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32" r:id="rId2"/>
    <p:sldMasterId id="2147483744" r:id="rId3"/>
  </p:sldMasterIdLst>
  <p:notesMasterIdLst>
    <p:notesMasterId r:id="rId144"/>
  </p:notesMasterIdLst>
  <p:sldIdLst>
    <p:sldId id="256" r:id="rId4"/>
    <p:sldId id="416" r:id="rId5"/>
    <p:sldId id="259" r:id="rId6"/>
    <p:sldId id="281" r:id="rId7"/>
    <p:sldId id="258" r:id="rId8"/>
    <p:sldId id="257" r:id="rId9"/>
    <p:sldId id="260" r:id="rId10"/>
    <p:sldId id="261" r:id="rId11"/>
    <p:sldId id="262" r:id="rId12"/>
    <p:sldId id="263" r:id="rId13"/>
    <p:sldId id="264" r:id="rId14"/>
    <p:sldId id="265" r:id="rId15"/>
    <p:sldId id="266" r:id="rId16"/>
    <p:sldId id="267" r:id="rId17"/>
    <p:sldId id="268" r:id="rId18"/>
    <p:sldId id="269" r:id="rId19"/>
    <p:sldId id="279" r:id="rId20"/>
    <p:sldId id="280" r:id="rId21"/>
    <p:sldId id="282" r:id="rId22"/>
    <p:sldId id="271" r:id="rId23"/>
    <p:sldId id="270" r:id="rId24"/>
    <p:sldId id="272" r:id="rId25"/>
    <p:sldId id="273" r:id="rId26"/>
    <p:sldId id="274" r:id="rId27"/>
    <p:sldId id="275" r:id="rId28"/>
    <p:sldId id="276" r:id="rId29"/>
    <p:sldId id="277" r:id="rId30"/>
    <p:sldId id="283" r:id="rId31"/>
    <p:sldId id="278" r:id="rId32"/>
    <p:sldId id="284" r:id="rId33"/>
    <p:sldId id="285" r:id="rId34"/>
    <p:sldId id="286" r:id="rId35"/>
    <p:sldId id="287" r:id="rId36"/>
    <p:sldId id="377" r:id="rId37"/>
    <p:sldId id="378" r:id="rId38"/>
    <p:sldId id="394" r:id="rId39"/>
    <p:sldId id="395" r:id="rId40"/>
    <p:sldId id="375" r:id="rId41"/>
    <p:sldId id="376" r:id="rId42"/>
    <p:sldId id="288" r:id="rId43"/>
    <p:sldId id="392" r:id="rId44"/>
    <p:sldId id="379" r:id="rId45"/>
    <p:sldId id="380" r:id="rId46"/>
    <p:sldId id="382" r:id="rId47"/>
    <p:sldId id="396" r:id="rId48"/>
    <p:sldId id="397" r:id="rId49"/>
    <p:sldId id="398" r:id="rId50"/>
    <p:sldId id="400" r:id="rId51"/>
    <p:sldId id="383" r:id="rId52"/>
    <p:sldId id="402" r:id="rId53"/>
    <p:sldId id="386" r:id="rId54"/>
    <p:sldId id="403" r:id="rId55"/>
    <p:sldId id="387" r:id="rId56"/>
    <p:sldId id="404" r:id="rId57"/>
    <p:sldId id="388" r:id="rId58"/>
    <p:sldId id="401" r:id="rId59"/>
    <p:sldId id="405" r:id="rId60"/>
    <p:sldId id="406" r:id="rId61"/>
    <p:sldId id="407" r:id="rId62"/>
    <p:sldId id="408" r:id="rId63"/>
    <p:sldId id="389" r:id="rId64"/>
    <p:sldId id="391" r:id="rId65"/>
    <p:sldId id="417" r:id="rId66"/>
    <p:sldId id="409" r:id="rId67"/>
    <p:sldId id="390" r:id="rId68"/>
    <p:sldId id="410" r:id="rId69"/>
    <p:sldId id="411" r:id="rId70"/>
    <p:sldId id="413" r:id="rId71"/>
    <p:sldId id="414" r:id="rId72"/>
    <p:sldId id="412" r:id="rId73"/>
    <p:sldId id="415" r:id="rId74"/>
    <p:sldId id="420" r:id="rId75"/>
    <p:sldId id="422" r:id="rId76"/>
    <p:sldId id="421" r:id="rId77"/>
    <p:sldId id="424" r:id="rId78"/>
    <p:sldId id="425" r:id="rId79"/>
    <p:sldId id="426" r:id="rId80"/>
    <p:sldId id="346" r:id="rId81"/>
    <p:sldId id="347" r:id="rId82"/>
    <p:sldId id="348" r:id="rId83"/>
    <p:sldId id="427" r:id="rId84"/>
    <p:sldId id="428" r:id="rId85"/>
    <p:sldId id="429" r:id="rId86"/>
    <p:sldId id="307" r:id="rId87"/>
    <p:sldId id="315" r:id="rId88"/>
    <p:sldId id="316" r:id="rId89"/>
    <p:sldId id="328" r:id="rId90"/>
    <p:sldId id="329" r:id="rId91"/>
    <p:sldId id="308" r:id="rId92"/>
    <p:sldId id="309" r:id="rId93"/>
    <p:sldId id="311" r:id="rId94"/>
    <p:sldId id="312" r:id="rId95"/>
    <p:sldId id="322" r:id="rId96"/>
    <p:sldId id="323" r:id="rId97"/>
    <p:sldId id="324" r:id="rId98"/>
    <p:sldId id="325" r:id="rId99"/>
    <p:sldId id="326" r:id="rId100"/>
    <p:sldId id="327" r:id="rId101"/>
    <p:sldId id="430" r:id="rId102"/>
    <p:sldId id="431" r:id="rId103"/>
    <p:sldId id="432" r:id="rId104"/>
    <p:sldId id="433" r:id="rId105"/>
    <p:sldId id="434" r:id="rId106"/>
    <p:sldId id="352" r:id="rId107"/>
    <p:sldId id="353" r:id="rId108"/>
    <p:sldId id="356" r:id="rId109"/>
    <p:sldId id="357" r:id="rId110"/>
    <p:sldId id="359" r:id="rId111"/>
    <p:sldId id="360" r:id="rId112"/>
    <p:sldId id="365" r:id="rId113"/>
    <p:sldId id="366" r:id="rId114"/>
    <p:sldId id="367" r:id="rId115"/>
    <p:sldId id="435" r:id="rId116"/>
    <p:sldId id="437" r:id="rId117"/>
    <p:sldId id="438" r:id="rId118"/>
    <p:sldId id="439" r:id="rId119"/>
    <p:sldId id="440" r:id="rId120"/>
    <p:sldId id="441" r:id="rId121"/>
    <p:sldId id="442" r:id="rId122"/>
    <p:sldId id="443" r:id="rId123"/>
    <p:sldId id="446" r:id="rId124"/>
    <p:sldId id="447" r:id="rId125"/>
    <p:sldId id="448" r:id="rId126"/>
    <p:sldId id="449" r:id="rId127"/>
    <p:sldId id="450" r:id="rId128"/>
    <p:sldId id="458" r:id="rId129"/>
    <p:sldId id="344" r:id="rId130"/>
    <p:sldId id="459" r:id="rId131"/>
    <p:sldId id="460" r:id="rId132"/>
    <p:sldId id="461" r:id="rId133"/>
    <p:sldId id="345" r:id="rId134"/>
    <p:sldId id="462" r:id="rId135"/>
    <p:sldId id="451" r:id="rId136"/>
    <p:sldId id="452" r:id="rId137"/>
    <p:sldId id="453" r:id="rId138"/>
    <p:sldId id="454" r:id="rId139"/>
    <p:sldId id="455" r:id="rId140"/>
    <p:sldId id="456" r:id="rId141"/>
    <p:sldId id="418" r:id="rId142"/>
    <p:sldId id="294" r:id="rId1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34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D8E82-863B-4B7A-A966-121B0E8BA292}" type="datetimeFigureOut">
              <a:rPr lang="zh-CN" altLang="en-US" smtClean="0"/>
              <a:t>2019/4/5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61151-E7AC-46D2-BCA2-32A4371BB1A9}" type="slidenum">
              <a:rPr lang="zh-CN" altLang="en-US" smtClean="0"/>
              <a:t>‹#›</a:t>
            </a:fld>
            <a:endParaRPr lang="zh-CN" altLang="en-US"/>
          </a:p>
        </p:txBody>
      </p:sp>
    </p:spTree>
    <p:extLst>
      <p:ext uri="{BB962C8B-B14F-4D97-AF65-F5344CB8AC3E}">
        <p14:creationId xmlns:p14="http://schemas.microsoft.com/office/powerpoint/2010/main" val="164658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A61151-E7AC-46D2-BCA2-32A4371BB1A9}" type="slidenum">
              <a:rPr lang="zh-CN" altLang="en-US" smtClean="0"/>
              <a:t>13</a:t>
            </a:fld>
            <a:endParaRPr lang="zh-CN" altLang="en-US"/>
          </a:p>
        </p:txBody>
      </p:sp>
    </p:spTree>
    <p:extLst>
      <p:ext uri="{BB962C8B-B14F-4D97-AF65-F5344CB8AC3E}">
        <p14:creationId xmlns:p14="http://schemas.microsoft.com/office/powerpoint/2010/main" val="2304031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7521859B-2571-4ECE-B507-3DCBBB6E38A5}"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44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66438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730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175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2038198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764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446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8129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1370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8201" name="Picture 2" descr="sky, sunset, stars"/>
          <p:cNvPicPr>
            <a:picLocks noChangeAspect="1"/>
          </p:cNvPicPr>
          <p:nvPr/>
        </p:nvPicPr>
        <p:blipFill>
          <a:blip r:embed="rId2"/>
          <a:srcRect/>
          <a:stretch>
            <a:fillRect/>
          </a:stretch>
        </p:blipFill>
        <p:spPr>
          <a:xfrm>
            <a:off x="0" y="0"/>
            <a:ext cx="12211050" cy="6880225"/>
          </a:xfrm>
          <a:prstGeom prst="rect">
            <a:avLst/>
          </a:prstGeom>
          <a:noFill/>
          <a:ln w="9525">
            <a:noFill/>
            <a:miter/>
          </a:ln>
        </p:spPr>
      </p:pic>
      <p:grpSp>
        <p:nvGrpSpPr>
          <p:cNvPr id="8202" name="组合 10"/>
          <p:cNvGrpSpPr/>
          <p:nvPr/>
        </p:nvGrpSpPr>
        <p:grpSpPr>
          <a:xfrm>
            <a:off x="2541588" y="1847850"/>
            <a:ext cx="7315200" cy="342900"/>
            <a:chOff x="1906022" y="2343551"/>
            <a:chExt cx="5486018" cy="343165"/>
          </a:xfrm>
        </p:grpSpPr>
        <p:sp>
          <p:nvSpPr>
            <p:cNvPr id="12" name="L 形 11"/>
            <p:cNvSpPr/>
            <p:nvPr/>
          </p:nvSpPr>
          <p:spPr>
            <a:xfrm rot="5400000" flipV="1">
              <a:off x="5996176" y="1290851"/>
              <a:ext cx="343164" cy="2448564"/>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L 形 12"/>
            <p:cNvSpPr/>
            <p:nvPr/>
          </p:nvSpPr>
          <p:spPr>
            <a:xfrm rot="16200000" flipH="1" flipV="1">
              <a:off x="3000754" y="1248821"/>
              <a:ext cx="343164" cy="2532627"/>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205" name="组合 13"/>
          <p:cNvGrpSpPr/>
          <p:nvPr/>
        </p:nvGrpSpPr>
        <p:grpSpPr>
          <a:xfrm flipV="1">
            <a:off x="2541588" y="3632200"/>
            <a:ext cx="7315200" cy="344488"/>
            <a:chOff x="1906022" y="2343551"/>
            <a:chExt cx="5486018" cy="343165"/>
          </a:xfrm>
        </p:grpSpPr>
        <p:sp>
          <p:nvSpPr>
            <p:cNvPr id="15" name="L 形 14"/>
            <p:cNvSpPr/>
            <p:nvPr/>
          </p:nvSpPr>
          <p:spPr>
            <a:xfrm rot="5400000" flipV="1">
              <a:off x="6486713" y="1781388"/>
              <a:ext cx="343164" cy="1467490"/>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L 形 15"/>
            <p:cNvSpPr/>
            <p:nvPr/>
          </p:nvSpPr>
          <p:spPr>
            <a:xfrm rot="16200000" flipH="1" flipV="1">
              <a:off x="2400252" y="1849323"/>
              <a:ext cx="343164" cy="1331623"/>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tx1"/>
                </a:solidFill>
              </a:defRPr>
            </a:lvl1pPr>
          </a:lstStyle>
          <a:p>
            <a:fld id="{82F288E0-7875-42C4-84C8-98DBBD3BF4D2}" type="datetimeFigureOut">
              <a:rPr lang="zh-CN" altLang="en-US" smtClean="0"/>
              <a:t>2019/4/5</a:t>
            </a:fld>
            <a:endParaRPr lang="zh-CN" altLang="en-US"/>
          </a:p>
        </p:txBody>
      </p:sp>
      <p:sp>
        <p:nvSpPr>
          <p:cNvPr id="5" name="KSO_FT"/>
          <p:cNvSpPr>
            <a:spLocks noGrp="1"/>
          </p:cNvSpPr>
          <p:nvPr>
            <p:ph type="ftr" sz="quarter" idx="3"/>
          </p:nvPr>
        </p:nvSpPr>
        <p:spPr>
          <a:xfrm>
            <a:off x="4165600" y="6229350"/>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tx1"/>
                </a:solidFill>
              </a:defRPr>
            </a:lvl1pPr>
          </a:lstStyle>
          <a:p>
            <a:fld id="{7D9BB5D0-35E4-459D-AEF3-FE4D7C45CC19}" type="slidenum">
              <a:rPr lang="zh-CN" altLang="en-US" smtClean="0"/>
              <a:t>‹#›</a:t>
            </a:fld>
            <a:endParaRPr lang="zh-CN" altLang="en-US" dirty="0"/>
          </a:p>
        </p:txBody>
      </p:sp>
      <p:sp>
        <p:nvSpPr>
          <p:cNvPr id="8199" name="KSO_BC1"/>
          <p:cNvSpPr>
            <a:spLocks noGrp="1"/>
          </p:cNvSpPr>
          <p:nvPr>
            <p:ph type="subTitle" idx="1"/>
          </p:nvPr>
        </p:nvSpPr>
        <p:spPr>
          <a:xfrm>
            <a:off x="4381500" y="3708400"/>
            <a:ext cx="3505200" cy="431800"/>
          </a:xfrm>
          <a:prstGeom prst="rect">
            <a:avLst/>
          </a:prstGeom>
          <a:noFill/>
          <a:ln w="9525">
            <a:noFill/>
            <a:miter/>
          </a:ln>
        </p:spPr>
        <p:txBody>
          <a:bodyPr anchor="t"/>
          <a:lstStyle>
            <a:lvl1pPr marL="0" lvl="0" indent="0" algn="ctr">
              <a:buNone/>
              <a:defRPr sz="1800" kern="1200">
                <a:solidFill>
                  <a:schemeClr val="tx1"/>
                </a:solidFill>
              </a:defRPr>
            </a:lvl1pPr>
            <a:lvl2pPr marL="0" lvl="1" indent="0" algn="ctr">
              <a:buNone/>
              <a:defRPr sz="1800" kern="1200">
                <a:solidFill>
                  <a:schemeClr val="tx1"/>
                </a:solidFill>
              </a:defRPr>
            </a:lvl2pPr>
            <a:lvl3pPr marL="685800" lvl="2" indent="-685800" algn="ctr">
              <a:buNone/>
              <a:defRPr sz="1800" kern="1200">
                <a:solidFill>
                  <a:schemeClr val="tx1"/>
                </a:solidFill>
              </a:defRPr>
            </a:lvl3pPr>
            <a:lvl4pPr marL="1028700" lvl="3" indent="-1028700" algn="ctr">
              <a:buNone/>
              <a:defRPr sz="1800" kern="1200">
                <a:solidFill>
                  <a:schemeClr val="tx1"/>
                </a:solidFill>
              </a:defRPr>
            </a:lvl4pPr>
            <a:lvl5pPr marL="1371600" lvl="4" indent="-1371600" algn="ctr">
              <a:buNone/>
              <a:defRPr sz="1800" kern="1200">
                <a:solidFill>
                  <a:schemeClr val="tx1"/>
                </a:solidFill>
              </a:defRPr>
            </a:lvl5pPr>
          </a:lstStyle>
          <a:p>
            <a:pPr lvl="0"/>
            <a:r>
              <a:rPr lang="zh-CN" altLang="en-US"/>
              <a:t>单击此处编辑母版副标题样式</a:t>
            </a:r>
            <a:endParaRPr lang="zh-CN" altLang="en-US" dirty="0"/>
          </a:p>
        </p:txBody>
      </p:sp>
      <p:sp>
        <p:nvSpPr>
          <p:cNvPr id="2" name="KSO_BT1"/>
          <p:cNvSpPr>
            <a:spLocks noGrp="1"/>
          </p:cNvSpPr>
          <p:nvPr>
            <p:ph type="title"/>
          </p:nvPr>
        </p:nvSpPr>
        <p:spPr>
          <a:xfrm>
            <a:off x="2743200" y="2079625"/>
            <a:ext cx="6870700" cy="1571625"/>
          </a:xfrm>
          <a:prstGeom prst="rect">
            <a:avLst/>
          </a:prstGeom>
          <a:effectLst>
            <a:glow rad="139700">
              <a:schemeClr val="accent2">
                <a:satMod val="175000"/>
                <a:alpha val="40000"/>
              </a:schemeClr>
            </a:glow>
          </a:effectLst>
        </p:spPr>
        <p:txBody>
          <a:bodyPr vert="horz" lIns="91440" tIns="45720" rIns="91440" bIns="45720" rtlCol="0" anchor="ctr"/>
          <a:lstStyle>
            <a:lvl1pPr algn="ctr">
              <a:defRPr/>
            </a:lvl1p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380864395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a:t>单击此处编辑母版文本样式</a:t>
            </a:r>
          </a:p>
          <a:p>
            <a:pPr lvl="1"/>
            <a:r>
              <a:rPr lang="zh-CN" altLang="en-US"/>
              <a:t>二级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2599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2582642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2019/4/5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dirty="0"/>
          </a:p>
        </p:txBody>
      </p:sp>
      <p:sp>
        <p:nvSpPr>
          <p:cNvPr id="6" name="灯片编号占位符 5"/>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7767400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a:t>单击此处编辑母版文本样式</a:t>
            </a:r>
          </a:p>
          <a:p>
            <a:pPr lvl="1"/>
            <a:r>
              <a:rPr lang="zh-CN" altLang="en-US"/>
              <a:t>二级</a:t>
            </a:r>
          </a:p>
        </p:txBody>
      </p:sp>
      <p:sp>
        <p:nvSpPr>
          <p:cNvPr id="4" name="KSO_BC2"/>
          <p:cNvSpPr>
            <a:spLocks noGrp="1"/>
          </p:cNvSpPr>
          <p:nvPr>
            <p:ph sz="half" idx="2"/>
          </p:nvPr>
        </p:nvSpPr>
        <p:spPr>
          <a:xfrm>
            <a:off x="6519334" y="1244603"/>
            <a:ext cx="5094116" cy="4932363"/>
          </a:xfrm>
        </p:spPr>
        <p:txBody>
          <a:bodyPr/>
          <a:lstStyle/>
          <a:p>
            <a:pPr lvl="0"/>
            <a:r>
              <a:rPr lang="zh-CN" altLang="en-US"/>
              <a:t>单击此处编辑母版文本样式</a:t>
            </a:r>
          </a:p>
          <a:p>
            <a:pPr lvl="1"/>
            <a:r>
              <a:rPr lang="zh-CN" altLang="en-US"/>
              <a:t>二级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3010097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a:t>单击此处编辑母版文本样式</a:t>
            </a:r>
          </a:p>
          <a:p>
            <a:pPr lvl="1"/>
            <a:r>
              <a:rPr lang="zh-CN" altLang="en-US"/>
              <a:t>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a:t>单击此处编辑母版文本样式</a:t>
            </a:r>
          </a:p>
          <a:p>
            <a:pPr lvl="1"/>
            <a:r>
              <a:rPr lang="zh-CN" altLang="en-US"/>
              <a:t>二级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4725171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t>2019/4/5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1577533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t>2019/4/5</a:t>
            </a:fld>
            <a:endParaRPr kumimoji="0" lang="zh-CN" altLang="en-US" sz="11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lgn="ctr"/>
            <a:endParaRPr lang="en-US" altLang="zh-CN" sz="1100" dirty="0">
              <a:solidFill>
                <a:srgbClr val="969696"/>
              </a:solidFill>
            </a:endParaRPr>
          </a:p>
        </p:txBody>
      </p:sp>
      <p:sp>
        <p:nvSpPr>
          <p:cNvPr id="4" name="灯片编号占位符 3"/>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1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1609534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2019/4/5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1200" dirty="0"/>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0158362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latinLnBrk="0" hangingPunct="1">
              <a:lnSpc>
                <a:spcPct val="110000"/>
              </a:lnSpc>
              <a:spcBef>
                <a:spcPts val="1200"/>
              </a:spcBef>
              <a:spcAft>
                <a:spcPts val="0"/>
              </a:spcAft>
              <a:buClr>
                <a:schemeClr val="accent1"/>
              </a:buClr>
              <a:buSzPct val="80000"/>
              <a:buFont typeface="Webdings" pitchFamily="18" charset="2"/>
              <a:buNone/>
              <a:defRPr/>
            </a:pPr>
            <a:r>
              <a:rPr kumimoji="0" lang="zh-CN" altLang="en-US" sz="2400" b="1" i="0" u="none" strike="noStrike" kern="1200" cap="none" spc="0" normalizeH="0" baseline="0" noProof="0">
                <a:ln>
                  <a:noFill/>
                </a:ln>
                <a:solidFill>
                  <a:schemeClr val="accent1"/>
                </a:solidFill>
                <a:effectLst/>
                <a:uLnTx/>
                <a:uFillTx/>
                <a:latin typeface="+mn-ea"/>
                <a:ea typeface="+mn-ea"/>
                <a:cs typeface="+mn-cs"/>
              </a:rPr>
              <a:t>将图片拖动到占位符，或单击添加图标</a:t>
            </a:r>
            <a:endParaRPr kumimoji="0" lang="en-US" altLang="en-US" sz="2400" b="1" i="0" u="none" strike="noStrike" kern="1200" cap="none" spc="0" normalizeH="0" baseline="0" noProof="0" dirty="0">
              <a:ln>
                <a:noFill/>
              </a:ln>
              <a:solidFill>
                <a:schemeClr val="accent1"/>
              </a:solidFill>
              <a:effectLst/>
              <a:uLnTx/>
              <a:uFillTx/>
              <a:latin typeface="+mn-ea"/>
              <a:ea typeface="+mn-ea"/>
              <a:cs typeface="+mn-cs"/>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2019/4/5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1200" dirty="0"/>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3966427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二级</a:t>
            </a:r>
          </a:p>
        </p:txBody>
      </p:sp>
      <p:sp>
        <p:nvSpPr>
          <p:cNvPr id="4" name="日期占位符 3"/>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2019/4/5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dirty="0"/>
          </a:p>
        </p:txBody>
      </p:sp>
      <p:sp>
        <p:nvSpPr>
          <p:cNvPr id="6" name="灯片编号占位符 5"/>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0766328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a:t>单击此处编辑母版文本样式</a:t>
            </a:r>
          </a:p>
          <a:p>
            <a:pPr lvl="1"/>
            <a:r>
              <a:rPr lang="zh-CN" altLang="en-US"/>
              <a:t>二级</a:t>
            </a:r>
          </a:p>
        </p:txBody>
      </p:sp>
    </p:spTree>
    <p:extLst>
      <p:ext uri="{BB962C8B-B14F-4D97-AF65-F5344CB8AC3E}">
        <p14:creationId xmlns:p14="http://schemas.microsoft.com/office/powerpoint/2010/main" val="158060153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663BBFF-77C1-4BF1-A3B2-2505841100BA}" type="datetimeFigureOut">
              <a:rPr lang="en-US" smtClean="0"/>
              <a:t>4/5/2019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76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5296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6275813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66357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3188983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8753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8240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184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251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9065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EC93879-1153-42D3-8EC7-7A3CC94658D3}"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62053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82E1496-D8B1-4FDC-98A5-AD2561A2EE12}"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53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3838307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8AD3855-5B08-4570-810C-DE4498675D2C}"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0666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5FC1B1A-3400-4A09-B018-5620D6ADA4AF}"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91044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3BB3B3F-C0CE-47CB-BCED-F49A710726FF}"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366460"/>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3BB3B3F-C0CE-47CB-BCED-F49A710726FF}"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145689"/>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3747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05854CA-19F4-4771-B6A2-DA5C0742B220}"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5863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82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757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8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78711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3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180669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7.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image" Target="../media/image4.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3.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226885536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sky, sunset, stars"/>
          <p:cNvPicPr>
            <a:picLocks noChangeAspect="1"/>
          </p:cNvPicPr>
          <p:nvPr/>
        </p:nvPicPr>
        <p:blipFill>
          <a:blip r:embed="rId13"/>
          <a:srcRect/>
          <a:stretch>
            <a:fillRect/>
          </a:stretch>
        </p:blipFill>
        <p:spPr>
          <a:xfrm>
            <a:off x="0" y="0"/>
            <a:ext cx="12211050" cy="6880225"/>
          </a:xfrm>
          <a:prstGeom prst="rect">
            <a:avLst/>
          </a:prstGeom>
          <a:noFill/>
          <a:ln w="9525">
            <a:noFill/>
            <a:miter/>
          </a:ln>
        </p:spPr>
      </p:pic>
      <p:sp>
        <p:nvSpPr>
          <p:cNvPr id="9" name="矩形 8"/>
          <p:cNvSpPr/>
          <p:nvPr/>
        </p:nvSpPr>
        <p:spPr>
          <a:xfrm>
            <a:off x="0" y="0"/>
            <a:ext cx="12211050" cy="6858000"/>
          </a:xfrm>
          <a:prstGeom prst="rect">
            <a:avLst/>
          </a:prstGeom>
          <a:solidFill>
            <a:srgbClr val="2454A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 name="KSO_FD"/>
          <p:cNvSpPr>
            <a:spLocks noGrp="1"/>
          </p:cNvSpPr>
          <p:nvPr>
            <p:ph type="dt" sz="half" idx="2"/>
          </p:nvPr>
        </p:nvSpPr>
        <p:spPr>
          <a:xfrm>
            <a:off x="838200" y="6451600"/>
            <a:ext cx="2743200" cy="365125"/>
          </a:xfrm>
          <a:prstGeom prst="rect">
            <a:avLst/>
          </a:prstGeom>
        </p:spPr>
        <p:txBody>
          <a:bodyPr vert="horz" lIns="91440" tIns="45720" rIns="91440" bIns="45720" rtlCol="0" anchor="ctr"/>
          <a:lstStyle>
            <a:lvl1pPr algn="l">
              <a:defRPr sz="1200">
                <a:solidFill>
                  <a:schemeClr val="tx1"/>
                </a:solidFill>
              </a:defRPr>
            </a:lvl1pPr>
          </a:lstStyle>
          <a:p>
            <a:fld id="{82F288E0-7875-42C4-84C8-98DBBD3BF4D2}" type="datetimeFigureOut">
              <a:rPr lang="zh-CN" altLang="en-US" smtClean="0"/>
              <a:t>2019/4/5</a:t>
            </a:fld>
            <a:endParaRPr lang="zh-CN" altLang="en-US"/>
          </a:p>
        </p:txBody>
      </p:sp>
      <p:sp>
        <p:nvSpPr>
          <p:cNvPr id="5" name="KSO_FT"/>
          <p:cNvSpPr>
            <a:spLocks noGrp="1"/>
          </p:cNvSpPr>
          <p:nvPr>
            <p:ph type="ftr" sz="quarter" idx="3"/>
          </p:nvPr>
        </p:nvSpPr>
        <p:spPr>
          <a:xfrm>
            <a:off x="4038600" y="6480175"/>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451600"/>
            <a:ext cx="2743200" cy="365125"/>
          </a:xfrm>
          <a:prstGeom prst="rect">
            <a:avLst/>
          </a:prstGeom>
        </p:spPr>
        <p:txBody>
          <a:bodyPr vert="horz" lIns="91440" tIns="45720" rIns="91440" bIns="45720" rtlCol="0" anchor="ctr"/>
          <a:lstStyle>
            <a:lvl1pPr algn="r">
              <a:defRPr sz="1200">
                <a:solidFill>
                  <a:schemeClr val="tx1"/>
                </a:solidFill>
              </a:defRPr>
            </a:lvl1pPr>
          </a:lstStyle>
          <a:p>
            <a:fld id="{7D9BB5D0-35E4-459D-AEF3-FE4D7C45CC19}" type="slidenum">
              <a:rPr lang="zh-CN" altLang="en-US" smtClean="0"/>
              <a:t>‹#›</a:t>
            </a:fld>
            <a:endParaRPr lang="zh-CN" altLang="en-US"/>
          </a:p>
        </p:txBody>
      </p:sp>
      <p:sp>
        <p:nvSpPr>
          <p:cNvPr id="1031" name="KSO_BC1"/>
          <p:cNvSpPr>
            <a:spLocks noGrp="1"/>
          </p:cNvSpPr>
          <p:nvPr>
            <p:ph type="body" idx="1"/>
          </p:nvPr>
        </p:nvSpPr>
        <p:spPr>
          <a:xfrm>
            <a:off x="596900" y="1120775"/>
            <a:ext cx="10934700" cy="5313363"/>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2" name="KSO_BT1"/>
          <p:cNvSpPr>
            <a:spLocks noGrp="1"/>
          </p:cNvSpPr>
          <p:nvPr>
            <p:ph type="title"/>
          </p:nvPr>
        </p:nvSpPr>
        <p:spPr>
          <a:xfrm>
            <a:off x="596900" y="166688"/>
            <a:ext cx="10934700" cy="641350"/>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1862060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68580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80000"/>
        <a:buFont typeface="Webdings" pitchFamily="18" charset="2"/>
        <a:buChar char="Ù"/>
        <a:defRPr lang="zh-CN" altLang="en-US" sz="2400" b="1" kern="1200" baseline="0" dirty="0" smtClean="0">
          <a:solidFill>
            <a:schemeClr val="accent1"/>
          </a:solidFill>
          <a:latin typeface="FangSong" charset="-122"/>
          <a:ea typeface="FangSong" charset="-122"/>
          <a:cs typeface="FangSong" charset="-122"/>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FangSong" charset="-122"/>
          <a:ea typeface="FangSong" charset="-122"/>
          <a:cs typeface="FangSong" charset="-122"/>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794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hemeOverride" Target="../theme/themeOverride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AFB5A8-0078-4ECD-A78A-9695B7E7F639}"/>
              </a:ext>
            </a:extLst>
          </p:cNvPr>
          <p:cNvSpPr>
            <a:spLocks noGrp="1"/>
          </p:cNvSpPr>
          <p:nvPr>
            <p:ph type="ctrTitle"/>
          </p:nvPr>
        </p:nvSpPr>
        <p:spPr/>
        <p:txBody>
          <a:bodyPr/>
          <a:lstStyle/>
          <a:p>
            <a:r>
              <a:rPr lang="zh-CN" altLang="en-US" dirty="0"/>
              <a:t>数据结构算法选讲</a:t>
            </a:r>
          </a:p>
        </p:txBody>
      </p:sp>
      <p:sp>
        <p:nvSpPr>
          <p:cNvPr id="3" name="副标题 2">
            <a:extLst>
              <a:ext uri="{FF2B5EF4-FFF2-40B4-BE49-F238E27FC236}">
                <a16:creationId xmlns="" xmlns:a16="http://schemas.microsoft.com/office/drawing/2014/main" id="{8CA76728-8BE1-43DC-BD2E-DEF023FF3313}"/>
              </a:ext>
            </a:extLst>
          </p:cNvPr>
          <p:cNvSpPr>
            <a:spLocks noGrp="1"/>
          </p:cNvSpPr>
          <p:nvPr>
            <p:ph type="subTitle" idx="1"/>
          </p:nvPr>
        </p:nvSpPr>
        <p:spPr/>
        <p:txBody>
          <a:bodyPr/>
          <a:lstStyle/>
          <a:p>
            <a:r>
              <a:rPr lang="zh-CN" altLang="en-US" dirty="0" smtClean="0"/>
              <a:t>石家庄二中</a:t>
            </a:r>
            <a:endParaRPr lang="en-US" altLang="zh-CN" dirty="0" smtClean="0"/>
          </a:p>
          <a:p>
            <a:r>
              <a:rPr lang="zh-CN" altLang="en-US" dirty="0" smtClean="0"/>
              <a:t>任</a:t>
            </a:r>
            <a:r>
              <a:rPr lang="zh-CN" altLang="en-US" dirty="0"/>
              <a:t>羽辰</a:t>
            </a:r>
          </a:p>
        </p:txBody>
      </p:sp>
    </p:spTree>
    <p:extLst>
      <p:ext uri="{BB962C8B-B14F-4D97-AF65-F5344CB8AC3E}">
        <p14:creationId xmlns:p14="http://schemas.microsoft.com/office/powerpoint/2010/main" val="156982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5731C61-DCE5-49E3-9621-7BCD5AF037BF}"/>
              </a:ext>
            </a:extLst>
          </p:cNvPr>
          <p:cNvSpPr>
            <a:spLocks noGrp="1"/>
          </p:cNvSpPr>
          <p:nvPr>
            <p:ph type="title"/>
          </p:nvPr>
        </p:nvSpPr>
        <p:spPr/>
        <p:txBody>
          <a:bodyPr/>
          <a:lstStyle/>
          <a:p>
            <a:r>
              <a:rPr lang="en-US" altLang="zh-CN" dirty="0"/>
              <a:t>POJ 2823</a:t>
            </a:r>
            <a:endParaRPr lang="zh-CN" altLang="en-US" dirty="0"/>
          </a:p>
        </p:txBody>
      </p:sp>
      <p:graphicFrame>
        <p:nvGraphicFramePr>
          <p:cNvPr id="10" name="内容占位符 9">
            <a:extLst>
              <a:ext uri="{FF2B5EF4-FFF2-40B4-BE49-F238E27FC236}">
                <a16:creationId xmlns="" xmlns:a16="http://schemas.microsoft.com/office/drawing/2014/main" id="{2D96710E-CA80-4A78-9EF8-3D213EECD427}"/>
              </a:ext>
            </a:extLst>
          </p:cNvPr>
          <p:cNvGraphicFramePr>
            <a:graphicFrameLocks noGrp="1"/>
          </p:cNvGraphicFramePr>
          <p:nvPr>
            <p:ph idx="1"/>
            <p:extLst>
              <p:ext uri="{D42A27DB-BD31-4B8C-83A1-F6EECF244321}">
                <p14:modId xmlns:p14="http://schemas.microsoft.com/office/powerpoint/2010/main" val="756164817"/>
              </p:ext>
            </p:extLst>
          </p:nvPr>
        </p:nvGraphicFramePr>
        <p:xfrm>
          <a:off x="1537090" y="2557993"/>
          <a:ext cx="9359508" cy="3494995"/>
        </p:xfrm>
        <a:graphic>
          <a:graphicData uri="http://schemas.openxmlformats.org/drawingml/2006/table">
            <a:tbl>
              <a:tblPr/>
              <a:tblGrid>
                <a:gridCol w="3119836">
                  <a:extLst>
                    <a:ext uri="{9D8B030D-6E8A-4147-A177-3AD203B41FA5}">
                      <a16:colId xmlns="" xmlns:a16="http://schemas.microsoft.com/office/drawing/2014/main" val="3462229724"/>
                    </a:ext>
                  </a:extLst>
                </a:gridCol>
                <a:gridCol w="3119836">
                  <a:extLst>
                    <a:ext uri="{9D8B030D-6E8A-4147-A177-3AD203B41FA5}">
                      <a16:colId xmlns="" xmlns:a16="http://schemas.microsoft.com/office/drawing/2014/main" val="1924447056"/>
                    </a:ext>
                  </a:extLst>
                </a:gridCol>
                <a:gridCol w="3119836">
                  <a:extLst>
                    <a:ext uri="{9D8B030D-6E8A-4147-A177-3AD203B41FA5}">
                      <a16:colId xmlns="" xmlns:a16="http://schemas.microsoft.com/office/drawing/2014/main" val="228062009"/>
                    </a:ext>
                  </a:extLst>
                </a:gridCol>
              </a:tblGrid>
              <a:tr h="303913">
                <a:tc>
                  <a:txBody>
                    <a:bodyPr/>
                    <a:lstStyle/>
                    <a:p>
                      <a:pPr algn="ctr"/>
                      <a:r>
                        <a:rPr lang="en-US" sz="1400"/>
                        <a:t>Window position</a:t>
                      </a:r>
                    </a:p>
                  </a:txBody>
                  <a:tcPr marL="72128" marR="72128" marT="36064" marB="36064" anchor="ctr">
                    <a:lnL>
                      <a:noFill/>
                    </a:lnL>
                    <a:lnR>
                      <a:noFill/>
                    </a:lnR>
                    <a:lnT>
                      <a:noFill/>
                    </a:lnT>
                    <a:lnB>
                      <a:noFill/>
                    </a:lnB>
                  </a:tcPr>
                </a:tc>
                <a:tc>
                  <a:txBody>
                    <a:bodyPr/>
                    <a:lstStyle/>
                    <a:p>
                      <a:pPr algn="ctr"/>
                      <a:r>
                        <a:rPr lang="en-US" sz="1400"/>
                        <a:t>Minimum value</a:t>
                      </a:r>
                    </a:p>
                  </a:txBody>
                  <a:tcPr marL="72128" marR="72128" marT="36064" marB="36064" anchor="ctr">
                    <a:lnL>
                      <a:noFill/>
                    </a:lnL>
                    <a:lnR>
                      <a:noFill/>
                    </a:lnR>
                    <a:lnT>
                      <a:noFill/>
                    </a:lnT>
                    <a:lnB>
                      <a:noFill/>
                    </a:lnB>
                  </a:tcPr>
                </a:tc>
                <a:tc>
                  <a:txBody>
                    <a:bodyPr/>
                    <a:lstStyle/>
                    <a:p>
                      <a:pPr algn="ctr"/>
                      <a:r>
                        <a:rPr lang="en-US" sz="1400"/>
                        <a:t>Maximum value</a:t>
                      </a:r>
                    </a:p>
                  </a:txBody>
                  <a:tcPr marL="72128" marR="72128" marT="36064" marB="36064" anchor="ctr">
                    <a:lnL>
                      <a:noFill/>
                    </a:lnL>
                    <a:lnR>
                      <a:noFill/>
                    </a:lnR>
                    <a:lnT>
                      <a:noFill/>
                    </a:lnT>
                    <a:lnB>
                      <a:noFill/>
                    </a:lnB>
                  </a:tcPr>
                </a:tc>
                <a:extLst>
                  <a:ext uri="{0D108BD9-81ED-4DB2-BD59-A6C34878D82A}">
                    <a16:rowId xmlns="" xmlns:a16="http://schemas.microsoft.com/office/drawing/2014/main" val="3595327112"/>
                  </a:ext>
                </a:extLst>
              </a:tr>
              <a:tr h="531847">
                <a:tc>
                  <a:txBody>
                    <a:bodyPr/>
                    <a:lstStyle/>
                    <a:p>
                      <a:r>
                        <a:rPr lang="en-US" altLang="zh-CN" sz="1400">
                          <a:latin typeface="Courier New,Courier,monospace"/>
                        </a:rPr>
                        <a:t>[1  3  -1] -3  5  3  6  7 </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-1</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extLst>
                  <a:ext uri="{0D108BD9-81ED-4DB2-BD59-A6C34878D82A}">
                    <a16:rowId xmlns="" xmlns:a16="http://schemas.microsoft.com/office/drawing/2014/main" val="3264524024"/>
                  </a:ext>
                </a:extLst>
              </a:tr>
              <a:tr h="531847">
                <a:tc>
                  <a:txBody>
                    <a:bodyPr/>
                    <a:lstStyle/>
                    <a:p>
                      <a:r>
                        <a:rPr lang="zh-CN" altLang="en-US" sz="1400">
                          <a:latin typeface="Courier New,Courier,monospace"/>
                        </a:rPr>
                        <a:t> </a:t>
                      </a:r>
                      <a:r>
                        <a:rPr lang="en-US" altLang="zh-CN" sz="1400">
                          <a:latin typeface="Courier New,Courier,monospace"/>
                        </a:rPr>
                        <a:t>1 [3  -1  -3] 5  3  6  7 </a:t>
                      </a:r>
                      <a:endParaRPr lang="zh-CN" altLang="en-US" sz="1400"/>
                    </a:p>
                  </a:txBody>
                  <a:tcPr marL="72128" marR="72128" marT="36064" marB="36064" anchor="ctr">
                    <a:lnL>
                      <a:noFill/>
                    </a:lnL>
                    <a:lnR>
                      <a:noFill/>
                    </a:lnR>
                    <a:lnT>
                      <a:noFill/>
                    </a:lnT>
                    <a:lnB>
                      <a:noFill/>
                    </a:lnB>
                  </a:tcPr>
                </a:tc>
                <a:tc>
                  <a:txBody>
                    <a:bodyPr/>
                    <a:lstStyle/>
                    <a:p>
                      <a:pPr algn="r"/>
                      <a:r>
                        <a:rPr lang="en-US" altLang="zh-CN" sz="1400" dirty="0">
                          <a:latin typeface="Courier New,Courier,monospace"/>
                        </a:rPr>
                        <a:t>-3</a:t>
                      </a:r>
                      <a:endParaRPr lang="zh-CN" altLang="en-US" sz="1400" dirty="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extLst>
                  <a:ext uri="{0D108BD9-81ED-4DB2-BD59-A6C34878D82A}">
                    <a16:rowId xmlns="" xmlns:a16="http://schemas.microsoft.com/office/drawing/2014/main" val="3368358941"/>
                  </a:ext>
                </a:extLst>
              </a:tr>
              <a:tr h="531847">
                <a:tc>
                  <a:txBody>
                    <a:bodyPr/>
                    <a:lstStyle/>
                    <a:p>
                      <a:r>
                        <a:rPr lang="zh-CN" altLang="en-US" sz="1400" dirty="0">
                          <a:latin typeface="Courier New,Courier,monospace"/>
                        </a:rPr>
                        <a:t> </a:t>
                      </a:r>
                      <a:r>
                        <a:rPr lang="en-US" altLang="zh-CN" sz="1400" dirty="0">
                          <a:latin typeface="Courier New,Courier,monospace"/>
                        </a:rPr>
                        <a:t>1  3 [-1  -3  5] 3  6  7 </a:t>
                      </a:r>
                      <a:endParaRPr lang="zh-CN" altLang="en-US" sz="1400" dirty="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5</a:t>
                      </a:r>
                      <a:endParaRPr lang="zh-CN" altLang="en-US" sz="1400"/>
                    </a:p>
                  </a:txBody>
                  <a:tcPr marL="72128" marR="72128" marT="36064" marB="36064" anchor="ctr">
                    <a:lnL>
                      <a:noFill/>
                    </a:lnL>
                    <a:lnR>
                      <a:noFill/>
                    </a:lnR>
                    <a:lnT>
                      <a:noFill/>
                    </a:lnT>
                    <a:lnB>
                      <a:noFill/>
                    </a:lnB>
                  </a:tcPr>
                </a:tc>
                <a:extLst>
                  <a:ext uri="{0D108BD9-81ED-4DB2-BD59-A6C34878D82A}">
                    <a16:rowId xmlns="" xmlns:a16="http://schemas.microsoft.com/office/drawing/2014/main" val="908038777"/>
                  </a:ext>
                </a:extLst>
              </a:tr>
              <a:tr h="531847">
                <a:tc>
                  <a:txBody>
                    <a:bodyPr/>
                    <a:lstStyle/>
                    <a:p>
                      <a:r>
                        <a:rPr lang="zh-CN" altLang="en-US" sz="1400">
                          <a:latin typeface="Courier New,Courier,monospace"/>
                        </a:rPr>
                        <a:t> </a:t>
                      </a:r>
                      <a:r>
                        <a:rPr lang="en-US" altLang="zh-CN" sz="1400">
                          <a:latin typeface="Courier New,Courier,monospace"/>
                        </a:rPr>
                        <a:t>1  3  -1 [-3  5  3] 6  7 </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5</a:t>
                      </a:r>
                      <a:endParaRPr lang="zh-CN" altLang="en-US" sz="1400"/>
                    </a:p>
                  </a:txBody>
                  <a:tcPr marL="72128" marR="72128" marT="36064" marB="36064" anchor="ctr">
                    <a:lnL>
                      <a:noFill/>
                    </a:lnL>
                    <a:lnR>
                      <a:noFill/>
                    </a:lnR>
                    <a:lnT>
                      <a:noFill/>
                    </a:lnT>
                    <a:lnB>
                      <a:noFill/>
                    </a:lnB>
                  </a:tcPr>
                </a:tc>
                <a:extLst>
                  <a:ext uri="{0D108BD9-81ED-4DB2-BD59-A6C34878D82A}">
                    <a16:rowId xmlns="" xmlns:a16="http://schemas.microsoft.com/office/drawing/2014/main" val="251263548"/>
                  </a:ext>
                </a:extLst>
              </a:tr>
              <a:tr h="531847">
                <a:tc>
                  <a:txBody>
                    <a:bodyPr/>
                    <a:lstStyle/>
                    <a:p>
                      <a:r>
                        <a:rPr lang="zh-CN" altLang="en-US" sz="1400">
                          <a:latin typeface="Courier New,Courier,monospace"/>
                        </a:rPr>
                        <a:t> </a:t>
                      </a:r>
                      <a:r>
                        <a:rPr lang="en-US" altLang="zh-CN" sz="1400">
                          <a:latin typeface="Courier New,Courier,monospace"/>
                        </a:rPr>
                        <a:t>1  3  -1  -3 [5  3  6] 7 </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6</a:t>
                      </a:r>
                      <a:endParaRPr lang="zh-CN" altLang="en-US" sz="1400"/>
                    </a:p>
                  </a:txBody>
                  <a:tcPr marL="72128" marR="72128" marT="36064" marB="36064" anchor="ctr">
                    <a:lnL>
                      <a:noFill/>
                    </a:lnL>
                    <a:lnR>
                      <a:noFill/>
                    </a:lnR>
                    <a:lnT>
                      <a:noFill/>
                    </a:lnT>
                    <a:lnB>
                      <a:noFill/>
                    </a:lnB>
                  </a:tcPr>
                </a:tc>
                <a:extLst>
                  <a:ext uri="{0D108BD9-81ED-4DB2-BD59-A6C34878D82A}">
                    <a16:rowId xmlns="" xmlns:a16="http://schemas.microsoft.com/office/drawing/2014/main" val="2158023799"/>
                  </a:ext>
                </a:extLst>
              </a:tr>
              <a:tr h="531847">
                <a:tc>
                  <a:txBody>
                    <a:bodyPr/>
                    <a:lstStyle/>
                    <a:p>
                      <a:r>
                        <a:rPr lang="zh-CN" altLang="en-US" sz="1400">
                          <a:latin typeface="Courier New,Courier,monospace"/>
                        </a:rPr>
                        <a:t> </a:t>
                      </a:r>
                      <a:r>
                        <a:rPr lang="en-US" altLang="zh-CN" sz="1400">
                          <a:latin typeface="Courier New,Courier,monospace"/>
                        </a:rPr>
                        <a:t>1  3  -1  -3  5 [3  6  7]</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tc>
                  <a:txBody>
                    <a:bodyPr/>
                    <a:lstStyle/>
                    <a:p>
                      <a:pPr algn="r"/>
                      <a:r>
                        <a:rPr lang="en-US" altLang="zh-CN" sz="1400" dirty="0">
                          <a:latin typeface="Courier New,Courier,monospace"/>
                        </a:rPr>
                        <a:t>7</a:t>
                      </a:r>
                      <a:endParaRPr lang="zh-CN" altLang="en-US" sz="1400" dirty="0"/>
                    </a:p>
                  </a:txBody>
                  <a:tcPr marL="72128" marR="72128" marT="36064" marB="36064" anchor="ctr">
                    <a:lnL>
                      <a:noFill/>
                    </a:lnL>
                    <a:lnR>
                      <a:noFill/>
                    </a:lnR>
                    <a:lnT>
                      <a:noFill/>
                    </a:lnT>
                    <a:lnB>
                      <a:noFill/>
                    </a:lnB>
                  </a:tcPr>
                </a:tc>
                <a:extLst>
                  <a:ext uri="{0D108BD9-81ED-4DB2-BD59-A6C34878D82A}">
                    <a16:rowId xmlns="" xmlns:a16="http://schemas.microsoft.com/office/drawing/2014/main" val="3514822387"/>
                  </a:ext>
                </a:extLst>
              </a:tr>
            </a:tbl>
          </a:graphicData>
        </a:graphic>
      </p:graphicFrame>
      <p:pic>
        <p:nvPicPr>
          <p:cNvPr id="1025" name="DefaultOcx">
            <a:extLst>
              <a:ext uri="{FF2B5EF4-FFF2-40B4-BE49-F238E27FC236}">
                <a16:creationId xmlns="" xmlns:a16="http://schemas.microsoft.com/office/drawing/2014/main" id="{CC5636C7-129C-4DAD-8618-0F694B58A21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3363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C201E4-CEC6-458B-8247-A79F792F3390}"/>
              </a:ext>
            </a:extLst>
          </p:cNvPr>
          <p:cNvSpPr>
            <a:spLocks noGrp="1"/>
          </p:cNvSpPr>
          <p:nvPr>
            <p:ph type="title"/>
          </p:nvPr>
        </p:nvSpPr>
        <p:spPr/>
        <p:txBody>
          <a:bodyPr>
            <a:normAutofit/>
          </a:bodyPr>
          <a:lstStyle/>
          <a:p>
            <a:r>
              <a:rPr lang="zh-CN" altLang="en-US" dirty="0"/>
              <a:t>树链剖分</a:t>
            </a:r>
          </a:p>
        </p:txBody>
      </p:sp>
      <p:sp>
        <p:nvSpPr>
          <p:cNvPr id="3" name="内容占位符 2">
            <a:extLst>
              <a:ext uri="{FF2B5EF4-FFF2-40B4-BE49-F238E27FC236}">
                <a16:creationId xmlns="" xmlns:a16="http://schemas.microsoft.com/office/drawing/2014/main" id="{82BEBE27-3F6B-42E1-AF48-9B84AEE1C735}"/>
              </a:ext>
            </a:extLst>
          </p:cNvPr>
          <p:cNvSpPr>
            <a:spLocks noGrp="1"/>
          </p:cNvSpPr>
          <p:nvPr>
            <p:ph idx="1"/>
          </p:nvPr>
        </p:nvSpPr>
        <p:spPr>
          <a:xfrm>
            <a:off x="1295401" y="2556931"/>
            <a:ext cx="9774218" cy="3628716"/>
          </a:xfrm>
        </p:spPr>
        <p:txBody>
          <a:bodyPr>
            <a:normAutofit/>
          </a:bodyPr>
          <a:lstStyle/>
          <a:p>
            <a:r>
              <a:rPr lang="zh-CN" altLang="en-US" dirty="0">
                <a:latin typeface="华文楷体" panose="02010600040101010101" pitchFamily="2" charset="-122"/>
                <a:ea typeface="华文楷体" panose="02010600040101010101" pitchFamily="2" charset="-122"/>
              </a:rPr>
              <a:t>把一棵树剖分为若干条链，然后利用数据结构去维护每一条链。</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时间复杂度为</a:t>
            </a:r>
            <a:r>
              <a:rPr lang="en-US" altLang="zh-CN" dirty="0">
                <a:latin typeface="华文楷体" panose="02010600040101010101" pitchFamily="2" charset="-122"/>
                <a:ea typeface="华文楷体" panose="02010600040101010101" pitchFamily="2" charset="-122"/>
              </a:rPr>
              <a:t>O(</a:t>
            </a:r>
            <a:r>
              <a:rPr lang="en-US" altLang="zh-CN" dirty="0" err="1">
                <a:latin typeface="华文楷体" panose="02010600040101010101" pitchFamily="2" charset="-122"/>
                <a:ea typeface="华文楷体" panose="02010600040101010101" pitchFamily="2" charset="-122"/>
              </a:rPr>
              <a:t>logn</a:t>
            </a:r>
            <a:r>
              <a:rPr lang="en-US" altLang="zh-CN" dirty="0">
                <a:latin typeface="华文楷体" panose="02010600040101010101" pitchFamily="2" charset="-122"/>
                <a:ea typeface="华文楷体" panose="02010600040101010101" pitchFamily="2" charset="-122"/>
              </a:rPr>
              <a:t>)</a:t>
            </a:r>
          </a:p>
          <a:p>
            <a:r>
              <a:rPr lang="zh-CN" altLang="en-US" dirty="0">
                <a:latin typeface="华文楷体" panose="02010600040101010101" pitchFamily="2" charset="-122"/>
                <a:ea typeface="华文楷体" panose="02010600040101010101" pitchFamily="2" charset="-122"/>
              </a:rPr>
              <a:t>定义</a:t>
            </a:r>
            <a:r>
              <a:rPr lang="en-US" altLang="zh-CN" dirty="0">
                <a:latin typeface="华文楷体" panose="02010600040101010101" pitchFamily="2" charset="-122"/>
                <a:ea typeface="华文楷体" panose="02010600040101010101" pitchFamily="2" charset="-122"/>
              </a:rPr>
              <a:t>size(x)</a:t>
            </a:r>
            <a:r>
              <a:rPr lang="zh-CN" altLang="en-US" dirty="0">
                <a:latin typeface="华文楷体" panose="02010600040101010101" pitchFamily="2" charset="-122"/>
                <a:ea typeface="华文楷体" panose="02010600040101010101" pitchFamily="2" charset="-122"/>
              </a:rPr>
              <a:t>为以</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为根的子树节点个数，令</a:t>
            </a:r>
            <a:r>
              <a:rPr lang="en-US" altLang="zh-CN" dirty="0">
                <a:latin typeface="华文楷体" panose="02010600040101010101" pitchFamily="2" charset="-122"/>
                <a:ea typeface="华文楷体" panose="02010600040101010101" pitchFamily="2" charset="-122"/>
              </a:rPr>
              <a:t>v</a:t>
            </a:r>
            <a:r>
              <a:rPr lang="zh-CN" altLang="en-US" dirty="0">
                <a:latin typeface="华文楷体" panose="02010600040101010101" pitchFamily="2" charset="-122"/>
                <a:ea typeface="华文楷体" panose="02010600040101010101" pitchFamily="2" charset="-122"/>
              </a:rPr>
              <a:t>为</a:t>
            </a:r>
            <a:r>
              <a:rPr lang="en-US" altLang="zh-CN" dirty="0">
                <a:latin typeface="华文楷体" panose="02010600040101010101" pitchFamily="2" charset="-122"/>
                <a:ea typeface="华文楷体" panose="02010600040101010101" pitchFamily="2" charset="-122"/>
              </a:rPr>
              <a:t>u</a:t>
            </a:r>
            <a:r>
              <a:rPr lang="zh-CN" altLang="en-US" dirty="0">
                <a:latin typeface="华文楷体" panose="02010600040101010101" pitchFamily="2" charset="-122"/>
                <a:ea typeface="华文楷体" panose="02010600040101010101" pitchFamily="2" charset="-122"/>
              </a:rPr>
              <a:t>的儿子中</a:t>
            </a:r>
            <a:r>
              <a:rPr lang="en-US" altLang="zh-CN" dirty="0">
                <a:latin typeface="华文楷体" panose="02010600040101010101" pitchFamily="2" charset="-122"/>
                <a:ea typeface="华文楷体" panose="02010600040101010101" pitchFamily="2" charset="-122"/>
              </a:rPr>
              <a:t>size</a:t>
            </a:r>
            <a:r>
              <a:rPr lang="zh-CN" altLang="en-US" dirty="0">
                <a:latin typeface="华文楷体" panose="02010600040101010101" pitchFamily="2" charset="-122"/>
                <a:ea typeface="华文楷体" panose="02010600040101010101" pitchFamily="2" charset="-122"/>
              </a:rPr>
              <a:t>值最大的节点，那么</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u,v</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就是重边，其余边为轻边。</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关于这个它有两个重要的性质：</a:t>
            </a: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轻边</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u,v</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中，</a:t>
            </a:r>
            <a:r>
              <a:rPr lang="en-US" altLang="zh-CN" dirty="0">
                <a:latin typeface="华文楷体" panose="02010600040101010101" pitchFamily="2" charset="-122"/>
                <a:ea typeface="华文楷体" panose="02010600040101010101" pitchFamily="2" charset="-122"/>
              </a:rPr>
              <a:t>size(v)&lt;=size(u/2)</a:t>
            </a:r>
            <a:endParaRPr lang="zh-CN" altLang="en-US"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从根到某一点的路径上，不超过</a:t>
            </a:r>
            <a:r>
              <a:rPr lang="en-US" altLang="zh-CN" dirty="0" err="1">
                <a:latin typeface="华文楷体" panose="02010600040101010101" pitchFamily="2" charset="-122"/>
                <a:ea typeface="华文楷体" panose="02010600040101010101" pitchFamily="2" charset="-122"/>
              </a:rPr>
              <a:t>logn</a:t>
            </a:r>
            <a:r>
              <a:rPr lang="zh-CN" altLang="en-US" dirty="0">
                <a:latin typeface="华文楷体" panose="02010600040101010101" pitchFamily="2" charset="-122"/>
                <a:ea typeface="华文楷体" panose="02010600040101010101" pitchFamily="2" charset="-122"/>
              </a:rPr>
              <a:t>条轻边和不超过</a:t>
            </a:r>
            <a:r>
              <a:rPr lang="en-US" altLang="zh-CN" dirty="0" err="1">
                <a:latin typeface="华文楷体" panose="02010600040101010101" pitchFamily="2" charset="-122"/>
                <a:ea typeface="华文楷体" panose="02010600040101010101" pitchFamily="2" charset="-122"/>
              </a:rPr>
              <a:t>logn</a:t>
            </a:r>
            <a:r>
              <a:rPr lang="zh-CN" altLang="en-US" dirty="0">
                <a:latin typeface="华文楷体" panose="02010600040101010101" pitchFamily="2" charset="-122"/>
                <a:ea typeface="华文楷体" panose="02010600040101010101" pitchFamily="2" charset="-122"/>
              </a:rPr>
              <a:t>条重路径。</a:t>
            </a:r>
          </a:p>
          <a:p>
            <a:endParaRPr lang="en-US" altLang="zh-CN" b="1" dirty="0">
              <a:latin typeface="方正楷体简体" panose="02010601030101010101" pitchFamily="2" charset="-122"/>
              <a:ea typeface="方正楷体简体" panose="02010601030101010101" pitchFamily="2" charset="-122"/>
            </a:endParaRPr>
          </a:p>
          <a:p>
            <a:endParaRPr lang="zh-CN" altLang="en-US" dirty="0">
              <a:latin typeface="方正楷体简体" panose="02010601030101010101" pitchFamily="2" charset="-122"/>
              <a:ea typeface="方正楷体简体" panose="02010601030101010101" pitchFamily="2" charset="-122"/>
            </a:endParaRPr>
          </a:p>
        </p:txBody>
      </p:sp>
    </p:spTree>
    <p:extLst>
      <p:ext uri="{BB962C8B-B14F-4D97-AF65-F5344CB8AC3E}">
        <p14:creationId xmlns:p14="http://schemas.microsoft.com/office/powerpoint/2010/main" val="88863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15785A-F87D-4510-9D63-673F3F222E9F}"/>
              </a:ext>
            </a:extLst>
          </p:cNvPr>
          <p:cNvSpPr>
            <a:spLocks noGrp="1"/>
          </p:cNvSpPr>
          <p:nvPr>
            <p:ph type="title"/>
          </p:nvPr>
        </p:nvSpPr>
        <p:spPr/>
        <p:txBody>
          <a:bodyPr>
            <a:normAutofit/>
          </a:bodyPr>
          <a:lstStyle/>
          <a:p>
            <a:r>
              <a:rPr lang="zh-CN" altLang="en-US" dirty="0"/>
              <a:t>树链剖分 算法实现</a:t>
            </a:r>
          </a:p>
        </p:txBody>
      </p:sp>
      <p:sp>
        <p:nvSpPr>
          <p:cNvPr id="3" name="内容占位符 2">
            <a:extLst>
              <a:ext uri="{FF2B5EF4-FFF2-40B4-BE49-F238E27FC236}">
                <a16:creationId xmlns="" xmlns:a16="http://schemas.microsoft.com/office/drawing/2014/main" id="{58FA2CE0-F9F6-4AE9-80DB-8ECE013A7617}"/>
              </a:ext>
            </a:extLst>
          </p:cNvPr>
          <p:cNvSpPr>
            <a:spLocks noGrp="1"/>
          </p:cNvSpPr>
          <p:nvPr>
            <p:ph idx="1"/>
          </p:nvPr>
        </p:nvSpPr>
        <p:spPr/>
        <p:txBody>
          <a:bodyPr>
            <a:normAutofit/>
          </a:bodyPr>
          <a:lstStyle/>
          <a:p>
            <a:r>
              <a:rPr lang="en-US" altLang="zh-CN" dirty="0">
                <a:latin typeface="华文楷体" panose="02010600040101010101" pitchFamily="2" charset="-122"/>
                <a:ea typeface="华文楷体" panose="02010600040101010101" pitchFamily="2" charset="-122"/>
              </a:rPr>
              <a:t>dfs1</a:t>
            </a:r>
            <a:r>
              <a:rPr lang="zh-CN" altLang="en-US" dirty="0">
                <a:latin typeface="华文楷体" panose="02010600040101010101" pitchFamily="2" charset="-122"/>
                <a:ea typeface="华文楷体" panose="02010600040101010101" pitchFamily="2" charset="-122"/>
              </a:rPr>
              <a:t>：把</a:t>
            </a:r>
            <a:r>
              <a:rPr lang="en-US" altLang="zh-CN" dirty="0">
                <a:latin typeface="华文楷体" panose="02010600040101010101" pitchFamily="2" charset="-122"/>
                <a:ea typeface="华文楷体" panose="02010600040101010101" pitchFamily="2" charset="-122"/>
              </a:rPr>
              <a:t>fa</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dep</a:t>
            </a:r>
            <a:r>
              <a:rPr lang="zh-CN" altLang="en-US"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siz</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son</a:t>
            </a:r>
            <a:r>
              <a:rPr lang="zh-CN" altLang="en-US" dirty="0">
                <a:latin typeface="华文楷体" panose="02010600040101010101" pitchFamily="2" charset="-122"/>
                <a:ea typeface="华文楷体" panose="02010600040101010101" pitchFamily="2" charset="-122"/>
              </a:rPr>
              <a:t>求出来</a:t>
            </a:r>
            <a:endParaRPr lang="en-US" altLang="zh-CN" dirty="0">
              <a:latin typeface="华文楷体" panose="02010600040101010101" pitchFamily="2" charset="-122"/>
              <a:ea typeface="华文楷体" panose="02010600040101010101" pitchFamily="2" charset="-122"/>
            </a:endParaRPr>
          </a:p>
        </p:txBody>
      </p:sp>
      <p:sp>
        <p:nvSpPr>
          <p:cNvPr id="6" name="矩形 5">
            <a:extLst>
              <a:ext uri="{FF2B5EF4-FFF2-40B4-BE49-F238E27FC236}">
                <a16:creationId xmlns="" xmlns:a16="http://schemas.microsoft.com/office/drawing/2014/main" id="{578C2650-B24D-4EE1-93CB-93247226D4D7}"/>
              </a:ext>
            </a:extLst>
          </p:cNvPr>
          <p:cNvSpPr/>
          <p:nvPr/>
        </p:nvSpPr>
        <p:spPr>
          <a:xfrm>
            <a:off x="1552687" y="3062238"/>
            <a:ext cx="6096000" cy="2308324"/>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void </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dfs</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int</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 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    size[x]=1;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    for(</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int</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 </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=first[x];~</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=next[</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])if(v[</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]!=fa[x]){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        deep[v[</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]]=deep[x]+1,fa[v[</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x,dfs</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(v[</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        size[x]+=size[v[</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        if(size[son[x]]&lt;size[v[</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]])son[x]=v[</a:t>
            </a:r>
            <a:r>
              <a:rPr kumimoji="0" lang="en-US" altLang="zh-CN" sz="1800" b="0" i="0" u="none" strike="noStrike" kern="1200" cap="none" spc="0" normalizeH="0" baseline="0" noProof="0" dirty="0" err="1">
                <a:ln>
                  <a:noFill/>
                </a:ln>
                <a:solidFill>
                  <a:prstClr val="black"/>
                </a:solidFill>
                <a:effectLst/>
                <a:uLnTx/>
                <a:uFillTx/>
                <a:latin typeface="Garamond" panose="02020404030301010803"/>
                <a:ea typeface="方正舒体" panose="02010601030101010101" pitchFamily="2" charset="-122"/>
                <a:cs typeface="+mn-cs"/>
              </a:rPr>
              <a:t>i</a:t>
            </a: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endParaRPr>
          </a:p>
        </p:txBody>
      </p:sp>
    </p:spTree>
    <p:extLst>
      <p:ext uri="{BB962C8B-B14F-4D97-AF65-F5344CB8AC3E}">
        <p14:creationId xmlns:p14="http://schemas.microsoft.com/office/powerpoint/2010/main" val="362607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D7D73EA-BD35-4FE5-B680-AB5EDFC86806}"/>
              </a:ext>
            </a:extLst>
          </p:cNvPr>
          <p:cNvSpPr>
            <a:spLocks noGrp="1"/>
          </p:cNvSpPr>
          <p:nvPr>
            <p:ph idx="1"/>
          </p:nvPr>
        </p:nvSpPr>
        <p:spPr>
          <a:xfrm>
            <a:off x="1295401" y="2556932"/>
            <a:ext cx="9892552" cy="3318936"/>
          </a:xfrm>
        </p:spPr>
        <p:txBody>
          <a:bodyPr>
            <a:normAutofit fontScale="85000" lnSpcReduction="10000"/>
          </a:bodyPr>
          <a:lstStyle/>
          <a:p>
            <a:r>
              <a:rPr lang="en-US" altLang="zh-CN" sz="2600" dirty="0">
                <a:latin typeface="华文楷体" panose="02010600040101010101" pitchFamily="2" charset="-122"/>
                <a:ea typeface="华文楷体" panose="02010600040101010101" pitchFamily="2" charset="-122"/>
              </a:rPr>
              <a:t>dfs2</a:t>
            </a:r>
            <a:r>
              <a:rPr lang="zh-CN" altLang="en-US" sz="2600" dirty="0">
                <a:latin typeface="华文楷体" panose="02010600040101010101" pitchFamily="2" charset="-122"/>
                <a:ea typeface="华文楷体" panose="02010600040101010101" pitchFamily="2" charset="-122"/>
              </a:rPr>
              <a:t>：</a:t>
            </a:r>
            <a:endParaRPr lang="en-US" altLang="zh-CN"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⒈对于</a:t>
            </a:r>
            <a:r>
              <a:rPr lang="en-US" altLang="zh-CN" sz="2600" dirty="0">
                <a:latin typeface="华文楷体" panose="02010600040101010101" pitchFamily="2" charset="-122"/>
                <a:ea typeface="华文楷体" panose="02010600040101010101" pitchFamily="2" charset="-122"/>
              </a:rPr>
              <a:t>v</a:t>
            </a:r>
            <a:r>
              <a:rPr lang="zh-CN" altLang="en-US" sz="2600" dirty="0">
                <a:latin typeface="华文楷体" panose="02010600040101010101" pitchFamily="2" charset="-122"/>
                <a:ea typeface="华文楷体" panose="02010600040101010101" pitchFamily="2" charset="-122"/>
              </a:rPr>
              <a:t>，当</a:t>
            </a:r>
            <a:r>
              <a:rPr lang="en-US" altLang="zh-CN" sz="2600" dirty="0">
                <a:latin typeface="华文楷体" panose="02010600040101010101" pitchFamily="2" charset="-122"/>
                <a:ea typeface="华文楷体" panose="02010600040101010101" pitchFamily="2" charset="-122"/>
              </a:rPr>
              <a:t>son[v]</a:t>
            </a:r>
            <a:r>
              <a:rPr lang="zh-CN" altLang="en-US" sz="2600" dirty="0">
                <a:latin typeface="华文楷体" panose="02010600040101010101" pitchFamily="2" charset="-122"/>
                <a:ea typeface="华文楷体" panose="02010600040101010101" pitchFamily="2" charset="-122"/>
              </a:rPr>
              <a:t>存在（即</a:t>
            </a:r>
            <a:r>
              <a:rPr lang="en-US" altLang="zh-CN" sz="2600" dirty="0">
                <a:latin typeface="华文楷体" panose="02010600040101010101" pitchFamily="2" charset="-122"/>
                <a:ea typeface="华文楷体" panose="02010600040101010101" pitchFamily="2" charset="-122"/>
              </a:rPr>
              <a:t>v</a:t>
            </a:r>
            <a:r>
              <a:rPr lang="zh-CN" altLang="en-US" sz="2600" dirty="0">
                <a:latin typeface="华文楷体" panose="02010600040101010101" pitchFamily="2" charset="-122"/>
                <a:ea typeface="华文楷体" panose="02010600040101010101" pitchFamily="2" charset="-122"/>
              </a:rPr>
              <a:t>不是叶子节点）时，显然有</a:t>
            </a:r>
            <a:r>
              <a:rPr lang="en-US" altLang="zh-CN" sz="2600" dirty="0">
                <a:latin typeface="华文楷体" panose="02010600040101010101" pitchFamily="2" charset="-122"/>
                <a:ea typeface="华文楷体" panose="02010600040101010101" pitchFamily="2" charset="-122"/>
              </a:rPr>
              <a:t>top[son[v]] = top[v]</a:t>
            </a:r>
            <a:r>
              <a:rPr lang="zh-CN" altLang="en-US" sz="2600" dirty="0">
                <a:latin typeface="华文楷体" panose="02010600040101010101" pitchFamily="2" charset="-122"/>
                <a:ea typeface="华文楷体" panose="02010600040101010101" pitchFamily="2" charset="-122"/>
              </a:rPr>
              <a:t>。线段树中，</a:t>
            </a:r>
            <a:r>
              <a:rPr lang="en-US" altLang="zh-CN" sz="2600" dirty="0">
                <a:latin typeface="华文楷体" panose="02010600040101010101" pitchFamily="2" charset="-122"/>
                <a:ea typeface="华文楷体" panose="02010600040101010101" pitchFamily="2" charset="-122"/>
              </a:rPr>
              <a:t>v</a:t>
            </a:r>
            <a:r>
              <a:rPr lang="zh-CN" altLang="en-US" sz="2600" dirty="0">
                <a:latin typeface="华文楷体" panose="02010600040101010101" pitchFamily="2" charset="-122"/>
                <a:ea typeface="华文楷体" panose="02010600040101010101" pitchFamily="2" charset="-122"/>
              </a:rPr>
              <a:t>的重边应当在</a:t>
            </a:r>
            <a:r>
              <a:rPr lang="en-US" altLang="zh-CN" sz="2600" dirty="0">
                <a:latin typeface="华文楷体" panose="02010600040101010101" pitchFamily="2" charset="-122"/>
                <a:ea typeface="华文楷体" panose="02010600040101010101" pitchFamily="2" charset="-122"/>
              </a:rPr>
              <a:t>v</a:t>
            </a:r>
            <a:r>
              <a:rPr lang="zh-CN" altLang="en-US" sz="2600" dirty="0">
                <a:latin typeface="华文楷体" panose="02010600040101010101" pitchFamily="2" charset="-122"/>
                <a:ea typeface="华文楷体" panose="02010600040101010101" pitchFamily="2" charset="-122"/>
              </a:rPr>
              <a:t>的父边的后面，记</a:t>
            </a:r>
            <a:r>
              <a:rPr lang="en-US" altLang="zh-CN" sz="2600" dirty="0" err="1">
                <a:latin typeface="华文楷体" panose="02010600040101010101" pitchFamily="2" charset="-122"/>
                <a:ea typeface="华文楷体" panose="02010600040101010101" pitchFamily="2" charset="-122"/>
              </a:rPr>
              <a:t>dfn</a:t>
            </a:r>
            <a:r>
              <a:rPr lang="en-US" altLang="zh-CN" sz="2600" dirty="0">
                <a:latin typeface="华文楷体" panose="02010600040101010101" pitchFamily="2" charset="-122"/>
                <a:ea typeface="华文楷体" panose="02010600040101010101" pitchFamily="2" charset="-122"/>
              </a:rPr>
              <a:t>[son[v]] = cnt+1</a:t>
            </a:r>
            <a:r>
              <a:rPr lang="zh-CN" altLang="en-US" sz="2600" dirty="0">
                <a:latin typeface="华文楷体" panose="02010600040101010101" pitchFamily="2" charset="-122"/>
                <a:ea typeface="华文楷体" panose="02010600040101010101" pitchFamily="2" charset="-122"/>
              </a:rPr>
              <a:t>，</a:t>
            </a:r>
            <a:r>
              <a:rPr lang="en-US" altLang="zh-CN" sz="2600" dirty="0">
                <a:latin typeface="华文楷体" panose="02010600040101010101" pitchFamily="2" charset="-122"/>
                <a:ea typeface="华文楷体" panose="02010600040101010101" pitchFamily="2" charset="-122"/>
              </a:rPr>
              <a:t> </a:t>
            </a:r>
            <a:r>
              <a:rPr lang="en-US" altLang="zh-CN" sz="2600" dirty="0" err="1">
                <a:latin typeface="华文楷体" panose="02010600040101010101" pitchFamily="2" charset="-122"/>
                <a:ea typeface="华文楷体" panose="02010600040101010101" pitchFamily="2" charset="-122"/>
              </a:rPr>
              <a:t>cnt</a:t>
            </a:r>
            <a:r>
              <a:rPr lang="zh-CN" altLang="en-US" sz="2600" dirty="0">
                <a:latin typeface="华文楷体" panose="02010600040101010101" pitchFamily="2" charset="-122"/>
                <a:ea typeface="华文楷体" panose="02010600040101010101" pitchFamily="2" charset="-122"/>
              </a:rPr>
              <a:t>表示最后加入的一条边在线段树中的位置。此时，为了使一条重链各边在线段树中连续分布，应当进行</a:t>
            </a:r>
            <a:r>
              <a:rPr lang="en-US" altLang="zh-CN" sz="2600" dirty="0">
                <a:latin typeface="华文楷体" panose="02010600040101010101" pitchFamily="2" charset="-122"/>
                <a:ea typeface="华文楷体" panose="02010600040101010101" pitchFamily="2" charset="-122"/>
              </a:rPr>
              <a:t>dfs2(son[v])</a:t>
            </a:r>
            <a:r>
              <a:rPr lang="zh-CN" altLang="en-US" sz="2600" dirty="0">
                <a:latin typeface="华文楷体" panose="02010600040101010101" pitchFamily="2" charset="-122"/>
                <a:ea typeface="华文楷体" panose="02010600040101010101" pitchFamily="2" charset="-122"/>
              </a:rPr>
              <a:t>；</a:t>
            </a:r>
          </a:p>
          <a:p>
            <a:r>
              <a:rPr lang="zh-CN" altLang="en-US" sz="2600" dirty="0">
                <a:latin typeface="华文楷体" panose="02010600040101010101" pitchFamily="2" charset="-122"/>
                <a:ea typeface="华文楷体" panose="02010600040101010101" pitchFamily="2" charset="-122"/>
              </a:rPr>
              <a:t>⒉对于</a:t>
            </a:r>
            <a:r>
              <a:rPr lang="en-US" altLang="zh-CN" sz="2600" dirty="0">
                <a:latin typeface="华文楷体" panose="02010600040101010101" pitchFamily="2" charset="-122"/>
                <a:ea typeface="华文楷体" panose="02010600040101010101" pitchFamily="2" charset="-122"/>
              </a:rPr>
              <a:t>v</a:t>
            </a:r>
            <a:r>
              <a:rPr lang="zh-CN" altLang="en-US" sz="2600" dirty="0">
                <a:latin typeface="华文楷体" panose="02010600040101010101" pitchFamily="2" charset="-122"/>
                <a:ea typeface="华文楷体" panose="02010600040101010101" pitchFamily="2" charset="-122"/>
              </a:rPr>
              <a:t>的各个轻儿子</a:t>
            </a:r>
            <a:r>
              <a:rPr lang="en-US" altLang="zh-CN" sz="2600" dirty="0">
                <a:latin typeface="华文楷体" panose="02010600040101010101" pitchFamily="2" charset="-122"/>
                <a:ea typeface="华文楷体" panose="02010600040101010101" pitchFamily="2" charset="-122"/>
              </a:rPr>
              <a:t>u</a:t>
            </a:r>
            <a:r>
              <a:rPr lang="zh-CN" altLang="en-US" sz="2600" dirty="0">
                <a:latin typeface="华文楷体" panose="02010600040101010101" pitchFamily="2" charset="-122"/>
                <a:ea typeface="华文楷体" panose="02010600040101010101" pitchFamily="2" charset="-122"/>
              </a:rPr>
              <a:t>，显然有</a:t>
            </a:r>
            <a:r>
              <a:rPr lang="en-US" altLang="zh-CN" sz="2600" dirty="0">
                <a:latin typeface="华文楷体" panose="02010600040101010101" pitchFamily="2" charset="-122"/>
                <a:ea typeface="华文楷体" panose="02010600040101010101" pitchFamily="2" charset="-122"/>
              </a:rPr>
              <a:t>top[u] = u</a:t>
            </a:r>
            <a:r>
              <a:rPr lang="zh-CN" altLang="en-US" sz="2600" dirty="0">
                <a:latin typeface="华文楷体" panose="02010600040101010101" pitchFamily="2" charset="-122"/>
                <a:ea typeface="华文楷体" panose="02010600040101010101" pitchFamily="2" charset="-122"/>
              </a:rPr>
              <a:t>，并且</a:t>
            </a:r>
            <a:r>
              <a:rPr lang="en-US" altLang="zh-CN" sz="2600" dirty="0" err="1">
                <a:latin typeface="华文楷体" panose="02010600040101010101" pitchFamily="2" charset="-122"/>
                <a:ea typeface="华文楷体" panose="02010600040101010101" pitchFamily="2" charset="-122"/>
              </a:rPr>
              <a:t>dfn</a:t>
            </a:r>
            <a:r>
              <a:rPr lang="en-US" altLang="zh-CN" sz="2600" dirty="0">
                <a:latin typeface="华文楷体" panose="02010600040101010101" pitchFamily="2" charset="-122"/>
                <a:ea typeface="华文楷体" panose="02010600040101010101" pitchFamily="2" charset="-122"/>
              </a:rPr>
              <a:t>[u] = cnt+1</a:t>
            </a:r>
            <a:r>
              <a:rPr lang="zh-CN" altLang="en-US" sz="2600" dirty="0">
                <a:latin typeface="华文楷体" panose="02010600040101010101" pitchFamily="2" charset="-122"/>
                <a:ea typeface="华文楷体" panose="02010600040101010101" pitchFamily="2" charset="-122"/>
              </a:rPr>
              <a:t>，进行</a:t>
            </a:r>
            <a:r>
              <a:rPr lang="en-US" altLang="zh-CN" sz="2600" dirty="0">
                <a:latin typeface="华文楷体" panose="02010600040101010101" pitchFamily="2" charset="-122"/>
                <a:ea typeface="华文楷体" panose="02010600040101010101" pitchFamily="2" charset="-122"/>
              </a:rPr>
              <a:t>dfs2</a:t>
            </a:r>
            <a:r>
              <a:rPr lang="zh-CN" altLang="en-US" sz="2600" dirty="0">
                <a:latin typeface="华文楷体" panose="02010600040101010101" pitchFamily="2" charset="-122"/>
                <a:ea typeface="华文楷体" panose="02010600040101010101" pitchFamily="2" charset="-122"/>
              </a:rPr>
              <a:t>过程。</a:t>
            </a:r>
          </a:p>
          <a:p>
            <a:r>
              <a:rPr lang="zh-CN" altLang="en-US" sz="2600" dirty="0">
                <a:latin typeface="华文楷体" panose="02010600040101010101" pitchFamily="2" charset="-122"/>
                <a:ea typeface="华文楷体" panose="02010600040101010101" pitchFamily="2" charset="-122"/>
              </a:rPr>
              <a:t>这就求出了</a:t>
            </a:r>
            <a:r>
              <a:rPr lang="en-US" altLang="zh-CN" sz="2600" dirty="0">
                <a:latin typeface="华文楷体" panose="02010600040101010101" pitchFamily="2" charset="-122"/>
                <a:ea typeface="华文楷体" panose="02010600040101010101" pitchFamily="2" charset="-122"/>
              </a:rPr>
              <a:t>top</a:t>
            </a:r>
            <a:r>
              <a:rPr lang="zh-CN" altLang="en-US" sz="2600" dirty="0">
                <a:latin typeface="华文楷体" panose="02010600040101010101" pitchFamily="2" charset="-122"/>
                <a:ea typeface="华文楷体" panose="02010600040101010101" pitchFamily="2" charset="-122"/>
              </a:rPr>
              <a:t>和</a:t>
            </a:r>
            <a:r>
              <a:rPr lang="en-US" altLang="zh-CN" sz="2600" dirty="0">
                <a:latin typeface="华文楷体" panose="02010600040101010101" pitchFamily="2" charset="-122"/>
                <a:ea typeface="华文楷体" panose="02010600040101010101" pitchFamily="2" charset="-122"/>
              </a:rPr>
              <a:t>w</a:t>
            </a:r>
            <a:r>
              <a:rPr lang="zh-CN" altLang="en-US" sz="2600" dirty="0">
                <a:latin typeface="华文楷体" panose="02010600040101010101" pitchFamily="2" charset="-122"/>
                <a:ea typeface="华文楷体" panose="02010600040101010101" pitchFamily="2" charset="-122"/>
              </a:rPr>
              <a:t>。</a:t>
            </a:r>
          </a:p>
          <a:p>
            <a:r>
              <a:rPr lang="zh-CN" altLang="en-US" sz="2600" dirty="0">
                <a:latin typeface="华文楷体" panose="02010600040101010101" pitchFamily="2" charset="-122"/>
                <a:ea typeface="华文楷体" panose="02010600040101010101" pitchFamily="2" charset="-122"/>
              </a:rPr>
              <a:t>将树中各边的权值在线段树中更新，建链和建线段树的过程就完成了。</a:t>
            </a:r>
          </a:p>
          <a:p>
            <a:endParaRPr lang="zh-CN" altLang="en-US" dirty="0">
              <a:latin typeface="方正行楷简体" panose="02010601030101010101" pitchFamily="2" charset="-122"/>
              <a:ea typeface="方正行楷简体" panose="02010601030101010101" pitchFamily="2" charset="-122"/>
            </a:endParaRPr>
          </a:p>
        </p:txBody>
      </p:sp>
      <p:sp>
        <p:nvSpPr>
          <p:cNvPr id="4" name="标题 1">
            <a:extLst>
              <a:ext uri="{FF2B5EF4-FFF2-40B4-BE49-F238E27FC236}">
                <a16:creationId xmlns="" xmlns:a16="http://schemas.microsoft.com/office/drawing/2014/main" id="{823F4487-DB7E-4049-99C4-6304AADFE50B}"/>
              </a:ext>
            </a:extLst>
          </p:cNvPr>
          <p:cNvSpPr>
            <a:spLocks noGrp="1"/>
          </p:cNvSpPr>
          <p:nvPr>
            <p:ph type="title"/>
          </p:nvPr>
        </p:nvSpPr>
        <p:spPr/>
        <p:txBody>
          <a:bodyPr/>
          <a:lstStyle/>
          <a:p>
            <a:r>
              <a:rPr lang="zh-CN" altLang="en-US" dirty="0"/>
              <a:t>树链剖分 算法实现</a:t>
            </a:r>
          </a:p>
        </p:txBody>
      </p:sp>
    </p:spTree>
    <p:extLst>
      <p:ext uri="{BB962C8B-B14F-4D97-AF65-F5344CB8AC3E}">
        <p14:creationId xmlns:p14="http://schemas.microsoft.com/office/powerpoint/2010/main" val="89336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189408AE-8BDE-4130-89E4-B7423A26BC2A}"/>
              </a:ext>
            </a:extLst>
          </p:cNvPr>
          <p:cNvSpPr>
            <a:spLocks noGrp="1"/>
          </p:cNvSpPr>
          <p:nvPr>
            <p:ph idx="1"/>
          </p:nvPr>
        </p:nvSpPr>
        <p:spPr/>
        <p:txBody>
          <a:bodyPr>
            <a:normAutofit/>
          </a:bodyPr>
          <a:lstStyle/>
          <a:p>
            <a:r>
              <a:rPr lang="zh-CN" altLang="en-US" sz="1600" dirty="0">
                <a:latin typeface="华文楷体" panose="02010600040101010101" pitchFamily="2" charset="-122"/>
                <a:ea typeface="华文楷体" panose="02010600040101010101" pitchFamily="2" charset="-122"/>
              </a:rPr>
              <a:t>放我的代码</a:t>
            </a:r>
            <a:r>
              <a:rPr lang="en-US" altLang="zh-CN" sz="1600" dirty="0">
                <a:latin typeface="华文楷体" panose="02010600040101010101" pitchFamily="2" charset="-122"/>
                <a:ea typeface="华文楷体" panose="02010600040101010101" pitchFamily="2" charset="-122"/>
              </a:rPr>
              <a:t>..</a:t>
            </a:r>
          </a:p>
          <a:p>
            <a:pPr marL="0" indent="0">
              <a:buNone/>
            </a:pPr>
            <a:r>
              <a:rPr lang="en-US" altLang="zh-CN" sz="1800" dirty="0"/>
              <a:t>void dfs2(</a:t>
            </a:r>
            <a:r>
              <a:rPr lang="en-US" altLang="zh-CN" sz="1800" dirty="0" err="1"/>
              <a:t>int</a:t>
            </a:r>
            <a:r>
              <a:rPr lang="en-US" altLang="zh-CN" sz="1800" dirty="0"/>
              <a:t> </a:t>
            </a:r>
            <a:r>
              <a:rPr lang="en-US" altLang="zh-CN" sz="1800" dirty="0" err="1"/>
              <a:t>x,int</a:t>
            </a:r>
            <a:r>
              <a:rPr lang="en-US" altLang="zh-CN" sz="1800" dirty="0"/>
              <a:t> </a:t>
            </a:r>
            <a:r>
              <a:rPr lang="en-US" altLang="zh-CN" sz="1800" dirty="0" err="1"/>
              <a:t>tp</a:t>
            </a:r>
            <a:r>
              <a:rPr lang="en-US" altLang="zh-CN" sz="1800" dirty="0"/>
              <a:t>){</a:t>
            </a:r>
          </a:p>
          <a:p>
            <a:pPr marL="0" indent="0">
              <a:buNone/>
            </a:pPr>
            <a:r>
              <a:rPr lang="en-US" altLang="zh-CN" sz="1800" dirty="0"/>
              <a:t>    rev[</a:t>
            </a:r>
            <a:r>
              <a:rPr lang="en-US" altLang="zh-CN" sz="1800" dirty="0" err="1"/>
              <a:t>dfn</a:t>
            </a:r>
            <a:r>
              <a:rPr lang="en-US" altLang="zh-CN" sz="1800" dirty="0"/>
              <a:t>[x]=++</a:t>
            </a:r>
            <a:r>
              <a:rPr lang="en-US" altLang="zh-CN" sz="1800" dirty="0" err="1"/>
              <a:t>cnt</a:t>
            </a:r>
            <a:r>
              <a:rPr lang="en-US" altLang="zh-CN" sz="1800" dirty="0"/>
              <a:t>]=</a:t>
            </a:r>
            <a:r>
              <a:rPr lang="en-US" altLang="zh-CN" sz="1800" dirty="0" err="1"/>
              <a:t>x;top</a:t>
            </a:r>
            <a:r>
              <a:rPr lang="en-US" altLang="zh-CN" sz="1800" dirty="0"/>
              <a:t>[x]=</a:t>
            </a:r>
            <a:r>
              <a:rPr lang="en-US" altLang="zh-CN" sz="1800" dirty="0" err="1"/>
              <a:t>tp</a:t>
            </a:r>
            <a:r>
              <a:rPr lang="en-US" altLang="zh-CN" sz="1800" dirty="0"/>
              <a:t>;</a:t>
            </a:r>
          </a:p>
          <a:p>
            <a:pPr marL="0" indent="0">
              <a:buNone/>
            </a:pPr>
            <a:r>
              <a:rPr lang="en-US" altLang="zh-CN" sz="1800" dirty="0"/>
              <a:t>    if(son[x])dfs2(son[x],</a:t>
            </a:r>
            <a:r>
              <a:rPr lang="en-US" altLang="zh-CN" sz="1800" dirty="0" err="1"/>
              <a:t>tp</a:t>
            </a:r>
            <a:r>
              <a:rPr lang="en-US" altLang="zh-CN" sz="1800" dirty="0"/>
              <a:t>);</a:t>
            </a:r>
          </a:p>
          <a:p>
            <a:pPr marL="0" indent="0">
              <a:buNone/>
            </a:pPr>
            <a:r>
              <a:rPr lang="en-US" altLang="zh-CN" sz="1800" dirty="0"/>
              <a:t>    for(</a:t>
            </a:r>
            <a:r>
              <a:rPr lang="en-US" altLang="zh-CN" sz="1800" dirty="0" err="1"/>
              <a:t>int</a:t>
            </a:r>
            <a:r>
              <a:rPr lang="en-US" altLang="zh-CN" sz="1800" dirty="0"/>
              <a:t> </a:t>
            </a:r>
            <a:r>
              <a:rPr lang="en-US" altLang="zh-CN" sz="1800" dirty="0" err="1" smtClean="0"/>
              <a:t>i</a:t>
            </a:r>
            <a:r>
              <a:rPr lang="en-US" altLang="zh-CN" sz="1800" dirty="0" smtClean="0"/>
              <a:t>=first[x</a:t>
            </a:r>
            <a:r>
              <a:rPr lang="en-US" altLang="zh-CN" sz="1800" dirty="0"/>
              <a:t>];~</a:t>
            </a:r>
            <a:r>
              <a:rPr lang="en-US" altLang="zh-CN" sz="1800" dirty="0" err="1"/>
              <a:t>i;i</a:t>
            </a:r>
            <a:r>
              <a:rPr lang="en-US" altLang="zh-CN" sz="1800" dirty="0"/>
              <a:t>=next[</a:t>
            </a:r>
            <a:r>
              <a:rPr lang="en-US" altLang="zh-CN" sz="1800" dirty="0" err="1"/>
              <a:t>i</a:t>
            </a:r>
            <a:r>
              <a:rPr lang="en-US" altLang="zh-CN" sz="1800" dirty="0"/>
              <a:t>])if(v[</a:t>
            </a:r>
            <a:r>
              <a:rPr lang="en-US" altLang="zh-CN" sz="1800" dirty="0" err="1"/>
              <a:t>i</a:t>
            </a:r>
            <a:r>
              <a:rPr lang="en-US" altLang="zh-CN" sz="1800" dirty="0"/>
              <a:t>]!=fa[x]&amp;&amp;v[</a:t>
            </a:r>
            <a:r>
              <a:rPr lang="en-US" altLang="zh-CN" sz="1800" dirty="0" err="1"/>
              <a:t>i</a:t>
            </a:r>
            <a:r>
              <a:rPr lang="en-US" altLang="zh-CN" sz="1800" dirty="0"/>
              <a:t>]!=son[x])dfs2(v[</a:t>
            </a:r>
            <a:r>
              <a:rPr lang="en-US" altLang="zh-CN" sz="1800" dirty="0" err="1"/>
              <a:t>i</a:t>
            </a:r>
            <a:r>
              <a:rPr lang="en-US" altLang="zh-CN" sz="1800" dirty="0"/>
              <a:t>],v[</a:t>
            </a:r>
            <a:r>
              <a:rPr lang="en-US" altLang="zh-CN" sz="1800" dirty="0" err="1"/>
              <a:t>i</a:t>
            </a:r>
            <a:r>
              <a:rPr lang="en-US" altLang="zh-CN" sz="1800" dirty="0"/>
              <a:t>]);</a:t>
            </a:r>
          </a:p>
          <a:p>
            <a:pPr marL="0" indent="0">
              <a:buNone/>
            </a:pPr>
            <a:r>
              <a:rPr lang="en-US" altLang="zh-CN" sz="1800" dirty="0"/>
              <a:t>}</a:t>
            </a:r>
            <a:endParaRPr lang="zh-CN" altLang="en-US" sz="1800" dirty="0"/>
          </a:p>
          <a:p>
            <a:pPr marL="0" indent="0">
              <a:buNone/>
            </a:pPr>
            <a:endParaRPr lang="en-US" altLang="zh-CN" sz="1800" dirty="0"/>
          </a:p>
        </p:txBody>
      </p:sp>
      <p:sp>
        <p:nvSpPr>
          <p:cNvPr id="4" name="标题 1">
            <a:extLst>
              <a:ext uri="{FF2B5EF4-FFF2-40B4-BE49-F238E27FC236}">
                <a16:creationId xmlns="" xmlns:a16="http://schemas.microsoft.com/office/drawing/2014/main" id="{75418A38-5EDB-435D-9964-E3AEA69ACF16}"/>
              </a:ext>
            </a:extLst>
          </p:cNvPr>
          <p:cNvSpPr>
            <a:spLocks noGrp="1"/>
          </p:cNvSpPr>
          <p:nvPr>
            <p:ph type="title"/>
          </p:nvPr>
        </p:nvSpPr>
        <p:spPr/>
        <p:txBody>
          <a:bodyPr/>
          <a:lstStyle/>
          <a:p>
            <a:r>
              <a:rPr lang="zh-CN" altLang="en-US" dirty="0"/>
              <a:t>树链剖分 算法实现</a:t>
            </a:r>
          </a:p>
        </p:txBody>
      </p:sp>
    </p:spTree>
    <p:extLst>
      <p:ext uri="{BB962C8B-B14F-4D97-AF65-F5344CB8AC3E}">
        <p14:creationId xmlns:p14="http://schemas.microsoft.com/office/powerpoint/2010/main" val="152582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5A71FA49-A0A1-4BC7-9C86-257402F0BCFA}"/>
              </a:ext>
            </a:extLst>
          </p:cNvPr>
          <p:cNvSpPr>
            <a:spLocks noGrp="1"/>
          </p:cNvSpPr>
          <p:nvPr>
            <p:ph idx="1"/>
          </p:nvPr>
        </p:nvSpPr>
        <p:spPr>
          <a:xfrm>
            <a:off x="1295402" y="2460113"/>
            <a:ext cx="9601196" cy="3318936"/>
          </a:xfrm>
        </p:spPr>
        <p:txBody>
          <a:bodyPr>
            <a:normAutofit/>
          </a:bodyPr>
          <a:lstStyle/>
          <a:p>
            <a:r>
              <a:rPr lang="zh-CN" altLang="en-US" sz="2200" dirty="0">
                <a:latin typeface="华文楷体" panose="02010600040101010101" pitchFamily="2" charset="-122"/>
                <a:ea typeface="华文楷体" panose="02010600040101010101" pitchFamily="2" charset="-122"/>
              </a:rPr>
              <a:t>树链剖分求</a:t>
            </a:r>
            <a:r>
              <a:rPr lang="en-US" altLang="zh-CN" sz="2200" dirty="0">
                <a:latin typeface="华文楷体" panose="02010600040101010101" pitchFamily="2" charset="-122"/>
                <a:ea typeface="华文楷体" panose="02010600040101010101" pitchFamily="2" charset="-122"/>
              </a:rPr>
              <a:t>LCA</a:t>
            </a:r>
          </a:p>
        </p:txBody>
      </p:sp>
      <p:sp>
        <p:nvSpPr>
          <p:cNvPr id="4" name="标题 1">
            <a:extLst>
              <a:ext uri="{FF2B5EF4-FFF2-40B4-BE49-F238E27FC236}">
                <a16:creationId xmlns="" xmlns:a16="http://schemas.microsoft.com/office/drawing/2014/main" id="{1C61DF31-A847-49E0-AB51-F85A124AD777}"/>
              </a:ext>
            </a:extLst>
          </p:cNvPr>
          <p:cNvSpPr>
            <a:spLocks noGrp="1"/>
          </p:cNvSpPr>
          <p:nvPr>
            <p:ph type="title"/>
          </p:nvPr>
        </p:nvSpPr>
        <p:spPr/>
        <p:txBody>
          <a:bodyPr>
            <a:normAutofit/>
          </a:bodyPr>
          <a:lstStyle/>
          <a:p>
            <a:r>
              <a:rPr lang="zh-CN" altLang="en-US" dirty="0"/>
              <a:t>树链剖分 算法实现</a:t>
            </a:r>
          </a:p>
        </p:txBody>
      </p:sp>
      <p:sp>
        <p:nvSpPr>
          <p:cNvPr id="5" name="文本框 4">
            <a:extLst>
              <a:ext uri="{FF2B5EF4-FFF2-40B4-BE49-F238E27FC236}">
                <a16:creationId xmlns="" xmlns:a16="http://schemas.microsoft.com/office/drawing/2014/main" id="{8AC17770-E6FA-449B-9BDC-EB9E05718C13}"/>
              </a:ext>
            </a:extLst>
          </p:cNvPr>
          <p:cNvSpPr txBox="1"/>
          <p:nvPr/>
        </p:nvSpPr>
        <p:spPr>
          <a:xfrm>
            <a:off x="4485939" y="2460113"/>
            <a:ext cx="5873675" cy="31700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int</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lca</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int</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x,int</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int</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fx</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=top[x],</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fy</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=top[y];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while(</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fx</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fy</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if(deep[</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fx</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]&lt;deep[</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fy</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swap(</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fx,fy</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),swap(</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x,y</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x=fa[</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fx</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a:t>
            </a:r>
            <a:r>
              <a:rPr kumimoji="0" lang="en-US" altLang="zh-CN" sz="2000" b="0" i="0" u="none" strike="noStrike" kern="1200" cap="none" spc="0" normalizeH="0" baseline="0" noProof="0" dirty="0" err="1">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fx</a:t>
            </a: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=top[x];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if(deep[x]&lt;deep[y])return 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    return 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rPr>
              <a:t>}</a:t>
            </a:r>
            <a:endParaRPr kumimoji="0" lang="zh-CN" altLang="en-US" sz="2000" b="0" i="0" u="none" strike="noStrike" kern="1200" cap="none" spc="0" normalizeH="0" baseline="0" noProof="0" dirty="0">
              <a:ln>
                <a:noFill/>
              </a:ln>
              <a:solidFill>
                <a:prstClr val="black"/>
              </a:solidFill>
              <a:effectLst/>
              <a:uLnTx/>
              <a:uFillTx/>
              <a:latin typeface="Courier New" panose="02070309020205020404" pitchFamily="49" charset="0"/>
              <a:ea typeface="方正舒体" panose="02010601030101010101" pitchFamily="2" charset="-122"/>
              <a:cs typeface="Courier New" panose="02070309020205020404" pitchFamily="49" charset="0"/>
            </a:endParaRPr>
          </a:p>
        </p:txBody>
      </p:sp>
    </p:spTree>
    <p:extLst>
      <p:ext uri="{BB962C8B-B14F-4D97-AF65-F5344CB8AC3E}">
        <p14:creationId xmlns:p14="http://schemas.microsoft.com/office/powerpoint/2010/main" val="38536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A27856-F3F6-470F-A9A7-D6C8E91EA414}"/>
              </a:ext>
            </a:extLst>
          </p:cNvPr>
          <p:cNvSpPr>
            <a:spLocks noGrp="1"/>
          </p:cNvSpPr>
          <p:nvPr>
            <p:ph type="title"/>
          </p:nvPr>
        </p:nvSpPr>
        <p:spPr/>
        <p:txBody>
          <a:bodyPr>
            <a:normAutofit/>
          </a:bodyPr>
          <a:lstStyle/>
          <a:p>
            <a:r>
              <a:rPr lang="en-US" altLang="zh-CN" dirty="0"/>
              <a:t>SPOJ 375 QTREE - Query on a tree</a:t>
            </a:r>
            <a:endParaRPr lang="zh-CN" altLang="en-US" dirty="0"/>
          </a:p>
        </p:txBody>
      </p:sp>
      <p:sp>
        <p:nvSpPr>
          <p:cNvPr id="3" name="内容占位符 2">
            <a:extLst>
              <a:ext uri="{FF2B5EF4-FFF2-40B4-BE49-F238E27FC236}">
                <a16:creationId xmlns="" xmlns:a16="http://schemas.microsoft.com/office/drawing/2014/main" id="{3D08BE83-0431-463B-BC57-5A6E2F1DCA3F}"/>
              </a:ext>
            </a:extLst>
          </p:cNvPr>
          <p:cNvSpPr>
            <a:spLocks noGrp="1"/>
          </p:cNvSpPr>
          <p:nvPr>
            <p:ph idx="1"/>
          </p:nvPr>
        </p:nvSpPr>
        <p:spPr/>
        <p:txBody>
          <a:bodyPr>
            <a:normAutofit/>
          </a:bodyPr>
          <a:lstStyle/>
          <a:p>
            <a:r>
              <a:rPr lang="zh-CN" altLang="en-US" dirty="0">
                <a:latin typeface="华文楷体" panose="02010600040101010101" pitchFamily="2" charset="-122"/>
                <a:ea typeface="华文楷体" panose="02010600040101010101" pitchFamily="2" charset="-122"/>
              </a:rPr>
              <a:t>给你一棵树，有两种操作：</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把第</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条边权值改为</a:t>
            </a:r>
            <a:r>
              <a:rPr lang="en-US" altLang="zh-CN" dirty="0">
                <a:latin typeface="华文楷体" panose="02010600040101010101" pitchFamily="2" charset="-122"/>
                <a:ea typeface="华文楷体" panose="02010600040101010101" pitchFamily="2" charset="-122"/>
              </a:rPr>
              <a:t>x </a:t>
            </a: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查询</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路径上的最大边权</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n&lt;=100000</a:t>
            </a:r>
          </a:p>
          <a:p>
            <a:r>
              <a:rPr lang="zh-CN" altLang="en-US" dirty="0">
                <a:latin typeface="华文楷体" panose="02010600040101010101" pitchFamily="2" charset="-122"/>
                <a:ea typeface="华文楷体" panose="02010600040101010101" pitchFamily="2" charset="-122"/>
              </a:rPr>
              <a:t>链剖套线段树的裸题。。。</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rPr>
              <a:t>https://paste.ubuntu.com/p/HK2gpMD4CK/</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975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FF27F73-7367-4BAE-9A6E-8E82BFBD9256}"/>
              </a:ext>
            </a:extLst>
          </p:cNvPr>
          <p:cNvSpPr>
            <a:spLocks noGrp="1"/>
          </p:cNvSpPr>
          <p:nvPr>
            <p:ph type="title"/>
          </p:nvPr>
        </p:nvSpPr>
        <p:spPr/>
        <p:txBody>
          <a:bodyPr/>
          <a:lstStyle/>
          <a:p>
            <a:r>
              <a:rPr lang="en-US" altLang="zh-CN" dirty="0"/>
              <a:t>BZOJ 3083-</a:t>
            </a:r>
            <a:r>
              <a:rPr lang="zh-CN" altLang="en-US" dirty="0"/>
              <a:t>遥远的国度</a:t>
            </a:r>
          </a:p>
        </p:txBody>
      </p:sp>
      <p:sp>
        <p:nvSpPr>
          <p:cNvPr id="3" name="内容占位符 2">
            <a:extLst>
              <a:ext uri="{FF2B5EF4-FFF2-40B4-BE49-F238E27FC236}">
                <a16:creationId xmlns="" xmlns:a16="http://schemas.microsoft.com/office/drawing/2014/main" id="{056994C5-662A-4646-84C5-EEC515BC92E4}"/>
              </a:ext>
            </a:extLst>
          </p:cNvPr>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rPr>
              <a:t>题目大意：</a:t>
            </a:r>
          </a:p>
          <a:p>
            <a:r>
              <a:rPr lang="zh-CN" altLang="en-US" dirty="0">
                <a:latin typeface="华文楷体" panose="02010600040101010101" pitchFamily="2" charset="-122"/>
                <a:ea typeface="华文楷体" panose="02010600040101010101" pitchFamily="2" charset="-122"/>
              </a:rPr>
              <a:t>　　给定一棵有根树，每个点有一个权值，提供三种操作：</a:t>
            </a:r>
          </a:p>
          <a:p>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将</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节点变为根节点</a:t>
            </a:r>
          </a:p>
          <a:p>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将</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路径上的点的权值全部改为</a:t>
            </a:r>
            <a:r>
              <a:rPr lang="en-US" altLang="zh-CN" dirty="0">
                <a:latin typeface="华文楷体" panose="02010600040101010101" pitchFamily="2" charset="-122"/>
                <a:ea typeface="华文楷体" panose="02010600040101010101" pitchFamily="2" charset="-122"/>
              </a:rPr>
              <a:t>v</a:t>
            </a:r>
          </a:p>
          <a:p>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询问</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的子树中点权的最小值</a:t>
            </a:r>
          </a:p>
          <a:p>
            <a:endParaRPr lang="zh-CN" altLang="en-US" dirty="0">
              <a:latin typeface="方正楷体简体" panose="02010601030101010101" pitchFamily="2" charset="-122"/>
              <a:ea typeface="方正楷体简体" panose="02010601030101010101" pitchFamily="2" charset="-122"/>
            </a:endParaRPr>
          </a:p>
        </p:txBody>
      </p:sp>
    </p:spTree>
    <p:extLst>
      <p:ext uri="{BB962C8B-B14F-4D97-AF65-F5344CB8AC3E}">
        <p14:creationId xmlns:p14="http://schemas.microsoft.com/office/powerpoint/2010/main" val="22240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D4DEF888-CF6C-498E-9BE6-AD28C147D1A5}"/>
              </a:ext>
            </a:extLst>
          </p:cNvPr>
          <p:cNvSpPr>
            <a:spLocks noGrp="1"/>
          </p:cNvSpPr>
          <p:nvPr>
            <p:ph idx="1"/>
          </p:nvPr>
        </p:nvSpPr>
        <p:spPr>
          <a:xfrm>
            <a:off x="1295401" y="2556932"/>
            <a:ext cx="9957098" cy="3318936"/>
          </a:xfrm>
        </p:spPr>
        <p:txBody>
          <a:bodyPr>
            <a:noAutofit/>
          </a:bodyPr>
          <a:lstStyle/>
          <a:p>
            <a:r>
              <a:rPr lang="zh-CN" altLang="en-US" sz="2000" dirty="0">
                <a:latin typeface="华文楷体" panose="02010600040101010101" pitchFamily="2" charset="-122"/>
                <a:ea typeface="华文楷体" panose="02010600040101010101" pitchFamily="2" charset="-122"/>
              </a:rPr>
              <a:t>思路： </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先随便选个点 链剖</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线段树 </a:t>
            </a:r>
            <a:br>
              <a:rPr lang="zh-CN" altLang="en-US"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操作 就直接改</a:t>
            </a:r>
            <a:r>
              <a:rPr lang="en-US" altLang="zh-CN" sz="2000" dirty="0">
                <a:latin typeface="华文楷体" panose="02010600040101010101" pitchFamily="2" charset="-122"/>
                <a:ea typeface="华文楷体" panose="02010600040101010101" pitchFamily="2" charset="-122"/>
              </a:rPr>
              <a:t>root</a:t>
            </a:r>
            <a:r>
              <a:rPr lang="zh-CN" altLang="en-US" sz="2000" dirty="0">
                <a:latin typeface="华文楷体" panose="02010600040101010101" pitchFamily="2" charset="-122"/>
                <a:ea typeface="华文楷体" panose="02010600040101010101" pitchFamily="2" charset="-122"/>
              </a:rPr>
              <a:t>变量的值 </a:t>
            </a:r>
            <a:br>
              <a:rPr lang="zh-CN" altLang="en-US"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操作 线段树上改 </a:t>
            </a:r>
            <a:br>
              <a:rPr lang="zh-CN" altLang="en-US"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操作 </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分成三种情况 </a:t>
            </a:r>
            <a:br>
              <a:rPr lang="zh-CN" altLang="en-US"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1.new root = xx </a:t>
            </a:r>
            <a:r>
              <a:rPr lang="zh-CN" altLang="en-US" sz="2000" dirty="0">
                <a:latin typeface="华文楷体" panose="02010600040101010101" pitchFamily="2" charset="-122"/>
                <a:ea typeface="华文楷体" panose="02010600040101010101" pitchFamily="2" charset="-122"/>
              </a:rPr>
              <a:t>整个子树的</a:t>
            </a:r>
            <a:r>
              <a:rPr lang="en-US" altLang="zh-CN" sz="2000" dirty="0">
                <a:latin typeface="华文楷体" panose="02010600040101010101" pitchFamily="2" charset="-122"/>
                <a:ea typeface="华文楷体" panose="02010600040101010101" pitchFamily="2" charset="-122"/>
              </a:rPr>
              <a:t>min</a:t>
            </a:r>
            <a:r>
              <a:rPr lang="zh-CN" altLang="en-US" sz="2000" dirty="0">
                <a:latin typeface="华文楷体" panose="02010600040101010101" pitchFamily="2" charset="-122"/>
                <a:ea typeface="华文楷体" panose="02010600040101010101" pitchFamily="2" charset="-122"/>
              </a:rPr>
              <a:t>就是</a:t>
            </a:r>
            <a:r>
              <a:rPr lang="en-US" altLang="zh-CN" sz="2000" dirty="0" err="1">
                <a:latin typeface="华文楷体" panose="02010600040101010101" pitchFamily="2" charset="-122"/>
                <a:ea typeface="华文楷体" panose="02010600040101010101" pitchFamily="2" charset="-122"/>
              </a:rPr>
              <a:t>ans</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
            </a:r>
            <a:br>
              <a:rPr lang="zh-CN" altLang="en-US"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2. </a:t>
            </a:r>
            <a:r>
              <a:rPr lang="en-US" altLang="zh-CN" sz="2000" dirty="0" err="1">
                <a:latin typeface="华文楷体" panose="02010600040101010101" pitchFamily="2" charset="-122"/>
                <a:ea typeface="华文楷体" panose="02010600040101010101" pitchFamily="2" charset="-122"/>
              </a:rPr>
              <a:t>lca</a:t>
            </a:r>
            <a:r>
              <a:rPr lang="en-US" altLang="zh-CN" sz="2000" dirty="0">
                <a:latin typeface="华文楷体" panose="02010600040101010101" pitchFamily="2" charset="-122"/>
                <a:ea typeface="华文楷体" panose="02010600040101010101" pitchFamily="2" charset="-122"/>
              </a:rPr>
              <a:t>(new </a:t>
            </a:r>
            <a:r>
              <a:rPr lang="en-US" altLang="zh-CN" sz="2000" dirty="0" err="1">
                <a:latin typeface="华文楷体" panose="02010600040101010101" pitchFamily="2" charset="-122"/>
                <a:ea typeface="华文楷体" panose="02010600040101010101" pitchFamily="2" charset="-122"/>
              </a:rPr>
              <a:t>root,xx</a:t>
            </a:r>
            <a:r>
              <a:rPr lang="en-US" altLang="zh-CN" sz="2000" dirty="0">
                <a:latin typeface="华文楷体" panose="02010600040101010101" pitchFamily="2" charset="-122"/>
                <a:ea typeface="华文楷体" panose="02010600040101010101" pitchFamily="2" charset="-122"/>
              </a:rPr>
              <a:t>) !=xx query </a:t>
            </a:r>
            <a:r>
              <a:rPr lang="zh-CN" altLang="en-US" sz="2000" dirty="0">
                <a:latin typeface="华文楷体" panose="02010600040101010101" pitchFamily="2" charset="-122"/>
                <a:ea typeface="华文楷体" panose="02010600040101010101" pitchFamily="2" charset="-122"/>
              </a:rPr>
              <a:t>一下 当前的标号 和当前的标号</a:t>
            </a:r>
            <a:r>
              <a:rPr lang="en-US" altLang="zh-CN" sz="2000" dirty="0">
                <a:latin typeface="华文楷体" panose="02010600040101010101" pitchFamily="2" charset="-122"/>
                <a:ea typeface="华文楷体" panose="02010600040101010101" pitchFamily="2" charset="-122"/>
              </a:rPr>
              <a:t>+size</a:t>
            </a:r>
            <a:r>
              <a:rPr lang="zh-CN" altLang="en-US" sz="2000" dirty="0">
                <a:latin typeface="华文楷体" panose="02010600040101010101" pitchFamily="2" charset="-122"/>
                <a:ea typeface="华文楷体" panose="02010600040101010101" pitchFamily="2" charset="-122"/>
              </a:rPr>
              <a:t>（链剖不就是个特殊的</a:t>
            </a:r>
            <a:r>
              <a:rPr lang="en-US" altLang="zh-CN" sz="2000" dirty="0" err="1">
                <a:latin typeface="华文楷体" panose="02010600040101010101" pitchFamily="2" charset="-122"/>
                <a:ea typeface="华文楷体" panose="02010600040101010101" pitchFamily="2" charset="-122"/>
              </a:rPr>
              <a:t>dfs</a:t>
            </a:r>
            <a:r>
              <a:rPr lang="zh-CN" altLang="en-US" sz="2000" dirty="0">
                <a:latin typeface="华文楷体" panose="02010600040101010101" pitchFamily="2" charset="-122"/>
                <a:ea typeface="华文楷体" panose="02010600040101010101" pitchFamily="2" charset="-122"/>
              </a:rPr>
              <a:t>序嘛） </a:t>
            </a:r>
            <a:br>
              <a:rPr lang="zh-CN" altLang="en-US"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3. </a:t>
            </a:r>
            <a:r>
              <a:rPr lang="en-US" altLang="zh-CN" sz="2000" dirty="0" err="1">
                <a:latin typeface="华文楷体" panose="02010600040101010101" pitchFamily="2" charset="-122"/>
                <a:ea typeface="华文楷体" panose="02010600040101010101" pitchFamily="2" charset="-122"/>
              </a:rPr>
              <a:t>lca</a:t>
            </a:r>
            <a:r>
              <a:rPr lang="en-US" altLang="zh-CN" sz="2000" dirty="0">
                <a:latin typeface="华文楷体" panose="02010600040101010101" pitchFamily="2" charset="-122"/>
                <a:ea typeface="华文楷体" panose="02010600040101010101" pitchFamily="2" charset="-122"/>
              </a:rPr>
              <a:t>(new </a:t>
            </a:r>
            <a:r>
              <a:rPr lang="en-US" altLang="zh-CN" sz="2000" dirty="0" err="1">
                <a:latin typeface="华文楷体" panose="02010600040101010101" pitchFamily="2" charset="-122"/>
                <a:ea typeface="华文楷体" panose="02010600040101010101" pitchFamily="2" charset="-122"/>
              </a:rPr>
              <a:t>root,xx</a:t>
            </a:r>
            <a:r>
              <a:rPr lang="en-US" altLang="zh-CN" sz="2000" dirty="0">
                <a:latin typeface="华文楷体" panose="02010600040101010101" pitchFamily="2" charset="-122"/>
                <a:ea typeface="华文楷体" panose="02010600040101010101" pitchFamily="2" charset="-122"/>
              </a:rPr>
              <a:t>) =xx </a:t>
            </a:r>
            <a:r>
              <a:rPr lang="zh-CN" altLang="en-US" sz="2000" dirty="0">
                <a:latin typeface="华文楷体" panose="02010600040101010101" pitchFamily="2" charset="-122"/>
                <a:ea typeface="华文楷体" panose="02010600040101010101" pitchFamily="2" charset="-122"/>
              </a:rPr>
              <a:t>找一下</a:t>
            </a:r>
            <a:r>
              <a:rPr lang="en-US" altLang="zh-CN" sz="2000" dirty="0">
                <a:latin typeface="华文楷体" panose="02010600040101010101" pitchFamily="2" charset="-122"/>
                <a:ea typeface="华文楷体" panose="02010600040101010101" pitchFamily="2" charset="-122"/>
              </a:rPr>
              <a:t>root</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xx</a:t>
            </a:r>
            <a:r>
              <a:rPr lang="zh-CN" altLang="en-US" sz="2000" dirty="0">
                <a:latin typeface="华文楷体" panose="02010600040101010101" pitchFamily="2" charset="-122"/>
                <a:ea typeface="华文楷体" panose="02010600040101010101" pitchFamily="2" charset="-122"/>
              </a:rPr>
              <a:t>的哪个子树里 这个子树的补集就是解了</a:t>
            </a:r>
          </a:p>
        </p:txBody>
      </p:sp>
      <p:sp>
        <p:nvSpPr>
          <p:cNvPr id="4" name="标题 1">
            <a:extLst>
              <a:ext uri="{FF2B5EF4-FFF2-40B4-BE49-F238E27FC236}">
                <a16:creationId xmlns="" xmlns:a16="http://schemas.microsoft.com/office/drawing/2014/main" id="{54EA18BD-21C4-45A4-B744-B309DBBA6D6A}"/>
              </a:ext>
            </a:extLst>
          </p:cNvPr>
          <p:cNvSpPr>
            <a:spLocks noGrp="1"/>
          </p:cNvSpPr>
          <p:nvPr>
            <p:ph type="title"/>
          </p:nvPr>
        </p:nvSpPr>
        <p:spPr/>
        <p:txBody>
          <a:bodyPr/>
          <a:lstStyle/>
          <a:p>
            <a:r>
              <a:rPr lang="en-US" altLang="zh-CN" dirty="0"/>
              <a:t>BZOJ 3083-</a:t>
            </a:r>
            <a:r>
              <a:rPr lang="zh-CN" altLang="en-US" dirty="0"/>
              <a:t>遥远的国度</a:t>
            </a:r>
          </a:p>
        </p:txBody>
      </p:sp>
    </p:spTree>
    <p:extLst>
      <p:ext uri="{BB962C8B-B14F-4D97-AF65-F5344CB8AC3E}">
        <p14:creationId xmlns:p14="http://schemas.microsoft.com/office/powerpoint/2010/main" val="42375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A57D196-63D5-4BC6-8BA2-CD1619472A20}"/>
              </a:ext>
            </a:extLst>
          </p:cNvPr>
          <p:cNvSpPr>
            <a:spLocks noGrp="1"/>
          </p:cNvSpPr>
          <p:nvPr>
            <p:ph type="title"/>
          </p:nvPr>
        </p:nvSpPr>
        <p:spPr/>
        <p:txBody>
          <a:bodyPr>
            <a:normAutofit/>
          </a:bodyPr>
          <a:lstStyle/>
          <a:p>
            <a:r>
              <a:rPr lang="en-US" altLang="zh-CN" dirty="0"/>
              <a:t>BZOJ 2836 </a:t>
            </a:r>
            <a:r>
              <a:rPr lang="zh-CN" altLang="en-US" dirty="0"/>
              <a:t>魔法树</a:t>
            </a:r>
          </a:p>
        </p:txBody>
      </p:sp>
      <p:sp>
        <p:nvSpPr>
          <p:cNvPr id="3" name="内容占位符 2">
            <a:extLst>
              <a:ext uri="{FF2B5EF4-FFF2-40B4-BE49-F238E27FC236}">
                <a16:creationId xmlns="" xmlns:a16="http://schemas.microsoft.com/office/drawing/2014/main" id="{B0FC1866-1B54-4911-9657-76631BF42764}"/>
              </a:ext>
            </a:extLst>
          </p:cNvPr>
          <p:cNvSpPr>
            <a:spLocks noGrp="1"/>
          </p:cNvSpPr>
          <p:nvPr>
            <p:ph idx="1"/>
          </p:nvPr>
        </p:nvSpPr>
        <p:spPr/>
        <p:txBody>
          <a:bodyPr vert="horz" lIns="91440" tIns="45720" rIns="91440" bIns="45720" rtlCol="0" anchor="t">
            <a:noAutofit/>
          </a:bodyPr>
          <a:lstStyle/>
          <a:p>
            <a:r>
              <a:rPr lang="zh-CN" altLang="en-US" sz="2000" dirty="0">
                <a:latin typeface="华文楷体" panose="02010600040101010101" pitchFamily="2" charset="-122"/>
                <a:ea typeface="华文楷体" panose="02010600040101010101" pitchFamily="2" charset="-122"/>
              </a:rPr>
              <a:t>给你一棵树 有两个操作：</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Add x y z </a:t>
            </a:r>
            <a:r>
              <a:rPr lang="zh-CN" altLang="en-US" sz="2000" dirty="0">
                <a:latin typeface="华文楷体" panose="02010600040101010101" pitchFamily="2" charset="-122"/>
                <a:ea typeface="华文楷体" panose="02010600040101010101" pitchFamily="2" charset="-122"/>
              </a:rPr>
              <a:t>表示</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到</a:t>
            </a:r>
            <a:r>
              <a:rPr lang="en-US" altLang="zh-CN" sz="2000" dirty="0">
                <a:latin typeface="华文楷体" panose="02010600040101010101" pitchFamily="2" charset="-122"/>
                <a:ea typeface="华文楷体" panose="02010600040101010101" pitchFamily="2" charset="-122"/>
              </a:rPr>
              <a:t>y</a:t>
            </a:r>
            <a:r>
              <a:rPr lang="zh-CN" altLang="en-US" sz="2000" dirty="0">
                <a:latin typeface="华文楷体" panose="02010600040101010101" pitchFamily="2" charset="-122"/>
                <a:ea typeface="华文楷体" panose="02010600040101010101" pitchFamily="2" charset="-122"/>
              </a:rPr>
              <a:t>的路径上的点的点权都</a:t>
            </a:r>
            <a:r>
              <a:rPr lang="en-US" altLang="zh-CN" sz="2000" dirty="0">
                <a:latin typeface="华文楷体" panose="02010600040101010101" pitchFamily="2" charset="-122"/>
                <a:ea typeface="华文楷体" panose="02010600040101010101" pitchFamily="2" charset="-122"/>
              </a:rPr>
              <a:t>+z</a:t>
            </a:r>
            <a:endParaRPr lang="zh-CN" altLang="en-US"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Query x </a:t>
            </a:r>
            <a:r>
              <a:rPr lang="zh-CN" altLang="en-US" sz="2000" dirty="0">
                <a:latin typeface="华文楷体" panose="02010600040101010101" pitchFamily="2" charset="-122"/>
                <a:ea typeface="华文楷体" panose="02010600040101010101" pitchFamily="2" charset="-122"/>
              </a:rPr>
              <a:t>表示询问以</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为根的子树的点权和</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6010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137C084-4B15-41F3-9515-F8FC3AEBBAA7}"/>
              </a:ext>
            </a:extLst>
          </p:cNvPr>
          <p:cNvSpPr>
            <a:spLocks noGrp="1"/>
          </p:cNvSpPr>
          <p:nvPr>
            <p:ph type="title"/>
          </p:nvPr>
        </p:nvSpPr>
        <p:spPr/>
        <p:txBody>
          <a:bodyPr/>
          <a:lstStyle/>
          <a:p>
            <a:r>
              <a:rPr lang="en-US" altLang="zh-CN" dirty="0"/>
              <a:t>BZOJ 2836 </a:t>
            </a:r>
            <a:r>
              <a:rPr lang="zh-CN" altLang="en-US" dirty="0"/>
              <a:t>魔法树</a:t>
            </a:r>
          </a:p>
        </p:txBody>
      </p:sp>
      <p:sp>
        <p:nvSpPr>
          <p:cNvPr id="3" name="内容占位符 2">
            <a:extLst>
              <a:ext uri="{FF2B5EF4-FFF2-40B4-BE49-F238E27FC236}">
                <a16:creationId xmlns="" xmlns:a16="http://schemas.microsoft.com/office/drawing/2014/main" id="{277000D0-4B84-47F5-B15A-FBFB42971A2A}"/>
              </a:ext>
            </a:extLst>
          </p:cNvPr>
          <p:cNvSpPr>
            <a:spLocks noGrp="1"/>
          </p:cNvSpPr>
          <p:nvPr>
            <p:ph idx="1"/>
          </p:nvPr>
        </p:nvSpPr>
        <p:spPr/>
        <p:txBody>
          <a:bodyPr>
            <a:normAutofit/>
          </a:bodyPr>
          <a:lstStyle/>
          <a:p>
            <a:r>
              <a:rPr lang="zh-CN" altLang="en-US" sz="2000" dirty="0">
                <a:latin typeface="华文楷体" panose="02010600040101010101" pitchFamily="2" charset="-122"/>
                <a:ea typeface="华文楷体" panose="02010600040101010101" pitchFamily="2" charset="-122"/>
              </a:rPr>
              <a:t>对于修改</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到</a:t>
            </a:r>
            <a:r>
              <a:rPr lang="en-US" altLang="zh-CN" sz="2000" dirty="0">
                <a:latin typeface="华文楷体" panose="02010600040101010101" pitchFamily="2" charset="-122"/>
                <a:ea typeface="华文楷体" panose="02010600040101010101" pitchFamily="2" charset="-122"/>
              </a:rPr>
              <a:t>y</a:t>
            </a:r>
            <a:r>
              <a:rPr lang="zh-CN" altLang="en-US" sz="2000" dirty="0">
                <a:latin typeface="华文楷体" panose="02010600040101010101" pitchFamily="2" charset="-122"/>
                <a:ea typeface="华文楷体" panose="02010600040101010101" pitchFamily="2" charset="-122"/>
              </a:rPr>
              <a:t>的路径上的点的点权，</a:t>
            </a:r>
            <a:r>
              <a:rPr lang="zh-CN" altLang="en-US" sz="2000" b="1" dirty="0">
                <a:latin typeface="华文楷体" panose="02010600040101010101" pitchFamily="2" charset="-122"/>
                <a:ea typeface="华文楷体" panose="02010600040101010101" pitchFamily="2" charset="-122"/>
              </a:rPr>
              <a:t>注意</a:t>
            </a:r>
            <a:r>
              <a:rPr lang="en-US" altLang="zh-CN" sz="2000" b="1" dirty="0">
                <a:latin typeface="华文楷体" panose="02010600040101010101" pitchFamily="2" charset="-122"/>
                <a:ea typeface="华文楷体" panose="02010600040101010101" pitchFamily="2" charset="-122"/>
              </a:rPr>
              <a:t>x</a:t>
            </a:r>
            <a:r>
              <a:rPr lang="zh-CN" altLang="en-US" sz="2000" b="1" dirty="0">
                <a:latin typeface="华文楷体" panose="02010600040101010101" pitchFamily="2" charset="-122"/>
                <a:ea typeface="华文楷体" panose="02010600040101010101" pitchFamily="2" charset="-122"/>
              </a:rPr>
              <a:t>到</a:t>
            </a:r>
            <a:r>
              <a:rPr lang="en-US" altLang="zh-CN" sz="2000" b="1" dirty="0">
                <a:latin typeface="华文楷体" panose="02010600040101010101" pitchFamily="2" charset="-122"/>
                <a:ea typeface="华文楷体" panose="02010600040101010101" pitchFamily="2" charset="-122"/>
              </a:rPr>
              <a:t>y</a:t>
            </a:r>
            <a:r>
              <a:rPr lang="zh-CN" altLang="en-US" sz="2000" b="1" dirty="0">
                <a:latin typeface="华文楷体" panose="02010600040101010101" pitchFamily="2" charset="-122"/>
                <a:ea typeface="华文楷体" panose="02010600040101010101" pitchFamily="2" charset="-122"/>
              </a:rPr>
              <a:t>并不是一段连续的区间，需要跳到同一条链上才能用线段树进行区间修改</a:t>
            </a:r>
            <a:endParaRPr lang="en-US" altLang="zh-CN" sz="2000" b="1"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重链的标号就是</a:t>
            </a:r>
            <a:r>
              <a:rPr lang="en-US" altLang="zh-CN" sz="2000" dirty="0">
                <a:latin typeface="华文楷体" panose="02010600040101010101" pitchFamily="2" charset="-122"/>
                <a:ea typeface="华文楷体" panose="02010600040101010101" pitchFamily="2" charset="-122"/>
              </a:rPr>
              <a:t>DFS</a:t>
            </a:r>
            <a:r>
              <a:rPr lang="zh-CN" altLang="en-US" sz="2000" dirty="0">
                <a:latin typeface="华文楷体" panose="02010600040101010101" pitchFamily="2" charset="-122"/>
                <a:ea typeface="华文楷体" panose="02010600040101010101" pitchFamily="2" charset="-122"/>
              </a:rPr>
              <a:t>序</a:t>
            </a:r>
          </a:p>
          <a:p>
            <a:r>
              <a:rPr lang="zh-CN" altLang="en-US" sz="2000" dirty="0">
                <a:latin typeface="华文楷体" panose="02010600040101010101" pitchFamily="2" charset="-122"/>
                <a:ea typeface="华文楷体" panose="02010600040101010101" pitchFamily="2" charset="-122"/>
              </a:rPr>
              <a:t>对于查询，</a:t>
            </a:r>
            <a:r>
              <a:rPr lang="zh-CN" altLang="en-US" sz="2000" b="1" dirty="0">
                <a:latin typeface="华文楷体" panose="02010600040101010101" pitchFamily="2" charset="-122"/>
                <a:ea typeface="华文楷体" panose="02010600040101010101" pitchFamily="2" charset="-122"/>
              </a:rPr>
              <a:t>由于以</a:t>
            </a:r>
            <a:r>
              <a:rPr lang="en-US" altLang="zh-CN" sz="2000" b="1" dirty="0">
                <a:latin typeface="华文楷体" panose="02010600040101010101" pitchFamily="2" charset="-122"/>
                <a:ea typeface="华文楷体" panose="02010600040101010101" pitchFamily="2" charset="-122"/>
              </a:rPr>
              <a:t>x</a:t>
            </a:r>
            <a:r>
              <a:rPr lang="zh-CN" altLang="en-US" sz="2000" b="1" dirty="0">
                <a:latin typeface="华文楷体" panose="02010600040101010101" pitchFamily="2" charset="-122"/>
                <a:ea typeface="华文楷体" panose="02010600040101010101" pitchFamily="2" charset="-122"/>
              </a:rPr>
              <a:t>为根的子树在线段树中是一段连续的区间</a:t>
            </a:r>
            <a:r>
              <a:rPr lang="en-US" altLang="zh-CN" sz="2000" b="1" dirty="0">
                <a:latin typeface="华文楷体" panose="02010600040101010101" pitchFamily="2" charset="-122"/>
                <a:ea typeface="华文楷体" panose="02010600040101010101" pitchFamily="2" charset="-122"/>
              </a:rPr>
              <a:t>[</a:t>
            </a:r>
            <a:r>
              <a:rPr lang="en-US" altLang="zh-CN" sz="2000" b="1" dirty="0" err="1">
                <a:latin typeface="华文楷体" panose="02010600040101010101" pitchFamily="2" charset="-122"/>
                <a:ea typeface="华文楷体" panose="02010600040101010101" pitchFamily="2" charset="-122"/>
              </a:rPr>
              <a:t>num</a:t>
            </a:r>
            <a:r>
              <a:rPr lang="en-US" altLang="zh-CN" sz="2000" b="1" dirty="0">
                <a:latin typeface="华文楷体" panose="02010600040101010101" pitchFamily="2" charset="-122"/>
                <a:ea typeface="华文楷体" panose="02010600040101010101" pitchFamily="2" charset="-122"/>
              </a:rPr>
              <a:t>[x],</a:t>
            </a:r>
            <a:r>
              <a:rPr lang="en-US" altLang="zh-CN" sz="2000" b="1" dirty="0" err="1">
                <a:latin typeface="华文楷体" panose="02010600040101010101" pitchFamily="2" charset="-122"/>
                <a:ea typeface="华文楷体" panose="02010600040101010101" pitchFamily="2" charset="-122"/>
              </a:rPr>
              <a:t>num</a:t>
            </a:r>
            <a:r>
              <a:rPr lang="en-US" altLang="zh-CN" sz="2000" b="1" dirty="0">
                <a:latin typeface="华文楷体" panose="02010600040101010101" pitchFamily="2" charset="-122"/>
                <a:ea typeface="华文楷体" panose="02010600040101010101" pitchFamily="2" charset="-122"/>
              </a:rPr>
              <a:t>[x]+size[x]-1]  </a:t>
            </a:r>
            <a:r>
              <a:rPr lang="zh-CN" altLang="en-US" sz="2000" dirty="0">
                <a:latin typeface="华文楷体" panose="02010600040101010101" pitchFamily="2" charset="-122"/>
                <a:ea typeface="华文楷体" panose="02010600040101010101" pitchFamily="2" charset="-122"/>
              </a:rPr>
              <a:t>直接查就好了</a:t>
            </a:r>
          </a:p>
        </p:txBody>
      </p:sp>
    </p:spTree>
    <p:extLst>
      <p:ext uri="{BB962C8B-B14F-4D97-AF65-F5344CB8AC3E}">
        <p14:creationId xmlns:p14="http://schemas.microsoft.com/office/powerpoint/2010/main" val="96457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BA9ECC-14A6-446E-9AFB-9C8C997C9573}"/>
              </a:ext>
            </a:extLst>
          </p:cNvPr>
          <p:cNvSpPr>
            <a:spLocks noGrp="1"/>
          </p:cNvSpPr>
          <p:nvPr>
            <p:ph type="title"/>
          </p:nvPr>
        </p:nvSpPr>
        <p:spPr/>
        <p:txBody>
          <a:bodyPr/>
          <a:lstStyle/>
          <a:p>
            <a:r>
              <a:rPr lang="en-US" altLang="zh-CN" dirty="0"/>
              <a:t>POJ 2823</a:t>
            </a:r>
            <a:endParaRPr lang="zh-CN" altLang="en-US" dirty="0"/>
          </a:p>
        </p:txBody>
      </p:sp>
      <p:sp>
        <p:nvSpPr>
          <p:cNvPr id="3" name="内容占位符 2">
            <a:extLst>
              <a:ext uri="{FF2B5EF4-FFF2-40B4-BE49-F238E27FC236}">
                <a16:creationId xmlns="" xmlns:a16="http://schemas.microsoft.com/office/drawing/2014/main" id="{D2964BE6-851A-4DF3-94CB-B9C9B448FCD3}"/>
              </a:ext>
            </a:extLst>
          </p:cNvPr>
          <p:cNvSpPr>
            <a:spLocks noGrp="1"/>
          </p:cNvSpPr>
          <p:nvPr>
            <p:ph idx="1"/>
          </p:nvPr>
        </p:nvSpPr>
        <p:spPr/>
        <p:txBody>
          <a:bodyPr>
            <a:normAutofit fontScale="92500" lnSpcReduction="20000"/>
          </a:bodyPr>
          <a:lstStyle/>
          <a:p>
            <a:r>
              <a:rPr lang="zh-CN" altLang="en-US" dirty="0"/>
              <a:t>思路：</a:t>
            </a:r>
            <a:endParaRPr lang="en-US" altLang="zh-CN" dirty="0"/>
          </a:p>
          <a:p>
            <a:r>
              <a:rPr lang="zh-CN" altLang="en-US" dirty="0"/>
              <a:t>（以最小值为例）</a:t>
            </a:r>
            <a:endParaRPr lang="en-US" altLang="zh-CN" dirty="0"/>
          </a:p>
          <a:p>
            <a:r>
              <a:rPr lang="zh-CN" altLang="en-US" dirty="0"/>
              <a:t>先将前</a:t>
            </a:r>
            <a:r>
              <a:rPr lang="en-US" altLang="zh-CN" dirty="0"/>
              <a:t>k</a:t>
            </a:r>
            <a:r>
              <a:rPr lang="zh-CN" altLang="en-US" dirty="0"/>
              <a:t>个元素入队，此后每次在队尾加入</a:t>
            </a:r>
            <a:r>
              <a:rPr lang="en-US" altLang="zh-CN" dirty="0"/>
              <a:t>a[k+1...n]</a:t>
            </a:r>
            <a:r>
              <a:rPr lang="zh-CN" altLang="en-US" dirty="0"/>
              <a:t>，在插入元素中同时进行以下操作：</a:t>
            </a:r>
          </a:p>
          <a:p>
            <a:r>
              <a:rPr lang="en-US" altLang="zh-CN" b="1" dirty="0"/>
              <a:t>1</a:t>
            </a:r>
            <a:r>
              <a:rPr lang="zh-CN" altLang="en-US" b="1" dirty="0"/>
              <a:t>、将队尾所有大于</a:t>
            </a:r>
            <a:r>
              <a:rPr lang="en-US" altLang="zh-CN" b="1" dirty="0"/>
              <a:t>a[</a:t>
            </a:r>
            <a:r>
              <a:rPr lang="en-US" altLang="zh-CN" b="1" dirty="0" err="1"/>
              <a:t>i</a:t>
            </a:r>
            <a:r>
              <a:rPr lang="en-US" altLang="zh-CN" b="1" dirty="0"/>
              <a:t>]</a:t>
            </a:r>
            <a:r>
              <a:rPr lang="zh-CN" altLang="en-US" b="1" dirty="0"/>
              <a:t>的值弹出队列</a:t>
            </a:r>
            <a:endParaRPr lang="zh-CN" altLang="en-US" dirty="0"/>
          </a:p>
          <a:p>
            <a:r>
              <a:rPr lang="en-US" altLang="zh-CN" b="1" dirty="0"/>
              <a:t>2</a:t>
            </a:r>
            <a:r>
              <a:rPr lang="zh-CN" altLang="en-US" b="1" dirty="0"/>
              <a:t>、插入</a:t>
            </a:r>
            <a:r>
              <a:rPr lang="en-US" altLang="zh-CN" b="1" dirty="0"/>
              <a:t>a[</a:t>
            </a:r>
            <a:r>
              <a:rPr lang="en-US" altLang="zh-CN" b="1" dirty="0" err="1"/>
              <a:t>i</a:t>
            </a:r>
            <a:r>
              <a:rPr lang="en-US" altLang="zh-CN" b="1" dirty="0"/>
              <a:t>]</a:t>
            </a:r>
            <a:r>
              <a:rPr lang="zh-CN" altLang="en-US" b="1" dirty="0"/>
              <a:t>到队尾</a:t>
            </a:r>
            <a:endParaRPr lang="zh-CN" altLang="en-US" dirty="0"/>
          </a:p>
          <a:p>
            <a:r>
              <a:rPr lang="en-US" altLang="zh-CN" b="1" dirty="0"/>
              <a:t>3</a:t>
            </a:r>
            <a:r>
              <a:rPr lang="zh-CN" altLang="en-US" b="1" dirty="0"/>
              <a:t>、判断队首元素位置是否超出</a:t>
            </a:r>
            <a:r>
              <a:rPr lang="en-US" altLang="zh-CN" b="1" dirty="0" err="1"/>
              <a:t>i</a:t>
            </a:r>
            <a:r>
              <a:rPr lang="en-US" altLang="zh-CN" b="1" dirty="0"/>
              <a:t>-k</a:t>
            </a:r>
          </a:p>
          <a:p>
            <a:r>
              <a:rPr lang="zh-CN" altLang="en-US" dirty="0"/>
              <a:t>队首即为答案</a:t>
            </a:r>
          </a:p>
          <a:p>
            <a:endParaRPr lang="zh-CN" altLang="en-US" dirty="0"/>
          </a:p>
        </p:txBody>
      </p:sp>
    </p:spTree>
    <p:extLst>
      <p:ext uri="{BB962C8B-B14F-4D97-AF65-F5344CB8AC3E}">
        <p14:creationId xmlns:p14="http://schemas.microsoft.com/office/powerpoint/2010/main" val="42623024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3B679F-BA54-401D-B8DC-E780070D1E3F}"/>
              </a:ext>
            </a:extLst>
          </p:cNvPr>
          <p:cNvSpPr>
            <a:spLocks noGrp="1"/>
          </p:cNvSpPr>
          <p:nvPr>
            <p:ph type="title"/>
          </p:nvPr>
        </p:nvSpPr>
        <p:spPr/>
        <p:txBody>
          <a:bodyPr/>
          <a:lstStyle/>
          <a:p>
            <a:r>
              <a:rPr lang="en-US" altLang="zh-CN" dirty="0"/>
              <a:t>BZOJ 3631 </a:t>
            </a:r>
            <a:r>
              <a:rPr lang="zh-CN" altLang="en-US" dirty="0"/>
              <a:t>松鼠的新家</a:t>
            </a:r>
          </a:p>
        </p:txBody>
      </p:sp>
      <p:sp>
        <p:nvSpPr>
          <p:cNvPr id="3" name="内容占位符 2">
            <a:extLst>
              <a:ext uri="{FF2B5EF4-FFF2-40B4-BE49-F238E27FC236}">
                <a16:creationId xmlns="" xmlns:a16="http://schemas.microsoft.com/office/drawing/2014/main" id="{0DFB8DC1-964D-4CBC-B9EE-1D05A5D697CF}"/>
              </a:ext>
            </a:extLst>
          </p:cNvPr>
          <p:cNvSpPr>
            <a:spLocks noGrp="1"/>
          </p:cNvSpPr>
          <p:nvPr>
            <p:ph idx="1"/>
          </p:nvPr>
        </p:nvSpPr>
        <p:spPr/>
        <p:txBody>
          <a:bodyPr>
            <a:normAutofit/>
          </a:bodyPr>
          <a:lstStyle/>
          <a:p>
            <a:r>
              <a:rPr lang="zh-CN" altLang="en-US" dirty="0">
                <a:latin typeface="华文楷体" panose="02010600040101010101" pitchFamily="2" charset="-122"/>
                <a:ea typeface="华文楷体" panose="02010600040101010101" pitchFamily="2" charset="-122"/>
              </a:rPr>
              <a:t>题意：给定一棵树，在树上对若干条树链整体加</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，问最后每个点的权值是多少。</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我猜会有智障说直接链剖</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线段树</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（希望没有）</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很裸的树上差分。</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对于每条树链</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u,v</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，开一个前缀和数组</a:t>
            </a:r>
            <a:r>
              <a:rPr lang="en-US" altLang="zh-CN" dirty="0">
                <a:latin typeface="华文楷体" panose="02010600040101010101" pitchFamily="2" charset="-122"/>
                <a:ea typeface="华文楷体" panose="02010600040101010101" pitchFamily="2" charset="-122"/>
              </a:rPr>
              <a:t>sum</a:t>
            </a:r>
            <a:r>
              <a:rPr lang="zh-CN" altLang="en-US"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u</a:t>
            </a:r>
            <a:r>
              <a:rPr lang="zh-CN" altLang="en-US" dirty="0">
                <a:latin typeface="华文楷体" panose="02010600040101010101" pitchFamily="2" charset="-122"/>
                <a:ea typeface="华文楷体" panose="02010600040101010101" pitchFamily="2" charset="-122"/>
              </a:rPr>
              <a:t>处</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v</a:t>
            </a:r>
            <a:r>
              <a:rPr lang="zh-CN" altLang="en-US" dirty="0">
                <a:latin typeface="华文楷体" panose="02010600040101010101" pitchFamily="2" charset="-122"/>
                <a:ea typeface="华文楷体" panose="02010600040101010101" pitchFamily="2" charset="-122"/>
              </a:rPr>
              <a:t>处</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lca</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u,v</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处</a:t>
            </a:r>
            <a:r>
              <a:rPr lang="en-US" altLang="zh-CN" dirty="0">
                <a:latin typeface="华文楷体" panose="02010600040101010101" pitchFamily="2" charset="-122"/>
                <a:ea typeface="华文楷体" panose="02010600040101010101" pitchFamily="2" charset="-122"/>
              </a:rPr>
              <a:t>-1,fa (</a:t>
            </a:r>
            <a:r>
              <a:rPr lang="en-US" altLang="zh-CN" dirty="0" err="1">
                <a:latin typeface="华文楷体" panose="02010600040101010101" pitchFamily="2" charset="-122"/>
                <a:ea typeface="华文楷体" panose="02010600040101010101" pitchFamily="2" charset="-122"/>
              </a:rPr>
              <a:t>lca</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u,v</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处</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即可，统计最终答案时</a:t>
            </a:r>
            <a:r>
              <a:rPr lang="en-US" altLang="zh-CN" dirty="0" err="1">
                <a:latin typeface="华文楷体" panose="02010600040101010101" pitchFamily="2" charset="-122"/>
                <a:ea typeface="华文楷体" panose="02010600040101010101" pitchFamily="2" charset="-122"/>
              </a:rPr>
              <a:t>ans</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]=sigma(</a:t>
            </a:r>
            <a:r>
              <a:rPr lang="en-US" altLang="zh-CN" dirty="0" err="1">
                <a:latin typeface="华文楷体" panose="02010600040101010101" pitchFamily="2" charset="-122"/>
                <a:ea typeface="华文楷体" panose="02010600040101010101" pitchFamily="2" charset="-122"/>
              </a:rPr>
              <a:t>ans</a:t>
            </a:r>
            <a:r>
              <a:rPr lang="en-US" altLang="zh-CN" dirty="0">
                <a:latin typeface="华文楷体" panose="02010600040101010101" pitchFamily="2" charset="-122"/>
                <a:ea typeface="华文楷体" panose="02010600040101010101" pitchFamily="2" charset="-122"/>
              </a:rPr>
              <a:t>[j])+sum[</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为</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的儿子</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6526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FB0CE209-7187-4DF9-ABE9-44033D11EE22}"/>
              </a:ext>
            </a:extLst>
          </p:cNvPr>
          <p:cNvSpPr>
            <a:spLocks noGrp="1"/>
          </p:cNvSpPr>
          <p:nvPr>
            <p:ph type="title"/>
          </p:nvPr>
        </p:nvSpPr>
        <p:spPr/>
        <p:txBody>
          <a:bodyPr/>
          <a:lstStyle/>
          <a:p>
            <a:r>
              <a:rPr lang="en-US" altLang="zh-CN" dirty="0"/>
              <a:t>BZOJ 3626   LCA</a:t>
            </a:r>
            <a:endParaRPr lang="zh-CN" altLang="en-US" dirty="0"/>
          </a:p>
        </p:txBody>
      </p:sp>
      <p:sp>
        <p:nvSpPr>
          <p:cNvPr id="3" name="内容占位符 2">
            <a:extLst>
              <a:ext uri="{FF2B5EF4-FFF2-40B4-BE49-F238E27FC236}">
                <a16:creationId xmlns="" xmlns:a16="http://schemas.microsoft.com/office/drawing/2014/main" id="{2D91B475-5610-4523-B1EE-FEAF50010821}"/>
              </a:ext>
            </a:extLst>
          </p:cNvPr>
          <p:cNvSpPr>
            <a:spLocks noGrp="1"/>
          </p:cNvSpPr>
          <p:nvPr>
            <p:ph idx="1"/>
          </p:nvPr>
        </p:nvSpPr>
        <p:spPr/>
        <p:txBody>
          <a:bodyPr>
            <a:normAutofit/>
          </a:bodyPr>
          <a:lstStyle/>
          <a:p>
            <a:r>
              <a:rPr lang="zh-CN" altLang="en-US" dirty="0">
                <a:latin typeface="华文楷体" panose="02010600040101010101" pitchFamily="2" charset="-122"/>
                <a:ea typeface="华文楷体" panose="02010600040101010101" pitchFamily="2" charset="-122"/>
              </a:rPr>
              <a:t>题意：</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给出一个</a:t>
            </a:r>
            <a:r>
              <a:rPr lang="en-US" altLang="zh-CN" dirty="0">
                <a:latin typeface="华文楷体" panose="02010600040101010101" pitchFamily="2" charset="-122"/>
                <a:ea typeface="华文楷体" panose="02010600040101010101" pitchFamily="2" charset="-122"/>
              </a:rPr>
              <a:t>n</a:t>
            </a:r>
            <a:r>
              <a:rPr lang="zh-CN" altLang="en-US" dirty="0">
                <a:latin typeface="华文楷体" panose="02010600040101010101" pitchFamily="2" charset="-122"/>
                <a:ea typeface="华文楷体" panose="02010600040101010101" pitchFamily="2" charset="-122"/>
              </a:rPr>
              <a:t>个节点的有根树（编号为</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n-1</a:t>
            </a:r>
            <a:r>
              <a:rPr lang="zh-CN" altLang="en-US" dirty="0">
                <a:latin typeface="华文楷体" panose="02010600040101010101" pitchFamily="2" charset="-122"/>
                <a:ea typeface="华文楷体" panose="02010600040101010101" pitchFamily="2" charset="-122"/>
              </a:rPr>
              <a:t>，根节点为</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）。一个点的深度定义为这个节点到根的距离</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设</a:t>
            </a:r>
            <a:r>
              <a:rPr lang="en-US" altLang="zh-CN" dirty="0">
                <a:latin typeface="华文楷体" panose="02010600040101010101" pitchFamily="2" charset="-122"/>
                <a:ea typeface="华文楷体" panose="02010600040101010101" pitchFamily="2" charset="-122"/>
              </a:rPr>
              <a:t>dep[</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表示点</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的深度，</a:t>
            </a:r>
            <a:r>
              <a:rPr lang="en-US" altLang="zh-CN" dirty="0">
                <a:latin typeface="华文楷体" panose="02010600040101010101" pitchFamily="2" charset="-122"/>
                <a:ea typeface="华文楷体" panose="02010600040101010101" pitchFamily="2" charset="-122"/>
              </a:rPr>
              <a:t>LCA(</a:t>
            </a:r>
            <a:r>
              <a:rPr lang="en-US" altLang="zh-CN" dirty="0" err="1">
                <a:latin typeface="华文楷体" panose="02010600040101010101" pitchFamily="2" charset="-122"/>
                <a:ea typeface="华文楷体" panose="02010600040101010101" pitchFamily="2" charset="-122"/>
              </a:rPr>
              <a:t>i,j</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表示</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与</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的最近公共祖先。</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有</a:t>
            </a:r>
            <a:r>
              <a:rPr lang="en-US" altLang="zh-CN" dirty="0">
                <a:latin typeface="华文楷体" panose="02010600040101010101" pitchFamily="2" charset="-122"/>
                <a:ea typeface="华文楷体" panose="02010600040101010101" pitchFamily="2" charset="-122"/>
              </a:rPr>
              <a:t>q</a:t>
            </a:r>
            <a:r>
              <a:rPr lang="zh-CN" altLang="en-US" dirty="0">
                <a:latin typeface="华文楷体" panose="02010600040101010101" pitchFamily="2" charset="-122"/>
                <a:ea typeface="华文楷体" panose="02010600040101010101" pitchFamily="2" charset="-122"/>
              </a:rPr>
              <a:t>次询问，每次询问给出</a:t>
            </a:r>
            <a:r>
              <a:rPr lang="en-US" altLang="zh-CN" dirty="0">
                <a:latin typeface="华文楷体" panose="02010600040101010101" pitchFamily="2" charset="-122"/>
                <a:ea typeface="华文楷体" panose="02010600040101010101" pitchFamily="2" charset="-122"/>
              </a:rPr>
              <a:t>l r z</a:t>
            </a:r>
            <a:r>
              <a:rPr lang="zh-CN" altLang="en-US" dirty="0">
                <a:latin typeface="华文楷体" panose="02010600040101010101" pitchFamily="2" charset="-122"/>
                <a:ea typeface="华文楷体" panose="02010600040101010101" pitchFamily="2" charset="-122"/>
              </a:rPr>
              <a:t>，求</a:t>
            </a:r>
            <a:r>
              <a:rPr lang="en-US" altLang="zh-CN" dirty="0">
                <a:latin typeface="华文楷体" panose="02010600040101010101" pitchFamily="2" charset="-122"/>
                <a:ea typeface="华文楷体" panose="02010600040101010101" pitchFamily="2" charset="-122"/>
              </a:rPr>
              <a:t>sigma_{l&lt;=</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&lt;=r}dep[LCA(</a:t>
            </a:r>
            <a:r>
              <a:rPr lang="en-US" altLang="zh-CN" dirty="0" err="1">
                <a:latin typeface="华文楷体" panose="02010600040101010101" pitchFamily="2" charset="-122"/>
                <a:ea typeface="华文楷体" panose="02010600040101010101" pitchFamily="2" charset="-122"/>
              </a:rPr>
              <a:t>i,z</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（即，求在</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l,r</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区间内的每个节点</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与</a:t>
            </a:r>
            <a:r>
              <a:rPr lang="en-US" altLang="zh-CN" dirty="0">
                <a:latin typeface="华文楷体" panose="02010600040101010101" pitchFamily="2" charset="-122"/>
                <a:ea typeface="华文楷体" panose="02010600040101010101" pitchFamily="2" charset="-122"/>
              </a:rPr>
              <a:t>z</a:t>
            </a:r>
            <a:r>
              <a:rPr lang="zh-CN" altLang="en-US" dirty="0">
                <a:latin typeface="华文楷体" panose="02010600040101010101" pitchFamily="2" charset="-122"/>
                <a:ea typeface="华文楷体" panose="02010600040101010101" pitchFamily="2" charset="-122"/>
              </a:rPr>
              <a:t>的最近公共祖先的深度之和）</a:t>
            </a:r>
          </a:p>
        </p:txBody>
      </p:sp>
    </p:spTree>
    <p:extLst>
      <p:ext uri="{BB962C8B-B14F-4D97-AF65-F5344CB8AC3E}">
        <p14:creationId xmlns:p14="http://schemas.microsoft.com/office/powerpoint/2010/main" val="14726848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97A0673-DE1A-4A29-93AA-C7501710BF1B}"/>
              </a:ext>
            </a:extLst>
          </p:cNvPr>
          <p:cNvSpPr>
            <a:spLocks noGrp="1"/>
          </p:cNvSpPr>
          <p:nvPr>
            <p:ph type="title"/>
          </p:nvPr>
        </p:nvSpPr>
        <p:spPr/>
        <p:txBody>
          <a:bodyPr/>
          <a:lstStyle/>
          <a:p>
            <a:r>
              <a:rPr lang="en-US" altLang="zh-CN" dirty="0"/>
              <a:t>BZOJ 3626   LCA</a:t>
            </a:r>
            <a:endParaRPr lang="zh-CN" altLang="en-US" dirty="0"/>
          </a:p>
        </p:txBody>
      </p:sp>
      <p:sp>
        <p:nvSpPr>
          <p:cNvPr id="3" name="内容占位符 2">
            <a:extLst>
              <a:ext uri="{FF2B5EF4-FFF2-40B4-BE49-F238E27FC236}">
                <a16:creationId xmlns="" xmlns:a16="http://schemas.microsoft.com/office/drawing/2014/main" id="{2A801E2C-810F-4676-8FAC-5248587FA4CA}"/>
              </a:ext>
            </a:extLst>
          </p:cNvPr>
          <p:cNvSpPr>
            <a:spLocks noGrp="1"/>
          </p:cNvSpPr>
          <p:nvPr>
            <p:ph idx="1"/>
          </p:nvPr>
        </p:nvSpPr>
        <p:spPr/>
        <p:txBody>
          <a:bodyPr>
            <a:normAutofit fontScale="77500" lnSpcReduction="20000"/>
          </a:bodyPr>
          <a:lstStyle/>
          <a:p>
            <a:r>
              <a:rPr lang="zh-CN" altLang="en-US" sz="3000" dirty="0" smtClean="0">
                <a:latin typeface="华文楷体" panose="02010600040101010101" pitchFamily="2" charset="-122"/>
                <a:ea typeface="华文楷体" panose="02010600040101010101" pitchFamily="2" charset="-122"/>
              </a:rPr>
              <a:t>我们</a:t>
            </a:r>
            <a:r>
              <a:rPr lang="zh-CN" altLang="en-US" sz="3000" dirty="0">
                <a:latin typeface="华文楷体" panose="02010600040101010101" pitchFamily="2" charset="-122"/>
                <a:ea typeface="华文楷体" panose="02010600040101010101" pitchFamily="2" charset="-122"/>
              </a:rPr>
              <a:t>可以对于 </a:t>
            </a:r>
            <a:r>
              <a:rPr lang="en-US" altLang="zh-CN" sz="3000" dirty="0">
                <a:latin typeface="华文楷体" panose="02010600040101010101" pitchFamily="2" charset="-122"/>
                <a:ea typeface="华文楷体" panose="02010600040101010101" pitchFamily="2" charset="-122"/>
              </a:rPr>
              <a:t>l </a:t>
            </a:r>
            <a:r>
              <a:rPr lang="zh-CN" altLang="en-US" sz="3000" dirty="0">
                <a:latin typeface="华文楷体" panose="02010600040101010101" pitchFamily="2" charset="-122"/>
                <a:ea typeface="华文楷体" panose="02010600040101010101" pitchFamily="2" charset="-122"/>
              </a:rPr>
              <a:t>到 </a:t>
            </a:r>
            <a:r>
              <a:rPr lang="en-US" altLang="zh-CN" sz="3000" dirty="0">
                <a:latin typeface="华文楷体" panose="02010600040101010101" pitchFamily="2" charset="-122"/>
                <a:ea typeface="华文楷体" panose="02010600040101010101" pitchFamily="2" charset="-122"/>
              </a:rPr>
              <a:t>r </a:t>
            </a:r>
            <a:r>
              <a:rPr lang="zh-CN" altLang="en-US" sz="3000" dirty="0">
                <a:latin typeface="华文楷体" panose="02010600040101010101" pitchFamily="2" charset="-122"/>
                <a:ea typeface="华文楷体" panose="02010600040101010101" pitchFamily="2" charset="-122"/>
              </a:rPr>
              <a:t>之间的点 </a:t>
            </a:r>
            <a:r>
              <a:rPr lang="en-US" altLang="zh-CN" sz="3000" dirty="0" err="1">
                <a:latin typeface="华文楷体" panose="02010600040101010101" pitchFamily="2" charset="-122"/>
                <a:ea typeface="华文楷体" panose="02010600040101010101" pitchFamily="2" charset="-122"/>
              </a:rPr>
              <a:t>i</a:t>
            </a:r>
            <a:r>
              <a:rPr lang="zh-CN" altLang="en-US" sz="3000" dirty="0">
                <a:latin typeface="华文楷体" panose="02010600040101010101" pitchFamily="2" charset="-122"/>
                <a:ea typeface="华文楷体" panose="02010600040101010101" pitchFamily="2" charset="-122"/>
              </a:rPr>
              <a:t>，将 </a:t>
            </a:r>
            <a:r>
              <a:rPr lang="en-US" altLang="zh-CN" sz="3000" dirty="0" err="1">
                <a:latin typeface="华文楷体" panose="02010600040101010101" pitchFamily="2" charset="-122"/>
                <a:ea typeface="华文楷体" panose="02010600040101010101" pitchFamily="2" charset="-122"/>
              </a:rPr>
              <a:t>i</a:t>
            </a:r>
            <a:r>
              <a:rPr lang="en-US" altLang="zh-CN" sz="3000" dirty="0">
                <a:latin typeface="华文楷体" panose="02010600040101010101" pitchFamily="2" charset="-122"/>
                <a:ea typeface="华文楷体" panose="02010600040101010101" pitchFamily="2" charset="-122"/>
              </a:rPr>
              <a:t> </a:t>
            </a:r>
            <a:r>
              <a:rPr lang="zh-CN" altLang="en-US" sz="3000" dirty="0">
                <a:latin typeface="华文楷体" panose="02010600040101010101" pitchFamily="2" charset="-122"/>
                <a:ea typeface="华文楷体" panose="02010600040101010101" pitchFamily="2" charset="-122"/>
              </a:rPr>
              <a:t>到根的路径上的点全部 </a:t>
            </a:r>
            <a:r>
              <a:rPr lang="en-US" altLang="zh-CN" sz="3000" dirty="0">
                <a:latin typeface="华文楷体" panose="02010600040101010101" pitchFamily="2" charset="-122"/>
                <a:ea typeface="华文楷体" panose="02010600040101010101" pitchFamily="2" charset="-122"/>
              </a:rPr>
              <a:t>+1, </a:t>
            </a:r>
            <a:r>
              <a:rPr lang="zh-CN" altLang="en-US" sz="3000" dirty="0">
                <a:latin typeface="华文楷体" panose="02010600040101010101" pitchFamily="2" charset="-122"/>
                <a:ea typeface="华文楷体" panose="02010600040101010101" pitchFamily="2" charset="-122"/>
              </a:rPr>
              <a:t>转而询问 </a:t>
            </a:r>
            <a:r>
              <a:rPr lang="en-US" altLang="zh-CN" sz="3000" dirty="0">
                <a:latin typeface="华文楷体" panose="02010600040101010101" pitchFamily="2" charset="-122"/>
                <a:ea typeface="华文楷体" panose="02010600040101010101" pitchFamily="2" charset="-122"/>
              </a:rPr>
              <a:t>z </a:t>
            </a:r>
            <a:r>
              <a:rPr lang="zh-CN" altLang="en-US" sz="3000" dirty="0">
                <a:latin typeface="华文楷体" panose="02010600040101010101" pitchFamily="2" charset="-122"/>
                <a:ea typeface="华文楷体" panose="02010600040101010101" pitchFamily="2" charset="-122"/>
              </a:rPr>
              <a:t>到根的路径上的点（包括自身）的权值和就是这个询问的答案</a:t>
            </a:r>
            <a:r>
              <a:rPr lang="zh-CN" altLang="en-US" sz="3000" dirty="0" smtClean="0">
                <a:latin typeface="华文楷体" panose="02010600040101010101" pitchFamily="2" charset="-122"/>
                <a:ea typeface="华文楷体" panose="02010600040101010101" pitchFamily="2" charset="-122"/>
              </a:rPr>
              <a:t>。</a:t>
            </a:r>
            <a:endParaRPr lang="en-US" altLang="zh-CN" sz="3000" dirty="0" smtClean="0">
              <a:latin typeface="华文楷体" panose="02010600040101010101" pitchFamily="2" charset="-122"/>
              <a:ea typeface="华文楷体" panose="02010600040101010101" pitchFamily="2" charset="-122"/>
            </a:endParaRPr>
          </a:p>
          <a:p>
            <a:r>
              <a:rPr lang="zh-CN" altLang="en-US" sz="3000" dirty="0" smtClean="0">
                <a:latin typeface="华文楷体" panose="02010600040101010101" pitchFamily="2" charset="-122"/>
                <a:ea typeface="华文楷体" panose="02010600040101010101" pitchFamily="2" charset="-122"/>
              </a:rPr>
              <a:t>把</a:t>
            </a:r>
            <a:r>
              <a:rPr lang="zh-CN" altLang="en-US" sz="3000" dirty="0">
                <a:latin typeface="华文楷体" panose="02010600040101010101" pitchFamily="2" charset="-122"/>
                <a:ea typeface="华文楷体" panose="02010600040101010101" pitchFamily="2" charset="-122"/>
              </a:rPr>
              <a:t>询问差分下，也就是用 </a:t>
            </a:r>
            <a:r>
              <a:rPr lang="en-US" altLang="zh-CN" sz="3000" dirty="0">
                <a:latin typeface="华文楷体" panose="02010600040101010101" pitchFamily="2" charset="-122"/>
                <a:ea typeface="华文楷体" panose="02010600040101010101" pitchFamily="2" charset="-122"/>
              </a:rPr>
              <a:t>[1, r] − [1, l − 1] </a:t>
            </a:r>
            <a:r>
              <a:rPr lang="zh-CN" altLang="en-US" sz="3000" dirty="0">
                <a:latin typeface="华文楷体" panose="02010600040101010101" pitchFamily="2" charset="-122"/>
                <a:ea typeface="华文楷体" panose="02010600040101010101" pitchFamily="2" charset="-122"/>
              </a:rPr>
              <a:t>来计算答案，那么现在我们就有一个明显的解法。从 </a:t>
            </a:r>
            <a:r>
              <a:rPr lang="en-US" altLang="zh-CN" sz="3000" dirty="0">
                <a:latin typeface="华文楷体" panose="02010600040101010101" pitchFamily="2" charset="-122"/>
                <a:ea typeface="华文楷体" panose="02010600040101010101" pitchFamily="2" charset="-122"/>
              </a:rPr>
              <a:t>0 </a:t>
            </a:r>
            <a:r>
              <a:rPr lang="zh-CN" altLang="en-US" sz="3000" dirty="0">
                <a:latin typeface="华文楷体" panose="02010600040101010101" pitchFamily="2" charset="-122"/>
                <a:ea typeface="华文楷体" panose="02010600040101010101" pitchFamily="2" charset="-122"/>
              </a:rPr>
              <a:t>到 </a:t>
            </a:r>
            <a:r>
              <a:rPr lang="en-US" altLang="zh-CN" sz="3000" dirty="0">
                <a:latin typeface="华文楷体" panose="02010600040101010101" pitchFamily="2" charset="-122"/>
                <a:ea typeface="华文楷体" panose="02010600040101010101" pitchFamily="2" charset="-122"/>
              </a:rPr>
              <a:t>n − 1 </a:t>
            </a:r>
            <a:r>
              <a:rPr lang="zh-CN" altLang="en-US" sz="3000" dirty="0">
                <a:latin typeface="华文楷体" panose="02010600040101010101" pitchFamily="2" charset="-122"/>
                <a:ea typeface="华文楷体" panose="02010600040101010101" pitchFamily="2" charset="-122"/>
              </a:rPr>
              <a:t>依次插入点 </a:t>
            </a:r>
            <a:r>
              <a:rPr lang="en-US" altLang="zh-CN" sz="3000" dirty="0" err="1">
                <a:latin typeface="华文楷体" panose="02010600040101010101" pitchFamily="2" charset="-122"/>
                <a:ea typeface="华文楷体" panose="02010600040101010101" pitchFamily="2" charset="-122"/>
              </a:rPr>
              <a:t>i</a:t>
            </a:r>
            <a:r>
              <a:rPr lang="zh-CN" altLang="en-US" sz="3000" dirty="0">
                <a:latin typeface="华文楷体" panose="02010600040101010101" pitchFamily="2" charset="-122"/>
                <a:ea typeface="华文楷体" panose="02010600040101010101" pitchFamily="2" charset="-122"/>
              </a:rPr>
              <a:t>，即将 </a:t>
            </a:r>
            <a:r>
              <a:rPr lang="en-US" altLang="zh-CN" sz="3000" dirty="0" err="1">
                <a:latin typeface="华文楷体" panose="02010600040101010101" pitchFamily="2" charset="-122"/>
                <a:ea typeface="华文楷体" panose="02010600040101010101" pitchFamily="2" charset="-122"/>
              </a:rPr>
              <a:t>i</a:t>
            </a:r>
            <a:r>
              <a:rPr lang="en-US" altLang="zh-CN" sz="3000" dirty="0">
                <a:latin typeface="华文楷体" panose="02010600040101010101" pitchFamily="2" charset="-122"/>
                <a:ea typeface="华文楷体" panose="02010600040101010101" pitchFamily="2" charset="-122"/>
              </a:rPr>
              <a:t> </a:t>
            </a:r>
            <a:r>
              <a:rPr lang="zh-CN" altLang="en-US" sz="3000" dirty="0">
                <a:latin typeface="华文楷体" panose="02010600040101010101" pitchFamily="2" charset="-122"/>
                <a:ea typeface="华文楷体" panose="02010600040101010101" pitchFamily="2" charset="-122"/>
              </a:rPr>
              <a:t>到根的路径上的点全部</a:t>
            </a:r>
            <a:r>
              <a:rPr lang="en-US" altLang="zh-CN" sz="3000" dirty="0">
                <a:latin typeface="华文楷体" panose="02010600040101010101" pitchFamily="2" charset="-122"/>
                <a:ea typeface="华文楷体" panose="02010600040101010101" pitchFamily="2" charset="-122"/>
              </a:rPr>
              <a:t>+1</a:t>
            </a:r>
            <a:r>
              <a:rPr lang="zh-CN" altLang="en-US" sz="3000" dirty="0" smtClean="0">
                <a:latin typeface="华文楷体" panose="02010600040101010101" pitchFamily="2" charset="-122"/>
                <a:ea typeface="华文楷体" panose="02010600040101010101" pitchFamily="2" charset="-122"/>
              </a:rPr>
              <a:t>。</a:t>
            </a:r>
            <a:endParaRPr lang="en-US" altLang="zh-CN" sz="3000" dirty="0" smtClean="0">
              <a:latin typeface="华文楷体" panose="02010600040101010101" pitchFamily="2" charset="-122"/>
              <a:ea typeface="华文楷体" panose="02010600040101010101" pitchFamily="2" charset="-122"/>
            </a:endParaRPr>
          </a:p>
          <a:p>
            <a:r>
              <a:rPr lang="zh-CN" altLang="en-US" sz="3000" dirty="0" smtClean="0">
                <a:latin typeface="华文楷体" panose="02010600040101010101" pitchFamily="2" charset="-122"/>
                <a:ea typeface="华文楷体" panose="02010600040101010101" pitchFamily="2" charset="-122"/>
              </a:rPr>
              <a:t>离线</a:t>
            </a:r>
            <a:r>
              <a:rPr lang="zh-CN" altLang="en-US" sz="3000" dirty="0">
                <a:latin typeface="华文楷体" panose="02010600040101010101" pitchFamily="2" charset="-122"/>
                <a:ea typeface="华文楷体" panose="02010600040101010101" pitchFamily="2" charset="-122"/>
              </a:rPr>
              <a:t>询问答案即可。我们现在需要一个数据结构来维护路径加和路径求和，显然树链剖分或</a:t>
            </a:r>
            <a:r>
              <a:rPr lang="en-US" altLang="zh-CN" sz="3000" dirty="0">
                <a:latin typeface="华文楷体" panose="02010600040101010101" pitchFamily="2" charset="-122"/>
                <a:ea typeface="华文楷体" panose="02010600040101010101" pitchFamily="2" charset="-122"/>
              </a:rPr>
              <a:t>LCT </a:t>
            </a:r>
            <a:r>
              <a:rPr lang="zh-CN" altLang="en-US" sz="3000" dirty="0">
                <a:latin typeface="华文楷体" panose="02010600040101010101" pitchFamily="2" charset="-122"/>
                <a:ea typeface="华文楷体" panose="02010600040101010101" pitchFamily="2" charset="-122"/>
              </a:rPr>
              <a:t>均可以完成这个任务</a:t>
            </a:r>
            <a:r>
              <a:rPr lang="zh-CN" altLang="en-US" sz="3000" dirty="0" smtClean="0">
                <a:latin typeface="华文楷体" panose="02010600040101010101" pitchFamily="2" charset="-122"/>
                <a:ea typeface="华文楷体" panose="02010600040101010101" pitchFamily="2" charset="-122"/>
              </a:rPr>
              <a:t>。</a:t>
            </a:r>
            <a:endParaRPr lang="en-US" altLang="zh-CN" sz="3000" dirty="0" smtClean="0">
              <a:latin typeface="华文楷体" panose="02010600040101010101" pitchFamily="2" charset="-122"/>
              <a:ea typeface="华文楷体" panose="02010600040101010101" pitchFamily="2" charset="-122"/>
            </a:endParaRPr>
          </a:p>
          <a:p>
            <a:r>
              <a:rPr lang="zh-CN" altLang="en-US" sz="3000" dirty="0" smtClean="0">
                <a:latin typeface="华文楷体" panose="02010600040101010101" pitchFamily="2" charset="-122"/>
                <a:ea typeface="华文楷体" panose="02010600040101010101" pitchFamily="2" charset="-122"/>
              </a:rPr>
              <a:t>树</a:t>
            </a:r>
            <a:r>
              <a:rPr lang="zh-CN" altLang="en-US" sz="3000" dirty="0">
                <a:latin typeface="华文楷体" panose="02010600040101010101" pitchFamily="2" charset="-122"/>
                <a:ea typeface="华文楷体" panose="02010600040101010101" pitchFamily="2" charset="-122"/>
              </a:rPr>
              <a:t>链剖分的复杂度为 </a:t>
            </a:r>
            <a:r>
              <a:rPr lang="en-US" altLang="zh-CN" sz="3000" dirty="0">
                <a:latin typeface="华文楷体" panose="02010600040101010101" pitchFamily="2" charset="-122"/>
                <a:ea typeface="华文楷体" panose="02010600040101010101" pitchFamily="2" charset="-122"/>
              </a:rPr>
              <a:t>O((n + q)· log n · log n)</a:t>
            </a:r>
            <a:r>
              <a:rPr lang="zh-CN" altLang="en-US" sz="3000" dirty="0">
                <a:latin typeface="华文楷体" panose="02010600040101010101" pitchFamily="2" charset="-122"/>
                <a:ea typeface="华文楷体" panose="02010600040101010101" pitchFamily="2" charset="-122"/>
              </a:rPr>
              <a:t>，</a:t>
            </a:r>
            <a:r>
              <a:rPr lang="en-US" altLang="zh-CN" sz="3000" dirty="0">
                <a:latin typeface="华文楷体" panose="02010600040101010101" pitchFamily="2" charset="-122"/>
                <a:ea typeface="华文楷体" panose="02010600040101010101" pitchFamily="2" charset="-122"/>
              </a:rPr>
              <a:t>LCT</a:t>
            </a:r>
            <a:r>
              <a:rPr lang="zh-CN" altLang="en-US" sz="3000" dirty="0">
                <a:latin typeface="华文楷体" panose="02010600040101010101" pitchFamily="2" charset="-122"/>
                <a:ea typeface="华文楷体" panose="02010600040101010101" pitchFamily="2" charset="-122"/>
              </a:rPr>
              <a:t>的复杂度为 </a:t>
            </a:r>
            <a:r>
              <a:rPr lang="en-US" altLang="zh-CN" sz="3000" dirty="0">
                <a:latin typeface="华文楷体" panose="02010600040101010101" pitchFamily="2" charset="-122"/>
                <a:ea typeface="华文楷体" panose="02010600040101010101" pitchFamily="2" charset="-122"/>
              </a:rPr>
              <a:t>O((n + q)· log n</a:t>
            </a:r>
            <a:r>
              <a:rPr lang="en-US" altLang="zh-CN" sz="3000" dirty="0" smtClean="0">
                <a:latin typeface="华文楷体" panose="02010600040101010101" pitchFamily="2" charset="-122"/>
                <a:ea typeface="华文楷体" panose="02010600040101010101" pitchFamily="2" charset="-122"/>
              </a:rPr>
              <a:t>)</a:t>
            </a:r>
            <a:r>
              <a:rPr lang="zh-CN" altLang="en-US" sz="3000" dirty="0" smtClean="0">
                <a:latin typeface="华文楷体" panose="02010600040101010101" pitchFamily="2" charset="-122"/>
                <a:ea typeface="华文楷体" panose="02010600040101010101" pitchFamily="2" charset="-122"/>
              </a:rPr>
              <a:t>。</a:t>
            </a:r>
            <a:endParaRPr lang="zh-CN" altLang="en-US" sz="3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005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488E01C3-FD24-4E82-8788-127384E51247}"/>
              </a:ext>
            </a:extLst>
          </p:cNvPr>
          <p:cNvSpPr>
            <a:spLocks noGrp="1"/>
          </p:cNvSpPr>
          <p:nvPr>
            <p:ph type="title"/>
          </p:nvPr>
        </p:nvSpPr>
        <p:spPr/>
        <p:txBody>
          <a:bodyPr/>
          <a:lstStyle/>
          <a:p>
            <a:r>
              <a:rPr lang="zh-CN" altLang="en-US" dirty="0"/>
              <a:t>分块</a:t>
            </a:r>
          </a:p>
        </p:txBody>
      </p:sp>
      <p:sp>
        <p:nvSpPr>
          <p:cNvPr id="5" name="文本占位符 4">
            <a:extLst>
              <a:ext uri="{FF2B5EF4-FFF2-40B4-BE49-F238E27FC236}">
                <a16:creationId xmlns="" xmlns:a16="http://schemas.microsoft.com/office/drawing/2014/main" id="{1E6F725A-64B1-4C0F-A99C-A5EB02364BE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679139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6F5C1F-FDC7-4F50-B4F2-1FFAD118A3AE}"/>
              </a:ext>
            </a:extLst>
          </p:cNvPr>
          <p:cNvSpPr>
            <a:spLocks noGrp="1"/>
          </p:cNvSpPr>
          <p:nvPr>
            <p:ph type="title"/>
          </p:nvPr>
        </p:nvSpPr>
        <p:spPr/>
        <p:txBody>
          <a:bodyPr>
            <a:normAutofit/>
          </a:bodyPr>
          <a:lstStyle/>
          <a:p>
            <a:r>
              <a:rPr lang="en-US" altLang="zh-CN" dirty="0"/>
              <a:t>BZOJ 4241</a:t>
            </a:r>
            <a:r>
              <a:rPr lang="zh-CN" altLang="en-US" dirty="0"/>
              <a:t>历史研究</a:t>
            </a:r>
          </a:p>
        </p:txBody>
      </p:sp>
      <p:sp>
        <p:nvSpPr>
          <p:cNvPr id="3" name="内容占位符 2">
            <a:extLst>
              <a:ext uri="{FF2B5EF4-FFF2-40B4-BE49-F238E27FC236}">
                <a16:creationId xmlns="" xmlns:a16="http://schemas.microsoft.com/office/drawing/2014/main" id="{BC38E677-7ED0-4FAC-9E8B-6BDE73AFB12B}"/>
              </a:ext>
            </a:extLst>
          </p:cNvPr>
          <p:cNvSpPr>
            <a:spLocks noGrp="1"/>
          </p:cNvSpPr>
          <p:nvPr>
            <p:ph idx="1"/>
          </p:nvPr>
        </p:nvSpPr>
        <p:spPr/>
        <p:txBody>
          <a:bodyPr>
            <a:normAutofit/>
          </a:bodyPr>
          <a:lstStyle/>
          <a:p>
            <a:r>
              <a:rPr lang="en-US" altLang="zh-CN" sz="1900" dirty="0">
                <a:latin typeface="华文楷体" panose="02010600040101010101" pitchFamily="2" charset="-122"/>
                <a:ea typeface="华文楷体" panose="02010600040101010101" pitchFamily="2" charset="-122"/>
              </a:rPr>
              <a:t>JOI</a:t>
            </a:r>
            <a:r>
              <a:rPr lang="zh-CN" altLang="en-US" sz="1900" dirty="0">
                <a:latin typeface="华文楷体" panose="02010600040101010101" pitchFamily="2" charset="-122"/>
                <a:ea typeface="华文楷体" panose="02010600040101010101" pitchFamily="2" charset="-122"/>
              </a:rPr>
              <a:t>教授决定用如下的方法分析这些日记：</a:t>
            </a:r>
          </a:p>
          <a:p>
            <a:r>
              <a:rPr lang="en-US" altLang="zh-CN" sz="1900" dirty="0">
                <a:latin typeface="华文楷体" panose="02010600040101010101" pitchFamily="2" charset="-122"/>
                <a:ea typeface="华文楷体" panose="02010600040101010101" pitchFamily="2" charset="-122"/>
              </a:rPr>
              <a:t>1. </a:t>
            </a:r>
            <a:r>
              <a:rPr lang="zh-CN" altLang="en-US" sz="1900" dirty="0">
                <a:latin typeface="华文楷体" panose="02010600040101010101" pitchFamily="2" charset="-122"/>
                <a:ea typeface="华文楷体" panose="02010600040101010101" pitchFamily="2" charset="-122"/>
              </a:rPr>
              <a:t>选择日记中连续的一些天作为分析的时间段</a:t>
            </a:r>
          </a:p>
          <a:p>
            <a:r>
              <a:rPr lang="en-US" altLang="zh-CN" sz="1900" dirty="0">
                <a:latin typeface="华文楷体" panose="02010600040101010101" pitchFamily="2" charset="-122"/>
                <a:ea typeface="华文楷体" panose="02010600040101010101" pitchFamily="2" charset="-122"/>
              </a:rPr>
              <a:t>2. </a:t>
            </a:r>
            <a:r>
              <a:rPr lang="zh-CN" altLang="en-US" sz="1900" dirty="0">
                <a:latin typeface="华文楷体" panose="02010600040101010101" pitchFamily="2" charset="-122"/>
                <a:ea typeface="华文楷体" panose="02010600040101010101" pitchFamily="2" charset="-122"/>
              </a:rPr>
              <a:t>事件种类</a:t>
            </a:r>
            <a:r>
              <a:rPr lang="en-US" altLang="zh-CN" sz="1900" dirty="0">
                <a:latin typeface="华文楷体" panose="02010600040101010101" pitchFamily="2" charset="-122"/>
                <a:ea typeface="华文楷体" panose="02010600040101010101" pitchFamily="2" charset="-122"/>
              </a:rPr>
              <a:t>t</a:t>
            </a:r>
            <a:r>
              <a:rPr lang="zh-CN" altLang="en-US" sz="1900" dirty="0">
                <a:latin typeface="华文楷体" panose="02010600040101010101" pitchFamily="2" charset="-122"/>
                <a:ea typeface="华文楷体" panose="02010600040101010101" pitchFamily="2" charset="-122"/>
              </a:rPr>
              <a:t>的重要度为</a:t>
            </a:r>
            <a:r>
              <a:rPr lang="en-US" altLang="zh-CN" sz="1900" dirty="0">
                <a:latin typeface="华文楷体" panose="02010600040101010101" pitchFamily="2" charset="-122"/>
                <a:ea typeface="华文楷体" panose="02010600040101010101" pitchFamily="2" charset="-122"/>
              </a:rPr>
              <a:t>t*(</a:t>
            </a:r>
            <a:r>
              <a:rPr lang="zh-CN" altLang="en-US" sz="1900" dirty="0">
                <a:latin typeface="华文楷体" panose="02010600040101010101" pitchFamily="2" charset="-122"/>
                <a:ea typeface="华文楷体" panose="02010600040101010101" pitchFamily="2" charset="-122"/>
              </a:rPr>
              <a:t>这段时间内重要度为</a:t>
            </a:r>
            <a:r>
              <a:rPr lang="en-US" altLang="zh-CN" sz="1900" dirty="0">
                <a:latin typeface="华文楷体" panose="02010600040101010101" pitchFamily="2" charset="-122"/>
                <a:ea typeface="华文楷体" panose="02010600040101010101" pitchFamily="2" charset="-122"/>
              </a:rPr>
              <a:t>t</a:t>
            </a:r>
            <a:r>
              <a:rPr lang="zh-CN" altLang="en-US" sz="1900" dirty="0">
                <a:latin typeface="华文楷体" panose="02010600040101010101" pitchFamily="2" charset="-122"/>
                <a:ea typeface="华文楷体" panose="02010600040101010101" pitchFamily="2" charset="-122"/>
              </a:rPr>
              <a:t>的事件数</a:t>
            </a:r>
            <a:r>
              <a:rPr lang="en-US" altLang="zh-CN" sz="1900" dirty="0">
                <a:latin typeface="华文楷体" panose="02010600040101010101" pitchFamily="2" charset="-122"/>
                <a:ea typeface="华文楷体" panose="02010600040101010101" pitchFamily="2" charset="-122"/>
              </a:rPr>
              <a:t>)</a:t>
            </a:r>
          </a:p>
          <a:p>
            <a:r>
              <a:rPr lang="en-US" altLang="zh-CN" sz="1900" dirty="0">
                <a:latin typeface="华文楷体" panose="02010600040101010101" pitchFamily="2" charset="-122"/>
                <a:ea typeface="华文楷体" panose="02010600040101010101" pitchFamily="2" charset="-122"/>
              </a:rPr>
              <a:t>3. </a:t>
            </a:r>
            <a:r>
              <a:rPr lang="zh-CN" altLang="en-US" sz="1900" dirty="0">
                <a:latin typeface="华文楷体" panose="02010600040101010101" pitchFamily="2" charset="-122"/>
                <a:ea typeface="华文楷体" panose="02010600040101010101" pitchFamily="2" charset="-122"/>
              </a:rPr>
              <a:t>计算出所有事件种类的重要度，输出其中的最大值</a:t>
            </a:r>
            <a:endParaRPr lang="en-US" altLang="zh-CN" sz="1900" dirty="0">
              <a:latin typeface="华文楷体" panose="02010600040101010101" pitchFamily="2" charset="-122"/>
              <a:ea typeface="华文楷体" panose="02010600040101010101" pitchFamily="2" charset="-122"/>
            </a:endParaRPr>
          </a:p>
          <a:p>
            <a:r>
              <a:rPr lang="zh-CN" altLang="en-US" sz="1900" dirty="0">
                <a:latin typeface="华文楷体" panose="02010600040101010101" pitchFamily="2" charset="-122"/>
                <a:ea typeface="华文楷体" panose="02010600040101010101" pitchFamily="2" charset="-122"/>
              </a:rPr>
              <a:t>一句话题意：求区间加权众数。</a:t>
            </a:r>
            <a:endParaRPr lang="en-US" altLang="zh-CN" sz="1900" dirty="0">
              <a:latin typeface="华文楷体" panose="02010600040101010101" pitchFamily="2" charset="-122"/>
              <a:ea typeface="华文楷体" panose="02010600040101010101" pitchFamily="2" charset="-122"/>
            </a:endParaRPr>
          </a:p>
          <a:p>
            <a:r>
              <a:rPr lang="zh-CN" altLang="en-US" sz="1900" dirty="0">
                <a:latin typeface="华文楷体" panose="02010600040101010101" pitchFamily="2" charset="-122"/>
                <a:ea typeface="华文楷体" panose="02010600040101010101" pitchFamily="2" charset="-122"/>
              </a:rPr>
              <a:t>数据范围：</a:t>
            </a:r>
            <a:r>
              <a:rPr lang="pt-BR" altLang="zh-CN" sz="1900" dirty="0">
                <a:latin typeface="华文楷体" panose="02010600040101010101" pitchFamily="2" charset="-122"/>
                <a:ea typeface="华文楷体" panose="02010600040101010101" pitchFamily="2" charset="-122"/>
              </a:rPr>
              <a:t>1≤N≤10</a:t>
            </a:r>
            <a:r>
              <a:rPr lang="pt-BR" altLang="zh-CN" sz="1900" baseline="30000" dirty="0">
                <a:latin typeface="华文楷体" panose="02010600040101010101" pitchFamily="2" charset="-122"/>
                <a:ea typeface="华文楷体" panose="02010600040101010101" pitchFamily="2" charset="-122"/>
              </a:rPr>
              <a:t>5</a:t>
            </a:r>
            <a:r>
              <a:rPr lang="pt-BR" altLang="zh-CN" sz="1900" dirty="0">
                <a:latin typeface="华文楷体" panose="02010600040101010101" pitchFamily="2" charset="-122"/>
                <a:ea typeface="华文楷体" panose="02010600040101010101" pitchFamily="2" charset="-122"/>
              </a:rPr>
              <a:t>    1≤Q≤10</a:t>
            </a:r>
            <a:r>
              <a:rPr lang="pt-BR" altLang="zh-CN" sz="1900" baseline="30000" dirty="0">
                <a:latin typeface="华文楷体" panose="02010600040101010101" pitchFamily="2" charset="-122"/>
                <a:ea typeface="华文楷体" panose="02010600040101010101" pitchFamily="2" charset="-122"/>
              </a:rPr>
              <a:t>5</a:t>
            </a:r>
            <a:r>
              <a:rPr lang="pt-BR" altLang="zh-CN" sz="1900" dirty="0">
                <a:latin typeface="华文楷体" panose="02010600040101010101" pitchFamily="2" charset="-122"/>
                <a:ea typeface="华文楷体" panose="02010600040101010101" pitchFamily="2" charset="-122"/>
              </a:rPr>
              <a:t>   1≤Xi≤10</a:t>
            </a:r>
            <a:r>
              <a:rPr lang="pt-BR" altLang="zh-CN" sz="1900" baseline="30000" dirty="0">
                <a:latin typeface="华文楷体" panose="02010600040101010101" pitchFamily="2" charset="-122"/>
                <a:ea typeface="华文楷体" panose="02010600040101010101" pitchFamily="2" charset="-122"/>
              </a:rPr>
              <a:t>9</a:t>
            </a:r>
            <a:r>
              <a:rPr lang="pt-BR" altLang="zh-CN" sz="1900" dirty="0">
                <a:latin typeface="华文楷体" panose="02010600040101010101" pitchFamily="2" charset="-122"/>
                <a:ea typeface="华文楷体" panose="02010600040101010101" pitchFamily="2" charset="-122"/>
              </a:rPr>
              <a:t> (1≤i≤N)</a:t>
            </a:r>
          </a:p>
          <a:p>
            <a:endParaRPr lang="zh-CN" altLang="en-US" dirty="0">
              <a:latin typeface="方正楷体简体" panose="02010601030101010101" pitchFamily="2" charset="-122"/>
              <a:ea typeface="方正楷体简体" panose="02010601030101010101" pitchFamily="2" charset="-122"/>
            </a:endParaRPr>
          </a:p>
        </p:txBody>
      </p:sp>
    </p:spTree>
    <p:extLst>
      <p:ext uri="{BB962C8B-B14F-4D97-AF65-F5344CB8AC3E}">
        <p14:creationId xmlns:p14="http://schemas.microsoft.com/office/powerpoint/2010/main" val="182648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5570A79E-7FCC-4FF8-AFFA-64E9F686DE09}"/>
              </a:ext>
            </a:extLst>
          </p:cNvPr>
          <p:cNvSpPr>
            <a:spLocks noGrp="1"/>
          </p:cNvSpPr>
          <p:nvPr>
            <p:ph idx="1"/>
          </p:nvPr>
        </p:nvSpPr>
        <p:spPr/>
        <p:txBody>
          <a:bodyPr/>
          <a:lstStyle/>
          <a:p>
            <a:r>
              <a:rPr lang="en-US" altLang="zh-CN" sz="2800" dirty="0">
                <a:latin typeface="华文楷体" panose="02010600040101010101" pitchFamily="2" charset="-122"/>
                <a:ea typeface="华文楷体" panose="02010600040101010101" pitchFamily="2" charset="-122"/>
              </a:rPr>
              <a:t>f[</a:t>
            </a:r>
            <a:r>
              <a:rPr lang="en-US" altLang="zh-CN" sz="2800" dirty="0" err="1">
                <a:latin typeface="华文楷体" panose="02010600040101010101" pitchFamily="2" charset="-122"/>
                <a:ea typeface="华文楷体" panose="02010600040101010101" pitchFamily="2" charset="-122"/>
              </a:rPr>
              <a:t>i</a:t>
            </a:r>
            <a:r>
              <a:rPr lang="en-US" altLang="zh-CN" sz="2800" dirty="0">
                <a:latin typeface="华文楷体" panose="02010600040101010101" pitchFamily="2" charset="-122"/>
                <a:ea typeface="华文楷体" panose="02010600040101010101" pitchFamily="2" charset="-122"/>
              </a:rPr>
              <a:t>][j]</a:t>
            </a:r>
            <a:r>
              <a:rPr lang="zh-CN" altLang="en-US" sz="2800" dirty="0">
                <a:latin typeface="华文楷体" panose="02010600040101010101" pitchFamily="2" charset="-122"/>
                <a:ea typeface="华文楷体" panose="02010600040101010101" pitchFamily="2" charset="-122"/>
              </a:rPr>
              <a:t>表示从第</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块开头到</a:t>
            </a:r>
            <a:r>
              <a:rPr lang="en-US" altLang="zh-CN" sz="2800" dirty="0">
                <a:latin typeface="华文楷体" panose="02010600040101010101" pitchFamily="2" charset="-122"/>
                <a:ea typeface="华文楷体" panose="02010600040101010101" pitchFamily="2" charset="-122"/>
              </a:rPr>
              <a:t>j</a:t>
            </a:r>
            <a:r>
              <a:rPr lang="zh-CN" altLang="en-US" sz="2800" dirty="0">
                <a:latin typeface="华文楷体" panose="02010600040101010101" pitchFamily="2" charset="-122"/>
                <a:ea typeface="华文楷体" panose="02010600040101010101" pitchFamily="2" charset="-122"/>
              </a:rPr>
              <a:t>的最大值 </a:t>
            </a:r>
            <a:endParaRPr lang="en-US" altLang="zh-CN" sz="2800" dirty="0">
              <a:latin typeface="华文楷体" panose="02010600040101010101" pitchFamily="2" charset="-122"/>
              <a:ea typeface="华文楷体" panose="02010600040101010101" pitchFamily="2" charset="-122"/>
            </a:endParaRPr>
          </a:p>
          <a:p>
            <a:r>
              <a:rPr lang="en-US" altLang="zh-CN" sz="2800" dirty="0" err="1">
                <a:latin typeface="华文楷体" panose="02010600040101010101" pitchFamily="2" charset="-122"/>
                <a:ea typeface="华文楷体" panose="02010600040101010101" pitchFamily="2" charset="-122"/>
              </a:rPr>
              <a:t>cnt</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a:t>
            </a:r>
            <a:r>
              <a:rPr lang="en-US" altLang="zh-CN" sz="2800" dirty="0">
                <a:latin typeface="华文楷体" panose="02010600040101010101" pitchFamily="2" charset="-122"/>
                <a:ea typeface="华文楷体" panose="02010600040101010101" pitchFamily="2" charset="-122"/>
              </a:rPr>
              <a:t>][j]</a:t>
            </a:r>
            <a:r>
              <a:rPr lang="zh-CN" altLang="en-US" sz="2800" dirty="0">
                <a:latin typeface="华文楷体" panose="02010600040101010101" pitchFamily="2" charset="-122"/>
                <a:ea typeface="华文楷体" panose="02010600040101010101" pitchFamily="2" charset="-122"/>
              </a:rPr>
              <a:t>表示从第</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块开始到序列末尾</a:t>
            </a:r>
            <a:r>
              <a:rPr lang="en-US" altLang="zh-CN" sz="2800" dirty="0">
                <a:latin typeface="华文楷体" panose="02010600040101010101" pitchFamily="2" charset="-122"/>
                <a:ea typeface="华文楷体" panose="02010600040101010101" pitchFamily="2" charset="-122"/>
              </a:rPr>
              <a:t>j</a:t>
            </a:r>
            <a:r>
              <a:rPr lang="zh-CN" altLang="en-US" sz="2800" dirty="0">
                <a:latin typeface="华文楷体" panose="02010600040101010101" pitchFamily="2" charset="-122"/>
                <a:ea typeface="华文楷体" panose="02010600040101010101" pitchFamily="2" charset="-122"/>
              </a:rPr>
              <a:t>出现了多少次</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边角余料处理一下就好啦</a:t>
            </a:r>
            <a:r>
              <a:rPr lang="en-US" altLang="zh-CN" sz="2800" dirty="0">
                <a:latin typeface="华文楷体" panose="02010600040101010101" pitchFamily="2" charset="-122"/>
                <a:ea typeface="华文楷体" panose="02010600040101010101" pitchFamily="2" charset="-122"/>
              </a:rPr>
              <a:t>~</a:t>
            </a:r>
          </a:p>
          <a:p>
            <a:endParaRPr lang="en-US" altLang="zh-CN" dirty="0">
              <a:latin typeface="方正硬笔楷书简体" panose="03000509000000000000" pitchFamily="65" charset="-122"/>
              <a:ea typeface="方正硬笔楷书简体" panose="03000509000000000000" pitchFamily="65" charset="-122"/>
            </a:endParaRPr>
          </a:p>
          <a:p>
            <a:endParaRPr lang="en-US" altLang="zh-CN" dirty="0">
              <a:latin typeface="方正硬笔楷书简体" panose="03000509000000000000" pitchFamily="65" charset="-122"/>
              <a:ea typeface="方正硬笔楷书简体" panose="03000509000000000000" pitchFamily="65" charset="-122"/>
            </a:endParaRPr>
          </a:p>
          <a:p>
            <a:endParaRPr lang="zh-CN" altLang="en-US" dirty="0">
              <a:latin typeface="方正硬笔楷书简体" panose="03000509000000000000" pitchFamily="65" charset="-122"/>
              <a:ea typeface="方正硬笔楷书简体" panose="03000509000000000000" pitchFamily="65" charset="-122"/>
            </a:endParaRPr>
          </a:p>
        </p:txBody>
      </p:sp>
      <p:sp>
        <p:nvSpPr>
          <p:cNvPr id="5" name="标题 1">
            <a:extLst>
              <a:ext uri="{FF2B5EF4-FFF2-40B4-BE49-F238E27FC236}">
                <a16:creationId xmlns="" xmlns:a16="http://schemas.microsoft.com/office/drawing/2014/main" id="{B6BD053E-B6BA-49D9-A5F9-856243FAA58D}"/>
              </a:ext>
            </a:extLst>
          </p:cNvPr>
          <p:cNvSpPr>
            <a:spLocks noGrp="1"/>
          </p:cNvSpPr>
          <p:nvPr>
            <p:ph type="title"/>
          </p:nvPr>
        </p:nvSpPr>
        <p:spPr/>
        <p:txBody>
          <a:bodyPr>
            <a:normAutofit/>
          </a:bodyPr>
          <a:lstStyle/>
          <a:p>
            <a:r>
              <a:rPr lang="en-US" altLang="zh-CN" dirty="0"/>
              <a:t>BZOJ 4241</a:t>
            </a:r>
            <a:r>
              <a:rPr lang="zh-CN" altLang="en-US" dirty="0"/>
              <a:t>历史研究</a:t>
            </a:r>
          </a:p>
        </p:txBody>
      </p:sp>
    </p:spTree>
    <p:extLst>
      <p:ext uri="{BB962C8B-B14F-4D97-AF65-F5344CB8AC3E}">
        <p14:creationId xmlns:p14="http://schemas.microsoft.com/office/powerpoint/2010/main" val="312427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7F2169-508F-473C-9602-EEE360AA329E}"/>
              </a:ext>
            </a:extLst>
          </p:cNvPr>
          <p:cNvSpPr>
            <a:spLocks noGrp="1"/>
          </p:cNvSpPr>
          <p:nvPr>
            <p:ph type="title"/>
          </p:nvPr>
        </p:nvSpPr>
        <p:spPr>
          <a:xfrm>
            <a:off x="1295402" y="982132"/>
            <a:ext cx="9601196" cy="1303867"/>
          </a:xfrm>
        </p:spPr>
        <p:txBody>
          <a:bodyPr/>
          <a:lstStyle/>
          <a:p>
            <a:r>
              <a:rPr lang="en-US" altLang="zh-CN" dirty="0"/>
              <a:t>·</a:t>
            </a:r>
            <a:endParaRPr lang="zh-CN" altLang="en-US" dirty="0"/>
          </a:p>
        </p:txBody>
      </p:sp>
      <p:sp>
        <p:nvSpPr>
          <p:cNvPr id="3" name="内容占位符 2">
            <a:extLst>
              <a:ext uri="{FF2B5EF4-FFF2-40B4-BE49-F238E27FC236}">
                <a16:creationId xmlns="" xmlns:a16="http://schemas.microsoft.com/office/drawing/2014/main" id="{AC12DB6F-3AF6-45C7-8821-C551DC37DD7F}"/>
              </a:ext>
            </a:extLst>
          </p:cNvPr>
          <p:cNvSpPr>
            <a:spLocks noGrp="1"/>
          </p:cNvSpPr>
          <p:nvPr>
            <p:ph idx="1"/>
          </p:nvPr>
        </p:nvSpPr>
        <p:spPr>
          <a:xfrm>
            <a:off x="1295401" y="2556932"/>
            <a:ext cx="9601196" cy="3318936"/>
          </a:xfrm>
        </p:spPr>
        <p:txBody>
          <a:bodyPr/>
          <a:lstStyle/>
          <a:p>
            <a:endParaRPr lang="zh-CN" altLang="en-US"/>
          </a:p>
        </p:txBody>
      </p:sp>
      <p:pic>
        <p:nvPicPr>
          <p:cNvPr id="6" name="图片 5">
            <a:extLst>
              <a:ext uri="{FF2B5EF4-FFF2-40B4-BE49-F238E27FC236}">
                <a16:creationId xmlns="" xmlns:a16="http://schemas.microsoft.com/office/drawing/2014/main" id="{9A25D7CA-8DB6-42D0-93FE-F41314BA69FC}"/>
              </a:ext>
            </a:extLst>
          </p:cNvPr>
          <p:cNvPicPr>
            <a:picLocks noChangeAspect="1"/>
          </p:cNvPicPr>
          <p:nvPr/>
        </p:nvPicPr>
        <p:blipFill>
          <a:blip r:embed="rId2"/>
          <a:stretch>
            <a:fillRect/>
          </a:stretch>
        </p:blipFill>
        <p:spPr>
          <a:xfrm>
            <a:off x="280936" y="68154"/>
            <a:ext cx="11606264" cy="6706246"/>
          </a:xfrm>
          <a:prstGeom prst="rect">
            <a:avLst/>
          </a:prstGeom>
        </p:spPr>
      </p:pic>
    </p:spTree>
    <p:extLst>
      <p:ext uri="{BB962C8B-B14F-4D97-AF65-F5344CB8AC3E}">
        <p14:creationId xmlns:p14="http://schemas.microsoft.com/office/powerpoint/2010/main" val="551832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BE85E0A-01A2-4D3C-BCB0-501D656143EB}"/>
              </a:ext>
            </a:extLst>
          </p:cNvPr>
          <p:cNvSpPr>
            <a:spLocks noGrp="1"/>
          </p:cNvSpPr>
          <p:nvPr>
            <p:ph type="title"/>
          </p:nvPr>
        </p:nvSpPr>
        <p:spPr/>
        <p:txBody>
          <a:bodyPr/>
          <a:lstStyle/>
          <a:p>
            <a:r>
              <a:rPr lang="en-US" altLang="zh-CN" dirty="0"/>
              <a:t>BZOJ 2002   </a:t>
            </a:r>
            <a:r>
              <a:rPr lang="zh-CN" altLang="en-US" dirty="0"/>
              <a:t>弹飞绵羊</a:t>
            </a:r>
          </a:p>
        </p:txBody>
      </p:sp>
      <p:sp>
        <p:nvSpPr>
          <p:cNvPr id="3" name="内容占位符 2">
            <a:extLst>
              <a:ext uri="{FF2B5EF4-FFF2-40B4-BE49-F238E27FC236}">
                <a16:creationId xmlns="" xmlns:a16="http://schemas.microsoft.com/office/drawing/2014/main" id="{5310F701-25DA-4955-9962-5385999E307C}"/>
              </a:ext>
            </a:extLst>
          </p:cNvPr>
          <p:cNvSpPr>
            <a:spLocks noGrp="1"/>
          </p:cNvSpPr>
          <p:nvPr>
            <p:ph idx="1"/>
          </p:nvPr>
        </p:nvSpPr>
        <p:spPr/>
        <p:txBody>
          <a:bodyPr>
            <a:normAutofit fontScale="92500" lnSpcReduction="10000"/>
          </a:bodyPr>
          <a:lstStyle/>
          <a:p>
            <a:r>
              <a:rPr lang="zh-CN" altLang="en-US" dirty="0"/>
              <a:t>题意自己看</a:t>
            </a:r>
            <a:endParaRPr lang="en-US" altLang="zh-CN" dirty="0"/>
          </a:p>
          <a:p>
            <a:r>
              <a:rPr lang="zh-CN" altLang="en-US" dirty="0"/>
              <a:t>（好吧好吧这是</a:t>
            </a:r>
            <a:r>
              <a:rPr lang="en-US" altLang="zh-CN" dirty="0"/>
              <a:t>LCT</a:t>
            </a:r>
            <a:r>
              <a:rPr lang="zh-CN" altLang="en-US" dirty="0"/>
              <a:t>裸题）</a:t>
            </a:r>
            <a:endParaRPr lang="en-US" altLang="zh-CN" dirty="0"/>
          </a:p>
          <a:p>
            <a:r>
              <a:rPr lang="zh-CN" altLang="en-US" dirty="0"/>
              <a:t>将序列分块，每块</a:t>
            </a:r>
            <a:r>
              <a:rPr lang="en-US" altLang="zh-CN" dirty="0"/>
              <a:t>sqrt(n)</a:t>
            </a:r>
            <a:r>
              <a:rPr lang="zh-CN" altLang="en-US" dirty="0"/>
              <a:t>个。</a:t>
            </a:r>
          </a:p>
          <a:p>
            <a:r>
              <a:rPr lang="zh-CN" altLang="en-US" dirty="0"/>
              <a:t>在每个块中维护</a:t>
            </a:r>
            <a:r>
              <a:rPr lang="en-US" altLang="zh-CN" dirty="0"/>
              <a:t>f[</a:t>
            </a:r>
            <a:r>
              <a:rPr lang="en-US" altLang="zh-CN" dirty="0" err="1"/>
              <a:t>i</a:t>
            </a:r>
            <a:r>
              <a:rPr lang="en-US" altLang="zh-CN" dirty="0"/>
              <a:t>],to[</a:t>
            </a:r>
            <a:r>
              <a:rPr lang="en-US" altLang="zh-CN" dirty="0" err="1"/>
              <a:t>i</a:t>
            </a:r>
            <a:r>
              <a:rPr lang="en-US" altLang="zh-CN" dirty="0"/>
              <a:t>]</a:t>
            </a:r>
          </a:p>
          <a:p>
            <a:r>
              <a:rPr lang="en-US" altLang="zh-CN" dirty="0"/>
              <a:t>f[</a:t>
            </a:r>
            <a:r>
              <a:rPr lang="en-US" altLang="zh-CN" dirty="0" err="1"/>
              <a:t>i</a:t>
            </a:r>
            <a:r>
              <a:rPr lang="en-US" altLang="zh-CN" dirty="0"/>
              <a:t>] </a:t>
            </a:r>
            <a:r>
              <a:rPr lang="zh-CN" altLang="en-US" dirty="0"/>
              <a:t>表示跳几次可以跳出所在块</a:t>
            </a:r>
          </a:p>
          <a:p>
            <a:r>
              <a:rPr lang="en-US" altLang="zh-CN" dirty="0"/>
              <a:t>to[</a:t>
            </a:r>
            <a:r>
              <a:rPr lang="en-US" altLang="zh-CN" dirty="0" err="1"/>
              <a:t>i</a:t>
            </a:r>
            <a:r>
              <a:rPr lang="en-US" altLang="zh-CN" dirty="0"/>
              <a:t>] </a:t>
            </a:r>
            <a:r>
              <a:rPr lang="zh-CN" altLang="en-US" dirty="0"/>
              <a:t>表示跳出所在块后到达的位置。</a:t>
            </a:r>
          </a:p>
          <a:p>
            <a:r>
              <a:rPr lang="zh-CN" altLang="en-US" dirty="0"/>
              <a:t>在查询时，我们</a:t>
            </a:r>
            <a:r>
              <a:rPr lang="en-US" altLang="zh-CN" dirty="0"/>
              <a:t>O(sqrt(n))</a:t>
            </a:r>
            <a:r>
              <a:rPr lang="zh-CN" altLang="en-US" dirty="0"/>
              <a:t>的时间进行“整块”的模拟，可以得到结果。</a:t>
            </a:r>
          </a:p>
          <a:p>
            <a:endParaRPr lang="zh-CN" altLang="en-US" dirty="0"/>
          </a:p>
        </p:txBody>
      </p:sp>
    </p:spTree>
    <p:extLst>
      <p:ext uri="{BB962C8B-B14F-4D97-AF65-F5344CB8AC3E}">
        <p14:creationId xmlns:p14="http://schemas.microsoft.com/office/powerpoint/2010/main" val="29800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 xmlns:a16="http://schemas.microsoft.com/office/drawing/2014/main" id="{44A835D8-DED3-41BA-9334-CFEE30A712A0}"/>
              </a:ext>
            </a:extLst>
          </p:cNvPr>
          <p:cNvSpPr>
            <a:spLocks noGrp="1"/>
          </p:cNvSpPr>
          <p:nvPr>
            <p:ph type="title"/>
          </p:nvPr>
        </p:nvSpPr>
        <p:spPr/>
        <p:txBody>
          <a:bodyPr/>
          <a:lstStyle/>
          <a:p>
            <a:r>
              <a:rPr lang="en-US" altLang="zh-CN" dirty="0"/>
              <a:t>BZOJ 2002   </a:t>
            </a:r>
            <a:r>
              <a:rPr lang="zh-CN" altLang="en-US" dirty="0"/>
              <a:t>弹飞绵羊</a:t>
            </a:r>
          </a:p>
        </p:txBody>
      </p:sp>
      <p:sp>
        <p:nvSpPr>
          <p:cNvPr id="10" name="内容占位符 9">
            <a:extLst>
              <a:ext uri="{FF2B5EF4-FFF2-40B4-BE49-F238E27FC236}">
                <a16:creationId xmlns="" xmlns:a16="http://schemas.microsoft.com/office/drawing/2014/main" id="{FC8E30FB-B663-4273-A7DE-4CFBB66A290A}"/>
              </a:ext>
            </a:extLst>
          </p:cNvPr>
          <p:cNvSpPr>
            <a:spLocks noGrp="1"/>
          </p:cNvSpPr>
          <p:nvPr>
            <p:ph sz="half" idx="1"/>
          </p:nvPr>
        </p:nvSpPr>
        <p:spPr/>
        <p:txBody>
          <a:bodyPr>
            <a:normAutofit/>
          </a:bodyPr>
          <a:lstStyle/>
          <a:p>
            <a:pPr marL="0" indent="0" latinLnBrk="1">
              <a:buNone/>
            </a:pPr>
            <a:r>
              <a:rPr lang="en-US" altLang="zh-CN" dirty="0"/>
              <a:t>int ask(int p){</a:t>
            </a:r>
          </a:p>
          <a:p>
            <a:pPr marL="457200" lvl="1" indent="0" latinLnBrk="1">
              <a:buNone/>
            </a:pPr>
            <a:r>
              <a:rPr lang="en-US" altLang="zh-CN" dirty="0"/>
              <a:t>int s=0;</a:t>
            </a:r>
          </a:p>
          <a:p>
            <a:pPr marL="457200" lvl="1" indent="0" latinLnBrk="1">
              <a:buNone/>
            </a:pPr>
            <a:r>
              <a:rPr lang="en-US" altLang="zh-CN" dirty="0"/>
              <a:t>while (p&lt;n) {s+=f[p];p=to[p];}</a:t>
            </a:r>
          </a:p>
          <a:p>
            <a:pPr marL="457200" lvl="1" indent="0" latinLnBrk="1">
              <a:buNone/>
            </a:pPr>
            <a:r>
              <a:rPr lang="en-US" altLang="zh-CN" dirty="0"/>
              <a:t>return s;</a:t>
            </a:r>
          </a:p>
          <a:p>
            <a:pPr marL="0" indent="0" latinLnBrk="1">
              <a:buNone/>
            </a:pPr>
            <a:r>
              <a:rPr lang="en-US" altLang="zh-CN" dirty="0"/>
              <a:t>}</a:t>
            </a:r>
            <a:br>
              <a:rPr lang="en-US" altLang="zh-CN" dirty="0"/>
            </a:br>
            <a:endParaRPr lang="zh-CN" altLang="en-US" dirty="0"/>
          </a:p>
        </p:txBody>
      </p:sp>
      <p:sp>
        <p:nvSpPr>
          <p:cNvPr id="11" name="内容占位符 10">
            <a:extLst>
              <a:ext uri="{FF2B5EF4-FFF2-40B4-BE49-F238E27FC236}">
                <a16:creationId xmlns="" xmlns:a16="http://schemas.microsoft.com/office/drawing/2014/main" id="{5FA8D85E-41B4-48F3-B769-F1949104EFE0}"/>
              </a:ext>
            </a:extLst>
          </p:cNvPr>
          <p:cNvSpPr>
            <a:spLocks noGrp="1"/>
          </p:cNvSpPr>
          <p:nvPr>
            <p:ph sz="half" idx="2"/>
          </p:nvPr>
        </p:nvSpPr>
        <p:spPr/>
        <p:txBody>
          <a:bodyPr>
            <a:normAutofit/>
          </a:bodyPr>
          <a:lstStyle/>
          <a:p>
            <a:pPr marL="0" indent="0" latinLnBrk="1">
              <a:buNone/>
            </a:pPr>
            <a:r>
              <a:rPr lang="en-US" altLang="zh-CN" dirty="0"/>
              <a:t>void replace(int </a:t>
            </a:r>
            <a:r>
              <a:rPr lang="en-US" altLang="zh-CN" dirty="0" err="1"/>
              <a:t>p,int</a:t>
            </a:r>
            <a:r>
              <a:rPr lang="en-US" altLang="zh-CN" dirty="0"/>
              <a:t> k1){</a:t>
            </a:r>
          </a:p>
          <a:p>
            <a:pPr marL="457200" lvl="1" indent="0" latinLnBrk="1">
              <a:buNone/>
            </a:pPr>
            <a:r>
              <a:rPr lang="en-US" altLang="zh-CN" dirty="0"/>
              <a:t>k[p]=k1; int </a:t>
            </a:r>
            <a:r>
              <a:rPr lang="en-US" altLang="zh-CN" dirty="0" err="1"/>
              <a:t>i</a:t>
            </a:r>
            <a:r>
              <a:rPr lang="en-US" altLang="zh-CN" dirty="0"/>
              <a:t>;</a:t>
            </a:r>
          </a:p>
          <a:p>
            <a:pPr marL="457200" lvl="1" indent="0" latinLnBrk="1">
              <a:buNone/>
            </a:pPr>
            <a:r>
              <a:rPr lang="en-US" altLang="zh-CN" dirty="0"/>
              <a:t>for (</a:t>
            </a:r>
            <a:r>
              <a:rPr lang="en-US" altLang="zh-CN" dirty="0" err="1"/>
              <a:t>i</a:t>
            </a:r>
            <a:r>
              <a:rPr lang="en-US" altLang="zh-CN" dirty="0"/>
              <a:t>=</a:t>
            </a:r>
            <a:r>
              <a:rPr lang="en-US" altLang="zh-CN" dirty="0" err="1"/>
              <a:t>p;i</a:t>
            </a:r>
            <a:r>
              <a:rPr lang="en-US" altLang="zh-CN" dirty="0"/>
              <a:t>&gt;=l[bl[p]];</a:t>
            </a:r>
            <a:r>
              <a:rPr lang="en-US" altLang="zh-CN" dirty="0" err="1"/>
              <a:t>i</a:t>
            </a:r>
            <a:r>
              <a:rPr lang="en-US" altLang="zh-CN" dirty="0"/>
              <a:t>--)</a:t>
            </a:r>
          </a:p>
          <a:p>
            <a:pPr marL="914400" lvl="2" indent="0" latinLnBrk="1">
              <a:buNone/>
            </a:pPr>
            <a:r>
              <a:rPr lang="en-US" altLang="zh-CN" dirty="0"/>
              <a:t>if (</a:t>
            </a:r>
            <a:r>
              <a:rPr lang="en-US" altLang="zh-CN" dirty="0" err="1"/>
              <a:t>i+k</a:t>
            </a:r>
            <a:r>
              <a:rPr lang="en-US" altLang="zh-CN" dirty="0"/>
              <a:t>[</a:t>
            </a:r>
            <a:r>
              <a:rPr lang="en-US" altLang="zh-CN" dirty="0" err="1"/>
              <a:t>i</a:t>
            </a:r>
            <a:r>
              <a:rPr lang="en-US" altLang="zh-CN" dirty="0"/>
              <a:t>]&gt;=l[bl[</a:t>
            </a:r>
            <a:r>
              <a:rPr lang="en-US" altLang="zh-CN" dirty="0" err="1"/>
              <a:t>i</a:t>
            </a:r>
            <a:r>
              <a:rPr lang="en-US" altLang="zh-CN" dirty="0"/>
              <a:t>]+1]) f[</a:t>
            </a:r>
            <a:r>
              <a:rPr lang="en-US" altLang="zh-CN" dirty="0" err="1"/>
              <a:t>i</a:t>
            </a:r>
            <a:r>
              <a:rPr lang="en-US" altLang="zh-CN" dirty="0"/>
              <a:t>]=1,to[</a:t>
            </a:r>
            <a:r>
              <a:rPr lang="en-US" altLang="zh-CN" dirty="0" err="1"/>
              <a:t>i</a:t>
            </a:r>
            <a:r>
              <a:rPr lang="en-US" altLang="zh-CN" dirty="0"/>
              <a:t>]=</a:t>
            </a:r>
            <a:r>
              <a:rPr lang="en-US" altLang="zh-CN" dirty="0" err="1"/>
              <a:t>i+k</a:t>
            </a:r>
            <a:r>
              <a:rPr lang="en-US" altLang="zh-CN" dirty="0"/>
              <a:t>[</a:t>
            </a:r>
            <a:r>
              <a:rPr lang="en-US" altLang="zh-CN" dirty="0" err="1"/>
              <a:t>i</a:t>
            </a:r>
            <a:r>
              <a:rPr lang="en-US" altLang="zh-CN" dirty="0"/>
              <a:t>];</a:t>
            </a:r>
          </a:p>
          <a:p>
            <a:pPr marL="914400" lvl="2" indent="0" latinLnBrk="1">
              <a:buNone/>
            </a:pPr>
            <a:r>
              <a:rPr lang="en-US" altLang="zh-CN" dirty="0"/>
              <a:t>else f[</a:t>
            </a:r>
            <a:r>
              <a:rPr lang="en-US" altLang="zh-CN" dirty="0" err="1"/>
              <a:t>i</a:t>
            </a:r>
            <a:r>
              <a:rPr lang="en-US" altLang="zh-CN" dirty="0"/>
              <a:t>]=f[</a:t>
            </a:r>
            <a:r>
              <a:rPr lang="en-US" altLang="zh-CN" dirty="0" err="1"/>
              <a:t>i+k</a:t>
            </a:r>
            <a:r>
              <a:rPr lang="en-US" altLang="zh-CN" dirty="0"/>
              <a:t>[</a:t>
            </a:r>
            <a:r>
              <a:rPr lang="en-US" altLang="zh-CN" dirty="0" err="1"/>
              <a:t>i</a:t>
            </a:r>
            <a:r>
              <a:rPr lang="en-US" altLang="zh-CN" dirty="0"/>
              <a:t>]]+1,to[</a:t>
            </a:r>
            <a:r>
              <a:rPr lang="en-US" altLang="zh-CN" dirty="0" err="1"/>
              <a:t>i</a:t>
            </a:r>
            <a:r>
              <a:rPr lang="en-US" altLang="zh-CN" dirty="0"/>
              <a:t>]=to[</a:t>
            </a:r>
            <a:r>
              <a:rPr lang="en-US" altLang="zh-CN" dirty="0" err="1"/>
              <a:t>i+k</a:t>
            </a:r>
            <a:r>
              <a:rPr lang="en-US" altLang="zh-CN" dirty="0"/>
              <a:t>[</a:t>
            </a:r>
            <a:r>
              <a:rPr lang="en-US" altLang="zh-CN" dirty="0" err="1"/>
              <a:t>i</a:t>
            </a:r>
            <a:r>
              <a:rPr lang="en-US" altLang="zh-CN" dirty="0"/>
              <a:t>]];</a:t>
            </a:r>
          </a:p>
          <a:p>
            <a:pPr marL="0" indent="0" latinLnBrk="1">
              <a:buNone/>
            </a:pPr>
            <a:r>
              <a:rPr lang="en-US" altLang="zh-CN" dirty="0"/>
              <a:t>}</a:t>
            </a:r>
          </a:p>
          <a:p>
            <a:endParaRPr lang="zh-CN" altLang="en-US" dirty="0"/>
          </a:p>
        </p:txBody>
      </p:sp>
    </p:spTree>
    <p:extLst>
      <p:ext uri="{BB962C8B-B14F-4D97-AF65-F5344CB8AC3E}">
        <p14:creationId xmlns:p14="http://schemas.microsoft.com/office/powerpoint/2010/main" val="4259687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1C6AD8-9A7F-4FB9-803E-62E62B89D6A3}"/>
              </a:ext>
            </a:extLst>
          </p:cNvPr>
          <p:cNvSpPr>
            <a:spLocks noGrp="1"/>
          </p:cNvSpPr>
          <p:nvPr>
            <p:ph type="title"/>
          </p:nvPr>
        </p:nvSpPr>
        <p:spPr/>
        <p:txBody>
          <a:bodyPr>
            <a:normAutofit/>
          </a:bodyPr>
          <a:lstStyle/>
          <a:p>
            <a:r>
              <a:rPr lang="en-US" altLang="zh-CN" dirty="0"/>
              <a:t>BZOJ 4028  [HEOI2015]</a:t>
            </a:r>
            <a:r>
              <a:rPr lang="zh-CN" altLang="en-US" dirty="0"/>
              <a:t>公约数数列</a:t>
            </a:r>
          </a:p>
        </p:txBody>
      </p:sp>
      <p:sp>
        <p:nvSpPr>
          <p:cNvPr id="3" name="内容占位符 2">
            <a:extLst>
              <a:ext uri="{FF2B5EF4-FFF2-40B4-BE49-F238E27FC236}">
                <a16:creationId xmlns="" xmlns:a16="http://schemas.microsoft.com/office/drawing/2014/main" id="{3B1AB7E8-80CD-40B4-A322-5BA048F8A81B}"/>
              </a:ext>
            </a:extLst>
          </p:cNvPr>
          <p:cNvSpPr>
            <a:spLocks noGrp="1"/>
          </p:cNvSpPr>
          <p:nvPr>
            <p:ph idx="1"/>
          </p:nvPr>
        </p:nvSpPr>
        <p:spPr/>
        <p:txBody>
          <a:bodyPr>
            <a:noAutofit/>
          </a:bodyPr>
          <a:lstStyle/>
          <a:p>
            <a:r>
              <a:rPr lang="zh-CN" altLang="en-US" sz="2000" dirty="0">
                <a:latin typeface="华文楷体" panose="02010600040101010101" pitchFamily="2" charset="-122"/>
                <a:ea typeface="华文楷体" panose="02010600040101010101" pitchFamily="2" charset="-122"/>
              </a:rPr>
              <a:t>题意：</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给定一个正整数数列 </a:t>
            </a:r>
            <a:r>
              <a:rPr lang="en-US" altLang="zh-CN" sz="2000" dirty="0">
                <a:latin typeface="华文楷体" panose="02010600040101010101" pitchFamily="2" charset="-122"/>
                <a:ea typeface="华文楷体" panose="02010600040101010101" pitchFamily="2" charset="-122"/>
              </a:rPr>
              <a:t>a</a:t>
            </a:r>
            <a:r>
              <a:rPr lang="en-US" altLang="zh-CN" sz="2000" baseline="-25000" dirty="0">
                <a:latin typeface="华文楷体" panose="02010600040101010101" pitchFamily="2" charset="-122"/>
                <a:ea typeface="华文楷体" panose="02010600040101010101" pitchFamily="2" charset="-122"/>
              </a:rPr>
              <a:t>0</a:t>
            </a:r>
            <a:r>
              <a:rPr lang="en-US" altLang="zh-CN" sz="2000" dirty="0">
                <a:latin typeface="华文楷体" panose="02010600040101010101" pitchFamily="2" charset="-122"/>
                <a:ea typeface="华文楷体" panose="02010600040101010101" pitchFamily="2" charset="-122"/>
              </a:rPr>
              <a:t>, a</a:t>
            </a:r>
            <a:r>
              <a:rPr lang="en-US" altLang="zh-CN" sz="2000" baseline="-25000" dirty="0">
                <a:latin typeface="华文楷体" panose="02010600040101010101" pitchFamily="2" charset="-122"/>
                <a:ea typeface="华文楷体" panose="02010600040101010101" pitchFamily="2" charset="-122"/>
              </a:rPr>
              <a:t>1</a:t>
            </a:r>
            <a:r>
              <a:rPr lang="en-US" altLang="zh-CN" sz="2000" dirty="0">
                <a:latin typeface="华文楷体" panose="02010600040101010101" pitchFamily="2" charset="-122"/>
                <a:ea typeface="华文楷体" panose="02010600040101010101" pitchFamily="2" charset="-122"/>
              </a:rPr>
              <a:t>, ..., a</a:t>
            </a:r>
            <a:r>
              <a:rPr lang="en-US" altLang="zh-CN" sz="2000" baseline="-25000" dirty="0">
                <a:latin typeface="华文楷体" panose="02010600040101010101" pitchFamily="2" charset="-122"/>
                <a:ea typeface="华文楷体" panose="02010600040101010101" pitchFamily="2" charset="-122"/>
              </a:rPr>
              <a:t>n-1</a:t>
            </a:r>
            <a:r>
              <a:rPr lang="zh-CN" altLang="en-US" sz="2000" dirty="0">
                <a:latin typeface="华文楷体" panose="02010600040101010101" pitchFamily="2" charset="-122"/>
                <a:ea typeface="华文楷体" panose="02010600040101010101" pitchFamily="2" charset="-122"/>
              </a:rPr>
              <a:t>，你需要支持以下两种操作：</a:t>
            </a:r>
          </a:p>
          <a:p>
            <a:r>
              <a:rPr lang="en-US" altLang="zh-CN" sz="2000" dirty="0">
                <a:latin typeface="华文楷体" panose="02010600040101010101" pitchFamily="2" charset="-122"/>
                <a:ea typeface="华文楷体" panose="02010600040101010101" pitchFamily="2" charset="-122"/>
              </a:rPr>
              <a:t>1. MODIFY id x: </a:t>
            </a:r>
            <a:r>
              <a:rPr lang="zh-CN" altLang="en-US" sz="2000" dirty="0">
                <a:latin typeface="华文楷体" panose="02010600040101010101" pitchFamily="2" charset="-122"/>
                <a:ea typeface="华文楷体" panose="02010600040101010101" pitchFamily="2" charset="-122"/>
              </a:rPr>
              <a:t>将 </a:t>
            </a:r>
            <a:r>
              <a:rPr lang="en-US" altLang="zh-CN" sz="2000" dirty="0">
                <a:latin typeface="华文楷体" panose="02010600040101010101" pitchFamily="2" charset="-122"/>
                <a:ea typeface="华文楷体" panose="02010600040101010101" pitchFamily="2" charset="-122"/>
              </a:rPr>
              <a:t>a</a:t>
            </a:r>
            <a:r>
              <a:rPr lang="en-US" altLang="zh-CN" sz="2000" baseline="-25000" dirty="0">
                <a:latin typeface="华文楷体" panose="02010600040101010101" pitchFamily="2" charset="-122"/>
                <a:ea typeface="华文楷体" panose="02010600040101010101" pitchFamily="2" charset="-122"/>
              </a:rPr>
              <a:t>id</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修改为 </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2. QUERY x: </a:t>
            </a:r>
            <a:r>
              <a:rPr lang="zh-CN" altLang="en-US" sz="2000" dirty="0">
                <a:latin typeface="华文楷体" panose="02010600040101010101" pitchFamily="2" charset="-122"/>
                <a:ea typeface="华文楷体" panose="02010600040101010101" pitchFamily="2" charset="-122"/>
              </a:rPr>
              <a:t>求最小的整数 </a:t>
            </a:r>
            <a:r>
              <a:rPr lang="en-US" altLang="zh-CN" sz="2000" dirty="0">
                <a:latin typeface="华文楷体" panose="02010600040101010101" pitchFamily="2" charset="-122"/>
                <a:ea typeface="华文楷体" panose="02010600040101010101" pitchFamily="2" charset="-122"/>
              </a:rPr>
              <a:t>p (0</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p&lt;n)</a:t>
            </a:r>
            <a:r>
              <a:rPr lang="zh-CN" altLang="en-US" sz="2000" dirty="0">
                <a:latin typeface="华文楷体" panose="02010600040101010101" pitchFamily="2" charset="-122"/>
                <a:ea typeface="华文楷体" panose="02010600040101010101" pitchFamily="2" charset="-122"/>
              </a:rPr>
              <a:t>，使得 </a:t>
            </a:r>
            <a:r>
              <a:rPr lang="en-US" altLang="zh-CN" sz="2000" dirty="0" err="1">
                <a:latin typeface="华文楷体" panose="02010600040101010101" pitchFamily="2" charset="-122"/>
                <a:ea typeface="华文楷体" panose="02010600040101010101" pitchFamily="2" charset="-122"/>
              </a:rPr>
              <a:t>gcd</a:t>
            </a:r>
            <a:r>
              <a:rPr lang="en-US" altLang="zh-CN" sz="2000" dirty="0">
                <a:latin typeface="华文楷体" panose="02010600040101010101" pitchFamily="2" charset="-122"/>
                <a:ea typeface="华文楷体" panose="02010600040101010101" pitchFamily="2" charset="-122"/>
              </a:rPr>
              <a:t>(a</a:t>
            </a:r>
            <a:r>
              <a:rPr lang="en-US" altLang="zh-CN" sz="2000" baseline="-25000" dirty="0">
                <a:latin typeface="华文楷体" panose="02010600040101010101" pitchFamily="2" charset="-122"/>
                <a:ea typeface="华文楷体" panose="02010600040101010101" pitchFamily="2" charset="-122"/>
              </a:rPr>
              <a:t>0</a:t>
            </a:r>
            <a:r>
              <a:rPr lang="en-US" altLang="zh-CN" sz="2000" dirty="0">
                <a:latin typeface="华文楷体" panose="02010600040101010101" pitchFamily="2" charset="-122"/>
                <a:ea typeface="华文楷体" panose="02010600040101010101" pitchFamily="2" charset="-122"/>
              </a:rPr>
              <a:t>, a</a:t>
            </a:r>
            <a:r>
              <a:rPr lang="en-US" altLang="zh-CN" sz="2000" baseline="-25000" dirty="0">
                <a:latin typeface="华文楷体" panose="02010600040101010101" pitchFamily="2" charset="-122"/>
                <a:ea typeface="华文楷体" panose="02010600040101010101" pitchFamily="2" charset="-122"/>
              </a:rPr>
              <a:t>1</a:t>
            </a:r>
            <a:r>
              <a:rPr lang="en-US" altLang="zh-CN" sz="2000" dirty="0">
                <a:latin typeface="华文楷体" panose="02010600040101010101" pitchFamily="2" charset="-122"/>
                <a:ea typeface="华文楷体" panose="02010600040101010101" pitchFamily="2" charset="-122"/>
              </a:rPr>
              <a:t>, ..., a</a:t>
            </a:r>
            <a:r>
              <a:rPr lang="en-US" altLang="zh-CN" sz="2000" baseline="-25000" dirty="0">
                <a:latin typeface="华文楷体" panose="02010600040101010101" pitchFamily="2" charset="-122"/>
                <a:ea typeface="华文楷体" panose="02010600040101010101" pitchFamily="2" charset="-122"/>
              </a:rPr>
              <a:t>p</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xor</a:t>
            </a:r>
            <a:r>
              <a:rPr lang="en-US" altLang="zh-CN" sz="2000" dirty="0">
                <a:latin typeface="华文楷体" panose="02010600040101010101" pitchFamily="2" charset="-122"/>
                <a:ea typeface="华文楷体" panose="02010600040101010101" pitchFamily="2" charset="-122"/>
              </a:rPr>
              <a:t>(a</a:t>
            </a:r>
            <a:r>
              <a:rPr lang="en-US" altLang="zh-CN" sz="2000" baseline="-25000" dirty="0">
                <a:latin typeface="华文楷体" panose="02010600040101010101" pitchFamily="2" charset="-122"/>
                <a:ea typeface="华文楷体" panose="02010600040101010101" pitchFamily="2" charset="-122"/>
              </a:rPr>
              <a:t>0</a:t>
            </a:r>
            <a:r>
              <a:rPr lang="en-US" altLang="zh-CN" sz="2000" dirty="0">
                <a:latin typeface="华文楷体" panose="02010600040101010101" pitchFamily="2" charset="-122"/>
                <a:ea typeface="华文楷体" panose="02010600040101010101" pitchFamily="2" charset="-122"/>
              </a:rPr>
              <a:t>, a</a:t>
            </a:r>
            <a:r>
              <a:rPr lang="en-US" altLang="zh-CN" sz="2000" baseline="-25000" dirty="0">
                <a:latin typeface="华文楷体" panose="02010600040101010101" pitchFamily="2" charset="-122"/>
                <a:ea typeface="华文楷体" panose="02010600040101010101" pitchFamily="2" charset="-122"/>
              </a:rPr>
              <a:t>1</a:t>
            </a:r>
            <a:r>
              <a:rPr lang="en-US" altLang="zh-CN" sz="2000" dirty="0">
                <a:latin typeface="华文楷体" panose="02010600040101010101" pitchFamily="2" charset="-122"/>
                <a:ea typeface="华文楷体" panose="02010600040101010101" pitchFamily="2" charset="-122"/>
              </a:rPr>
              <a:t>, ..., a</a:t>
            </a:r>
            <a:r>
              <a:rPr lang="en-US" altLang="zh-CN" sz="2000" baseline="-25000" dirty="0">
                <a:latin typeface="华文楷体" panose="02010600040101010101" pitchFamily="2" charset="-122"/>
                <a:ea typeface="华文楷体" panose="02010600040101010101" pitchFamily="2" charset="-122"/>
              </a:rPr>
              <a:t>p</a:t>
            </a:r>
            <a:r>
              <a:rPr lang="en-US" altLang="zh-CN" sz="2000" dirty="0">
                <a:latin typeface="华文楷体" panose="02010600040101010101" pitchFamily="2" charset="-122"/>
                <a:ea typeface="华文楷体" panose="02010600040101010101" pitchFamily="2" charset="-122"/>
              </a:rPr>
              <a:t>) = x. </a:t>
            </a:r>
            <a:r>
              <a:rPr lang="zh-CN" altLang="en-US" sz="2000" dirty="0">
                <a:latin typeface="华文楷体" panose="02010600040101010101" pitchFamily="2" charset="-122"/>
                <a:ea typeface="华文楷体" panose="02010600040101010101" pitchFamily="2" charset="-122"/>
              </a:rPr>
              <a:t>其中</a:t>
            </a:r>
            <a:r>
              <a:rPr lang="en-US" altLang="zh-CN" sz="2000" dirty="0" err="1">
                <a:latin typeface="华文楷体" panose="02010600040101010101" pitchFamily="2" charset="-122"/>
                <a:ea typeface="华文楷体" panose="02010600040101010101" pitchFamily="2" charset="-122"/>
              </a:rPr>
              <a:t>xor</a:t>
            </a:r>
            <a:r>
              <a:rPr lang="en-US" altLang="zh-CN" sz="2000" dirty="0">
                <a:latin typeface="华文楷体" panose="02010600040101010101" pitchFamily="2" charset="-122"/>
                <a:ea typeface="华文楷体" panose="02010600040101010101" pitchFamily="2" charset="-122"/>
              </a:rPr>
              <a:t>(a</a:t>
            </a:r>
            <a:r>
              <a:rPr lang="en-US" altLang="zh-CN" sz="2000" baseline="-25000" dirty="0">
                <a:latin typeface="华文楷体" panose="02010600040101010101" pitchFamily="2" charset="-122"/>
                <a:ea typeface="华文楷体" panose="02010600040101010101" pitchFamily="2" charset="-122"/>
              </a:rPr>
              <a:t>0</a:t>
            </a:r>
            <a:r>
              <a:rPr lang="en-US" altLang="zh-CN" sz="2000" dirty="0">
                <a:latin typeface="华文楷体" panose="02010600040101010101" pitchFamily="2" charset="-122"/>
                <a:ea typeface="华文楷体" panose="02010600040101010101" pitchFamily="2" charset="-122"/>
              </a:rPr>
              <a:t>, a</a:t>
            </a:r>
            <a:r>
              <a:rPr lang="en-US" altLang="zh-CN" sz="2000" baseline="-25000" dirty="0">
                <a:latin typeface="华文楷体" panose="02010600040101010101" pitchFamily="2" charset="-122"/>
                <a:ea typeface="华文楷体" panose="02010600040101010101" pitchFamily="2" charset="-122"/>
              </a:rPr>
              <a:t>1</a:t>
            </a:r>
            <a:r>
              <a:rPr lang="en-US" altLang="zh-CN" sz="2000" dirty="0">
                <a:latin typeface="华文楷体" panose="02010600040101010101" pitchFamily="2" charset="-122"/>
                <a:ea typeface="华文楷体" panose="02010600040101010101" pitchFamily="2" charset="-122"/>
              </a:rPr>
              <a:t>, ..., a</a:t>
            </a:r>
            <a:r>
              <a:rPr lang="en-US" altLang="zh-CN" sz="2000" baseline="-25000" dirty="0">
                <a:latin typeface="华文楷体" panose="02010600040101010101" pitchFamily="2" charset="-122"/>
                <a:ea typeface="华文楷体" panose="02010600040101010101" pitchFamily="2" charset="-122"/>
              </a:rPr>
              <a:t>p</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代表 </a:t>
            </a:r>
            <a:r>
              <a:rPr lang="en-US" altLang="zh-CN" sz="2000" dirty="0">
                <a:latin typeface="华文楷体" panose="02010600040101010101" pitchFamily="2" charset="-122"/>
                <a:ea typeface="华文楷体" panose="02010600040101010101" pitchFamily="2" charset="-122"/>
              </a:rPr>
              <a:t>a</a:t>
            </a:r>
            <a:r>
              <a:rPr lang="en-US" altLang="zh-CN" sz="2000" baseline="-25000" dirty="0">
                <a:latin typeface="华文楷体" panose="02010600040101010101" pitchFamily="2" charset="-122"/>
                <a:ea typeface="华文楷体" panose="02010600040101010101" pitchFamily="2" charset="-122"/>
              </a:rPr>
              <a:t>0</a:t>
            </a:r>
            <a:r>
              <a:rPr lang="en-US" altLang="zh-CN" sz="2000" dirty="0">
                <a:latin typeface="华文楷体" panose="02010600040101010101" pitchFamily="2" charset="-122"/>
                <a:ea typeface="华文楷体" panose="02010600040101010101" pitchFamily="2" charset="-122"/>
              </a:rPr>
              <a:t>, a</a:t>
            </a:r>
            <a:r>
              <a:rPr lang="en-US" altLang="zh-CN" sz="2000" baseline="-25000" dirty="0">
                <a:latin typeface="华文楷体" panose="02010600040101010101" pitchFamily="2" charset="-122"/>
                <a:ea typeface="华文楷体" panose="02010600040101010101" pitchFamily="2" charset="-122"/>
              </a:rPr>
              <a:t>1</a:t>
            </a:r>
            <a:r>
              <a:rPr lang="en-US" altLang="zh-CN" sz="2000" dirty="0">
                <a:latin typeface="华文楷体" panose="02010600040101010101" pitchFamily="2" charset="-122"/>
                <a:ea typeface="华文楷体" panose="02010600040101010101" pitchFamily="2" charset="-122"/>
              </a:rPr>
              <a:t>, ..., a</a:t>
            </a:r>
            <a:r>
              <a:rPr lang="en-US" altLang="zh-CN" sz="2000" baseline="-25000" dirty="0">
                <a:latin typeface="华文楷体" panose="02010600040101010101" pitchFamily="2" charset="-122"/>
                <a:ea typeface="华文楷体" panose="02010600040101010101" pitchFamily="2" charset="-122"/>
              </a:rPr>
              <a:t>p</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的异或和，</a:t>
            </a:r>
            <a:r>
              <a:rPr lang="en-US" altLang="zh-CN" sz="2000" dirty="0" err="1">
                <a:latin typeface="华文楷体" panose="02010600040101010101" pitchFamily="2" charset="-122"/>
                <a:ea typeface="华文楷体" panose="02010600040101010101" pitchFamily="2" charset="-122"/>
              </a:rPr>
              <a:t>gcd</a:t>
            </a:r>
            <a:r>
              <a:rPr lang="zh-CN" altLang="en-US" sz="2000" dirty="0">
                <a:latin typeface="华文楷体" panose="02010600040101010101" pitchFamily="2" charset="-122"/>
                <a:ea typeface="华文楷体" panose="02010600040101010101" pitchFamily="2" charset="-122"/>
              </a:rPr>
              <a:t>表示最大公约数。</a:t>
            </a:r>
          </a:p>
          <a:p>
            <a:r>
              <a:rPr lang="zh-CN" altLang="en-US" sz="2000" dirty="0">
                <a:latin typeface="华文楷体" panose="02010600040101010101" pitchFamily="2" charset="-122"/>
                <a:ea typeface="华文楷体" panose="02010600040101010101" pitchFamily="2" charset="-122"/>
              </a:rPr>
              <a:t>数据范围：</a:t>
            </a:r>
            <a:r>
              <a:rPr lang="en-US" altLang="zh-CN" sz="2000" dirty="0">
                <a:latin typeface="华文楷体" panose="02010600040101010101" pitchFamily="2" charset="-122"/>
                <a:ea typeface="华文楷体" panose="02010600040101010101" pitchFamily="2" charset="-122"/>
              </a:rPr>
              <a:t>n</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100000</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10000</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ai</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10</a:t>
            </a:r>
            <a:r>
              <a:rPr lang="en-US" altLang="zh-CN" sz="2000" baseline="30000" dirty="0">
                <a:latin typeface="华文楷体" panose="02010600040101010101" pitchFamily="2" charset="-122"/>
                <a:ea typeface="华文楷体" panose="02010600040101010101" pitchFamily="2" charset="-122"/>
              </a:rPr>
              <a:t>9</a:t>
            </a:r>
            <a:r>
              <a:rPr lang="en-US" altLang="zh-CN" sz="2000" dirty="0">
                <a:latin typeface="华文楷体" panose="02010600040101010101" pitchFamily="2" charset="-122"/>
                <a:ea typeface="华文楷体" panose="02010600040101010101" pitchFamily="2" charset="-122"/>
              </a:rPr>
              <a:t>(0</a:t>
            </a:r>
            <a:r>
              <a:rPr lang="zh-CN" altLang="en-US"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i</a:t>
            </a:r>
            <a:r>
              <a:rPr lang="en-US" altLang="zh-CN" sz="2000" dirty="0">
                <a:latin typeface="华文楷体" panose="02010600040101010101" pitchFamily="2" charset="-122"/>
                <a:ea typeface="华文楷体" panose="02010600040101010101" pitchFamily="2" charset="-122"/>
              </a:rPr>
              <a:t>&lt;n)</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QUERY x </a:t>
            </a:r>
            <a:r>
              <a:rPr lang="zh-CN" altLang="en-US" sz="2000" dirty="0">
                <a:latin typeface="华文楷体" panose="02010600040101010101" pitchFamily="2" charset="-122"/>
                <a:ea typeface="华文楷体" panose="02010600040101010101" pitchFamily="2" charset="-122"/>
              </a:rPr>
              <a:t>中的 </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10</a:t>
            </a:r>
            <a:r>
              <a:rPr lang="en-US" altLang="zh-CN" sz="2000" baseline="30000" dirty="0">
                <a:latin typeface="华文楷体" panose="02010600040101010101" pitchFamily="2" charset="-122"/>
                <a:ea typeface="华文楷体" panose="02010600040101010101" pitchFamily="2" charset="-122"/>
              </a:rPr>
              <a:t>18</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MODIFY id x </a:t>
            </a:r>
            <a:r>
              <a:rPr lang="zh-CN" altLang="en-US" sz="2000" dirty="0">
                <a:latin typeface="华文楷体" panose="02010600040101010101" pitchFamily="2" charset="-122"/>
                <a:ea typeface="华文楷体" panose="02010600040101010101" pitchFamily="2" charset="-122"/>
              </a:rPr>
              <a:t>中的 </a:t>
            </a:r>
            <a:r>
              <a:rPr lang="en-US" altLang="zh-CN" sz="2000" dirty="0">
                <a:latin typeface="华文楷体" panose="02010600040101010101" pitchFamily="2" charset="-122"/>
                <a:ea typeface="华文楷体" panose="02010600040101010101" pitchFamily="2" charset="-122"/>
              </a:rPr>
              <a:t>0</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id&lt;n</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10</a:t>
            </a:r>
            <a:r>
              <a:rPr lang="en-US" altLang="zh-CN" sz="2000" baseline="30000" dirty="0">
                <a:latin typeface="华文楷体" panose="02010600040101010101" pitchFamily="2" charset="-122"/>
                <a:ea typeface="华文楷体" panose="02010600040101010101" pitchFamily="2" charset="-122"/>
              </a:rPr>
              <a:t>9</a:t>
            </a:r>
            <a:r>
              <a:rPr lang="en-US" altLang="zh-CN"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8124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 xmlns:a16="http://schemas.microsoft.com/office/drawing/2014/main" id="{4A46488B-60EB-46E5-9D36-C61B31B5D483}"/>
              </a:ext>
            </a:extLst>
          </p:cNvPr>
          <p:cNvSpPr>
            <a:spLocks noChangeArrowheads="1"/>
          </p:cNvSpPr>
          <p:nvPr/>
        </p:nvSpPr>
        <p:spPr bwMode="auto">
          <a:xfrm>
            <a:off x="711980" y="638824"/>
            <a:ext cx="10283252" cy="54232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3174" rIns="19044" bIns="3174"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//By SiriusRen</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#include &lt;deque&gt;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#include &lt;cstdio&gt;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using</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namespace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n,m,a[</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1000500</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struct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Node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pos,weight;Node(){}Node(</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y){pos=x,weight=y;}}ans[</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1000500</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deque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&lt;Node&gt;maxx,minn;</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main</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scanf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,&amp;n,&amp;m);</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;i&lt;=n;i++)</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scanf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,&amp;a[i]);</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;i&lt;=n;i++){</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(!maxx.empty()&amp;&amp;maxx.front().pos+m&lt;=i)maxx.pop_front();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(!minn.empty()&amp;&amp;minn.front().pos+m&lt;=i)minn.pop_front();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while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(!maxx.empty()&amp;&amp;maxx.back().weight&lt;=a[i])maxx.pop_back();</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while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(!minn.empty()&amp;&amp;minn.back().weight&gt;=a[i])minn.pop_back();</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maxx.push_back(Node(i,a[i]))</a:t>
            </a:r>
            <a:r>
              <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minn.push_back(Node(i,a[i]));</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ans[i].pos=maxx.front().weight,ans[i].weight=minn.front().weight;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i=m;i&lt;=n;i++)</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printf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,ans[i].weight);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putchar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'\n</a:t>
            </a:r>
            <a:r>
              <a:rPr kumimoji="0" lang="en-US"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i=m;i&lt;=n;i++)</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printf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,ans[i].pos);</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1906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B790B843-4205-41D6-A9E6-7174A1FFBBAE}"/>
              </a:ext>
            </a:extLst>
          </p:cNvPr>
          <p:cNvSpPr>
            <a:spLocks noGrp="1"/>
          </p:cNvSpPr>
          <p:nvPr>
            <p:ph idx="1"/>
          </p:nvPr>
        </p:nvSpPr>
        <p:spPr/>
        <p:txBody>
          <a:bodyPr>
            <a:noAutofit/>
          </a:bodyPr>
          <a:lstStyle/>
          <a:p>
            <a:r>
              <a:rPr lang="zh-CN" altLang="en-US" sz="1800" dirty="0">
                <a:latin typeface="华文楷体" panose="02010600040101010101" pitchFamily="2" charset="-122"/>
                <a:ea typeface="华文楷体" panose="02010600040101010101" pitchFamily="2" charset="-122"/>
              </a:rPr>
              <a:t>很明显</a:t>
            </a:r>
            <a:r>
              <a:rPr lang="en-US" altLang="zh-CN" sz="1800" dirty="0" err="1">
                <a:latin typeface="华文楷体" panose="02010600040101010101" pitchFamily="2" charset="-122"/>
                <a:ea typeface="华文楷体" panose="02010600040101010101" pitchFamily="2" charset="-122"/>
              </a:rPr>
              <a:t>gcd</a:t>
            </a:r>
            <a:r>
              <a:rPr lang="zh-CN" altLang="en-US" sz="1800" dirty="0">
                <a:latin typeface="华文楷体" panose="02010600040101010101" pitchFamily="2" charset="-122"/>
                <a:ea typeface="华文楷体" panose="02010600040101010101" pitchFamily="2" charset="-122"/>
              </a:rPr>
              <a:t>是非严格递减的，那么我们处理出</a:t>
            </a:r>
            <a:r>
              <a:rPr lang="en-US" altLang="zh-CN" sz="1800" dirty="0" err="1">
                <a:latin typeface="华文楷体" panose="02010600040101010101" pitchFamily="2" charset="-122"/>
                <a:ea typeface="华文楷体" panose="02010600040101010101" pitchFamily="2" charset="-122"/>
              </a:rPr>
              <a:t>Gcd</a:t>
            </a:r>
            <a:r>
              <a:rPr lang="en-US" altLang="zh-CN"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i</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表示从</a:t>
            </a:r>
            <a:r>
              <a:rPr lang="en-US" altLang="zh-CN" sz="1800" dirty="0" err="1">
                <a:latin typeface="华文楷体" panose="02010600040101010101" pitchFamily="2" charset="-122"/>
                <a:ea typeface="华文楷体" panose="02010600040101010101" pitchFamily="2" charset="-122"/>
              </a:rPr>
              <a:t>i</a:t>
            </a:r>
            <a:r>
              <a:rPr lang="zh-CN" altLang="en-US" sz="1800" dirty="0">
                <a:latin typeface="华文楷体" panose="02010600040101010101" pitchFamily="2" charset="-122"/>
                <a:ea typeface="华文楷体" panose="02010600040101010101" pitchFamily="2" charset="-122"/>
              </a:rPr>
              <a:t>所在块的开头到</a:t>
            </a:r>
            <a:r>
              <a:rPr lang="en-US" altLang="zh-CN" sz="1800" dirty="0" err="1">
                <a:latin typeface="华文楷体" panose="02010600040101010101" pitchFamily="2" charset="-122"/>
                <a:ea typeface="华文楷体" panose="02010600040101010101" pitchFamily="2" charset="-122"/>
              </a:rPr>
              <a:t>i</a:t>
            </a:r>
            <a:r>
              <a:rPr lang="zh-CN" altLang="en-US" sz="1800" dirty="0">
                <a:latin typeface="华文楷体" panose="02010600040101010101" pitchFamily="2" charset="-122"/>
                <a:ea typeface="华文楷体" panose="02010600040101010101" pitchFamily="2" charset="-122"/>
              </a:rPr>
              <a:t>的</a:t>
            </a:r>
            <a:r>
              <a:rPr lang="en-US" altLang="zh-CN" sz="1800" dirty="0" err="1">
                <a:latin typeface="华文楷体" panose="02010600040101010101" pitchFamily="2" charset="-122"/>
                <a:ea typeface="华文楷体" panose="02010600040101010101" pitchFamily="2" charset="-122"/>
              </a:rPr>
              <a:t>gcd</a:t>
            </a:r>
            <a:r>
              <a:rPr lang="zh-CN" altLang="en-US"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Xor</a:t>
            </a:r>
            <a:r>
              <a:rPr lang="en-US" altLang="zh-CN"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i</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表示从</a:t>
            </a:r>
            <a:r>
              <a:rPr lang="en-US" altLang="zh-CN" sz="1800" dirty="0" err="1">
                <a:latin typeface="华文楷体" panose="02010600040101010101" pitchFamily="2" charset="-122"/>
                <a:ea typeface="华文楷体" panose="02010600040101010101" pitchFamily="2" charset="-122"/>
              </a:rPr>
              <a:t>i</a:t>
            </a:r>
            <a:r>
              <a:rPr lang="zh-CN" altLang="en-US" sz="1800" dirty="0">
                <a:latin typeface="华文楷体" panose="02010600040101010101" pitchFamily="2" charset="-122"/>
                <a:ea typeface="华文楷体" panose="02010600040101010101" pitchFamily="2" charset="-122"/>
              </a:rPr>
              <a:t>所在块开头到</a:t>
            </a:r>
            <a:r>
              <a:rPr lang="en-US" altLang="zh-CN" sz="1800" dirty="0" err="1">
                <a:latin typeface="华文楷体" panose="02010600040101010101" pitchFamily="2" charset="-122"/>
                <a:ea typeface="华文楷体" panose="02010600040101010101" pitchFamily="2" charset="-122"/>
              </a:rPr>
              <a:t>i</a:t>
            </a:r>
            <a:r>
              <a:rPr lang="zh-CN" altLang="en-US" sz="1800" dirty="0">
                <a:latin typeface="华文楷体" panose="02010600040101010101" pitchFamily="2" charset="-122"/>
                <a:ea typeface="华文楷体" panose="02010600040101010101" pitchFamily="2" charset="-122"/>
              </a:rPr>
              <a:t>的</a:t>
            </a:r>
            <a:r>
              <a:rPr lang="en-US" altLang="zh-CN" sz="1800" dirty="0" err="1">
                <a:latin typeface="华文楷体" panose="02010600040101010101" pitchFamily="2" charset="-122"/>
                <a:ea typeface="华文楷体" panose="02010600040101010101" pitchFamily="2" charset="-122"/>
              </a:rPr>
              <a:t>xor</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假设暴力扫描，如果前面的块所取到的前缀</a:t>
            </a:r>
            <a:r>
              <a:rPr lang="en-US" altLang="zh-CN" sz="1800" dirty="0" err="1">
                <a:latin typeface="华文楷体" panose="02010600040101010101" pitchFamily="2" charset="-122"/>
                <a:ea typeface="华文楷体" panose="02010600040101010101" pitchFamily="2" charset="-122"/>
              </a:rPr>
              <a:t>gcd</a:t>
            </a:r>
            <a:r>
              <a:rPr lang="zh-CN" altLang="en-US" sz="1800" dirty="0">
                <a:latin typeface="华文楷体" panose="02010600040101010101" pitchFamily="2" charset="-122"/>
                <a:ea typeface="华文楷体" panose="02010600040101010101" pitchFamily="2" charset="-122"/>
              </a:rPr>
              <a:t>为</a:t>
            </a:r>
            <a:r>
              <a:rPr lang="en-US" altLang="zh-CN" sz="1800" dirty="0" err="1">
                <a:latin typeface="华文楷体" panose="02010600040101010101" pitchFamily="2" charset="-122"/>
                <a:ea typeface="华文楷体" panose="02010600040101010101" pitchFamily="2" charset="-122"/>
              </a:rPr>
              <a:t>lastgcd</a:t>
            </a:r>
            <a:r>
              <a:rPr lang="zh-CN" altLang="en-US"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xor</a:t>
            </a:r>
            <a:r>
              <a:rPr lang="zh-CN" altLang="en-US" sz="1800" dirty="0">
                <a:latin typeface="华文楷体" panose="02010600040101010101" pitchFamily="2" charset="-122"/>
                <a:ea typeface="华文楷体" panose="02010600040101010101" pitchFamily="2" charset="-122"/>
              </a:rPr>
              <a:t>为</a:t>
            </a:r>
            <a:r>
              <a:rPr lang="en-US" altLang="zh-CN" sz="1800" dirty="0" err="1">
                <a:latin typeface="华文楷体" panose="02010600040101010101" pitchFamily="2" charset="-122"/>
                <a:ea typeface="华文楷体" panose="02010600040101010101" pitchFamily="2" charset="-122"/>
              </a:rPr>
              <a:t>lastxor</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若</a:t>
            </a:r>
            <a:r>
              <a:rPr lang="en-US" altLang="zh-CN" sz="1800" dirty="0" err="1">
                <a:latin typeface="华文楷体" panose="02010600040101010101" pitchFamily="2" charset="-122"/>
                <a:ea typeface="华文楷体" panose="02010600040101010101" pitchFamily="2" charset="-122"/>
              </a:rPr>
              <a:t>gcd</a:t>
            </a:r>
            <a:r>
              <a:rPr lang="en-US" altLang="zh-CN"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lastgcd,Gcd</a:t>
            </a:r>
            <a:r>
              <a:rPr lang="en-US" altLang="zh-CN" sz="1800" dirty="0">
                <a:latin typeface="华文楷体" panose="02010600040101010101" pitchFamily="2" charset="-122"/>
                <a:ea typeface="华文楷体" panose="02010600040101010101" pitchFamily="2" charset="-122"/>
              </a:rPr>
              <a:t>[r[</a:t>
            </a:r>
            <a:r>
              <a:rPr lang="en-US" altLang="zh-CN" sz="1800" dirty="0" err="1">
                <a:latin typeface="华文楷体" panose="02010600040101010101" pitchFamily="2" charset="-122"/>
                <a:ea typeface="华文楷体" panose="02010600040101010101" pitchFamily="2" charset="-122"/>
              </a:rPr>
              <a:t>i</a:t>
            </a:r>
            <a:r>
              <a:rPr lang="en-US" altLang="zh-CN"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lastgcd</a:t>
            </a:r>
            <a:r>
              <a:rPr lang="zh-CN" altLang="en-US" sz="1800" dirty="0">
                <a:latin typeface="华文楷体" panose="02010600040101010101" pitchFamily="2" charset="-122"/>
                <a:ea typeface="华文楷体" panose="02010600040101010101" pitchFamily="2" charset="-122"/>
              </a:rPr>
              <a:t>，则说明这个块内所有的数取</a:t>
            </a:r>
            <a:r>
              <a:rPr lang="en-US" altLang="zh-CN" sz="1800" dirty="0" err="1">
                <a:latin typeface="华文楷体" panose="02010600040101010101" pitchFamily="2" charset="-122"/>
                <a:ea typeface="华文楷体" panose="02010600040101010101" pitchFamily="2" charset="-122"/>
              </a:rPr>
              <a:t>gcd</a:t>
            </a:r>
            <a:r>
              <a:rPr lang="zh-CN" altLang="en-US" sz="1800" dirty="0">
                <a:latin typeface="华文楷体" panose="02010600040101010101" pitchFamily="2" charset="-122"/>
                <a:ea typeface="华文楷体" panose="02010600040101010101" pitchFamily="2" charset="-122"/>
              </a:rPr>
              <a:t>后都是</a:t>
            </a:r>
            <a:r>
              <a:rPr lang="en-US" altLang="zh-CN" sz="1800" dirty="0" err="1">
                <a:latin typeface="华文楷体" panose="02010600040101010101" pitchFamily="2" charset="-122"/>
                <a:ea typeface="华文楷体" panose="02010600040101010101" pitchFamily="2" charset="-122"/>
              </a:rPr>
              <a:t>lastgcd</a:t>
            </a:r>
            <a:r>
              <a:rPr lang="zh-CN" altLang="en-US" sz="1800" dirty="0">
                <a:latin typeface="华文楷体" panose="02010600040101010101" pitchFamily="2" charset="-122"/>
                <a:ea typeface="华文楷体" panose="02010600040101010101" pitchFamily="2" charset="-122"/>
              </a:rPr>
              <a:t>，那么</a:t>
            </a:r>
          </a:p>
          <a:p>
            <a:r>
              <a:rPr lang="en-US" altLang="zh-CN" sz="1800" dirty="0" err="1">
                <a:latin typeface="华文楷体" panose="02010600040101010101" pitchFamily="2" charset="-122"/>
                <a:ea typeface="华文楷体" panose="02010600040101010101" pitchFamily="2" charset="-122"/>
              </a:rPr>
              <a:t>xor</a:t>
            </a:r>
            <a:r>
              <a:rPr lang="en-US" altLang="zh-CN" sz="1800" dirty="0">
                <a:latin typeface="华文楷体" panose="02010600040101010101" pitchFamily="2" charset="-122"/>
                <a:ea typeface="华文楷体" panose="02010600040101010101" pitchFamily="2" charset="-122"/>
              </a:rPr>
              <a:t>[j]=(x/</a:t>
            </a:r>
            <a:r>
              <a:rPr lang="en-US" altLang="zh-CN" sz="1800" dirty="0" err="1">
                <a:latin typeface="华文楷体" panose="02010600040101010101" pitchFamily="2" charset="-122"/>
                <a:ea typeface="华文楷体" panose="02010600040101010101" pitchFamily="2" charset="-122"/>
              </a:rPr>
              <a:t>lastgcd</a:t>
            </a:r>
            <a:r>
              <a:rPr lang="en-US" altLang="zh-CN"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lastxor</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然后在另一个排好序的数组中二分查找就可以了。</a:t>
            </a:r>
          </a:p>
          <a:p>
            <a:r>
              <a:rPr lang="zh-CN" altLang="en-US" sz="1800" dirty="0">
                <a:latin typeface="华文楷体" panose="02010600040101010101" pitchFamily="2" charset="-122"/>
                <a:ea typeface="华文楷体" panose="02010600040101010101" pitchFamily="2" charset="-122"/>
              </a:rPr>
              <a:t>若不相等，那么暴力去扫描，因为每次取</a:t>
            </a:r>
            <a:r>
              <a:rPr lang="en-US" altLang="zh-CN" sz="1800" dirty="0" err="1">
                <a:latin typeface="华文楷体" panose="02010600040101010101" pitchFamily="2" charset="-122"/>
                <a:ea typeface="华文楷体" panose="02010600040101010101" pitchFamily="2" charset="-122"/>
              </a:rPr>
              <a:t>gcd</a:t>
            </a:r>
            <a:r>
              <a:rPr lang="zh-CN" altLang="en-US" sz="1800" dirty="0">
                <a:latin typeface="华文楷体" panose="02010600040101010101" pitchFamily="2" charset="-122"/>
                <a:ea typeface="华文楷体" panose="02010600040101010101" pitchFamily="2" charset="-122"/>
              </a:rPr>
              <a:t>都会至少缩小两倍，所以最多</a:t>
            </a:r>
            <a:r>
              <a:rPr lang="en-US" altLang="zh-CN" sz="1800" dirty="0">
                <a:latin typeface="华文楷体" panose="02010600040101010101" pitchFamily="2" charset="-122"/>
                <a:ea typeface="华文楷体" panose="02010600040101010101" pitchFamily="2" charset="-122"/>
              </a:rPr>
              <a:t>O(log n)</a:t>
            </a:r>
            <a:r>
              <a:rPr lang="zh-CN" altLang="en-US" sz="1800" dirty="0">
                <a:latin typeface="华文楷体" panose="02010600040101010101" pitchFamily="2" charset="-122"/>
                <a:ea typeface="华文楷体" panose="02010600040101010101" pitchFamily="2" charset="-122"/>
              </a:rPr>
              <a:t>次，所以复杂度是保证的。（这一步十分巧妙）</a:t>
            </a:r>
          </a:p>
          <a:p>
            <a:r>
              <a:rPr lang="zh-CN" altLang="en-US" sz="1800" dirty="0">
                <a:latin typeface="华文楷体" panose="02010600040101010101" pitchFamily="2" charset="-122"/>
                <a:ea typeface="华文楷体" panose="02010600040101010101" pitchFamily="2" charset="-122"/>
              </a:rPr>
              <a:t>修改操作，暴力修改所在块就可以了。</a:t>
            </a:r>
          </a:p>
        </p:txBody>
      </p:sp>
      <p:sp>
        <p:nvSpPr>
          <p:cNvPr id="4" name="标题 1">
            <a:extLst>
              <a:ext uri="{FF2B5EF4-FFF2-40B4-BE49-F238E27FC236}">
                <a16:creationId xmlns="" xmlns:a16="http://schemas.microsoft.com/office/drawing/2014/main" id="{386B5158-A515-48B2-AEB0-E3473D2174F2}"/>
              </a:ext>
            </a:extLst>
          </p:cNvPr>
          <p:cNvSpPr>
            <a:spLocks noGrp="1"/>
          </p:cNvSpPr>
          <p:nvPr>
            <p:ph type="title"/>
          </p:nvPr>
        </p:nvSpPr>
        <p:spPr/>
        <p:txBody>
          <a:bodyPr>
            <a:normAutofit/>
          </a:bodyPr>
          <a:lstStyle/>
          <a:p>
            <a:r>
              <a:rPr lang="en-US" altLang="zh-CN" dirty="0"/>
              <a:t>BZOJ 4028  [HEOI2015]</a:t>
            </a:r>
            <a:r>
              <a:rPr lang="zh-CN" altLang="en-US" dirty="0"/>
              <a:t>公约数数列</a:t>
            </a:r>
          </a:p>
        </p:txBody>
      </p:sp>
    </p:spTree>
    <p:extLst>
      <p:ext uri="{BB962C8B-B14F-4D97-AF65-F5344CB8AC3E}">
        <p14:creationId xmlns:p14="http://schemas.microsoft.com/office/powerpoint/2010/main" val="21217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CE5E585-0E8D-4FAD-AF41-BB4193C5E5C9}"/>
              </a:ext>
            </a:extLst>
          </p:cNvPr>
          <p:cNvSpPr>
            <a:spLocks noGrp="1"/>
          </p:cNvSpPr>
          <p:nvPr>
            <p:ph type="title"/>
          </p:nvPr>
        </p:nvSpPr>
        <p:spPr/>
        <p:txBody>
          <a:bodyPr/>
          <a:lstStyle/>
          <a:p>
            <a:r>
              <a:rPr lang="en-US" altLang="zh-CN" dirty="0"/>
              <a:t>BZOJ 3343</a:t>
            </a:r>
            <a:endParaRPr lang="zh-CN" altLang="en-US" dirty="0"/>
          </a:p>
        </p:txBody>
      </p:sp>
      <p:sp>
        <p:nvSpPr>
          <p:cNvPr id="3" name="内容占位符 2">
            <a:extLst>
              <a:ext uri="{FF2B5EF4-FFF2-40B4-BE49-F238E27FC236}">
                <a16:creationId xmlns="" xmlns:a16="http://schemas.microsoft.com/office/drawing/2014/main" id="{51B09933-FB85-4F70-B281-DFE563DC8816}"/>
              </a:ext>
            </a:extLst>
          </p:cNvPr>
          <p:cNvSpPr>
            <a:spLocks noGrp="1"/>
          </p:cNvSpPr>
          <p:nvPr>
            <p:ph idx="1"/>
          </p:nvPr>
        </p:nvSpPr>
        <p:spPr/>
        <p:txBody>
          <a:bodyPr>
            <a:normAutofit/>
          </a:bodyPr>
          <a:lstStyle/>
          <a:p>
            <a:r>
              <a:rPr lang="zh-CN" altLang="en-US" dirty="0">
                <a:latin typeface="华文楷体" panose="02010600040101010101" pitchFamily="2" charset="-122"/>
                <a:ea typeface="华文楷体" panose="02010600040101010101" pitchFamily="2" charset="-122"/>
              </a:rPr>
              <a:t>题意：</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给定一个数列，您需要支持以下两种操作：</a:t>
            </a:r>
          </a:p>
          <a:p>
            <a:r>
              <a:rPr lang="zh-CN" altLang="en-US" dirty="0">
                <a:latin typeface="华文楷体" panose="02010600040101010101" pitchFamily="2" charset="-122"/>
                <a:ea typeface="华文楷体" panose="02010600040101010101" pitchFamily="2" charset="-122"/>
              </a:rPr>
              <a:t>给</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l,r</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同加一个数</a:t>
            </a:r>
          </a:p>
          <a:p>
            <a:r>
              <a:rPr lang="zh-CN" altLang="en-US" dirty="0">
                <a:latin typeface="华文楷体" panose="02010600040101010101" pitchFamily="2" charset="-122"/>
                <a:ea typeface="华文楷体" panose="02010600040101010101" pitchFamily="2" charset="-122"/>
              </a:rPr>
              <a:t>询问</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l,r</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中有多少数字大于或等于</a:t>
            </a:r>
            <a:r>
              <a:rPr lang="en-US" altLang="zh-CN" dirty="0">
                <a:latin typeface="华文楷体" panose="02010600040101010101" pitchFamily="2" charset="-122"/>
                <a:ea typeface="华文楷体" panose="02010600040101010101" pitchFamily="2" charset="-122"/>
              </a:rPr>
              <a:t>v</a:t>
            </a:r>
          </a:p>
          <a:p>
            <a:endParaRPr lang="zh-CN" altLang="en-US" sz="3200" dirty="0">
              <a:latin typeface="方正楷体简体" panose="02010601030101010101" pitchFamily="2" charset="-122"/>
              <a:ea typeface="方正楷体简体" panose="02010601030101010101" pitchFamily="2" charset="-122"/>
            </a:endParaRPr>
          </a:p>
        </p:txBody>
      </p:sp>
    </p:spTree>
    <p:extLst>
      <p:ext uri="{BB962C8B-B14F-4D97-AF65-F5344CB8AC3E}">
        <p14:creationId xmlns:p14="http://schemas.microsoft.com/office/powerpoint/2010/main" val="136785478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7434101-339A-45B8-B7BC-461D106EDDD4}"/>
              </a:ext>
            </a:extLst>
          </p:cNvPr>
          <p:cNvSpPr>
            <a:spLocks noGrp="1"/>
          </p:cNvSpPr>
          <p:nvPr>
            <p:ph type="title"/>
          </p:nvPr>
        </p:nvSpPr>
        <p:spPr/>
        <p:txBody>
          <a:bodyPr/>
          <a:lstStyle/>
          <a:p>
            <a:r>
              <a:rPr lang="en-US" altLang="zh-CN" dirty="0"/>
              <a:t>BZOJ 3343</a:t>
            </a:r>
            <a:endParaRPr lang="zh-CN" altLang="en-US" dirty="0"/>
          </a:p>
        </p:txBody>
      </p:sp>
      <p:sp>
        <p:nvSpPr>
          <p:cNvPr id="3" name="内容占位符 2">
            <a:extLst>
              <a:ext uri="{FF2B5EF4-FFF2-40B4-BE49-F238E27FC236}">
                <a16:creationId xmlns="" xmlns:a16="http://schemas.microsoft.com/office/drawing/2014/main" id="{71CE1716-72D2-4317-930C-5D5560B193E4}"/>
              </a:ext>
            </a:extLst>
          </p:cNvPr>
          <p:cNvSpPr>
            <a:spLocks noGrp="1"/>
          </p:cNvSpPr>
          <p:nvPr>
            <p:ph idx="1"/>
          </p:nvPr>
        </p:nvSpPr>
        <p:spPr>
          <a:xfrm>
            <a:off x="1295401" y="2556932"/>
            <a:ext cx="9601196" cy="3318936"/>
          </a:xfrm>
        </p:spPr>
        <p:txBody>
          <a:bodyPr/>
          <a:lstStyle/>
          <a:p>
            <a:r>
              <a:rPr lang="zh-CN" altLang="en-US" dirty="0">
                <a:latin typeface="华文楷体" panose="02010600040101010101" pitchFamily="2" charset="-122"/>
                <a:ea typeface="华文楷体" panose="02010600040101010101" pitchFamily="2" charset="-122"/>
              </a:rPr>
              <a:t>块内排序二分查询</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修改就用个数组存整块的</a:t>
            </a:r>
            <a:r>
              <a:rPr lang="en-US" altLang="zh-CN" dirty="0">
                <a:latin typeface="华文楷体" panose="02010600040101010101" pitchFamily="2" charset="-122"/>
                <a:ea typeface="华文楷体" panose="02010600040101010101" pitchFamily="2" charset="-122"/>
              </a:rPr>
              <a:t>delta </a:t>
            </a:r>
          </a:p>
          <a:p>
            <a:r>
              <a:rPr lang="zh-CN" altLang="en-US" dirty="0">
                <a:latin typeface="华文楷体" panose="02010600040101010101" pitchFamily="2" charset="-122"/>
                <a:ea typeface="华文楷体" panose="02010600040101010101" pitchFamily="2" charset="-122"/>
              </a:rPr>
              <a:t>不完整的部分都暴力修改和查询 </a:t>
            </a:r>
          </a:p>
          <a:p>
            <a:r>
              <a:rPr lang="zh-CN" altLang="en-US" dirty="0">
                <a:latin typeface="华文楷体" panose="02010600040101010101" pitchFamily="2" charset="-122"/>
                <a:ea typeface="华文楷体" panose="02010600040101010101" pitchFamily="2" charset="-122"/>
              </a:rPr>
              <a:t>时间复杂度大概</a:t>
            </a:r>
            <a:r>
              <a:rPr lang="en-US" altLang="zh-CN" dirty="0">
                <a:latin typeface="华文楷体" panose="02010600040101010101" pitchFamily="2" charset="-122"/>
                <a:ea typeface="华文楷体" panose="02010600040101010101" pitchFamily="2" charset="-122"/>
              </a:rPr>
              <a:t>O(</a:t>
            </a:r>
            <a:r>
              <a:rPr lang="en-US" altLang="zh-CN" dirty="0" err="1">
                <a:latin typeface="华文楷体" panose="02010600040101010101" pitchFamily="2" charset="-122"/>
                <a:ea typeface="华文楷体" panose="02010600040101010101" pitchFamily="2" charset="-122"/>
              </a:rPr>
              <a:t>Qsqrt</a:t>
            </a:r>
            <a:r>
              <a:rPr lang="en-US" altLang="zh-CN" dirty="0">
                <a:latin typeface="华文楷体" panose="02010600040101010101" pitchFamily="2" charset="-122"/>
                <a:ea typeface="华文楷体" panose="02010600040101010101" pitchFamily="2" charset="-122"/>
              </a:rPr>
              <a:t>(n)</a:t>
            </a:r>
            <a:r>
              <a:rPr lang="en-US" altLang="zh-CN" dirty="0" err="1">
                <a:latin typeface="华文楷体" panose="02010600040101010101" pitchFamily="2" charset="-122"/>
                <a:ea typeface="华文楷体" panose="02010600040101010101" pitchFamily="2" charset="-122"/>
              </a:rPr>
              <a:t>logn</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3815336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21ED72F-C881-4208-BC5B-F29BCA23B5B1}"/>
              </a:ext>
            </a:extLst>
          </p:cNvPr>
          <p:cNvSpPr>
            <a:spLocks noGrp="1"/>
          </p:cNvSpPr>
          <p:nvPr>
            <p:ph type="title"/>
          </p:nvPr>
        </p:nvSpPr>
        <p:spPr/>
        <p:txBody>
          <a:bodyPr>
            <a:normAutofit/>
          </a:bodyPr>
          <a:lstStyle/>
          <a:p>
            <a:r>
              <a:rPr lang="en-US" altLang="zh-CN" dirty="0"/>
              <a:t>BZOJ 3798  </a:t>
            </a:r>
            <a:r>
              <a:rPr lang="zh-CN" altLang="en-US" dirty="0"/>
              <a:t>特殊的质数</a:t>
            </a:r>
          </a:p>
        </p:txBody>
      </p:sp>
      <p:sp>
        <p:nvSpPr>
          <p:cNvPr id="3" name="内容占位符 2">
            <a:extLst>
              <a:ext uri="{FF2B5EF4-FFF2-40B4-BE49-F238E27FC236}">
                <a16:creationId xmlns="" xmlns:a16="http://schemas.microsoft.com/office/drawing/2014/main" id="{BF3C3D9F-7998-4DE2-9B89-BE563949A1CC}"/>
              </a:ext>
            </a:extLst>
          </p:cNvPr>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rPr>
              <a:t>题意：求</a:t>
            </a:r>
            <a:r>
              <a:rPr lang="en-US" altLang="zh-CN" dirty="0">
                <a:latin typeface="华文楷体" panose="02010600040101010101" pitchFamily="2" charset="-122"/>
                <a:ea typeface="华文楷体" panose="02010600040101010101" pitchFamily="2" charset="-122"/>
              </a:rPr>
              <a:t>[A,B]</a:t>
            </a:r>
            <a:r>
              <a:rPr lang="zh-CN" altLang="en-US" dirty="0">
                <a:latin typeface="华文楷体" panose="02010600040101010101" pitchFamily="2" charset="-122"/>
                <a:ea typeface="华文楷体" panose="02010600040101010101" pitchFamily="2" charset="-122"/>
              </a:rPr>
              <a:t>之间的质数个数，并且满足</a:t>
            </a:r>
            <a:r>
              <a:rPr lang="en-US" altLang="zh-CN" dirty="0">
                <a:latin typeface="华文楷体" panose="02010600040101010101" pitchFamily="2" charset="-122"/>
                <a:ea typeface="华文楷体" panose="02010600040101010101" pitchFamily="2" charset="-122"/>
              </a:rPr>
              <a:t>X=Q^2+P^2,P,Q</a:t>
            </a:r>
            <a:r>
              <a:rPr lang="zh-CN" altLang="en-US" dirty="0">
                <a:latin typeface="华文楷体" panose="02010600040101010101" pitchFamily="2" charset="-122"/>
                <a:ea typeface="华文楷体" panose="02010600040101010101" pitchFamily="2" charset="-122"/>
              </a:rPr>
              <a:t>是正整数。</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 ≤ </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 ≤ </a:t>
            </a:r>
            <a:r>
              <a:rPr lang="en-US" altLang="zh-CN" dirty="0">
                <a:latin typeface="华文楷体" panose="02010600040101010101" pitchFamily="2" charset="-122"/>
                <a:ea typeface="华文楷体" panose="02010600040101010101" pitchFamily="2" charset="-122"/>
              </a:rPr>
              <a:t>3*10</a:t>
            </a:r>
            <a:r>
              <a:rPr lang="en-US" altLang="zh-CN" baseline="30000" dirty="0">
                <a:latin typeface="华文楷体" panose="02010600040101010101" pitchFamily="2" charset="-122"/>
                <a:ea typeface="华文楷体" panose="02010600040101010101" pitchFamily="2" charset="-122"/>
              </a:rPr>
              <a:t>8</a:t>
            </a:r>
          </a:p>
          <a:p>
            <a:endParaRPr lang="en-US" altLang="zh-CN" baseline="30000" dirty="0">
              <a:latin typeface="方正楷体简体" panose="02010601030101010101" pitchFamily="2" charset="-122"/>
              <a:ea typeface="方正楷体简体" panose="02010601030101010101" pitchFamily="2" charset="-122"/>
            </a:endParaRPr>
          </a:p>
          <a:p>
            <a:endParaRPr lang="zh-CN" altLang="en-US" baseline="30000" dirty="0">
              <a:latin typeface="方正楷体简体" panose="02010601030101010101" pitchFamily="2" charset="-122"/>
              <a:ea typeface="方正楷体简体" panose="02010601030101010101" pitchFamily="2" charset="-122"/>
            </a:endParaRPr>
          </a:p>
          <a:p>
            <a:r>
              <a:rPr lang="zh-CN" altLang="en-US" sz="3200" dirty="0">
                <a:latin typeface="方正苏新诗柳楷简体" panose="02000000000000000000" pitchFamily="2" charset="-122"/>
                <a:ea typeface="方正苏新诗柳楷简体" panose="02000000000000000000" pitchFamily="2" charset="-122"/>
              </a:rPr>
              <a:t>分块打表大法好</a:t>
            </a:r>
          </a:p>
        </p:txBody>
      </p:sp>
    </p:spTree>
    <p:extLst>
      <p:ext uri="{BB962C8B-B14F-4D97-AF65-F5344CB8AC3E}">
        <p14:creationId xmlns:p14="http://schemas.microsoft.com/office/powerpoint/2010/main" val="403786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B359685-EC6E-4BCA-9A07-C2BC10578973}"/>
              </a:ext>
            </a:extLst>
          </p:cNvPr>
          <p:cNvSpPr>
            <a:spLocks noGrp="1"/>
          </p:cNvSpPr>
          <p:nvPr>
            <p:ph type="title"/>
          </p:nvPr>
        </p:nvSpPr>
        <p:spPr/>
        <p:txBody>
          <a:bodyPr>
            <a:normAutofit/>
          </a:bodyPr>
          <a:lstStyle/>
          <a:p>
            <a:r>
              <a:rPr lang="en-US" altLang="zh-CN" dirty="0"/>
              <a:t>BZOJ 4765   </a:t>
            </a:r>
            <a:r>
              <a:rPr lang="zh-CN" altLang="en-US" dirty="0"/>
              <a:t>普通计算姬</a:t>
            </a:r>
          </a:p>
        </p:txBody>
      </p:sp>
      <p:sp>
        <p:nvSpPr>
          <p:cNvPr id="3" name="内容占位符 2">
            <a:extLst>
              <a:ext uri="{FF2B5EF4-FFF2-40B4-BE49-F238E27FC236}">
                <a16:creationId xmlns="" xmlns:a16="http://schemas.microsoft.com/office/drawing/2014/main" id="{CD6F7EB9-EA77-4187-9BA6-59E878A0FDA7}"/>
              </a:ext>
            </a:extLst>
          </p:cNvPr>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rPr>
              <a:t>给定一棵</a:t>
            </a:r>
            <a:r>
              <a:rPr lang="en-US" altLang="zh-CN" dirty="0">
                <a:latin typeface="华文楷体" panose="02010600040101010101" pitchFamily="2" charset="-122"/>
                <a:ea typeface="华文楷体" panose="02010600040101010101" pitchFamily="2" charset="-122"/>
              </a:rPr>
              <a:t>n</a:t>
            </a:r>
            <a:r>
              <a:rPr lang="zh-CN" altLang="en-US" dirty="0">
                <a:latin typeface="华文楷体" panose="02010600040101010101" pitchFamily="2" charset="-122"/>
                <a:ea typeface="华文楷体" panose="02010600040101010101" pitchFamily="2" charset="-122"/>
              </a:rPr>
              <a:t>个节点的带权树，节点编号为</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n</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root</a:t>
            </a:r>
            <a:r>
              <a:rPr lang="zh-CN" altLang="en-US" dirty="0">
                <a:latin typeface="华文楷体" panose="02010600040101010101" pitchFamily="2" charset="-122"/>
                <a:ea typeface="华文楷体" panose="02010600040101010101" pitchFamily="2" charset="-122"/>
              </a:rPr>
              <a:t>为根，设</a:t>
            </a:r>
            <a:r>
              <a:rPr lang="en-US" altLang="zh-CN" dirty="0">
                <a:latin typeface="华文楷体" panose="02010600040101010101" pitchFamily="2" charset="-122"/>
                <a:ea typeface="华文楷体" panose="02010600040101010101" pitchFamily="2" charset="-122"/>
              </a:rPr>
              <a:t>sum[p]</a:t>
            </a:r>
            <a:r>
              <a:rPr lang="zh-CN" altLang="en-US" dirty="0">
                <a:latin typeface="华文楷体" panose="02010600040101010101" pitchFamily="2" charset="-122"/>
                <a:ea typeface="华文楷体" panose="02010600040101010101" pitchFamily="2" charset="-122"/>
              </a:rPr>
              <a:t>表示以点</a:t>
            </a:r>
            <a:r>
              <a:rPr lang="en-US" altLang="zh-CN" dirty="0">
                <a:latin typeface="华文楷体" panose="02010600040101010101" pitchFamily="2" charset="-122"/>
                <a:ea typeface="华文楷体" panose="02010600040101010101" pitchFamily="2" charset="-122"/>
              </a:rPr>
              <a:t>p</a:t>
            </a:r>
            <a:r>
              <a:rPr lang="zh-CN" altLang="en-US" dirty="0">
                <a:latin typeface="华文楷体" panose="02010600040101010101" pitchFamily="2" charset="-122"/>
                <a:ea typeface="华文楷体" panose="02010600040101010101" pitchFamily="2" charset="-122"/>
              </a:rPr>
              <a:t>为根的这棵子树中所有节点的权值和。</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计算姬支持下列两种操作</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给定两个整数</a:t>
            </a:r>
            <a:r>
              <a:rPr lang="en-US" altLang="zh-CN" dirty="0" err="1">
                <a:latin typeface="华文楷体" panose="02010600040101010101" pitchFamily="2" charset="-122"/>
                <a:ea typeface="华文楷体" panose="02010600040101010101" pitchFamily="2" charset="-122"/>
              </a:rPr>
              <a:t>u,v</a:t>
            </a:r>
            <a:r>
              <a:rPr lang="zh-CN" altLang="en-US" dirty="0">
                <a:latin typeface="华文楷体" panose="02010600040101010101" pitchFamily="2" charset="-122"/>
                <a:ea typeface="华文楷体" panose="02010600040101010101" pitchFamily="2" charset="-122"/>
              </a:rPr>
              <a:t>，修改点</a:t>
            </a:r>
            <a:r>
              <a:rPr lang="en-US" altLang="zh-CN" dirty="0">
                <a:latin typeface="华文楷体" panose="02010600040101010101" pitchFamily="2" charset="-122"/>
                <a:ea typeface="华文楷体" panose="02010600040101010101" pitchFamily="2" charset="-122"/>
              </a:rPr>
              <a:t>u</a:t>
            </a:r>
            <a:r>
              <a:rPr lang="zh-CN" altLang="en-US" dirty="0">
                <a:latin typeface="华文楷体" panose="02010600040101010101" pitchFamily="2" charset="-122"/>
                <a:ea typeface="华文楷体" panose="02010600040101010101" pitchFamily="2" charset="-122"/>
              </a:rPr>
              <a:t>的权值为</a:t>
            </a:r>
            <a:r>
              <a:rPr lang="en-US" altLang="zh-CN" dirty="0">
                <a:latin typeface="华文楷体" panose="02010600040101010101" pitchFamily="2" charset="-122"/>
                <a:ea typeface="华文楷体" panose="02010600040101010101" pitchFamily="2" charset="-122"/>
              </a:rPr>
              <a:t>v</a:t>
            </a:r>
            <a:r>
              <a:rPr lang="zh-CN" altLang="en-US" dirty="0">
                <a:latin typeface="华文楷体" panose="02010600040101010101" pitchFamily="2" charset="-122"/>
                <a:ea typeface="华文楷体" panose="02010600040101010101" pitchFamily="2" charset="-122"/>
              </a:rPr>
              <a:t>。 </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给定两个整数</a:t>
            </a:r>
            <a:r>
              <a:rPr lang="en-US" altLang="zh-CN" dirty="0" err="1">
                <a:latin typeface="华文楷体" panose="02010600040101010101" pitchFamily="2" charset="-122"/>
                <a:ea typeface="华文楷体" panose="02010600040101010101" pitchFamily="2" charset="-122"/>
              </a:rPr>
              <a:t>l,r</a:t>
            </a:r>
            <a:r>
              <a:rPr lang="zh-CN" altLang="en-US" dirty="0">
                <a:latin typeface="华文楷体" panose="02010600040101010101" pitchFamily="2" charset="-122"/>
                <a:ea typeface="华文楷体" panose="02010600040101010101" pitchFamily="2" charset="-122"/>
              </a:rPr>
              <a:t>，计算</a:t>
            </a:r>
            <a:r>
              <a:rPr lang="en-US" altLang="zh-CN" dirty="0">
                <a:latin typeface="华文楷体" panose="02010600040101010101" pitchFamily="2" charset="-122"/>
                <a:ea typeface="华文楷体" panose="02010600040101010101" pitchFamily="2" charset="-122"/>
              </a:rPr>
              <a:t>sum[l]+sum[l+1]+….+sum[r-1]+sum[r] </a:t>
            </a:r>
          </a:p>
          <a:p>
            <a:r>
              <a:rPr lang="en-US" altLang="zh-CN" dirty="0">
                <a:latin typeface="华文楷体" panose="02010600040101010101" pitchFamily="2" charset="-122"/>
                <a:ea typeface="华文楷体" panose="02010600040101010101" pitchFamily="2" charset="-122"/>
              </a:rPr>
              <a:t>N&lt;=10^5,M&lt;=10^5</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626823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0537381-FF13-41B5-8234-8850A95319B6}"/>
              </a:ext>
            </a:extLst>
          </p:cNvPr>
          <p:cNvSpPr>
            <a:spLocks noGrp="1"/>
          </p:cNvSpPr>
          <p:nvPr>
            <p:ph type="title"/>
          </p:nvPr>
        </p:nvSpPr>
        <p:spPr/>
        <p:txBody>
          <a:bodyPr/>
          <a:lstStyle/>
          <a:p>
            <a:r>
              <a:rPr lang="en-US" altLang="zh-CN" dirty="0"/>
              <a:t>BZOJ 4765   </a:t>
            </a:r>
            <a:r>
              <a:rPr lang="zh-CN" altLang="en-US" dirty="0"/>
              <a:t>普通计算姬</a:t>
            </a:r>
          </a:p>
        </p:txBody>
      </p:sp>
      <p:sp>
        <p:nvSpPr>
          <p:cNvPr id="3" name="内容占位符 2">
            <a:extLst>
              <a:ext uri="{FF2B5EF4-FFF2-40B4-BE49-F238E27FC236}">
                <a16:creationId xmlns="" xmlns:a16="http://schemas.microsoft.com/office/drawing/2014/main" id="{0A2A827D-AE1E-4BA0-98E5-EF3673ACADD6}"/>
              </a:ext>
            </a:extLst>
          </p:cNvPr>
          <p:cNvSpPr>
            <a:spLocks noGrp="1"/>
          </p:cNvSpPr>
          <p:nvPr>
            <p:ph idx="1"/>
          </p:nvPr>
        </p:nvSpPr>
        <p:spPr/>
        <p:txBody>
          <a:bodyPr>
            <a:normAutofit fontScale="70000" lnSpcReduction="20000"/>
          </a:bodyPr>
          <a:lstStyle/>
          <a:p>
            <a:r>
              <a:rPr lang="zh-CN" altLang="en-US" dirty="0">
                <a:latin typeface="华文楷体" panose="02010600040101010101" pitchFamily="2" charset="-122"/>
                <a:ea typeface="华文楷体" panose="02010600040101010101" pitchFamily="2" charset="-122"/>
              </a:rPr>
              <a:t>肯定</a:t>
            </a:r>
            <a:r>
              <a:rPr lang="en-US" altLang="zh-CN" dirty="0" err="1">
                <a:latin typeface="华文楷体" panose="02010600040101010101" pitchFamily="2" charset="-122"/>
                <a:ea typeface="华文楷体" panose="02010600040101010101" pitchFamily="2" charset="-122"/>
              </a:rPr>
              <a:t>dfs</a:t>
            </a:r>
            <a:r>
              <a:rPr lang="zh-CN" altLang="en-US" dirty="0">
                <a:latin typeface="华文楷体" panose="02010600040101010101" pitchFamily="2" charset="-122"/>
                <a:ea typeface="华文楷体" panose="02010600040101010101" pitchFamily="2" charset="-122"/>
              </a:rPr>
              <a:t>序，记录</a:t>
            </a:r>
            <a:r>
              <a:rPr lang="en-US" altLang="zh-CN" dirty="0">
                <a:latin typeface="华文楷体" panose="02010600040101010101" pitchFamily="2" charset="-122"/>
                <a:ea typeface="华文楷体" panose="02010600040101010101" pitchFamily="2" charset="-122"/>
              </a:rPr>
              <a:t>in</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out</a:t>
            </a:r>
            <a:r>
              <a:rPr lang="zh-CN" altLang="en-US" dirty="0">
                <a:latin typeface="华文楷体" panose="02010600040101010101" pitchFamily="2" charset="-122"/>
                <a:ea typeface="华文楷体" panose="02010600040101010101" pitchFamily="2" charset="-122"/>
              </a:rPr>
              <a:t>，这样就转成单点修改区间查询，显然树状数组。 </a:t>
            </a:r>
          </a:p>
          <a:p>
            <a:r>
              <a:rPr lang="zh-CN" altLang="en-US" dirty="0">
                <a:latin typeface="华文楷体" panose="02010600040101010101" pitchFamily="2" charset="-122"/>
                <a:ea typeface="华文楷体" panose="02010600040101010101" pitchFamily="2" charset="-122"/>
              </a:rPr>
              <a:t>那么如果求一个</a:t>
            </a:r>
            <a:r>
              <a:rPr lang="en-US" altLang="zh-CN" dirty="0" err="1">
                <a:latin typeface="华文楷体" panose="02010600040101010101" pitchFamily="2" charset="-122"/>
                <a:ea typeface="华文楷体" panose="02010600040101010101" pitchFamily="2" charset="-122"/>
              </a:rPr>
              <a:t>sumi</a:t>
            </a:r>
            <a:r>
              <a:rPr lang="zh-CN" altLang="en-US" dirty="0">
                <a:latin typeface="华文楷体" panose="02010600040101010101" pitchFamily="2" charset="-122"/>
                <a:ea typeface="华文楷体" panose="02010600040101010101" pitchFamily="2" charset="-122"/>
              </a:rPr>
              <a:t>的值，直接用树状数组减一下就出来了。它要你求∑</a:t>
            </a:r>
            <a:r>
              <a:rPr lang="en-US" altLang="zh-CN" dirty="0" err="1">
                <a:latin typeface="华文楷体" panose="02010600040101010101" pitchFamily="2" charset="-122"/>
                <a:ea typeface="华文楷体" panose="02010600040101010101" pitchFamily="2" charset="-122"/>
              </a:rPr>
              <a:t>sumi</a:t>
            </a:r>
            <a:r>
              <a:rPr lang="zh-CN" altLang="en-US" dirty="0">
                <a:latin typeface="华文楷体" panose="02010600040101010101" pitchFamily="2" charset="-122"/>
                <a:ea typeface="华文楷体" panose="02010600040101010101" pitchFamily="2" charset="-122"/>
              </a:rPr>
              <a:t>，似乎没啥特殊性质，那就直接分块吧。 </a:t>
            </a:r>
          </a:p>
          <a:p>
            <a:r>
              <a:rPr lang="zh-CN" altLang="en-US" dirty="0">
                <a:latin typeface="华文楷体" panose="02010600040101010101" pitchFamily="2" charset="-122"/>
                <a:ea typeface="华文楷体" panose="02010600040101010101" pitchFamily="2" charset="-122"/>
              </a:rPr>
              <a:t>预处理出</a:t>
            </a:r>
            <a:r>
              <a:rPr lang="en-US" altLang="zh-CN" dirty="0" err="1">
                <a:latin typeface="华文楷体" panose="02010600040101010101" pitchFamily="2" charset="-122"/>
                <a:ea typeface="华文楷体" panose="02010600040101010101" pitchFamily="2" charset="-122"/>
              </a:rPr>
              <a:t>sumi</a:t>
            </a:r>
            <a:r>
              <a:rPr lang="zh-CN" altLang="en-US" dirty="0">
                <a:latin typeface="华文楷体" panose="02010600040101010101" pitchFamily="2" charset="-122"/>
                <a:ea typeface="华文楷体" panose="02010600040101010101" pitchFamily="2" charset="-122"/>
              </a:rPr>
              <a:t>的每一块的和，查询的时候整块的直接加进答案，散的可以用树状数组。 </a:t>
            </a:r>
          </a:p>
          <a:p>
            <a:r>
              <a:rPr lang="zh-CN" altLang="en-US" dirty="0">
                <a:latin typeface="华文楷体" panose="02010600040101010101" pitchFamily="2" charset="-122"/>
                <a:ea typeface="华文楷体" panose="02010600040101010101" pitchFamily="2" charset="-122"/>
              </a:rPr>
              <a:t>那么考虑修改对所维护信息的影响，树状数组上，直接单点修改就好了。 </a:t>
            </a:r>
          </a:p>
          <a:p>
            <a:r>
              <a:rPr lang="zh-CN" altLang="en-US" dirty="0">
                <a:latin typeface="华文楷体" panose="02010600040101010101" pitchFamily="2" charset="-122"/>
                <a:ea typeface="华文楷体" panose="02010600040101010101" pitchFamily="2" charset="-122"/>
              </a:rPr>
              <a:t>块上，显然一个块内有多少点是这个点的祖先（包括自己），答案就要加上几乘</a:t>
            </a:r>
            <a:r>
              <a:rPr lang="en-US" altLang="zh-CN" dirty="0">
                <a:latin typeface="华文楷体" panose="02010600040101010101" pitchFamily="2" charset="-122"/>
                <a:ea typeface="华文楷体" panose="02010600040101010101" pitchFamily="2" charset="-122"/>
              </a:rPr>
              <a:t>(v-last[v])</a:t>
            </a:r>
            <a:r>
              <a:rPr lang="zh-CN" altLang="en-US" dirty="0">
                <a:latin typeface="华文楷体" panose="02010600040101010101" pitchFamily="2" charset="-122"/>
                <a:ea typeface="华文楷体" panose="02010600040101010101" pitchFamily="2" charset="-122"/>
              </a:rPr>
              <a:t>。 </a:t>
            </a:r>
          </a:p>
          <a:p>
            <a:r>
              <a:rPr lang="zh-CN" altLang="en-US" dirty="0">
                <a:latin typeface="华文楷体" panose="02010600040101010101" pitchFamily="2" charset="-122"/>
                <a:ea typeface="华文楷体" panose="02010600040101010101" pitchFamily="2" charset="-122"/>
              </a:rPr>
              <a:t>那么，就要维护</a:t>
            </a:r>
            <a:r>
              <a:rPr lang="en-US" altLang="zh-CN" dirty="0">
                <a:latin typeface="华文楷体" panose="02010600040101010101" pitchFamily="2" charset="-122"/>
                <a:ea typeface="华文楷体" panose="02010600040101010101" pitchFamily="2" charset="-122"/>
              </a:rPr>
              <a:t>f[</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表示</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这个块内，有多少点是</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的祖先（包含</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自身）。这个可以</a:t>
            </a:r>
            <a:r>
              <a:rPr lang="en-US" altLang="zh-CN" dirty="0" err="1">
                <a:latin typeface="华文楷体" panose="02010600040101010101" pitchFamily="2" charset="-122"/>
                <a:ea typeface="华文楷体" panose="02010600040101010101" pitchFamily="2" charset="-122"/>
              </a:rPr>
              <a:t>dfs</a:t>
            </a:r>
            <a:r>
              <a:rPr lang="zh-CN" altLang="en-US" dirty="0">
                <a:latin typeface="华文楷体" panose="02010600040101010101" pitchFamily="2" charset="-122"/>
                <a:ea typeface="华文楷体" panose="02010600040101010101" pitchFamily="2" charset="-122"/>
              </a:rPr>
              <a:t>求出。 </a:t>
            </a:r>
          </a:p>
          <a:p>
            <a:r>
              <a:rPr lang="zh-CN" altLang="en-US" dirty="0">
                <a:latin typeface="华文楷体" panose="02010600040101010101" pitchFamily="2" charset="-122"/>
                <a:ea typeface="华文楷体" panose="02010600040101010101" pitchFamily="2" charset="-122"/>
              </a:rPr>
              <a:t>查询的复杂度：</a:t>
            </a:r>
            <a:r>
              <a:rPr lang="en-US" altLang="zh-CN" dirty="0">
                <a:latin typeface="华文楷体" panose="02010600040101010101" pitchFamily="2" charset="-122"/>
                <a:ea typeface="华文楷体" panose="02010600040101010101" pitchFamily="2" charset="-122"/>
              </a:rPr>
              <a:t>O(</a:t>
            </a:r>
            <a:r>
              <a:rPr lang="en-US" altLang="zh-CN" dirty="0" err="1">
                <a:latin typeface="华文楷体" panose="02010600040101010101" pitchFamily="2" charset="-122"/>
                <a:ea typeface="华文楷体" panose="02010600040101010101" pitchFamily="2" charset="-122"/>
              </a:rPr>
              <a:t>Qsqrt</a:t>
            </a:r>
            <a:r>
              <a:rPr lang="en-US" altLang="zh-CN" dirty="0">
                <a:latin typeface="华文楷体" panose="02010600040101010101" pitchFamily="2" charset="-122"/>
                <a:ea typeface="华文楷体" panose="02010600040101010101" pitchFamily="2" charset="-122"/>
              </a:rPr>
              <a:t>(N)</a:t>
            </a:r>
            <a:r>
              <a:rPr lang="en-US" altLang="zh-CN" dirty="0" err="1">
                <a:latin typeface="华文楷体" panose="02010600040101010101" pitchFamily="2" charset="-122"/>
                <a:ea typeface="华文楷体" panose="02010600040101010101" pitchFamily="2" charset="-122"/>
              </a:rPr>
              <a:t>logN</a:t>
            </a:r>
            <a:r>
              <a:rPr lang="en-US" altLang="zh-CN" dirty="0">
                <a:latin typeface="华文楷体" panose="02010600040101010101" pitchFamily="2" charset="-122"/>
                <a:ea typeface="华文楷体" panose="02010600040101010101" pitchFamily="2" charset="-122"/>
              </a:rPr>
              <a:t>) </a:t>
            </a:r>
          </a:p>
          <a:p>
            <a:r>
              <a:rPr lang="zh-CN" altLang="en-US" dirty="0">
                <a:latin typeface="华文楷体" panose="02010600040101010101" pitchFamily="2" charset="-122"/>
                <a:ea typeface="华文楷体" panose="02010600040101010101" pitchFamily="2" charset="-122"/>
              </a:rPr>
              <a:t>修改的复杂度：</a:t>
            </a:r>
            <a:r>
              <a:rPr lang="en-US" altLang="zh-CN" dirty="0">
                <a:latin typeface="华文楷体" panose="02010600040101010101" pitchFamily="2" charset="-122"/>
                <a:ea typeface="华文楷体" panose="02010600040101010101" pitchFamily="2" charset="-122"/>
              </a:rPr>
              <a:t>O(</a:t>
            </a:r>
            <a:r>
              <a:rPr lang="en-US" altLang="zh-CN" dirty="0" err="1">
                <a:latin typeface="华文楷体" panose="02010600040101010101" pitchFamily="2" charset="-122"/>
                <a:ea typeface="华文楷体" panose="02010600040101010101" pitchFamily="2" charset="-122"/>
              </a:rPr>
              <a:t>Qsqrt</a:t>
            </a:r>
            <a:r>
              <a:rPr lang="en-US" altLang="zh-CN" dirty="0">
                <a:latin typeface="华文楷体" panose="02010600040101010101" pitchFamily="2" charset="-122"/>
                <a:ea typeface="华文楷体" panose="02010600040101010101" pitchFamily="2" charset="-122"/>
              </a:rPr>
              <a:t>(N))</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401481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7B2974-79EB-4CD9-804F-2C46E03A1A63}"/>
              </a:ext>
            </a:extLst>
          </p:cNvPr>
          <p:cNvSpPr>
            <a:spLocks noGrp="1"/>
          </p:cNvSpPr>
          <p:nvPr>
            <p:ph type="title"/>
          </p:nvPr>
        </p:nvSpPr>
        <p:spPr/>
        <p:txBody>
          <a:bodyPr/>
          <a:lstStyle/>
          <a:p>
            <a:r>
              <a:rPr lang="en-US" altLang="zh-CN" dirty="0"/>
              <a:t>BZOJ 3744</a:t>
            </a:r>
            <a:endParaRPr lang="zh-CN" altLang="en-US" dirty="0"/>
          </a:p>
        </p:txBody>
      </p:sp>
      <p:sp>
        <p:nvSpPr>
          <p:cNvPr id="3" name="内容占位符 2">
            <a:extLst>
              <a:ext uri="{FF2B5EF4-FFF2-40B4-BE49-F238E27FC236}">
                <a16:creationId xmlns="" xmlns:a16="http://schemas.microsoft.com/office/drawing/2014/main" id="{8411595A-84C1-4203-9E1C-FC7DDAA9A605}"/>
              </a:ext>
            </a:extLst>
          </p:cNvPr>
          <p:cNvSpPr>
            <a:spLocks noGrp="1"/>
          </p:cNvSpPr>
          <p:nvPr>
            <p:ph idx="1"/>
          </p:nvPr>
        </p:nvSpPr>
        <p:spPr/>
        <p:txBody>
          <a:bodyPr>
            <a:normAutofit/>
          </a:bodyPr>
          <a:lstStyle/>
          <a:p>
            <a:pPr>
              <a:lnSpc>
                <a:spcPct val="80000"/>
              </a:lnSpc>
            </a:pPr>
            <a:r>
              <a:rPr lang="zh-CN" altLang="en-US" dirty="0">
                <a:latin typeface="华文楷体" panose="02010600040101010101" pitchFamily="2" charset="-122"/>
                <a:ea typeface="华文楷体" panose="02010600040101010101" pitchFamily="2" charset="-122"/>
              </a:rPr>
              <a:t>题意：询问区间内逆序对数</a:t>
            </a:r>
          </a:p>
          <a:p>
            <a:pPr>
              <a:lnSpc>
                <a:spcPct val="80000"/>
              </a:lnSpc>
            </a:pPr>
            <a:endParaRPr lang="en-US" altLang="zh-CN" dirty="0">
              <a:latin typeface="华文楷体" panose="02010600040101010101" pitchFamily="2" charset="-122"/>
              <a:ea typeface="华文楷体" panose="02010600040101010101" pitchFamily="2" charset="-122"/>
            </a:endParaRPr>
          </a:p>
          <a:p>
            <a:pPr>
              <a:lnSpc>
                <a:spcPct val="80000"/>
              </a:lnSpc>
            </a:pPr>
            <a:r>
              <a:rPr lang="zh-CN" altLang="en-US" dirty="0">
                <a:latin typeface="华文楷体" panose="02010600040101010101" pitchFamily="2" charset="-122"/>
                <a:ea typeface="华文楷体" panose="02010600040101010101" pitchFamily="2" charset="-122"/>
              </a:rPr>
              <a:t>思路：</a:t>
            </a:r>
            <a:endParaRPr lang="en-US" altLang="zh-CN" dirty="0">
              <a:latin typeface="华文楷体" panose="02010600040101010101" pitchFamily="2" charset="-122"/>
              <a:ea typeface="华文楷体" panose="02010600040101010101" pitchFamily="2" charset="-122"/>
            </a:endParaRPr>
          </a:p>
          <a:p>
            <a:pPr>
              <a:lnSpc>
                <a:spcPct val="80000"/>
              </a:lnSpc>
            </a:pPr>
            <a:r>
              <a:rPr lang="zh-CN" altLang="en-US" dirty="0">
                <a:latin typeface="华文楷体" panose="02010600040101010101" pitchFamily="2" charset="-122"/>
                <a:ea typeface="华文楷体" panose="02010600040101010101" pitchFamily="2" charset="-122"/>
              </a:rPr>
              <a:t>两个预处理</a:t>
            </a:r>
            <a:r>
              <a:rPr lang="en-US" altLang="zh-CN" dirty="0">
                <a:latin typeface="华文楷体" panose="02010600040101010101" pitchFamily="2" charset="-122"/>
                <a:ea typeface="华文楷体" panose="02010600040101010101" pitchFamily="2" charset="-122"/>
              </a:rPr>
              <a:t>f[</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为块</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的逆序对数，</a:t>
            </a:r>
            <a:r>
              <a:rPr lang="en-US" altLang="zh-CN" dirty="0">
                <a:latin typeface="华文楷体" panose="02010600040101010101" pitchFamily="2" charset="-122"/>
                <a:ea typeface="华文楷体" panose="02010600040101010101" pitchFamily="2" charset="-122"/>
              </a:rPr>
              <a:t>s[</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前</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块</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的有多少个</a:t>
            </a:r>
          </a:p>
          <a:p>
            <a:pPr>
              <a:lnSpc>
                <a:spcPct val="80000"/>
              </a:lnSpc>
            </a:pPr>
            <a:r>
              <a:rPr lang="zh-CN" altLang="en-US" dirty="0">
                <a:latin typeface="华文楷体" panose="02010600040101010101" pitchFamily="2" charset="-122"/>
                <a:ea typeface="华文楷体" panose="02010600040101010101" pitchFamily="2" charset="-122"/>
              </a:rPr>
              <a:t>边角余料用个树状数组就行了</a:t>
            </a:r>
          </a:p>
        </p:txBody>
      </p:sp>
    </p:spTree>
    <p:extLst>
      <p:ext uri="{BB962C8B-B14F-4D97-AF65-F5344CB8AC3E}">
        <p14:creationId xmlns:p14="http://schemas.microsoft.com/office/powerpoint/2010/main" val="327540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7F0CD358-EFD3-498A-A5A8-14449736CA61}"/>
              </a:ext>
            </a:extLst>
          </p:cNvPr>
          <p:cNvSpPr>
            <a:spLocks noGrp="1"/>
          </p:cNvSpPr>
          <p:nvPr>
            <p:ph type="title"/>
          </p:nvPr>
        </p:nvSpPr>
        <p:spPr/>
        <p:txBody>
          <a:bodyPr/>
          <a:lstStyle/>
          <a:p>
            <a:r>
              <a:rPr lang="en-US" altLang="zh-CN" dirty="0"/>
              <a:t>BZOJ 4537</a:t>
            </a:r>
            <a:endParaRPr lang="zh-CN" altLang="en-US" dirty="0"/>
          </a:p>
        </p:txBody>
      </p:sp>
      <p:sp>
        <p:nvSpPr>
          <p:cNvPr id="5" name="内容占位符 4">
            <a:extLst>
              <a:ext uri="{FF2B5EF4-FFF2-40B4-BE49-F238E27FC236}">
                <a16:creationId xmlns="" xmlns:a16="http://schemas.microsoft.com/office/drawing/2014/main" id="{EB839278-7805-4A62-86C8-C187A06844E5}"/>
              </a:ext>
            </a:extLst>
          </p:cNvPr>
          <p:cNvSpPr>
            <a:spLocks noGrp="1"/>
          </p:cNvSpPr>
          <p:nvPr>
            <p:ph idx="1"/>
          </p:nvPr>
        </p:nvSpPr>
        <p:spPr/>
        <p:txBody>
          <a:bodyPr>
            <a:normAutofit/>
          </a:bodyPr>
          <a:lstStyle/>
          <a:p>
            <a:r>
              <a:rPr lang="zh-CN" altLang="en-US" dirty="0"/>
              <a:t>题目自己看</a:t>
            </a:r>
            <a:endParaRPr lang="en-US" altLang="zh-CN" dirty="0"/>
          </a:p>
          <a:p>
            <a:pPr>
              <a:lnSpc>
                <a:spcPct val="90000"/>
              </a:lnSpc>
            </a:pPr>
            <a:r>
              <a:rPr lang="zh-CN" altLang="en-US" sz="2200" dirty="0"/>
              <a:t>转化一下就是问是否存在求一条路径使得</a:t>
            </a:r>
            <a:r>
              <a:rPr lang="en-US" altLang="zh-CN" sz="2200" dirty="0"/>
              <a:t>a</a:t>
            </a:r>
            <a:r>
              <a:rPr lang="zh-CN" altLang="en-US" sz="2200" dirty="0"/>
              <a:t>的最大值和</a:t>
            </a:r>
            <a:r>
              <a:rPr lang="en-US" altLang="zh-CN" sz="2200" dirty="0"/>
              <a:t>b</a:t>
            </a:r>
            <a:r>
              <a:rPr lang="zh-CN" altLang="en-US" sz="2200" dirty="0"/>
              <a:t>的最大值分别为给定的值。 </a:t>
            </a:r>
            <a:endParaRPr lang="en-US" altLang="zh-CN" sz="2200" dirty="0"/>
          </a:p>
          <a:p>
            <a:pPr>
              <a:lnSpc>
                <a:spcPct val="90000"/>
              </a:lnSpc>
            </a:pPr>
            <a:r>
              <a:rPr lang="zh-CN" altLang="en-US" sz="2200" dirty="0"/>
              <a:t>首先我们会想到一个暴力做法，那就是对于每个询问，插入所有满足</a:t>
            </a:r>
            <a:r>
              <a:rPr lang="en-US" altLang="zh-CN" sz="2200" dirty="0"/>
              <a:t>a</a:t>
            </a:r>
            <a:r>
              <a:rPr lang="zh-CN" altLang="en-US" sz="2200" dirty="0"/>
              <a:t>不大于询问的</a:t>
            </a:r>
            <a:r>
              <a:rPr lang="en-US" altLang="zh-CN" sz="2200" dirty="0"/>
              <a:t>a</a:t>
            </a:r>
            <a:r>
              <a:rPr lang="zh-CN" altLang="en-US" sz="2200" dirty="0"/>
              <a:t>，且</a:t>
            </a:r>
            <a:r>
              <a:rPr lang="en-US" altLang="zh-CN" sz="2200" dirty="0"/>
              <a:t>b</a:t>
            </a:r>
            <a:r>
              <a:rPr lang="zh-CN" altLang="en-US" sz="2200" dirty="0"/>
              <a:t>不大于询问的</a:t>
            </a:r>
            <a:r>
              <a:rPr lang="en-US" altLang="zh-CN" sz="2200" dirty="0"/>
              <a:t>b</a:t>
            </a:r>
            <a:r>
              <a:rPr lang="zh-CN" altLang="en-US" sz="2200" dirty="0"/>
              <a:t>的边并判断是否</a:t>
            </a:r>
            <a:r>
              <a:rPr lang="en-US" altLang="zh-CN" sz="2200" dirty="0"/>
              <a:t>u</a:t>
            </a:r>
            <a:r>
              <a:rPr lang="zh-CN" altLang="en-US" sz="2200" dirty="0"/>
              <a:t>和</a:t>
            </a:r>
            <a:r>
              <a:rPr lang="en-US" altLang="zh-CN" sz="2200" dirty="0"/>
              <a:t>v</a:t>
            </a:r>
            <a:r>
              <a:rPr lang="zh-CN" altLang="en-US" sz="2200" dirty="0"/>
              <a:t>是否在一个</a:t>
            </a:r>
            <a:r>
              <a:rPr lang="en-US" altLang="zh-CN" sz="2200" dirty="0"/>
              <a:t>a</a:t>
            </a:r>
            <a:r>
              <a:rPr lang="zh-CN" altLang="en-US" sz="2200" dirty="0"/>
              <a:t>的最大值即询问的</a:t>
            </a:r>
            <a:r>
              <a:rPr lang="en-US" altLang="zh-CN" sz="2200" dirty="0"/>
              <a:t>a</a:t>
            </a:r>
            <a:r>
              <a:rPr lang="zh-CN" altLang="en-US" sz="2200" dirty="0"/>
              <a:t>，</a:t>
            </a:r>
            <a:r>
              <a:rPr lang="en-US" altLang="zh-CN" sz="2200" dirty="0"/>
              <a:t>b</a:t>
            </a:r>
            <a:r>
              <a:rPr lang="zh-CN" altLang="en-US" sz="2200" dirty="0"/>
              <a:t>的最大值即询问的</a:t>
            </a:r>
            <a:r>
              <a:rPr lang="en-US" altLang="zh-CN" sz="2200" dirty="0"/>
              <a:t>b</a:t>
            </a:r>
            <a:r>
              <a:rPr lang="zh-CN" altLang="en-US" sz="2200" dirty="0"/>
              <a:t>的连通块内。显然这样做是</a:t>
            </a:r>
            <a:r>
              <a:rPr lang="en-US" altLang="zh-CN" sz="2200" dirty="0"/>
              <a:t>O(</a:t>
            </a:r>
            <a:r>
              <a:rPr lang="en-US" altLang="zh-CN" sz="2200" dirty="0" err="1"/>
              <a:t>mq</a:t>
            </a:r>
            <a:r>
              <a:rPr lang="en-US" altLang="zh-CN" sz="2200" dirty="0"/>
              <a:t>)</a:t>
            </a:r>
            <a:r>
              <a:rPr lang="zh-CN" altLang="en-US" sz="2200" dirty="0"/>
              <a:t>的，显然要</a:t>
            </a:r>
            <a:r>
              <a:rPr lang="en-US" altLang="zh-CN" sz="2200" dirty="0"/>
              <a:t>TLE</a:t>
            </a:r>
            <a:r>
              <a:rPr lang="zh-CN" altLang="en-US" sz="2200" dirty="0"/>
              <a:t>。</a:t>
            </a:r>
          </a:p>
        </p:txBody>
      </p:sp>
    </p:spTree>
    <p:extLst>
      <p:ext uri="{BB962C8B-B14F-4D97-AF65-F5344CB8AC3E}">
        <p14:creationId xmlns:p14="http://schemas.microsoft.com/office/powerpoint/2010/main" val="21729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974D25-5A25-4953-ADD2-FCEB5B99B64D}"/>
              </a:ext>
            </a:extLst>
          </p:cNvPr>
          <p:cNvSpPr>
            <a:spLocks noGrp="1"/>
          </p:cNvSpPr>
          <p:nvPr>
            <p:ph type="title"/>
          </p:nvPr>
        </p:nvSpPr>
        <p:spPr/>
        <p:txBody>
          <a:bodyPr/>
          <a:lstStyle/>
          <a:p>
            <a:r>
              <a:rPr lang="en-US" altLang="zh-CN" dirty="0"/>
              <a:t>BZOJ 4537</a:t>
            </a:r>
            <a:endParaRPr lang="zh-CN" altLang="en-US" dirty="0"/>
          </a:p>
        </p:txBody>
      </p:sp>
      <p:sp>
        <p:nvSpPr>
          <p:cNvPr id="3" name="内容占位符 2">
            <a:extLst>
              <a:ext uri="{FF2B5EF4-FFF2-40B4-BE49-F238E27FC236}">
                <a16:creationId xmlns="" xmlns:a16="http://schemas.microsoft.com/office/drawing/2014/main" id="{CB0390CA-CFB4-4AA0-B24D-122F8C696FC9}"/>
              </a:ext>
            </a:extLst>
          </p:cNvPr>
          <p:cNvSpPr>
            <a:spLocks noGrp="1"/>
          </p:cNvSpPr>
          <p:nvPr>
            <p:ph idx="1"/>
          </p:nvPr>
        </p:nvSpPr>
        <p:spPr/>
        <p:txBody>
          <a:bodyPr>
            <a:normAutofit fontScale="92500" lnSpcReduction="10000"/>
          </a:bodyPr>
          <a:lstStyle/>
          <a:p>
            <a:r>
              <a:rPr lang="zh-CN" altLang="en-US" dirty="0"/>
              <a:t>考虑到这种涉及两个权值的问题一般都要限制住一个条件</a:t>
            </a:r>
          </a:p>
          <a:p>
            <a:r>
              <a:rPr lang="zh-CN" altLang="en-US" dirty="0"/>
              <a:t>这题用在线算法是做不了的，貌似在线的话就只能对每个询问暴力搞了吧。。。</a:t>
            </a:r>
            <a:br>
              <a:rPr lang="zh-CN" altLang="en-US" dirty="0"/>
            </a:br>
            <a:endParaRPr lang="zh-CN" altLang="en-US" dirty="0"/>
          </a:p>
          <a:p>
            <a:r>
              <a:rPr lang="zh-CN" altLang="en-US" dirty="0"/>
              <a:t>因为这种做法的缺陷在于它每次都要对所有的边进行处理</a:t>
            </a:r>
            <a:r>
              <a:rPr lang="en-US" altLang="zh-CN" dirty="0"/>
              <a:t>,</a:t>
            </a:r>
            <a:r>
              <a:rPr lang="zh-CN" altLang="en-US" dirty="0"/>
              <a:t>即必须对每个询问都重新构图，暴力判断。。。</a:t>
            </a:r>
          </a:p>
          <a:p>
            <a:r>
              <a:rPr lang="zh-CN" altLang="en-US" dirty="0"/>
              <a:t>那么我们考虑离线做法吧。。。</a:t>
            </a:r>
          </a:p>
          <a:p>
            <a:r>
              <a:rPr lang="zh-CN" altLang="en-US" dirty="0"/>
              <a:t>这题的思想极其巧妙，把边按照</a:t>
            </a:r>
            <a:r>
              <a:rPr lang="en-US" altLang="zh-CN" dirty="0"/>
              <a:t>a</a:t>
            </a:r>
            <a:r>
              <a:rPr lang="zh-CN" altLang="en-US" dirty="0"/>
              <a:t>的权值分块，询问按照</a:t>
            </a:r>
            <a:r>
              <a:rPr lang="en-US" altLang="zh-CN" dirty="0"/>
              <a:t>b</a:t>
            </a:r>
            <a:r>
              <a:rPr lang="zh-CN" altLang="en-US" dirty="0"/>
              <a:t>的权值排序！！！</a:t>
            </a:r>
          </a:p>
          <a:p>
            <a:endParaRPr lang="zh-CN" altLang="en-US" dirty="0">
              <a:latin typeface="方正硬笔行书简体" panose="03000509000000000000" pitchFamily="65" charset="-122"/>
              <a:ea typeface="方正硬笔行书简体" panose="03000509000000000000" pitchFamily="65" charset="-122"/>
            </a:endParaRPr>
          </a:p>
        </p:txBody>
      </p:sp>
    </p:spTree>
    <p:extLst>
      <p:ext uri="{BB962C8B-B14F-4D97-AF65-F5344CB8AC3E}">
        <p14:creationId xmlns:p14="http://schemas.microsoft.com/office/powerpoint/2010/main" val="58972202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97BE3A-F769-4AF8-BAAC-5F9C2E2CFD7E}"/>
              </a:ext>
            </a:extLst>
          </p:cNvPr>
          <p:cNvSpPr>
            <a:spLocks noGrp="1"/>
          </p:cNvSpPr>
          <p:nvPr>
            <p:ph type="title"/>
          </p:nvPr>
        </p:nvSpPr>
        <p:spPr/>
        <p:txBody>
          <a:bodyPr/>
          <a:lstStyle/>
          <a:p>
            <a:r>
              <a:rPr lang="en-US" altLang="zh-CN" dirty="0"/>
              <a:t>BZOJ 4537</a:t>
            </a:r>
            <a:endParaRPr lang="zh-CN" altLang="en-US" dirty="0"/>
          </a:p>
        </p:txBody>
      </p:sp>
      <p:sp>
        <p:nvSpPr>
          <p:cNvPr id="3" name="内容占位符 2">
            <a:extLst>
              <a:ext uri="{FF2B5EF4-FFF2-40B4-BE49-F238E27FC236}">
                <a16:creationId xmlns="" xmlns:a16="http://schemas.microsoft.com/office/drawing/2014/main" id="{C4EE37F7-F9B8-4B60-9740-E0263ED9B874}"/>
              </a:ext>
            </a:extLst>
          </p:cNvPr>
          <p:cNvSpPr>
            <a:spLocks noGrp="1"/>
          </p:cNvSpPr>
          <p:nvPr>
            <p:ph idx="1"/>
          </p:nvPr>
        </p:nvSpPr>
        <p:spPr/>
        <p:txBody>
          <a:bodyPr>
            <a:normAutofit/>
          </a:bodyPr>
          <a:lstStyle/>
          <a:p>
            <a:r>
              <a:rPr lang="en-US" altLang="zh-CN" sz="2200" dirty="0"/>
              <a:t>1.</a:t>
            </a:r>
            <a:r>
              <a:rPr lang="zh-CN" altLang="en-US" sz="2200" dirty="0"/>
              <a:t>对于每个块，把满足这个块的</a:t>
            </a:r>
            <a:r>
              <a:rPr lang="en-US" altLang="zh-CN" sz="2200" dirty="0"/>
              <a:t>A</a:t>
            </a:r>
            <a:r>
              <a:rPr lang="zh-CN" altLang="en-US" sz="2200" dirty="0"/>
              <a:t>的条件的询问找出来。。。</a:t>
            </a:r>
          </a:p>
          <a:p>
            <a:r>
              <a:rPr lang="en-US" altLang="zh-CN" sz="2200" dirty="0"/>
              <a:t>2.</a:t>
            </a:r>
            <a:r>
              <a:rPr lang="zh-CN" altLang="en-US" sz="2200" dirty="0"/>
              <a:t>我们对于这些满足的询问分两种情况来考虑目前对该询问的贡献：这个块之前的边</a:t>
            </a:r>
            <a:r>
              <a:rPr lang="en-US" altLang="zh-CN" sz="2200" dirty="0"/>
              <a:t>(</a:t>
            </a:r>
            <a:r>
              <a:rPr lang="zh-CN" altLang="en-US" sz="2200" dirty="0"/>
              <a:t>整块</a:t>
            </a:r>
            <a:r>
              <a:rPr lang="en-US" altLang="zh-CN" sz="2200" dirty="0"/>
              <a:t>)</a:t>
            </a:r>
            <a:r>
              <a:rPr lang="zh-CN" altLang="en-US" sz="2200" dirty="0"/>
              <a:t>，这个块目前的边</a:t>
            </a:r>
            <a:r>
              <a:rPr lang="en-US" altLang="zh-CN" sz="2200" dirty="0"/>
              <a:t>(</a:t>
            </a:r>
            <a:r>
              <a:rPr lang="zh-CN" altLang="en-US" sz="2200" dirty="0"/>
              <a:t>非整块</a:t>
            </a:r>
            <a:r>
              <a:rPr lang="en-US" altLang="zh-CN" sz="2200" dirty="0"/>
              <a:t>);</a:t>
            </a:r>
            <a:endParaRPr lang="zh-CN" altLang="en-US" sz="2200" dirty="0"/>
          </a:p>
          <a:p>
            <a:r>
              <a:rPr lang="en-US" altLang="zh-CN" sz="2200" dirty="0"/>
              <a:t>3.</a:t>
            </a:r>
            <a:r>
              <a:rPr lang="zh-CN" altLang="en-US" sz="2200" dirty="0"/>
              <a:t>对于第一种情况</a:t>
            </a:r>
            <a:r>
              <a:rPr lang="en-US" altLang="zh-CN" sz="2200" dirty="0"/>
              <a:t>,</a:t>
            </a:r>
            <a:r>
              <a:rPr lang="zh-CN" altLang="en-US" sz="2200" dirty="0"/>
              <a:t>那么对于这些询问来说，这个块以前的块中的边是一定</a:t>
            </a:r>
            <a:r>
              <a:rPr lang="en-US" altLang="zh-CN" sz="2200" dirty="0"/>
              <a:t>A</a:t>
            </a:r>
            <a:r>
              <a:rPr lang="zh-CN" altLang="en-US" sz="2200" dirty="0"/>
              <a:t>的条件的！！！</a:t>
            </a:r>
            <a:r>
              <a:rPr lang="en-US" altLang="zh-CN" sz="2200" dirty="0"/>
              <a:t>(</a:t>
            </a:r>
            <a:r>
              <a:rPr lang="zh-CN" altLang="en-US" sz="2200" dirty="0"/>
              <a:t>因为是按照</a:t>
            </a:r>
            <a:r>
              <a:rPr lang="en-US" altLang="zh-CN" sz="2200" dirty="0"/>
              <a:t>a</a:t>
            </a:r>
            <a:r>
              <a:rPr lang="zh-CN" altLang="en-US" sz="2200" dirty="0"/>
              <a:t>从小到大排序了的</a:t>
            </a:r>
            <a:r>
              <a:rPr lang="en-US" altLang="zh-CN" sz="2200" dirty="0"/>
              <a:t>)</a:t>
            </a:r>
          </a:p>
          <a:p>
            <a:r>
              <a:rPr lang="en-US" altLang="zh-CN" sz="2200" dirty="0"/>
              <a:t>4.</a:t>
            </a:r>
            <a:r>
              <a:rPr lang="zh-CN" altLang="en-US" sz="2200" dirty="0"/>
              <a:t>也就是说这些这些边只要满足</a:t>
            </a:r>
            <a:r>
              <a:rPr lang="en-US" altLang="zh-CN" sz="2200" dirty="0"/>
              <a:t>b</a:t>
            </a:r>
            <a:r>
              <a:rPr lang="zh-CN" altLang="en-US" sz="2200" dirty="0"/>
              <a:t>的条件即可</a:t>
            </a:r>
            <a:r>
              <a:rPr lang="en-US" altLang="zh-CN" sz="2200" dirty="0"/>
              <a:t>,</a:t>
            </a:r>
            <a:r>
              <a:rPr lang="zh-CN" altLang="en-US" sz="2200" dirty="0"/>
              <a:t>那么可以把这些边按</a:t>
            </a:r>
            <a:r>
              <a:rPr lang="en-US" altLang="zh-CN" sz="2200" dirty="0" err="1"/>
              <a:t>bsort</a:t>
            </a:r>
            <a:r>
              <a:rPr lang="zh-CN" altLang="en-US" sz="2200" dirty="0"/>
              <a:t>。</a:t>
            </a:r>
            <a:r>
              <a:rPr lang="zh-CN" altLang="en-US" dirty="0">
                <a:latin typeface="方正硬笔行书简体" panose="03000509000000000000" pitchFamily="65" charset="-122"/>
                <a:ea typeface="方正硬笔行书简体" panose="03000509000000000000" pitchFamily="65" charset="-122"/>
              </a:rPr>
              <a:t/>
            </a:r>
            <a:br>
              <a:rPr lang="zh-CN" altLang="en-US" dirty="0">
                <a:latin typeface="方正硬笔行书简体" panose="03000509000000000000" pitchFamily="65" charset="-122"/>
                <a:ea typeface="方正硬笔行书简体" panose="03000509000000000000" pitchFamily="65" charset="-122"/>
              </a:rPr>
            </a:br>
            <a:endParaRPr lang="zh-CN" altLang="en-US" dirty="0">
              <a:latin typeface="方正硬笔行书简体" panose="03000509000000000000" pitchFamily="65" charset="-122"/>
              <a:ea typeface="方正硬笔行书简体" panose="03000509000000000000" pitchFamily="65" charset="-122"/>
            </a:endParaRPr>
          </a:p>
        </p:txBody>
      </p:sp>
    </p:spTree>
    <p:extLst>
      <p:ext uri="{BB962C8B-B14F-4D97-AF65-F5344CB8AC3E}">
        <p14:creationId xmlns:p14="http://schemas.microsoft.com/office/powerpoint/2010/main" val="3062881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4B7A21-A272-42F4-AA0A-52E2075BD212}"/>
              </a:ext>
            </a:extLst>
          </p:cNvPr>
          <p:cNvSpPr>
            <a:spLocks noGrp="1"/>
          </p:cNvSpPr>
          <p:nvPr>
            <p:ph type="title"/>
          </p:nvPr>
        </p:nvSpPr>
        <p:spPr/>
        <p:txBody>
          <a:bodyPr/>
          <a:lstStyle/>
          <a:p>
            <a:r>
              <a:rPr lang="en-US" altLang="zh-CN" dirty="0"/>
              <a:t>POJ 2373 </a:t>
            </a:r>
            <a:endParaRPr lang="zh-CN" altLang="en-US" dirty="0"/>
          </a:p>
        </p:txBody>
      </p:sp>
      <p:pic>
        <p:nvPicPr>
          <p:cNvPr id="2050" name="Picture 2" descr="这里写图片描述">
            <a:extLst>
              <a:ext uri="{FF2B5EF4-FFF2-40B4-BE49-F238E27FC236}">
                <a16:creationId xmlns="" xmlns:a16="http://schemas.microsoft.com/office/drawing/2014/main" id="{613400E7-96A3-43D5-88F7-AB2E6E0AA0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7986" y="2570849"/>
            <a:ext cx="9089803" cy="318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2659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6A3EE7-1DD9-476E-A711-9693DBA9F6C2}"/>
              </a:ext>
            </a:extLst>
          </p:cNvPr>
          <p:cNvSpPr>
            <a:spLocks noGrp="1"/>
          </p:cNvSpPr>
          <p:nvPr>
            <p:ph type="title"/>
          </p:nvPr>
        </p:nvSpPr>
        <p:spPr/>
        <p:txBody>
          <a:bodyPr/>
          <a:lstStyle/>
          <a:p>
            <a:r>
              <a:rPr lang="en-US" altLang="zh-CN" dirty="0"/>
              <a:t>BZOJ 4537</a:t>
            </a:r>
            <a:endParaRPr lang="zh-CN" altLang="en-US" dirty="0"/>
          </a:p>
        </p:txBody>
      </p:sp>
      <p:sp>
        <p:nvSpPr>
          <p:cNvPr id="3" name="内容占位符 2">
            <a:extLst>
              <a:ext uri="{FF2B5EF4-FFF2-40B4-BE49-F238E27FC236}">
                <a16:creationId xmlns="" xmlns:a16="http://schemas.microsoft.com/office/drawing/2014/main" id="{41FB96A4-DF51-4245-ADF7-8F1C856DD322}"/>
              </a:ext>
            </a:extLst>
          </p:cNvPr>
          <p:cNvSpPr>
            <a:spLocks noGrp="1"/>
          </p:cNvSpPr>
          <p:nvPr>
            <p:ph idx="1"/>
          </p:nvPr>
        </p:nvSpPr>
        <p:spPr/>
        <p:txBody>
          <a:bodyPr>
            <a:normAutofit fontScale="92500" lnSpcReduction="10000"/>
          </a:bodyPr>
          <a:lstStyle/>
          <a:p>
            <a:r>
              <a:rPr lang="en-US" altLang="zh-CN" dirty="0"/>
              <a:t>5.</a:t>
            </a:r>
            <a:r>
              <a:rPr lang="zh-CN" altLang="en-US" dirty="0"/>
              <a:t>再把这些边只需按照满足</a:t>
            </a:r>
            <a:r>
              <a:rPr lang="en-US" altLang="zh-CN" dirty="0"/>
              <a:t>b</a:t>
            </a:r>
            <a:r>
              <a:rPr lang="zh-CN" altLang="en-US" dirty="0"/>
              <a:t>的条件依次加入即可。。。注意这些加入的边对于以后的询问也是会用到的，因为询问的边的</a:t>
            </a:r>
            <a:r>
              <a:rPr lang="en-US" altLang="zh-CN" dirty="0"/>
              <a:t>b</a:t>
            </a:r>
            <a:r>
              <a:rPr lang="zh-CN" altLang="en-US" dirty="0"/>
              <a:t>是递增的</a:t>
            </a:r>
            <a:r>
              <a:rPr lang="en-US" altLang="zh-CN" dirty="0"/>
              <a:t>,</a:t>
            </a:r>
            <a:r>
              <a:rPr lang="zh-CN" altLang="en-US" dirty="0"/>
              <a:t>所以每次不需重构图。</a:t>
            </a:r>
          </a:p>
          <a:p>
            <a:r>
              <a:rPr lang="en-US" altLang="zh-CN" dirty="0"/>
              <a:t>6.</a:t>
            </a:r>
            <a:r>
              <a:rPr lang="zh-CN" altLang="en-US" dirty="0"/>
              <a:t>对于第二种情况，这些边的</a:t>
            </a:r>
            <a:r>
              <a:rPr lang="en-US" altLang="zh-CN" dirty="0"/>
              <a:t>a</a:t>
            </a:r>
            <a:r>
              <a:rPr lang="zh-CN" altLang="en-US" dirty="0"/>
              <a:t>和</a:t>
            </a:r>
            <a:r>
              <a:rPr lang="en-US" altLang="zh-CN" dirty="0"/>
              <a:t>b</a:t>
            </a:r>
            <a:r>
              <a:rPr lang="zh-CN" altLang="en-US" dirty="0"/>
              <a:t>都需要满足条件。。</a:t>
            </a:r>
          </a:p>
          <a:p>
            <a:r>
              <a:rPr lang="en-US" altLang="zh-CN" dirty="0"/>
              <a:t>7.</a:t>
            </a:r>
            <a:r>
              <a:rPr lang="zh-CN" altLang="en-US" dirty="0"/>
              <a:t>并且由于满足这个块的询问的</a:t>
            </a:r>
            <a:r>
              <a:rPr lang="en-US" altLang="zh-CN" dirty="0"/>
              <a:t>a</a:t>
            </a:r>
            <a:r>
              <a:rPr lang="zh-CN" altLang="en-US" dirty="0"/>
              <a:t>并不一定是升序的，所以可能对于满足的两个询问</a:t>
            </a:r>
            <a:r>
              <a:rPr lang="en-US" altLang="zh-CN" dirty="0" err="1"/>
              <a:t>i,j</a:t>
            </a:r>
            <a:r>
              <a:rPr lang="zh-CN" altLang="en-US" dirty="0"/>
              <a:t>；  </a:t>
            </a:r>
            <a:r>
              <a:rPr lang="en-US" altLang="zh-CN" dirty="0"/>
              <a:t>bi&lt;</a:t>
            </a:r>
            <a:r>
              <a:rPr lang="en-US" altLang="zh-CN" dirty="0" err="1"/>
              <a:t>bj</a:t>
            </a:r>
            <a:r>
              <a:rPr lang="en-US" altLang="zh-CN" dirty="0"/>
              <a:t>,</a:t>
            </a:r>
            <a:r>
              <a:rPr lang="zh-CN" altLang="en-US" dirty="0"/>
              <a:t>但</a:t>
            </a:r>
            <a:r>
              <a:rPr lang="en-US" altLang="zh-CN" dirty="0"/>
              <a:t>ai&gt;</a:t>
            </a:r>
            <a:r>
              <a:rPr lang="en-US" altLang="zh-CN" dirty="0" err="1"/>
              <a:t>aj</a:t>
            </a:r>
            <a:r>
              <a:rPr lang="en-US" altLang="zh-CN" dirty="0"/>
              <a:t>;</a:t>
            </a:r>
            <a:r>
              <a:rPr lang="zh-CN" altLang="en-US" dirty="0"/>
              <a:t>这样就会有一个尴尬的问题，一条边的</a:t>
            </a:r>
            <a:r>
              <a:rPr lang="en-US" altLang="zh-CN" dirty="0"/>
              <a:t>ax</a:t>
            </a:r>
            <a:r>
              <a:rPr lang="zh-CN" altLang="en-US" dirty="0"/>
              <a:t>可能满足</a:t>
            </a:r>
            <a:r>
              <a:rPr lang="en-US" altLang="zh-CN" dirty="0" err="1"/>
              <a:t>aj</a:t>
            </a:r>
            <a:r>
              <a:rPr lang="en-US" altLang="zh-CN" dirty="0"/>
              <a:t>&lt;ax&lt;ai;</a:t>
            </a:r>
            <a:r>
              <a:rPr lang="zh-CN" altLang="en-US" dirty="0"/>
              <a:t>显然这一条边在处理</a:t>
            </a:r>
            <a:r>
              <a:rPr lang="en-US" altLang="zh-CN" dirty="0"/>
              <a:t>j</a:t>
            </a:r>
            <a:r>
              <a:rPr lang="zh-CN" altLang="en-US" dirty="0"/>
              <a:t>的时候是不能算的，所以我们需要我们的并查集拥有回溯功能，即把刚刚加入  的边删掉；利用栈把每次加边之前的状态全部记录下来即可，加完后在回溯。</a:t>
            </a:r>
          </a:p>
          <a:p>
            <a:endParaRPr lang="zh-CN" altLang="en-US" dirty="0">
              <a:latin typeface="方正硬笔行书简体" panose="03000509000000000000" pitchFamily="65" charset="-122"/>
              <a:ea typeface="方正硬笔行书简体" panose="03000509000000000000" pitchFamily="65" charset="-122"/>
            </a:endParaRPr>
          </a:p>
        </p:txBody>
      </p:sp>
    </p:spTree>
    <p:extLst>
      <p:ext uri="{BB962C8B-B14F-4D97-AF65-F5344CB8AC3E}">
        <p14:creationId xmlns:p14="http://schemas.microsoft.com/office/powerpoint/2010/main" val="424417821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777D53E-2151-42E2-8892-6C5FC5B4D7D7}"/>
              </a:ext>
            </a:extLst>
          </p:cNvPr>
          <p:cNvSpPr>
            <a:spLocks noGrp="1"/>
          </p:cNvSpPr>
          <p:nvPr>
            <p:ph type="title"/>
          </p:nvPr>
        </p:nvSpPr>
        <p:spPr/>
        <p:txBody>
          <a:bodyPr/>
          <a:lstStyle/>
          <a:p>
            <a:r>
              <a:rPr lang="en-US" altLang="zh-CN" dirty="0"/>
              <a:t>BZOJ 4320</a:t>
            </a:r>
            <a:endParaRPr lang="zh-CN" altLang="en-US" dirty="0"/>
          </a:p>
        </p:txBody>
      </p:sp>
      <p:sp>
        <p:nvSpPr>
          <p:cNvPr id="3" name="内容占位符 2">
            <a:extLst>
              <a:ext uri="{FF2B5EF4-FFF2-40B4-BE49-F238E27FC236}">
                <a16:creationId xmlns="" xmlns:a16="http://schemas.microsoft.com/office/drawing/2014/main" id="{966014B7-2BE5-461A-9EEA-F68A171C5975}"/>
              </a:ext>
            </a:extLst>
          </p:cNvPr>
          <p:cNvSpPr>
            <a:spLocks noGrp="1"/>
          </p:cNvSpPr>
          <p:nvPr>
            <p:ph idx="1"/>
          </p:nvPr>
        </p:nvSpPr>
        <p:spPr/>
        <p:txBody>
          <a:bodyPr>
            <a:normAutofit/>
          </a:bodyPr>
          <a:lstStyle/>
          <a:p>
            <a:pPr>
              <a:lnSpc>
                <a:spcPct val="90000"/>
              </a:lnSpc>
            </a:pPr>
            <a:r>
              <a:rPr lang="zh-CN" altLang="en-US" sz="2200" dirty="0"/>
              <a:t>题意：</a:t>
            </a:r>
            <a:endParaRPr lang="en-US" altLang="zh-CN" sz="2200" dirty="0"/>
          </a:p>
          <a:p>
            <a:pPr>
              <a:lnSpc>
                <a:spcPct val="90000"/>
              </a:lnSpc>
            </a:pPr>
            <a:r>
              <a:rPr lang="zh-CN" altLang="en-US" sz="2200" dirty="0"/>
              <a:t>两种操作；</a:t>
            </a:r>
            <a:endParaRPr lang="en-US" altLang="zh-CN" sz="2200" dirty="0"/>
          </a:p>
          <a:p>
            <a:pPr>
              <a:lnSpc>
                <a:spcPct val="90000"/>
              </a:lnSpc>
            </a:pPr>
            <a:r>
              <a:rPr lang="zh-CN" altLang="en-US" sz="2200" dirty="0"/>
              <a:t>  </a:t>
            </a:r>
            <a:r>
              <a:rPr lang="en-US" altLang="zh-CN" sz="2200" dirty="0"/>
              <a:t>1</a:t>
            </a:r>
            <a:r>
              <a:rPr lang="zh-CN" altLang="en-US" sz="2200" dirty="0"/>
              <a:t>：在人物集合 </a:t>
            </a:r>
            <a:r>
              <a:rPr lang="en-US" altLang="zh-CN" sz="2200" dirty="0"/>
              <a:t>S </a:t>
            </a:r>
            <a:r>
              <a:rPr lang="zh-CN" altLang="en-US" sz="2200" dirty="0"/>
              <a:t>中加入一个新的程序员，其代号为 </a:t>
            </a:r>
            <a:r>
              <a:rPr lang="en-US" altLang="zh-CN" sz="2200" dirty="0"/>
              <a:t>X,</a:t>
            </a:r>
            <a:r>
              <a:rPr lang="zh-CN" altLang="en-US" sz="2200" dirty="0"/>
              <a:t>保证 </a:t>
            </a:r>
            <a:r>
              <a:rPr lang="en-US" altLang="zh-CN" sz="2200" dirty="0"/>
              <a:t>X </a:t>
            </a:r>
            <a:r>
              <a:rPr lang="zh-CN" altLang="en-US" sz="2200" dirty="0"/>
              <a:t>在当前集合中不存在。 </a:t>
            </a:r>
          </a:p>
          <a:p>
            <a:pPr>
              <a:lnSpc>
                <a:spcPct val="90000"/>
              </a:lnSpc>
            </a:pPr>
            <a:r>
              <a:rPr lang="zh-CN" altLang="en-US" sz="2200" dirty="0"/>
              <a:t>  </a:t>
            </a:r>
            <a:r>
              <a:rPr lang="en-US" altLang="zh-CN" sz="2200" dirty="0"/>
              <a:t>2</a:t>
            </a:r>
            <a:r>
              <a:rPr lang="zh-CN" altLang="en-US" sz="2200" dirty="0"/>
              <a:t>：在当前的人物集合中询问程序员的</a:t>
            </a:r>
            <a:r>
              <a:rPr lang="en-US" altLang="zh-CN" sz="2200" dirty="0"/>
              <a:t>mod Y </a:t>
            </a:r>
            <a:r>
              <a:rPr lang="zh-CN" altLang="en-US" sz="2200" dirty="0"/>
              <a:t>最小的值。 （为什么统计这个？因为拯救过世界的人太多了，只能取模） </a:t>
            </a:r>
          </a:p>
          <a:p>
            <a:pPr>
              <a:lnSpc>
                <a:spcPct val="90000"/>
              </a:lnSpc>
            </a:pPr>
            <a:r>
              <a:rPr lang="zh-CN" altLang="en-US" sz="2200" dirty="0"/>
              <a:t>对于 </a:t>
            </a:r>
            <a:r>
              <a:rPr lang="en-US" altLang="zh-CN" sz="2200" dirty="0"/>
              <a:t>100%</a:t>
            </a:r>
            <a:r>
              <a:rPr lang="zh-CN" altLang="en-US" sz="2200" dirty="0"/>
              <a:t>的数据：</a:t>
            </a:r>
            <a:r>
              <a:rPr lang="en-US" altLang="zh-CN" sz="2200" dirty="0"/>
              <a:t>N≤100000</a:t>
            </a:r>
            <a:r>
              <a:rPr lang="zh-CN" altLang="en-US" sz="2200" dirty="0"/>
              <a:t>， </a:t>
            </a:r>
            <a:r>
              <a:rPr lang="en-US" altLang="zh-CN" sz="2200" dirty="0"/>
              <a:t>1≤X,Y≤300000</a:t>
            </a:r>
            <a:r>
              <a:rPr lang="zh-CN" altLang="en-US" sz="2200" dirty="0"/>
              <a:t>，保证询问时集合非空</a:t>
            </a:r>
            <a:r>
              <a:rPr lang="zh-CN" altLang="en-US" dirty="0">
                <a:latin typeface="方正楷体简体" panose="02010601030101010101" pitchFamily="2" charset="-122"/>
                <a:ea typeface="方正楷体简体" panose="02010601030101010101" pitchFamily="2" charset="-122"/>
              </a:rPr>
              <a:t>。</a:t>
            </a:r>
            <a:br>
              <a:rPr lang="zh-CN" altLang="en-US" dirty="0">
                <a:latin typeface="方正楷体简体" panose="02010601030101010101" pitchFamily="2" charset="-122"/>
                <a:ea typeface="方正楷体简体" panose="02010601030101010101" pitchFamily="2" charset="-122"/>
              </a:rPr>
            </a:br>
            <a:endParaRPr lang="zh-CN" altLang="en-US" dirty="0">
              <a:latin typeface="方正楷体简体" panose="02010601030101010101" pitchFamily="2" charset="-122"/>
              <a:ea typeface="方正楷体简体" panose="02010601030101010101" pitchFamily="2" charset="-122"/>
            </a:endParaRPr>
          </a:p>
        </p:txBody>
      </p:sp>
    </p:spTree>
    <p:extLst>
      <p:ext uri="{BB962C8B-B14F-4D97-AF65-F5344CB8AC3E}">
        <p14:creationId xmlns:p14="http://schemas.microsoft.com/office/powerpoint/2010/main" val="363588790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0F8BFD-7487-4FBB-B300-C230977A857B}"/>
              </a:ext>
            </a:extLst>
          </p:cNvPr>
          <p:cNvSpPr>
            <a:spLocks noGrp="1"/>
          </p:cNvSpPr>
          <p:nvPr>
            <p:ph type="title"/>
          </p:nvPr>
        </p:nvSpPr>
        <p:spPr/>
        <p:txBody>
          <a:bodyPr/>
          <a:lstStyle/>
          <a:p>
            <a:r>
              <a:rPr lang="en-US" altLang="zh-CN" dirty="0"/>
              <a:t>BZOJ 4320</a:t>
            </a:r>
            <a:endParaRPr lang="zh-CN" altLang="en-US" dirty="0"/>
          </a:p>
        </p:txBody>
      </p:sp>
      <p:sp>
        <p:nvSpPr>
          <p:cNvPr id="3" name="内容占位符 2">
            <a:extLst>
              <a:ext uri="{FF2B5EF4-FFF2-40B4-BE49-F238E27FC236}">
                <a16:creationId xmlns="" xmlns:a16="http://schemas.microsoft.com/office/drawing/2014/main" id="{0C434F89-B4D2-4CBE-9944-B76B25B737F1}"/>
              </a:ext>
            </a:extLst>
          </p:cNvPr>
          <p:cNvSpPr>
            <a:spLocks noGrp="1"/>
          </p:cNvSpPr>
          <p:nvPr>
            <p:ph idx="1"/>
          </p:nvPr>
        </p:nvSpPr>
        <p:spPr/>
        <p:txBody>
          <a:bodyPr>
            <a:normAutofit/>
          </a:bodyPr>
          <a:lstStyle/>
          <a:p>
            <a:pPr>
              <a:lnSpc>
                <a:spcPct val="80000"/>
              </a:lnSpc>
            </a:pPr>
            <a:r>
              <a:rPr lang="en-US" altLang="zh-CN" dirty="0"/>
              <a:t>sqrt(300000)</a:t>
            </a:r>
            <a:r>
              <a:rPr lang="zh-CN" altLang="en-US" dirty="0"/>
              <a:t>≈</a:t>
            </a:r>
            <a:r>
              <a:rPr lang="en-US" altLang="zh-CN" dirty="0"/>
              <a:t>550</a:t>
            </a:r>
          </a:p>
          <a:p>
            <a:pPr>
              <a:lnSpc>
                <a:spcPct val="80000"/>
              </a:lnSpc>
            </a:pPr>
            <a:r>
              <a:rPr lang="zh-CN" altLang="en-US" dirty="0"/>
              <a:t>首先把询问分为</a:t>
            </a:r>
            <a:r>
              <a:rPr lang="en-US" altLang="zh-CN" dirty="0"/>
              <a:t>Y</a:t>
            </a:r>
            <a:r>
              <a:rPr lang="zh-CN" altLang="en-US" dirty="0"/>
              <a:t>大于</a:t>
            </a:r>
            <a:r>
              <a:rPr lang="en-US" altLang="zh-CN" dirty="0"/>
              <a:t>sqrt(300000),</a:t>
            </a:r>
            <a:r>
              <a:rPr lang="zh-CN" altLang="en-US" dirty="0"/>
              <a:t>和</a:t>
            </a:r>
            <a:r>
              <a:rPr lang="en-US" altLang="zh-CN" dirty="0"/>
              <a:t>Y</a:t>
            </a:r>
            <a:r>
              <a:rPr lang="zh-CN" altLang="en-US" dirty="0"/>
              <a:t>小于</a:t>
            </a:r>
            <a:r>
              <a:rPr lang="en-US" altLang="zh-CN" dirty="0"/>
              <a:t>sqrt(300000),</a:t>
            </a:r>
          </a:p>
          <a:p>
            <a:pPr>
              <a:lnSpc>
                <a:spcPct val="80000"/>
              </a:lnSpc>
            </a:pPr>
            <a:r>
              <a:rPr lang="zh-CN" altLang="en-US" dirty="0"/>
              <a:t>用一个数组记录一下</a:t>
            </a:r>
            <a:r>
              <a:rPr lang="en-US" altLang="zh-CN" dirty="0"/>
              <a:t>1-sqrt(300000)</a:t>
            </a:r>
            <a:r>
              <a:rPr lang="zh-CN" altLang="en-US" dirty="0"/>
              <a:t>的答案。碰到这样的询问就直接输出。</a:t>
            </a:r>
            <a:endParaRPr lang="en-US" altLang="zh-CN" dirty="0"/>
          </a:p>
          <a:p>
            <a:pPr>
              <a:lnSpc>
                <a:spcPct val="80000"/>
              </a:lnSpc>
            </a:pPr>
            <a:r>
              <a:rPr lang="zh-CN" altLang="en-US" dirty="0"/>
              <a:t>对于第二部分就是</a:t>
            </a:r>
            <a:r>
              <a:rPr lang="en-US" altLang="zh-CN" dirty="0"/>
              <a:t>Y&gt;sqrt</a:t>
            </a:r>
            <a:r>
              <a:rPr lang="zh-CN" altLang="en-US" dirty="0"/>
              <a:t>（</a:t>
            </a:r>
            <a:r>
              <a:rPr lang="en-US" altLang="zh-CN" dirty="0"/>
              <a:t>M</a:t>
            </a:r>
            <a:r>
              <a:rPr lang="zh-CN" altLang="en-US" dirty="0"/>
              <a:t>），这一部分询问我们枚举</a:t>
            </a:r>
            <a:r>
              <a:rPr lang="en-US" altLang="zh-CN" dirty="0"/>
              <a:t>Y</a:t>
            </a:r>
            <a:r>
              <a:rPr lang="zh-CN" altLang="en-US" dirty="0"/>
              <a:t>的</a:t>
            </a:r>
            <a:r>
              <a:rPr lang="en-US" altLang="zh-CN" dirty="0"/>
              <a:t>k</a:t>
            </a:r>
            <a:r>
              <a:rPr lang="zh-CN" altLang="en-US" dirty="0"/>
              <a:t>倍，然后查询数列中大于等于</a:t>
            </a:r>
            <a:r>
              <a:rPr lang="en-US" altLang="zh-CN" dirty="0" err="1"/>
              <a:t>k×Y</a:t>
            </a:r>
            <a:r>
              <a:rPr lang="zh-CN" altLang="en-US" dirty="0"/>
              <a:t>的最小的一个数字即可，因为</a:t>
            </a:r>
            <a:r>
              <a:rPr lang="en-US" altLang="zh-CN" dirty="0"/>
              <a:t>Y&gt;sqrt</a:t>
            </a:r>
            <a:r>
              <a:rPr lang="zh-CN" altLang="en-US" dirty="0"/>
              <a:t>（</a:t>
            </a:r>
            <a:r>
              <a:rPr lang="en-US" altLang="zh-CN" dirty="0"/>
              <a:t>M</a:t>
            </a:r>
            <a:r>
              <a:rPr lang="zh-CN" altLang="en-US" dirty="0"/>
              <a:t>），所以最多只用枚举</a:t>
            </a:r>
            <a:r>
              <a:rPr lang="en-US" altLang="zh-CN" dirty="0"/>
              <a:t>sqrt</a:t>
            </a:r>
            <a:r>
              <a:rPr lang="zh-CN" altLang="en-US" dirty="0"/>
              <a:t>（</a:t>
            </a:r>
            <a:r>
              <a:rPr lang="en-US" altLang="zh-CN" dirty="0"/>
              <a:t>M</a:t>
            </a:r>
            <a:r>
              <a:rPr lang="zh-CN" altLang="en-US" dirty="0"/>
              <a:t>）个</a:t>
            </a:r>
            <a:r>
              <a:rPr lang="en-US" altLang="zh-CN" dirty="0"/>
              <a:t>k</a:t>
            </a:r>
            <a:r>
              <a:rPr lang="zh-CN" altLang="en-US" dirty="0"/>
              <a:t>的值。</a:t>
            </a:r>
            <a:endParaRPr lang="en-US" altLang="zh-CN" dirty="0"/>
          </a:p>
          <a:p>
            <a:endParaRPr lang="zh-CN" altLang="en-US" dirty="0">
              <a:latin typeface="方正硬笔行书简体" panose="03000509000000000000" pitchFamily="65" charset="-122"/>
              <a:ea typeface="方正硬笔行书简体" panose="03000509000000000000" pitchFamily="65" charset="-122"/>
            </a:endParaRPr>
          </a:p>
        </p:txBody>
      </p:sp>
    </p:spTree>
    <p:extLst>
      <p:ext uri="{BB962C8B-B14F-4D97-AF65-F5344CB8AC3E}">
        <p14:creationId xmlns:p14="http://schemas.microsoft.com/office/powerpoint/2010/main" val="348023218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5A628C0-8CD5-4632-8032-3C27DED4C271}"/>
              </a:ext>
            </a:extLst>
          </p:cNvPr>
          <p:cNvSpPr>
            <a:spLocks noGrp="1"/>
          </p:cNvSpPr>
          <p:nvPr>
            <p:ph type="title"/>
          </p:nvPr>
        </p:nvSpPr>
        <p:spPr/>
        <p:txBody>
          <a:bodyPr/>
          <a:lstStyle/>
          <a:p>
            <a:r>
              <a:rPr lang="en-US" altLang="zh-CN" dirty="0"/>
              <a:t>BZOJ 4320</a:t>
            </a:r>
            <a:endParaRPr lang="zh-CN" altLang="en-US" dirty="0"/>
          </a:p>
        </p:txBody>
      </p:sp>
      <p:sp>
        <p:nvSpPr>
          <p:cNvPr id="3" name="内容占位符 2">
            <a:extLst>
              <a:ext uri="{FF2B5EF4-FFF2-40B4-BE49-F238E27FC236}">
                <a16:creationId xmlns="" xmlns:a16="http://schemas.microsoft.com/office/drawing/2014/main" id="{033085FC-9EDD-4507-85B3-F967E6619074}"/>
              </a:ext>
            </a:extLst>
          </p:cNvPr>
          <p:cNvSpPr>
            <a:spLocks noGrp="1"/>
          </p:cNvSpPr>
          <p:nvPr>
            <p:ph idx="1"/>
          </p:nvPr>
        </p:nvSpPr>
        <p:spPr/>
        <p:txBody>
          <a:bodyPr>
            <a:normAutofit fontScale="77500" lnSpcReduction="20000"/>
          </a:bodyPr>
          <a:lstStyle/>
          <a:p>
            <a:r>
              <a:rPr lang="zh-CN" altLang="en-US" sz="2600" dirty="0"/>
              <a:t>查询大于等于</a:t>
            </a:r>
            <a:r>
              <a:rPr lang="en-US" altLang="zh-CN" sz="2600" dirty="0" err="1"/>
              <a:t>k×Y</a:t>
            </a:r>
            <a:r>
              <a:rPr lang="zh-CN" altLang="en-US" sz="2600" dirty="0"/>
              <a:t>的最小数字的话我们可以开一个数组</a:t>
            </a:r>
            <a:r>
              <a:rPr lang="en-US" altLang="zh-CN" sz="2600" dirty="0"/>
              <a:t>num[M]</a:t>
            </a:r>
            <a:r>
              <a:rPr lang="zh-CN" altLang="en-US" sz="2600" dirty="0"/>
              <a:t>，记录该数有没有出现过，然后另一个数组</a:t>
            </a:r>
            <a:r>
              <a:rPr lang="en-US" altLang="zh-CN" sz="2600" dirty="0"/>
              <a:t>fa[M]</a:t>
            </a:r>
            <a:r>
              <a:rPr lang="zh-CN" altLang="en-US" sz="2600" dirty="0"/>
              <a:t>表示数列中大于等于数字</a:t>
            </a:r>
            <a:r>
              <a:rPr lang="en-US" altLang="zh-CN" sz="2600" dirty="0" err="1"/>
              <a:t>i</a:t>
            </a:r>
            <a:r>
              <a:rPr lang="zh-CN" altLang="en-US" sz="2600" dirty="0"/>
              <a:t>的最小的数字，这一思想类似并查集的思想；但是我们发现这样我们只能处理静态的，但是本题要求动态插入，因此我们可以将操作先读进来，然后倒过来回答。</a:t>
            </a:r>
            <a:endParaRPr lang="en-US" altLang="zh-CN" sz="2600" dirty="0"/>
          </a:p>
          <a:p>
            <a:r>
              <a:rPr lang="zh-CN" altLang="en-US" sz="2600" dirty="0"/>
              <a:t>因为我们的这个做法可以支持删除一个数（只要令</a:t>
            </a:r>
            <a:r>
              <a:rPr lang="en-US" altLang="zh-CN" sz="2600" dirty="0"/>
              <a:t>num[</a:t>
            </a:r>
            <a:r>
              <a:rPr lang="en-US" altLang="zh-CN" sz="2600" dirty="0" err="1"/>
              <a:t>i</a:t>
            </a:r>
            <a:r>
              <a:rPr lang="en-US" altLang="zh-CN" sz="2600" dirty="0"/>
              <a:t>]=0</a:t>
            </a:r>
            <a:r>
              <a:rPr lang="zh-CN" altLang="en-US" sz="2600" dirty="0"/>
              <a:t>，</a:t>
            </a:r>
            <a:r>
              <a:rPr lang="en-US" altLang="zh-CN" sz="2600" dirty="0"/>
              <a:t>fa[</a:t>
            </a:r>
            <a:r>
              <a:rPr lang="en-US" altLang="zh-CN" sz="2600" dirty="0" err="1"/>
              <a:t>i</a:t>
            </a:r>
            <a:r>
              <a:rPr lang="en-US" altLang="zh-CN" sz="2600" dirty="0"/>
              <a:t>]=fa[i+1]</a:t>
            </a:r>
            <a:r>
              <a:rPr lang="zh-CN" altLang="en-US" sz="2600" dirty="0"/>
              <a:t>即可）；具体做法就是我们先将操作读进来，在读进来时我们将</a:t>
            </a:r>
            <a:r>
              <a:rPr lang="en-US" altLang="zh-CN" sz="2600" dirty="0"/>
              <a:t>f[]</a:t>
            </a:r>
            <a:r>
              <a:rPr lang="zh-CN" altLang="en-US" sz="2600" dirty="0"/>
              <a:t>数组更新，然后对于每个</a:t>
            </a:r>
            <a:r>
              <a:rPr lang="en-US" altLang="zh-CN" sz="2600" dirty="0"/>
              <a:t>Y&lt;=sqrt</a:t>
            </a:r>
            <a:r>
              <a:rPr lang="zh-CN" altLang="en-US" sz="2600" dirty="0"/>
              <a:t>（</a:t>
            </a:r>
            <a:r>
              <a:rPr lang="en-US" altLang="zh-CN" sz="2600" dirty="0"/>
              <a:t>M</a:t>
            </a:r>
            <a:r>
              <a:rPr lang="zh-CN" altLang="en-US" sz="2600" dirty="0"/>
              <a:t>）的询问进行回答，将答案记录下来，然后将这一部分询问删除；然后我们倒着将所有操作再处理一边，如果是操作</a:t>
            </a:r>
            <a:r>
              <a:rPr lang="en-US" altLang="zh-CN" sz="2600" dirty="0"/>
              <a:t>1</a:t>
            </a:r>
            <a:r>
              <a:rPr lang="zh-CN" altLang="en-US" sz="2600" dirty="0"/>
              <a:t>，那么就将这个数删除（因为我们是倒着做的），如果是操作</a:t>
            </a:r>
            <a:r>
              <a:rPr lang="en-US" altLang="zh-CN" sz="2600" dirty="0"/>
              <a:t>2</a:t>
            </a:r>
            <a:r>
              <a:rPr lang="zh-CN" altLang="en-US" sz="2600" dirty="0"/>
              <a:t>的话，我们就枚举每个</a:t>
            </a:r>
            <a:r>
              <a:rPr lang="en-US" altLang="zh-CN" sz="2600" dirty="0"/>
              <a:t>k</a:t>
            </a:r>
            <a:r>
              <a:rPr lang="zh-CN" altLang="en-US" sz="2600" dirty="0"/>
              <a:t>，然后找大于等于</a:t>
            </a:r>
            <a:r>
              <a:rPr lang="en-US" altLang="zh-CN" sz="2600" dirty="0" err="1"/>
              <a:t>k×Y</a:t>
            </a:r>
            <a:r>
              <a:rPr lang="zh-CN" altLang="en-US" sz="2600" dirty="0"/>
              <a:t>的最小的数，注意在找时要判断一下找到的数是否合法</a:t>
            </a:r>
            <a:r>
              <a:rPr lang="zh-CN" altLang="en-US" dirty="0">
                <a:latin typeface="方正硬笔行书简体" panose="03000509000000000000" pitchFamily="65" charset="-122"/>
                <a:ea typeface="方正硬笔行书简体" panose="03000509000000000000" pitchFamily="65" charset="-122"/>
              </a:rPr>
              <a:t/>
            </a:r>
            <a:br>
              <a:rPr lang="zh-CN" altLang="en-US" dirty="0">
                <a:latin typeface="方正硬笔行书简体" panose="03000509000000000000" pitchFamily="65" charset="-122"/>
                <a:ea typeface="方正硬笔行书简体" panose="03000509000000000000" pitchFamily="65" charset="-122"/>
              </a:rPr>
            </a:br>
            <a:endParaRPr lang="zh-CN" altLang="en-US" dirty="0">
              <a:latin typeface="方正硬笔行书简体" panose="03000509000000000000" pitchFamily="65" charset="-122"/>
              <a:ea typeface="方正硬笔行书简体" panose="03000509000000000000" pitchFamily="65" charset="-122"/>
            </a:endParaRPr>
          </a:p>
        </p:txBody>
      </p:sp>
    </p:spTree>
    <p:extLst>
      <p:ext uri="{BB962C8B-B14F-4D97-AF65-F5344CB8AC3E}">
        <p14:creationId xmlns:p14="http://schemas.microsoft.com/office/powerpoint/2010/main" val="86620288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4C2F6A-2686-4906-ACEF-22A9EC308DD2}"/>
              </a:ext>
            </a:extLst>
          </p:cNvPr>
          <p:cNvSpPr>
            <a:spLocks noGrp="1"/>
          </p:cNvSpPr>
          <p:nvPr>
            <p:ph type="title"/>
          </p:nvPr>
        </p:nvSpPr>
        <p:spPr/>
        <p:txBody>
          <a:bodyPr/>
          <a:lstStyle/>
          <a:p>
            <a:r>
              <a:rPr lang="en-US" altLang="zh-CN" dirty="0"/>
              <a:t>BZOJ 2506   calc</a:t>
            </a:r>
            <a:endParaRPr lang="zh-CN" altLang="en-US" dirty="0"/>
          </a:p>
        </p:txBody>
      </p:sp>
      <p:sp>
        <p:nvSpPr>
          <p:cNvPr id="3" name="内容占位符 2">
            <a:extLst>
              <a:ext uri="{FF2B5EF4-FFF2-40B4-BE49-F238E27FC236}">
                <a16:creationId xmlns="" xmlns:a16="http://schemas.microsoft.com/office/drawing/2014/main" id="{B9F018B7-B970-45BD-873F-ABDB3BE8F063}"/>
              </a:ext>
            </a:extLst>
          </p:cNvPr>
          <p:cNvSpPr>
            <a:spLocks noGrp="1"/>
          </p:cNvSpPr>
          <p:nvPr>
            <p:ph idx="1"/>
          </p:nvPr>
        </p:nvSpPr>
        <p:spPr/>
        <p:txBody>
          <a:bodyPr/>
          <a:lstStyle/>
          <a:p>
            <a:pPr>
              <a:lnSpc>
                <a:spcPct val="90000"/>
              </a:lnSpc>
            </a:pPr>
            <a:r>
              <a:rPr lang="zh-CN" altLang="en-US" sz="2200" dirty="0"/>
              <a:t>题意：</a:t>
            </a:r>
            <a:endParaRPr lang="en-US" altLang="zh-CN" sz="2200" dirty="0"/>
          </a:p>
          <a:p>
            <a:pPr>
              <a:lnSpc>
                <a:spcPct val="90000"/>
              </a:lnSpc>
            </a:pPr>
            <a:r>
              <a:rPr lang="zh-CN" altLang="en-US" sz="2200" dirty="0"/>
              <a:t>给一个长度为</a:t>
            </a:r>
            <a:r>
              <a:rPr lang="en-US" altLang="zh-CN" sz="2200" dirty="0"/>
              <a:t>n</a:t>
            </a:r>
            <a:r>
              <a:rPr lang="zh-CN" altLang="en-US" sz="2200" dirty="0"/>
              <a:t>的非负整数序列</a:t>
            </a:r>
            <a:r>
              <a:rPr lang="en-US" altLang="zh-CN" sz="2200" dirty="0"/>
              <a:t>A1,A2,…,An</a:t>
            </a:r>
            <a:r>
              <a:rPr lang="zh-CN" altLang="en-US" sz="2200" dirty="0"/>
              <a:t>。现有</a:t>
            </a:r>
            <a:r>
              <a:rPr lang="en-US" altLang="zh-CN" sz="2200" dirty="0"/>
              <a:t>m</a:t>
            </a:r>
            <a:r>
              <a:rPr lang="zh-CN" altLang="en-US" sz="2200" dirty="0"/>
              <a:t>个询问，每次询问给出</a:t>
            </a:r>
            <a:r>
              <a:rPr lang="en-US" altLang="zh-CN" sz="2200" dirty="0" err="1"/>
              <a:t>l,r,p,k</a:t>
            </a:r>
            <a:r>
              <a:rPr lang="zh-CN" altLang="en-US" sz="2200" dirty="0"/>
              <a:t>，问满足</a:t>
            </a:r>
            <a:r>
              <a:rPr lang="en-US" altLang="zh-CN" sz="2200" dirty="0"/>
              <a:t>l&lt;=</a:t>
            </a:r>
            <a:r>
              <a:rPr lang="en-US" altLang="zh-CN" sz="2200" dirty="0" err="1"/>
              <a:t>i</a:t>
            </a:r>
            <a:r>
              <a:rPr lang="en-US" altLang="zh-CN" sz="2200" dirty="0"/>
              <a:t>&lt;=r</a:t>
            </a:r>
            <a:r>
              <a:rPr lang="zh-CN" altLang="en-US" sz="2200" dirty="0"/>
              <a:t>且</a:t>
            </a:r>
            <a:r>
              <a:rPr lang="en-US" altLang="zh-CN" sz="2200" dirty="0"/>
              <a:t>Ai mod p = k</a:t>
            </a:r>
            <a:r>
              <a:rPr lang="zh-CN" altLang="en-US" sz="2200" dirty="0"/>
              <a:t>的值</a:t>
            </a:r>
            <a:r>
              <a:rPr lang="en-US" altLang="zh-CN" sz="2200" dirty="0" err="1"/>
              <a:t>i</a:t>
            </a:r>
            <a:r>
              <a:rPr lang="zh-CN" altLang="en-US" sz="2200" dirty="0"/>
              <a:t>的个数。</a:t>
            </a:r>
          </a:p>
          <a:p>
            <a:pPr>
              <a:lnSpc>
                <a:spcPct val="90000"/>
              </a:lnSpc>
            </a:pPr>
            <a:r>
              <a:rPr lang="zh-CN" altLang="en-US" sz="2200" dirty="0"/>
              <a:t>数据范围：</a:t>
            </a:r>
            <a:endParaRPr lang="en-US" altLang="zh-CN" sz="2200" dirty="0"/>
          </a:p>
          <a:p>
            <a:pPr>
              <a:lnSpc>
                <a:spcPct val="90000"/>
              </a:lnSpc>
            </a:pPr>
            <a:r>
              <a:rPr lang="en-US" altLang="zh-CN" sz="2200" dirty="0"/>
              <a:t>0&lt;</a:t>
            </a:r>
            <a:r>
              <a:rPr lang="en-US" altLang="zh-CN" sz="2200" dirty="0" err="1"/>
              <a:t>n,m</a:t>
            </a:r>
            <a:r>
              <a:rPr lang="en-US" altLang="zh-CN" sz="2200" dirty="0"/>
              <a:t>&lt;=10^5</a:t>
            </a:r>
            <a:r>
              <a:rPr lang="zh-CN" altLang="en-US" sz="2200" dirty="0"/>
              <a:t>，任意</a:t>
            </a:r>
            <a:r>
              <a:rPr lang="en-US" altLang="zh-CN" sz="2200" dirty="0"/>
              <a:t>1&lt;=</a:t>
            </a:r>
            <a:r>
              <a:rPr lang="en-US" altLang="zh-CN" sz="2200" dirty="0" err="1"/>
              <a:t>i</a:t>
            </a:r>
            <a:r>
              <a:rPr lang="en-US" altLang="zh-CN" sz="2200" dirty="0"/>
              <a:t>&lt;=n</a:t>
            </a:r>
            <a:r>
              <a:rPr lang="zh-CN" altLang="en-US" sz="2200" dirty="0"/>
              <a:t>满足</a:t>
            </a:r>
            <a:r>
              <a:rPr lang="en-US" altLang="zh-CN" sz="2200" dirty="0"/>
              <a:t>Ai&lt;=10^4</a:t>
            </a:r>
            <a:r>
              <a:rPr lang="zh-CN" altLang="en-US" sz="2200" dirty="0"/>
              <a:t>，</a:t>
            </a:r>
            <a:r>
              <a:rPr lang="en-US" altLang="zh-CN" sz="2200" dirty="0"/>
              <a:t>0&lt;p&lt;=10^4</a:t>
            </a:r>
            <a:r>
              <a:rPr lang="zh-CN" altLang="en-US" sz="2200" dirty="0"/>
              <a:t>，</a:t>
            </a:r>
            <a:r>
              <a:rPr lang="en-US" altLang="zh-CN" sz="2200" dirty="0"/>
              <a:t>0&lt;=k&lt;p</a:t>
            </a:r>
            <a:r>
              <a:rPr lang="zh-CN" altLang="en-US" sz="2200" dirty="0"/>
              <a:t>。</a:t>
            </a:r>
            <a:r>
              <a:rPr lang="zh-CN" altLang="en-US" dirty="0">
                <a:latin typeface="方正楷体简体" panose="02010601030101010101" pitchFamily="2" charset="-122"/>
                <a:ea typeface="方正楷体简体" panose="02010601030101010101" pitchFamily="2" charset="-122"/>
              </a:rPr>
              <a:t/>
            </a:r>
            <a:br>
              <a:rPr lang="zh-CN" altLang="en-US" dirty="0">
                <a:latin typeface="方正楷体简体" panose="02010601030101010101" pitchFamily="2" charset="-122"/>
                <a:ea typeface="方正楷体简体" panose="02010601030101010101" pitchFamily="2" charset="-122"/>
              </a:rPr>
            </a:br>
            <a:endParaRPr lang="zh-CN" altLang="en-US" dirty="0">
              <a:latin typeface="方正楷体简体" panose="02010601030101010101" pitchFamily="2" charset="-122"/>
              <a:ea typeface="方正楷体简体" panose="02010601030101010101" pitchFamily="2" charset="-122"/>
            </a:endParaRPr>
          </a:p>
        </p:txBody>
      </p:sp>
    </p:spTree>
    <p:extLst>
      <p:ext uri="{BB962C8B-B14F-4D97-AF65-F5344CB8AC3E}">
        <p14:creationId xmlns:p14="http://schemas.microsoft.com/office/powerpoint/2010/main" val="365963966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78BD856-CEAE-4B2B-BDC0-B1BE08CA160D}"/>
              </a:ext>
            </a:extLst>
          </p:cNvPr>
          <p:cNvSpPr>
            <a:spLocks noGrp="1"/>
          </p:cNvSpPr>
          <p:nvPr>
            <p:ph type="title"/>
          </p:nvPr>
        </p:nvSpPr>
        <p:spPr/>
        <p:txBody>
          <a:bodyPr/>
          <a:lstStyle/>
          <a:p>
            <a:r>
              <a:rPr lang="en-US" altLang="zh-CN" dirty="0"/>
              <a:t>BZOJ 2506   calc</a:t>
            </a:r>
            <a:endParaRPr lang="zh-CN" altLang="en-US" dirty="0"/>
          </a:p>
        </p:txBody>
      </p:sp>
      <p:sp>
        <p:nvSpPr>
          <p:cNvPr id="3" name="内容占位符 2">
            <a:extLst>
              <a:ext uri="{FF2B5EF4-FFF2-40B4-BE49-F238E27FC236}">
                <a16:creationId xmlns="" xmlns:a16="http://schemas.microsoft.com/office/drawing/2014/main" id="{C8BED2F3-D020-4147-B635-78F40B95FC36}"/>
              </a:ext>
            </a:extLst>
          </p:cNvPr>
          <p:cNvSpPr>
            <a:spLocks noGrp="1"/>
          </p:cNvSpPr>
          <p:nvPr>
            <p:ph idx="1"/>
          </p:nvPr>
        </p:nvSpPr>
        <p:spPr/>
        <p:txBody>
          <a:bodyPr>
            <a:normAutofit fontScale="85000" lnSpcReduction="20000"/>
          </a:bodyPr>
          <a:lstStyle/>
          <a:p>
            <a:r>
              <a:rPr lang="zh-CN" altLang="en-US" sz="2600" dirty="0"/>
              <a:t>首先将所有询问离线，然后对于每个询问分成询问</a:t>
            </a:r>
            <a:r>
              <a:rPr lang="en-US" altLang="zh-CN" sz="2600" dirty="0"/>
              <a:t>1-</a:t>
            </a:r>
            <a:r>
              <a:rPr lang="zh-CN" altLang="en-US" sz="2600" dirty="0"/>
              <a:t>（</a:t>
            </a:r>
            <a:r>
              <a:rPr lang="en-US" altLang="zh-CN" sz="2600" dirty="0"/>
              <a:t>l-1</a:t>
            </a:r>
            <a:r>
              <a:rPr lang="zh-CN" altLang="en-US" sz="2600" dirty="0"/>
              <a:t>）以及</a:t>
            </a:r>
            <a:r>
              <a:rPr lang="en-US" altLang="zh-CN" sz="2600" dirty="0"/>
              <a:t>1-r</a:t>
            </a:r>
            <a:r>
              <a:rPr lang="zh-CN" altLang="en-US" sz="2600" dirty="0"/>
              <a:t>两部分</a:t>
            </a:r>
          </a:p>
          <a:p>
            <a:r>
              <a:rPr lang="zh-CN" altLang="en-US" sz="2600" dirty="0"/>
              <a:t>然后将这些询问按照右端点排序将元素逐个加入处理</a:t>
            </a:r>
          </a:p>
          <a:p>
            <a:r>
              <a:rPr lang="zh-CN" altLang="en-US" sz="2600" dirty="0"/>
              <a:t>询问分成两类</a:t>
            </a:r>
          </a:p>
          <a:p>
            <a:r>
              <a:rPr lang="en-US" altLang="zh-CN" sz="2600" dirty="0"/>
              <a:t>p&lt;=100</a:t>
            </a:r>
            <a:r>
              <a:rPr lang="zh-CN" altLang="en-US" sz="2600" dirty="0"/>
              <a:t>和</a:t>
            </a:r>
            <a:r>
              <a:rPr lang="en-US" altLang="zh-CN" sz="2600" dirty="0"/>
              <a:t>p&gt;100</a:t>
            </a:r>
          </a:p>
          <a:p>
            <a:r>
              <a:rPr lang="zh-CN" altLang="en-US" sz="2600" dirty="0"/>
              <a:t>第一种可以用</a:t>
            </a:r>
            <a:r>
              <a:rPr lang="en-US" altLang="zh-CN" sz="2600" dirty="0"/>
              <a:t>f1[</a:t>
            </a:r>
            <a:r>
              <a:rPr lang="en-US" altLang="zh-CN" sz="2600" dirty="0" err="1"/>
              <a:t>i</a:t>
            </a:r>
            <a:r>
              <a:rPr lang="en-US" altLang="zh-CN" sz="2600" dirty="0"/>
              <a:t>][j]</a:t>
            </a:r>
            <a:r>
              <a:rPr lang="zh-CN" altLang="en-US" sz="2600" dirty="0"/>
              <a:t>表示加入的元素对</a:t>
            </a:r>
            <a:r>
              <a:rPr lang="en-US" altLang="zh-CN" sz="2600" dirty="0" err="1"/>
              <a:t>i</a:t>
            </a:r>
            <a:r>
              <a:rPr lang="zh-CN" altLang="en-US" sz="2600" dirty="0"/>
              <a:t>取模余数为</a:t>
            </a:r>
            <a:r>
              <a:rPr lang="en-US" altLang="zh-CN" sz="2600" dirty="0"/>
              <a:t>j</a:t>
            </a:r>
            <a:r>
              <a:rPr lang="zh-CN" altLang="en-US" sz="2600" dirty="0"/>
              <a:t>的个数</a:t>
            </a:r>
          </a:p>
          <a:p>
            <a:r>
              <a:rPr lang="zh-CN" altLang="en-US" sz="2600" dirty="0"/>
              <a:t>第二种用</a:t>
            </a:r>
            <a:r>
              <a:rPr lang="en-US" altLang="zh-CN" sz="2600" dirty="0"/>
              <a:t>f2[</a:t>
            </a:r>
            <a:r>
              <a:rPr lang="en-US" altLang="zh-CN" sz="2600" dirty="0" err="1"/>
              <a:t>i</a:t>
            </a:r>
            <a:r>
              <a:rPr lang="en-US" altLang="zh-CN" sz="2600" dirty="0"/>
              <a:t>]</a:t>
            </a:r>
            <a:r>
              <a:rPr lang="zh-CN" altLang="en-US" sz="2600" dirty="0"/>
              <a:t>表示大小为</a:t>
            </a:r>
            <a:r>
              <a:rPr lang="en-US" altLang="zh-CN" sz="2600" dirty="0" err="1"/>
              <a:t>i</a:t>
            </a:r>
            <a:r>
              <a:rPr lang="zh-CN" altLang="en-US" sz="2600" dirty="0"/>
              <a:t>的数的个数，因为</a:t>
            </a:r>
            <a:r>
              <a:rPr lang="en-US" altLang="zh-CN" sz="2600" dirty="0"/>
              <a:t>p&gt;100</a:t>
            </a:r>
          </a:p>
          <a:p>
            <a:r>
              <a:rPr lang="zh-CN" altLang="en-US" sz="2600" dirty="0"/>
              <a:t>只要将</a:t>
            </a:r>
            <a:r>
              <a:rPr lang="en-US" altLang="zh-CN" sz="2600" dirty="0" smtClean="0"/>
              <a:t>f2[k</a:t>
            </a:r>
            <a:r>
              <a:rPr lang="en-US" altLang="zh-CN" sz="2600" dirty="0"/>
              <a:t>],</a:t>
            </a:r>
            <a:r>
              <a:rPr lang="en-US" altLang="zh-CN" sz="2600" dirty="0" smtClean="0"/>
              <a:t>f2[</a:t>
            </a:r>
            <a:r>
              <a:rPr lang="en-US" altLang="zh-CN" sz="2600" dirty="0" err="1" smtClean="0"/>
              <a:t>k+p</a:t>
            </a:r>
            <a:r>
              <a:rPr lang="en-US" altLang="zh-CN" sz="2600" dirty="0"/>
              <a:t>],</a:t>
            </a:r>
            <a:r>
              <a:rPr lang="en-US" altLang="zh-CN" sz="2600" dirty="0" smtClean="0"/>
              <a:t>f2[k+2*p</a:t>
            </a:r>
            <a:r>
              <a:rPr lang="en-US" altLang="zh-CN" sz="2600" dirty="0"/>
              <a:t>]……</a:t>
            </a:r>
            <a:r>
              <a:rPr lang="zh-CN" altLang="en-US" sz="2600" dirty="0"/>
              <a:t>最多</a:t>
            </a:r>
            <a:r>
              <a:rPr lang="en-US" altLang="zh-CN" sz="2600" dirty="0"/>
              <a:t>100</a:t>
            </a:r>
            <a:r>
              <a:rPr lang="zh-CN" altLang="en-US" sz="2600" dirty="0"/>
              <a:t>个相加即可</a:t>
            </a:r>
          </a:p>
          <a:p>
            <a:endParaRPr lang="zh-CN" altLang="en-US" dirty="0">
              <a:latin typeface="方正硬笔行书简体" panose="03000509000000000000" pitchFamily="65" charset="-122"/>
              <a:ea typeface="方正硬笔行书简体" panose="03000509000000000000" pitchFamily="65" charset="-122"/>
            </a:endParaRPr>
          </a:p>
          <a:p>
            <a:endParaRPr lang="zh-CN" altLang="en-US" dirty="0">
              <a:latin typeface="方正硬笔行书简体" panose="03000509000000000000" pitchFamily="65" charset="-122"/>
              <a:ea typeface="方正硬笔行书简体" panose="03000509000000000000" pitchFamily="65" charset="-122"/>
            </a:endParaRPr>
          </a:p>
        </p:txBody>
      </p:sp>
    </p:spTree>
    <p:extLst>
      <p:ext uri="{BB962C8B-B14F-4D97-AF65-F5344CB8AC3E}">
        <p14:creationId xmlns:p14="http://schemas.microsoft.com/office/powerpoint/2010/main" val="143809378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BC75FE1-592A-4F80-B07F-43B968BACEB0}"/>
              </a:ext>
            </a:extLst>
          </p:cNvPr>
          <p:cNvSpPr>
            <a:spLocks noGrp="1"/>
          </p:cNvSpPr>
          <p:nvPr>
            <p:ph type="title"/>
          </p:nvPr>
        </p:nvSpPr>
        <p:spPr/>
        <p:txBody>
          <a:bodyPr>
            <a:noAutofit/>
          </a:bodyPr>
          <a:lstStyle/>
          <a:p>
            <a:r>
              <a:rPr lang="en-US" altLang="zh-CN" sz="3200" dirty="0"/>
              <a:t>2017 ACM-ICPC </a:t>
            </a:r>
            <a:r>
              <a:rPr lang="zh-CN" altLang="en-US" sz="3200" dirty="0"/>
              <a:t>亚洲区（西安赛区）网络赛 </a:t>
            </a:r>
            <a:r>
              <a:rPr lang="en-US" altLang="zh-CN" sz="3200" dirty="0"/>
              <a:t>G. </a:t>
            </a:r>
            <a:r>
              <a:rPr lang="en-US" altLang="zh-CN" sz="3200" dirty="0" err="1"/>
              <a:t>Xor</a:t>
            </a:r>
            <a:endParaRPr lang="zh-CN" altLang="en-US" sz="3200" dirty="0"/>
          </a:p>
        </p:txBody>
      </p:sp>
      <p:sp>
        <p:nvSpPr>
          <p:cNvPr id="3" name="内容占位符 2">
            <a:extLst>
              <a:ext uri="{FF2B5EF4-FFF2-40B4-BE49-F238E27FC236}">
                <a16:creationId xmlns="" xmlns:a16="http://schemas.microsoft.com/office/drawing/2014/main" id="{9631A994-2A98-46FC-915B-B9B718B9A519}"/>
              </a:ext>
            </a:extLst>
          </p:cNvPr>
          <p:cNvSpPr>
            <a:spLocks noGrp="1"/>
          </p:cNvSpPr>
          <p:nvPr>
            <p:ph idx="1"/>
          </p:nvPr>
        </p:nvSpPr>
        <p:spPr/>
        <p:txBody>
          <a:bodyPr/>
          <a:lstStyle/>
          <a:p>
            <a:r>
              <a:rPr lang="zh-CN" altLang="en-US" dirty="0"/>
              <a:t>给一棵树，每个点都有一个权值，另给</a:t>
            </a:r>
            <a:r>
              <a:rPr lang="en-US" altLang="zh-CN" dirty="0"/>
              <a:t>q</a:t>
            </a:r>
            <a:r>
              <a:rPr lang="zh-CN" altLang="en-US" dirty="0"/>
              <a:t>个查询，每个查询包括</a:t>
            </a:r>
            <a:r>
              <a:rPr lang="en-US" altLang="zh-CN" dirty="0" err="1"/>
              <a:t>a,b,k</a:t>
            </a:r>
            <a:r>
              <a:rPr lang="zh-CN" altLang="en-US" dirty="0"/>
              <a:t>三个值，表示求从</a:t>
            </a:r>
            <a:r>
              <a:rPr lang="en-US" altLang="zh-CN" dirty="0"/>
              <a:t>a</a:t>
            </a:r>
            <a:r>
              <a:rPr lang="zh-CN" altLang="en-US" dirty="0"/>
              <a:t>到</a:t>
            </a:r>
            <a:r>
              <a:rPr lang="en-US" altLang="zh-CN" dirty="0"/>
              <a:t>b</a:t>
            </a:r>
            <a:r>
              <a:rPr lang="zh-CN" altLang="en-US" dirty="0"/>
              <a:t>的路径上每相隔</a:t>
            </a:r>
            <a:r>
              <a:rPr lang="en-US" altLang="zh-CN" dirty="0"/>
              <a:t>k</a:t>
            </a:r>
            <a:r>
              <a:rPr lang="zh-CN" altLang="en-US" dirty="0"/>
              <a:t>个点的权值的异或值，起点从</a:t>
            </a:r>
            <a:r>
              <a:rPr lang="en-US" altLang="zh-CN" dirty="0"/>
              <a:t>a</a:t>
            </a:r>
            <a:r>
              <a:rPr lang="zh-CN" altLang="en-US" dirty="0"/>
              <a:t>开始；</a:t>
            </a:r>
            <a:endParaRPr lang="en-US" altLang="zh-CN" dirty="0"/>
          </a:p>
          <a:p>
            <a:endParaRPr lang="en-US" altLang="zh-CN" dirty="0"/>
          </a:p>
          <a:p>
            <a:r>
              <a:rPr lang="zh-CN" altLang="en-US" dirty="0"/>
              <a:t>预处理根号</a:t>
            </a:r>
            <a:r>
              <a:rPr lang="en-US" altLang="zh-CN" dirty="0"/>
              <a:t>n</a:t>
            </a:r>
            <a:r>
              <a:rPr lang="zh-CN" altLang="en-US" dirty="0"/>
              <a:t>以下的，然后剩下的暴力</a:t>
            </a:r>
            <a:endParaRPr lang="en-US" altLang="zh-CN" dirty="0"/>
          </a:p>
          <a:p>
            <a:r>
              <a:rPr lang="zh-CN" altLang="en-US" dirty="0"/>
              <a:t>数组</a:t>
            </a:r>
            <a:r>
              <a:rPr lang="en-US" altLang="zh-CN" dirty="0"/>
              <a:t>f[</a:t>
            </a:r>
            <a:r>
              <a:rPr lang="en-US" altLang="zh-CN" dirty="0" err="1"/>
              <a:t>i</a:t>
            </a:r>
            <a:r>
              <a:rPr lang="en-US" altLang="zh-CN" dirty="0"/>
              <a:t>][x]</a:t>
            </a:r>
            <a:r>
              <a:rPr lang="zh-CN" altLang="en-US" dirty="0"/>
              <a:t>表示</a:t>
            </a:r>
            <a:r>
              <a:rPr lang="en-US" altLang="zh-CN" dirty="0"/>
              <a:t>x</a:t>
            </a:r>
            <a:r>
              <a:rPr lang="zh-CN" altLang="en-US" dirty="0"/>
              <a:t>节点，间距为</a:t>
            </a:r>
            <a:r>
              <a:rPr lang="en-US" altLang="zh-CN" dirty="0" err="1"/>
              <a:t>i</a:t>
            </a:r>
            <a:r>
              <a:rPr lang="zh-CN" altLang="en-US" dirty="0"/>
              <a:t>的前缀异或和</a:t>
            </a:r>
            <a:endParaRPr lang="en-US" altLang="zh-CN" dirty="0"/>
          </a:p>
          <a:p>
            <a:r>
              <a:rPr lang="en-US" altLang="zh-CN" dirty="0"/>
              <a:t>f[</a:t>
            </a:r>
            <a:r>
              <a:rPr lang="en-US" altLang="zh-CN" dirty="0" err="1"/>
              <a:t>i</a:t>
            </a:r>
            <a:r>
              <a:rPr lang="en-US" altLang="zh-CN" dirty="0"/>
              <a:t>][x]=f[</a:t>
            </a:r>
            <a:r>
              <a:rPr lang="en-US" altLang="zh-CN" dirty="0" err="1"/>
              <a:t>i</a:t>
            </a:r>
            <a:r>
              <a:rPr lang="en-US" altLang="zh-CN" dirty="0"/>
              <a:t>][</a:t>
            </a:r>
            <a:r>
              <a:rPr lang="en-US" altLang="zh-CN" dirty="0" err="1"/>
              <a:t>fa</a:t>
            </a:r>
            <a:r>
              <a:rPr lang="en-US" altLang="zh-CN" baseline="30000" dirty="0" err="1"/>
              <a:t>i</a:t>
            </a:r>
            <a:r>
              <a:rPr lang="en-US" altLang="zh-CN" dirty="0"/>
              <a:t> (x)]^w[x]</a:t>
            </a:r>
            <a:endParaRPr lang="zh-CN" altLang="en-US" dirty="0"/>
          </a:p>
        </p:txBody>
      </p:sp>
    </p:spTree>
    <p:extLst>
      <p:ext uri="{BB962C8B-B14F-4D97-AF65-F5344CB8AC3E}">
        <p14:creationId xmlns:p14="http://schemas.microsoft.com/office/powerpoint/2010/main" val="297185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091C60-E626-4E07-9723-4303FD46DEEF}"/>
              </a:ext>
            </a:extLst>
          </p:cNvPr>
          <p:cNvSpPr>
            <a:spLocks noGrp="1"/>
          </p:cNvSpPr>
          <p:nvPr>
            <p:ph type="title"/>
          </p:nvPr>
        </p:nvSpPr>
        <p:spPr/>
        <p:txBody>
          <a:bodyPr>
            <a:normAutofit/>
          </a:bodyPr>
          <a:lstStyle/>
          <a:p>
            <a:r>
              <a:rPr lang="en-US" altLang="zh-CN" dirty="0" err="1"/>
              <a:t>Codeforces</a:t>
            </a:r>
            <a:r>
              <a:rPr lang="en-US" altLang="zh-CN" dirty="0"/>
              <a:t> 455D</a:t>
            </a:r>
            <a:endParaRPr lang="zh-CN" altLang="en-US" dirty="0"/>
          </a:p>
        </p:txBody>
      </p:sp>
      <p:sp>
        <p:nvSpPr>
          <p:cNvPr id="3" name="内容占位符 2">
            <a:extLst>
              <a:ext uri="{FF2B5EF4-FFF2-40B4-BE49-F238E27FC236}">
                <a16:creationId xmlns="" xmlns:a16="http://schemas.microsoft.com/office/drawing/2014/main" id="{93EBC0AF-C9B1-424A-B1C7-0C8DAADA0717}"/>
              </a:ext>
            </a:extLst>
          </p:cNvPr>
          <p:cNvSpPr>
            <a:spLocks noGrp="1"/>
          </p:cNvSpPr>
          <p:nvPr>
            <p:ph idx="1"/>
          </p:nvPr>
        </p:nvSpPr>
        <p:spPr/>
        <p:txBody>
          <a:bodyPr/>
          <a:lstStyle/>
          <a:p>
            <a:r>
              <a:rPr lang="zh-CN" altLang="en-US" dirty="0"/>
              <a:t>给定一个长度为 </a:t>
            </a:r>
            <a:r>
              <a:rPr lang="en-US" altLang="zh-CN" dirty="0"/>
              <a:t>N </a:t>
            </a:r>
            <a:r>
              <a:rPr lang="zh-CN" altLang="en-US" dirty="0"/>
              <a:t>的序列</a:t>
            </a:r>
            <a:endParaRPr lang="en-US" altLang="zh-CN" dirty="0"/>
          </a:p>
          <a:p>
            <a:r>
              <a:rPr lang="zh-CN" altLang="en-US" dirty="0"/>
              <a:t>两种操作</a:t>
            </a:r>
            <a:endParaRPr lang="en-US" altLang="zh-CN" dirty="0"/>
          </a:p>
          <a:p>
            <a:r>
              <a:rPr lang="en-US" altLang="zh-CN" dirty="0"/>
              <a:t>1 l r </a:t>
            </a:r>
            <a:r>
              <a:rPr lang="zh-CN" altLang="en-US" dirty="0"/>
              <a:t>将</a:t>
            </a:r>
            <a:r>
              <a:rPr lang="en-US" altLang="zh-CN" dirty="0"/>
              <a:t>[</a:t>
            </a:r>
            <a:r>
              <a:rPr lang="en-US" altLang="zh-CN" dirty="0" err="1"/>
              <a:t>l,r</a:t>
            </a:r>
            <a:r>
              <a:rPr lang="en-US" altLang="zh-CN" dirty="0"/>
              <a:t>]</a:t>
            </a:r>
            <a:r>
              <a:rPr lang="zh-CN" altLang="en-US" dirty="0"/>
              <a:t>的数向右循环移位 </a:t>
            </a:r>
          </a:p>
          <a:p>
            <a:r>
              <a:rPr lang="en-US" altLang="zh-CN" dirty="0"/>
              <a:t>2 l r </a:t>
            </a:r>
            <a:r>
              <a:rPr lang="zh-CN" altLang="en-US" dirty="0"/>
              <a:t>询问</a:t>
            </a:r>
            <a:r>
              <a:rPr lang="en-US" altLang="zh-CN" dirty="0"/>
              <a:t>[</a:t>
            </a:r>
            <a:r>
              <a:rPr lang="en-US" altLang="zh-CN" dirty="0" err="1"/>
              <a:t>l,r</a:t>
            </a:r>
            <a:r>
              <a:rPr lang="en-US" altLang="zh-CN" dirty="0"/>
              <a:t>]</a:t>
            </a:r>
            <a:r>
              <a:rPr lang="zh-CN" altLang="en-US" dirty="0"/>
              <a:t>内有多少个数等于 </a:t>
            </a:r>
            <a:r>
              <a:rPr lang="en-US" altLang="zh-CN" dirty="0"/>
              <a:t>k</a:t>
            </a:r>
          </a:p>
          <a:p>
            <a:r>
              <a:rPr lang="zh-CN" altLang="en-US" dirty="0"/>
              <a:t>其中 </a:t>
            </a:r>
            <a:r>
              <a:rPr lang="en-US" altLang="zh-CN" dirty="0"/>
              <a:t>N,Q≤10</a:t>
            </a:r>
            <a:r>
              <a:rPr lang="en-US" altLang="zh-CN" baseline="30000" dirty="0"/>
              <a:t>5</a:t>
            </a:r>
            <a:r>
              <a:rPr lang="en-US" altLang="zh-CN" dirty="0"/>
              <a:t>,ai≤N </a:t>
            </a:r>
          </a:p>
          <a:p>
            <a:r>
              <a:rPr lang="zh-CN" altLang="en-US" dirty="0"/>
              <a:t>强制在线</a:t>
            </a:r>
          </a:p>
        </p:txBody>
      </p:sp>
    </p:spTree>
    <p:extLst>
      <p:ext uri="{BB962C8B-B14F-4D97-AF65-F5344CB8AC3E}">
        <p14:creationId xmlns:p14="http://schemas.microsoft.com/office/powerpoint/2010/main" val="28285585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025F0D5-7ED0-4E9A-AF82-354A8D935CD9}"/>
              </a:ext>
            </a:extLst>
          </p:cNvPr>
          <p:cNvSpPr>
            <a:spLocks noGrp="1"/>
          </p:cNvSpPr>
          <p:nvPr>
            <p:ph type="title"/>
          </p:nvPr>
        </p:nvSpPr>
        <p:spPr/>
        <p:txBody>
          <a:bodyPr/>
          <a:lstStyle/>
          <a:p>
            <a:r>
              <a:rPr lang="en-US" altLang="zh-CN" dirty="0" err="1"/>
              <a:t>Codeforces</a:t>
            </a:r>
            <a:r>
              <a:rPr lang="en-US" altLang="zh-CN" dirty="0"/>
              <a:t> 455D</a:t>
            </a:r>
            <a:endParaRPr lang="zh-CN" altLang="en-US" dirty="0"/>
          </a:p>
        </p:txBody>
      </p:sp>
      <p:sp>
        <p:nvSpPr>
          <p:cNvPr id="3" name="内容占位符 2">
            <a:extLst>
              <a:ext uri="{FF2B5EF4-FFF2-40B4-BE49-F238E27FC236}">
                <a16:creationId xmlns="" xmlns:a16="http://schemas.microsoft.com/office/drawing/2014/main" id="{E8D1E5F3-2697-4623-9689-9653ECCF7B54}"/>
              </a:ext>
            </a:extLst>
          </p:cNvPr>
          <p:cNvSpPr>
            <a:spLocks noGrp="1"/>
          </p:cNvSpPr>
          <p:nvPr>
            <p:ph idx="1"/>
          </p:nvPr>
        </p:nvSpPr>
        <p:spPr/>
        <p:txBody>
          <a:bodyPr/>
          <a:lstStyle/>
          <a:p>
            <a:r>
              <a:rPr lang="zh-CN" altLang="en-US" dirty="0"/>
              <a:t>每块用一个链表维护一下 </a:t>
            </a:r>
          </a:p>
          <a:p>
            <a:r>
              <a:rPr lang="zh-CN" altLang="en-US" dirty="0"/>
              <a:t>位移的话由于是链表，操作速度很快</a:t>
            </a:r>
          </a:p>
          <a:p>
            <a:r>
              <a:rPr lang="zh-CN" altLang="en-US" dirty="0"/>
              <a:t>然后每个数都不超过 </a:t>
            </a:r>
            <a:r>
              <a:rPr lang="en-US" altLang="zh-CN" dirty="0"/>
              <a:t>N</a:t>
            </a:r>
            <a:r>
              <a:rPr lang="zh-CN" altLang="en-US" dirty="0"/>
              <a:t>，所以用一个数组记录一下每块每个数的个数 </a:t>
            </a:r>
          </a:p>
          <a:p>
            <a:r>
              <a:rPr lang="zh-CN" altLang="en-US" dirty="0"/>
              <a:t>总的复杂度就是 </a:t>
            </a:r>
            <a:r>
              <a:rPr lang="en-US" altLang="zh-CN" dirty="0"/>
              <a:t>O(</a:t>
            </a:r>
            <a:r>
              <a:rPr lang="en-US" altLang="zh-CN" dirty="0" err="1"/>
              <a:t>Qsqrt</a:t>
            </a:r>
            <a:r>
              <a:rPr lang="en-US" altLang="zh-CN" dirty="0"/>
              <a:t>(N))</a:t>
            </a:r>
            <a:endParaRPr lang="zh-CN" altLang="en-US" dirty="0"/>
          </a:p>
        </p:txBody>
      </p:sp>
    </p:spTree>
    <p:extLst>
      <p:ext uri="{BB962C8B-B14F-4D97-AF65-F5344CB8AC3E}">
        <p14:creationId xmlns:p14="http://schemas.microsoft.com/office/powerpoint/2010/main" val="36931041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5BCCC8-B60A-474F-BCD6-114E943765FD}"/>
              </a:ext>
            </a:extLst>
          </p:cNvPr>
          <p:cNvSpPr>
            <a:spLocks noGrp="1"/>
          </p:cNvSpPr>
          <p:nvPr>
            <p:ph type="title"/>
          </p:nvPr>
        </p:nvSpPr>
        <p:spPr/>
        <p:txBody>
          <a:bodyPr/>
          <a:lstStyle/>
          <a:p>
            <a:r>
              <a:rPr lang="en-US" altLang="zh-CN" dirty="0"/>
              <a:t>Hard part</a:t>
            </a:r>
            <a:endParaRPr lang="zh-CN" altLang="en-US" dirty="0"/>
          </a:p>
        </p:txBody>
      </p:sp>
      <p:sp>
        <p:nvSpPr>
          <p:cNvPr id="3" name="内容占位符 2">
            <a:extLst>
              <a:ext uri="{FF2B5EF4-FFF2-40B4-BE49-F238E27FC236}">
                <a16:creationId xmlns="" xmlns:a16="http://schemas.microsoft.com/office/drawing/2014/main" id="{588DE745-9D39-4E10-B06F-8DEB39178FF4}"/>
              </a:ext>
            </a:extLst>
          </p:cNvPr>
          <p:cNvSpPr>
            <a:spLocks noGrp="1"/>
          </p:cNvSpPr>
          <p:nvPr>
            <p:ph idx="1"/>
          </p:nvPr>
        </p:nvSpPr>
        <p:spPr/>
        <p:txBody>
          <a:bodyPr>
            <a:normAutofit fontScale="62500" lnSpcReduction="20000"/>
          </a:bodyPr>
          <a:lstStyle/>
          <a:p>
            <a:r>
              <a:rPr lang="zh-CN" altLang="en-US" dirty="0"/>
              <a:t>可持久化数据结构</a:t>
            </a:r>
            <a:endParaRPr lang="en-US" altLang="zh-CN" dirty="0"/>
          </a:p>
          <a:p>
            <a:r>
              <a:rPr lang="zh-CN" altLang="en-US" dirty="0"/>
              <a:t>左偏树</a:t>
            </a:r>
            <a:endParaRPr lang="en-US" altLang="zh-CN" dirty="0"/>
          </a:p>
          <a:p>
            <a:r>
              <a:rPr lang="en-US" altLang="zh-CN" dirty="0" err="1"/>
              <a:t>cdq</a:t>
            </a:r>
            <a:r>
              <a:rPr lang="zh-CN" altLang="en-US" dirty="0"/>
              <a:t>分治</a:t>
            </a:r>
            <a:endParaRPr lang="en-US" altLang="zh-CN" dirty="0"/>
          </a:p>
          <a:p>
            <a:r>
              <a:rPr lang="zh-CN" altLang="en-US" dirty="0"/>
              <a:t>树套树</a:t>
            </a:r>
            <a:endParaRPr lang="en-US" altLang="zh-CN" dirty="0"/>
          </a:p>
          <a:p>
            <a:r>
              <a:rPr lang="en-US" altLang="zh-CN" dirty="0"/>
              <a:t>KD-tree</a:t>
            </a:r>
          </a:p>
          <a:p>
            <a:r>
              <a:rPr lang="zh-CN" altLang="en-US" dirty="0"/>
              <a:t>替罪羊树</a:t>
            </a:r>
            <a:endParaRPr lang="en-US" altLang="zh-CN" dirty="0"/>
          </a:p>
          <a:p>
            <a:r>
              <a:rPr lang="en-US" altLang="zh-CN" dirty="0"/>
              <a:t>LCT</a:t>
            </a:r>
          </a:p>
          <a:p>
            <a:r>
              <a:rPr lang="zh-CN" altLang="en-US" dirty="0"/>
              <a:t>支配树</a:t>
            </a:r>
            <a:endParaRPr lang="en-US" altLang="zh-CN" dirty="0"/>
          </a:p>
          <a:p>
            <a:r>
              <a:rPr lang="en-US" altLang="zh-CN" dirty="0"/>
              <a:t>ETT</a:t>
            </a:r>
          </a:p>
          <a:p>
            <a:r>
              <a:rPr lang="zh-CN" altLang="en-US" dirty="0"/>
              <a:t>等</a:t>
            </a:r>
            <a:endParaRPr lang="en-US" altLang="zh-CN" dirty="0"/>
          </a:p>
          <a:p>
            <a:endParaRPr lang="zh-CN" altLang="en-US" dirty="0"/>
          </a:p>
        </p:txBody>
      </p:sp>
    </p:spTree>
    <p:extLst>
      <p:ext uri="{BB962C8B-B14F-4D97-AF65-F5344CB8AC3E}">
        <p14:creationId xmlns:p14="http://schemas.microsoft.com/office/powerpoint/2010/main" val="577151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1739B9-2791-4C68-8582-033E02BB056A}"/>
              </a:ext>
            </a:extLst>
          </p:cNvPr>
          <p:cNvSpPr>
            <a:spLocks noGrp="1"/>
          </p:cNvSpPr>
          <p:nvPr>
            <p:ph type="title"/>
          </p:nvPr>
        </p:nvSpPr>
        <p:spPr/>
        <p:txBody>
          <a:bodyPr/>
          <a:lstStyle/>
          <a:p>
            <a:r>
              <a:rPr lang="en-US" altLang="zh-CN" dirty="0"/>
              <a:t>POJ 2373</a:t>
            </a:r>
            <a:endParaRPr lang="zh-CN" altLang="en-US" dirty="0"/>
          </a:p>
        </p:txBody>
      </p:sp>
      <p:pic>
        <p:nvPicPr>
          <p:cNvPr id="3074" name="Picture 2" descr="这里写图片描述">
            <a:extLst>
              <a:ext uri="{FF2B5EF4-FFF2-40B4-BE49-F238E27FC236}">
                <a16:creationId xmlns="" xmlns:a16="http://schemas.microsoft.com/office/drawing/2014/main" id="{DD4AB292-7FEF-4D4A-B3FA-80563265548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511" b="9715"/>
          <a:stretch/>
        </p:blipFill>
        <p:spPr bwMode="auto">
          <a:xfrm>
            <a:off x="2605351" y="2486747"/>
            <a:ext cx="5991847" cy="362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11531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谢谢大家</a:t>
            </a:r>
          </a:p>
        </p:txBody>
      </p:sp>
      <p:sp>
        <p:nvSpPr>
          <p:cNvPr id="3" name="内容占位符 2"/>
          <p:cNvSpPr>
            <a:spLocks noGrp="1"/>
          </p:cNvSpPr>
          <p:nvPr>
            <p:ph idx="1"/>
          </p:nvPr>
        </p:nvSpPr>
        <p:spPr/>
        <p:txBody>
          <a:bodyPr>
            <a:normAutofit/>
          </a:bodyPr>
          <a:lstStyle/>
          <a:p>
            <a:r>
              <a:rPr lang="en-US" altLang="zh-CN" dirty="0" err="1">
                <a:latin typeface="Ink Free" panose="03080402000500000000" pitchFamily="66" charset="0"/>
              </a:rPr>
              <a:t>ID:SiriusRen</a:t>
            </a:r>
            <a:endParaRPr lang="en-US" altLang="zh-CN" dirty="0">
              <a:latin typeface="Ink Free" panose="03080402000500000000" pitchFamily="66" charset="0"/>
            </a:endParaRPr>
          </a:p>
          <a:p>
            <a:r>
              <a:rPr lang="en-US" altLang="zh-CN" dirty="0" err="1">
                <a:latin typeface="Ink Free" panose="03080402000500000000" pitchFamily="66" charset="0"/>
              </a:rPr>
              <a:t>Blog:http</a:t>
            </a:r>
            <a:r>
              <a:rPr lang="en-US" altLang="zh-CN" dirty="0">
                <a:latin typeface="Ink Free" panose="03080402000500000000" pitchFamily="66" charset="0"/>
              </a:rPr>
              <a:t>://www.cnblogs.com/SiriusRen       siriusren.com</a:t>
            </a:r>
          </a:p>
          <a:p>
            <a:r>
              <a:rPr lang="en-US" altLang="zh-CN" dirty="0">
                <a:latin typeface="Ink Free" panose="03080402000500000000" pitchFamily="66" charset="0"/>
              </a:rPr>
              <a:t>QQ:2553015307</a:t>
            </a:r>
          </a:p>
          <a:p>
            <a:r>
              <a:rPr lang="en-US" altLang="zh-CN" dirty="0">
                <a:latin typeface="Ink Free" panose="03080402000500000000" pitchFamily="66" charset="0"/>
              </a:rPr>
              <a:t>Email:renyvchen@163.com</a:t>
            </a:r>
          </a:p>
          <a:p>
            <a:r>
              <a:rPr lang="zh-CN" altLang="en-US" dirty="0">
                <a:latin typeface="Ink Free" panose="03080402000500000000" pitchFamily="66" charset="0"/>
              </a:rPr>
              <a:t>版权声明：</a:t>
            </a:r>
            <a:endParaRPr lang="en-US" altLang="zh-CN" dirty="0">
              <a:latin typeface="Ink Free" panose="03080402000500000000" pitchFamily="66" charset="0"/>
            </a:endParaRPr>
          </a:p>
          <a:p>
            <a:r>
              <a:rPr lang="en-US" altLang="zh-CN" dirty="0">
                <a:latin typeface="Ink Free" panose="03080402000500000000" pitchFamily="66" charset="0"/>
              </a:rPr>
              <a:t>Copyright ©2019  SiriusRen. All rights reserved.</a:t>
            </a:r>
          </a:p>
        </p:txBody>
      </p:sp>
    </p:spTree>
    <p:extLst>
      <p:ext uri="{BB962C8B-B14F-4D97-AF65-F5344CB8AC3E}">
        <p14:creationId xmlns:p14="http://schemas.microsoft.com/office/powerpoint/2010/main" val="2016072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EE6D87-B420-4912-ADA2-09B8136955A5}"/>
              </a:ext>
            </a:extLst>
          </p:cNvPr>
          <p:cNvSpPr>
            <a:spLocks noGrp="1"/>
          </p:cNvSpPr>
          <p:nvPr>
            <p:ph type="title"/>
          </p:nvPr>
        </p:nvSpPr>
        <p:spPr/>
        <p:txBody>
          <a:bodyPr/>
          <a:lstStyle/>
          <a:p>
            <a:r>
              <a:rPr lang="en-US" altLang="zh-CN" dirty="0"/>
              <a:t>POJ 2373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8E296CDA-5F5C-4183-BC1D-75088B59716C}"/>
                  </a:ext>
                </a:extLst>
              </p:cNvPr>
              <p:cNvSpPr>
                <a:spLocks noGrp="1"/>
              </p:cNvSpPr>
              <p:nvPr>
                <p:ph idx="1"/>
              </p:nvPr>
            </p:nvSpPr>
            <p:spPr/>
            <p:txBody>
              <a:bodyPr>
                <a:normAutofit fontScale="92500" lnSpcReduction="20000"/>
              </a:bodyPr>
              <a:lstStyle/>
              <a:p>
                <a:r>
                  <a:rPr lang="zh-CN" altLang="en-US" dirty="0"/>
                  <a:t>“对于每个</a:t>
                </a:r>
                <a:r>
                  <a:rPr lang="en-US" altLang="zh-CN" dirty="0" err="1"/>
                  <a:t>S</a:t>
                </a:r>
                <a:r>
                  <a:rPr lang="en-US" altLang="zh-CN" baseline="-25000" dirty="0" err="1"/>
                  <a:t>i</a:t>
                </a:r>
                <a:r>
                  <a:rPr lang="en-US" altLang="zh-CN" dirty="0" err="1"/>
                  <a:t>~E</a:t>
                </a:r>
                <a:r>
                  <a:rPr lang="en-US" altLang="zh-CN" baseline="-25000" dirty="0" err="1"/>
                  <a:t>i</a:t>
                </a:r>
                <a:r>
                  <a:rPr lang="zh-CN" altLang="en-US" dirty="0"/>
                  <a:t>，不能被不同的喷灌器喷灌”</a:t>
                </a:r>
                <a:r>
                  <a:rPr lang="en-US" altLang="zh-CN" dirty="0"/>
                  <a:t>-&gt;  S</a:t>
                </a:r>
                <a:r>
                  <a:rPr lang="en-US" altLang="zh-CN" baseline="-25000" dirty="0"/>
                  <a:t>i</a:t>
                </a:r>
                <a:r>
                  <a:rPr lang="en-US" altLang="zh-CN" dirty="0"/>
                  <a:t>+1~E</a:t>
                </a:r>
                <a:r>
                  <a:rPr lang="en-US" altLang="zh-CN" baseline="-25000" dirty="0"/>
                  <a:t>i</a:t>
                </a:r>
                <a:r>
                  <a:rPr lang="en-US" altLang="zh-CN" dirty="0"/>
                  <a:t>-1</a:t>
                </a:r>
                <a:r>
                  <a:rPr lang="zh-CN" altLang="en-US" dirty="0"/>
                  <a:t>不能成为任何一个喷灌器的右边界，这里用数组</a:t>
                </a:r>
                <a:r>
                  <a:rPr lang="en-US" altLang="zh-CN" dirty="0"/>
                  <a:t>l[</a:t>
                </a:r>
                <a:r>
                  <a:rPr lang="en-US" altLang="zh-CN" dirty="0" err="1"/>
                  <a:t>i</a:t>
                </a:r>
                <a:r>
                  <a:rPr lang="en-US" altLang="zh-CN" dirty="0"/>
                  <a:t>]</a:t>
                </a:r>
                <a:r>
                  <a:rPr lang="zh-CN" altLang="en-US" dirty="0"/>
                  <a:t>记录</a:t>
                </a:r>
                <a:endParaRPr lang="en-US" altLang="zh-CN" dirty="0"/>
              </a:p>
              <a:p>
                <a:r>
                  <a:rPr lang="zh-CN" altLang="en-US" dirty="0"/>
                  <a:t>定义</a:t>
                </a:r>
                <a:r>
                  <a:rPr lang="en-US" altLang="zh-CN" dirty="0"/>
                  <a:t>f[</a:t>
                </a:r>
                <a:r>
                  <a:rPr lang="en-US" altLang="zh-CN" dirty="0" err="1"/>
                  <a:t>i</a:t>
                </a:r>
                <a:r>
                  <a:rPr lang="en-US" altLang="zh-CN" dirty="0"/>
                  <a:t>]</a:t>
                </a:r>
                <a:r>
                  <a:rPr lang="zh-CN" altLang="en-US" dirty="0"/>
                  <a:t>表示覆盖</a:t>
                </a:r>
                <a:r>
                  <a:rPr lang="en-US" altLang="zh-CN" dirty="0"/>
                  <a:t>0~i</a:t>
                </a:r>
                <a:r>
                  <a:rPr lang="zh-CN" altLang="en-US" dirty="0"/>
                  <a:t>最少用多少喷灌器，即</a:t>
                </a:r>
                <a:r>
                  <a:rPr lang="en-US" altLang="zh-CN" dirty="0" err="1"/>
                  <a:t>i</a:t>
                </a:r>
                <a:r>
                  <a:rPr lang="zh-CN" altLang="en-US" dirty="0"/>
                  <a:t>是一个喷灌器的右边界，我们要枚举它的左边界</a:t>
                </a:r>
                <a:endParaRPr lang="en-US" altLang="zh-CN" dirty="0"/>
              </a:p>
              <a:p>
                <a:r>
                  <a:rPr lang="zh-CN" altLang="en-US" dirty="0"/>
                  <a:t>对于每一个合法的</a:t>
                </a:r>
                <a:r>
                  <a:rPr lang="en-US" altLang="zh-CN" dirty="0" err="1"/>
                  <a:t>i</a:t>
                </a:r>
                <a:r>
                  <a:rPr lang="zh-CN" altLang="en-US" dirty="0"/>
                  <a:t>（即</a:t>
                </a:r>
                <a:r>
                  <a:rPr lang="en-US" altLang="zh-CN" dirty="0"/>
                  <a:t>l[</a:t>
                </a:r>
                <a:r>
                  <a:rPr lang="en-US" altLang="zh-CN" dirty="0" err="1"/>
                  <a:t>i</a:t>
                </a:r>
                <a:r>
                  <a:rPr lang="en-US" altLang="zh-CN" dirty="0"/>
                  <a:t>]=0</a:t>
                </a:r>
                <a:r>
                  <a:rPr lang="zh-CN" altLang="en-US" dirty="0"/>
                  <a:t>），有状态转移方程：</a:t>
                </a:r>
              </a:p>
              <a:p>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a:rPr>
                        </m:ctrlPr>
                      </m:funcPr>
                      <m:fName>
                        <m:r>
                          <m:rPr>
                            <m:sty m:val="p"/>
                          </m:rPr>
                          <a:rPr lang="en-US" altLang="zh-CN" b="0" i="0" smtClean="0">
                            <a:latin typeface="Cambria Math" panose="02040503050406030204" pitchFamily="18" charset="0"/>
                          </a:rPr>
                          <m:t>min</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e>
                    </m:func>
                    <m:r>
                      <a:rPr lang="en-US" altLang="zh-CN" b="0" i="1" smtClean="0">
                        <a:latin typeface="Cambria Math" panose="02040503050406030204" pitchFamily="18" charset="0"/>
                      </a:rPr>
                      <m:t>}</m:t>
                    </m:r>
                  </m:oMath>
                </a14:m>
                <a:r>
                  <a:rPr lang="en-US" altLang="zh-CN" dirty="0"/>
                  <a:t>   ( </a:t>
                </a:r>
                <a14:m>
                  <m:oMath xmlns:m="http://schemas.openxmlformats.org/officeDocument/2006/math">
                    <m:r>
                      <m:rPr>
                        <m:sty m:val="p"/>
                      </m:rPr>
                      <a:rPr lang="en-US" altLang="zh-CN" i="1" dirty="0">
                        <a:latin typeface="Cambria Math" panose="02040503050406030204" pitchFamily="18" charset="0"/>
                      </a:rPr>
                      <m:t>A</m:t>
                    </m:r>
                    <m:r>
                      <a:rPr lang="en-US" altLang="zh-CN" b="0" i="0" dirty="0" smtClean="0">
                        <a:latin typeface="Cambria Math" panose="02040503050406030204" pitchFamily="18" charset="0"/>
                      </a:rPr>
                      <m:t>≤</m:t>
                    </m:r>
                    <m:f>
                      <m:fPr>
                        <m:ctrlPr>
                          <a:rPr lang="en-US" altLang="zh-CN" b="0" i="1" dirty="0" smtClean="0">
                            <a:latin typeface="Cambria Math"/>
                          </a:rPr>
                        </m:ctrlPr>
                      </m:fPr>
                      <m:num>
                        <m:r>
                          <m:rPr>
                            <m:sty m:val="p"/>
                          </m:rPr>
                          <a:rPr lang="en-US" altLang="zh-CN" b="0" i="0" dirty="0" smtClean="0">
                            <a:latin typeface="Cambria Math" panose="02040503050406030204" pitchFamily="18" charset="0"/>
                          </a:rPr>
                          <m:t>i</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j</m:t>
                        </m:r>
                      </m:num>
                      <m:den>
                        <m:r>
                          <a:rPr lang="en-US" altLang="zh-CN" b="0" i="0" dirty="0" smtClean="0">
                            <a:latin typeface="Cambria Math" panose="02040503050406030204" pitchFamily="18" charset="0"/>
                          </a:rPr>
                          <m:t>2</m:t>
                        </m:r>
                      </m:den>
                    </m:f>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oMath>
                </a14:m>
                <a:r>
                  <a:rPr lang="en-US" altLang="zh-CN" dirty="0"/>
                  <a:t> )</a:t>
                </a:r>
              </a:p>
              <a:p>
                <a:r>
                  <a:rPr lang="zh-CN" altLang="en-US" dirty="0"/>
                  <a:t>时间复杂度是</a:t>
                </a:r>
                <a:r>
                  <a:rPr lang="en-US" altLang="zh-CN" dirty="0"/>
                  <a:t>O(</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en-US" altLang="zh-CN" dirty="0"/>
                  <a:t>)</a:t>
                </a:r>
                <a:r>
                  <a:rPr lang="zh-CN" altLang="en-US" dirty="0"/>
                  <a:t>的</a:t>
                </a:r>
                <a:br>
                  <a:rPr lang="zh-CN" altLang="en-US" dirty="0"/>
                </a:br>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8E296CDA-5F5C-4183-BC1D-75088B59716C}"/>
                  </a:ext>
                </a:extLst>
              </p:cNvPr>
              <p:cNvSpPr>
                <a:spLocks noGrp="1" noRot="1" noChangeAspect="1" noMove="1" noResize="1" noEditPoints="1" noAdjustHandles="1" noChangeArrowheads="1" noChangeShapeType="1" noTextEdit="1"/>
              </p:cNvSpPr>
              <p:nvPr>
                <p:ph idx="1"/>
              </p:nvPr>
            </p:nvSpPr>
            <p:spPr>
              <a:blipFill>
                <a:blip r:embed="rId2"/>
                <a:stretch>
                  <a:fillRect l="-953" t="-4037" r="-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310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4D39EA1-A0B3-4DCA-8443-12EB3A3205C8}"/>
              </a:ext>
            </a:extLst>
          </p:cNvPr>
          <p:cNvSpPr>
            <a:spLocks noGrp="1"/>
          </p:cNvSpPr>
          <p:nvPr>
            <p:ph type="title"/>
          </p:nvPr>
        </p:nvSpPr>
        <p:spPr/>
        <p:txBody>
          <a:bodyPr/>
          <a:lstStyle/>
          <a:p>
            <a:r>
              <a:rPr lang="en-US" altLang="zh-CN" dirty="0"/>
              <a:t>POJ 2373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DDAD474E-0ED0-40EA-9E0B-17916395E0BE}"/>
                  </a:ext>
                </a:extLst>
              </p:cNvPr>
              <p:cNvSpPr>
                <a:spLocks noGrp="1"/>
              </p:cNvSpPr>
              <p:nvPr>
                <p:ph idx="1"/>
              </p:nvPr>
            </p:nvSpPr>
            <p:spPr/>
            <p:txBody>
              <a:bodyPr>
                <a:normAutofit fontScale="92500" lnSpcReduction="20000"/>
              </a:bodyPr>
              <a:lstStyle/>
              <a:p>
                <a:r>
                  <a:rPr lang="zh-CN" altLang="en-US" dirty="0"/>
                  <a:t>仔细研究状态转移方程，发现</a:t>
                </a:r>
                <a:r>
                  <a:rPr lang="en-US" altLang="zh-CN" dirty="0"/>
                  <a:t>f[</a:t>
                </a:r>
                <a:r>
                  <a:rPr lang="en-US" altLang="zh-CN" dirty="0" err="1"/>
                  <a:t>i</a:t>
                </a:r>
                <a:r>
                  <a:rPr lang="en-US" altLang="zh-CN" dirty="0"/>
                  <a:t>]</a:t>
                </a:r>
                <a:r>
                  <a:rPr lang="zh-CN" altLang="en-US" dirty="0"/>
                  <a:t>一定是由满足</a:t>
                </a:r>
                <a14:m>
                  <m:oMath xmlns:m="http://schemas.openxmlformats.org/officeDocument/2006/math">
                    <m:r>
                      <m:rPr>
                        <m:sty m:val="p"/>
                      </m:rPr>
                      <a:rPr lang="en-US" altLang="zh-CN" i="1" dirty="0">
                        <a:latin typeface="Cambria Math" panose="02040503050406030204" pitchFamily="18" charset="0"/>
                      </a:rPr>
                      <m:t>A</m:t>
                    </m:r>
                    <m:r>
                      <a:rPr lang="en-US" altLang="zh-CN" dirty="0">
                        <a:latin typeface="Cambria Math" panose="02040503050406030204" pitchFamily="18" charset="0"/>
                      </a:rPr>
                      <m:t>≤</m:t>
                    </m:r>
                    <m:f>
                      <m:fPr>
                        <m:ctrlPr>
                          <a:rPr lang="en-US" altLang="zh-CN" i="1" dirty="0">
                            <a:latin typeface="Cambria Math"/>
                          </a:rPr>
                        </m:ctrlPr>
                      </m:fPr>
                      <m:num>
                        <m:r>
                          <m:rPr>
                            <m:sty m:val="p"/>
                          </m:rPr>
                          <a:rPr lang="en-US" altLang="zh-CN" dirty="0">
                            <a:latin typeface="Cambria Math" panose="02040503050406030204" pitchFamily="18" charset="0"/>
                          </a:rPr>
                          <m:t>i</m:t>
                        </m:r>
                        <m:r>
                          <a:rPr lang="en-US" altLang="zh-CN" dirty="0">
                            <a:latin typeface="Cambria Math" panose="02040503050406030204" pitchFamily="18" charset="0"/>
                          </a:rPr>
                          <m:t>−</m:t>
                        </m:r>
                        <m:r>
                          <m:rPr>
                            <m:sty m:val="p"/>
                          </m:rPr>
                          <a:rPr lang="en-US" altLang="zh-CN" dirty="0">
                            <a:latin typeface="Cambria Math" panose="02040503050406030204" pitchFamily="18" charset="0"/>
                          </a:rPr>
                          <m:t>j</m:t>
                        </m:r>
                      </m:num>
                      <m:den>
                        <m:r>
                          <a:rPr lang="en-US" altLang="zh-CN" dirty="0">
                            <a:latin typeface="Cambria Math" panose="02040503050406030204" pitchFamily="18" charset="0"/>
                          </a:rPr>
                          <m:t>2</m:t>
                        </m:r>
                      </m:den>
                    </m:f>
                    <m:r>
                      <a:rPr lang="en-US" altLang="zh-CN" dirty="0">
                        <a:latin typeface="Cambria Math" panose="02040503050406030204" pitchFamily="18" charset="0"/>
                      </a:rPr>
                      <m:t>≤</m:t>
                    </m:r>
                    <m:r>
                      <m:rPr>
                        <m:sty m:val="p"/>
                      </m:rPr>
                      <a:rPr lang="en-US" altLang="zh-CN" dirty="0">
                        <a:latin typeface="Cambria Math" panose="02040503050406030204" pitchFamily="18" charset="0"/>
                      </a:rPr>
                      <m:t>B</m:t>
                    </m:r>
                  </m:oMath>
                </a14:m>
                <a:r>
                  <a:rPr lang="zh-CN" altLang="en-US" dirty="0"/>
                  <a:t>且</a:t>
                </a:r>
                <a:r>
                  <a:rPr lang="en-US" altLang="zh-CN" dirty="0"/>
                  <a:t>f[j]</a:t>
                </a:r>
                <a:r>
                  <a:rPr lang="zh-CN" altLang="en-US" dirty="0"/>
                  <a:t>最小的</a:t>
                </a:r>
                <a:r>
                  <a:rPr lang="en-US" altLang="zh-CN" dirty="0"/>
                  <a:t>j</a:t>
                </a:r>
                <a:r>
                  <a:rPr lang="zh-CN" altLang="en-US" dirty="0"/>
                  <a:t>转移过来的，所以选用单调队列维护这个最小值。</a:t>
                </a:r>
                <a:endParaRPr lang="en-US" altLang="zh-CN" dirty="0"/>
              </a:p>
              <a:p>
                <a:r>
                  <a:rPr lang="zh-CN" altLang="en-US" dirty="0"/>
                  <a:t>队列需要记录位置和</a:t>
                </a:r>
                <a:r>
                  <a:rPr lang="en-US" altLang="zh-CN" dirty="0" err="1"/>
                  <a:t>dp</a:t>
                </a:r>
                <a:r>
                  <a:rPr lang="zh-CN" altLang="en-US" dirty="0"/>
                  <a:t>值（结构体）</a:t>
                </a:r>
                <a:endParaRPr lang="en-US" altLang="zh-CN" dirty="0"/>
              </a:p>
              <a:p>
                <a:r>
                  <a:rPr lang="en-US" altLang="zh-CN" b="1" dirty="0"/>
                  <a:t>1</a:t>
                </a:r>
                <a:r>
                  <a:rPr lang="zh-CN" altLang="en-US" b="1" dirty="0"/>
                  <a:t>、将队首所有位置小于</a:t>
                </a:r>
                <a:r>
                  <a:rPr lang="en-US" altLang="zh-CN" b="1" dirty="0"/>
                  <a:t>i-2B</a:t>
                </a:r>
                <a:r>
                  <a:rPr lang="zh-CN" altLang="en-US" b="1" dirty="0"/>
                  <a:t>的结构体弹出队列</a:t>
                </a:r>
                <a:endParaRPr lang="zh-CN" altLang="en-US" dirty="0"/>
              </a:p>
              <a:p>
                <a:r>
                  <a:rPr lang="en-US" altLang="zh-CN" b="1" dirty="0"/>
                  <a:t>2</a:t>
                </a:r>
                <a:r>
                  <a:rPr lang="zh-CN" altLang="en-US" b="1" dirty="0"/>
                  <a:t>、将队尾所有值大于</a:t>
                </a:r>
                <a:r>
                  <a:rPr lang="en-US" altLang="zh-CN" b="1" dirty="0"/>
                  <a:t>f[i-2A]</a:t>
                </a:r>
                <a:r>
                  <a:rPr lang="zh-CN" altLang="en-US" b="1" dirty="0"/>
                  <a:t>的结构体弹出队列</a:t>
                </a:r>
                <a:endParaRPr lang="zh-CN" altLang="en-US" dirty="0"/>
              </a:p>
              <a:p>
                <a:r>
                  <a:rPr lang="en-US" altLang="zh-CN" b="1" dirty="0"/>
                  <a:t>3</a:t>
                </a:r>
                <a:r>
                  <a:rPr lang="zh-CN" altLang="en-US" b="1" dirty="0"/>
                  <a:t>、将</a:t>
                </a:r>
                <a:r>
                  <a:rPr lang="en-US" altLang="zh-CN" b="1" dirty="0"/>
                  <a:t>{f[i-2A],i-2A}</a:t>
                </a:r>
                <a:r>
                  <a:rPr lang="zh-CN" altLang="en-US" b="1" dirty="0"/>
                  <a:t>加入队尾</a:t>
                </a:r>
                <a:endParaRPr lang="en-US" altLang="zh-CN" b="1" dirty="0"/>
              </a:p>
              <a:p>
                <a:r>
                  <a:rPr lang="en-US" altLang="zh-CN" b="1" dirty="0"/>
                  <a:t>4</a:t>
                </a:r>
                <a:r>
                  <a:rPr lang="zh-CN" altLang="en-US" b="1" dirty="0"/>
                  <a:t>、通过队头得到</a:t>
                </a:r>
                <a:r>
                  <a:rPr lang="en-US" altLang="zh-CN" b="1" dirty="0"/>
                  <a:t>f[</a:t>
                </a:r>
                <a:r>
                  <a:rPr lang="en-US" altLang="zh-CN" b="1" dirty="0" err="1"/>
                  <a:t>i</a:t>
                </a:r>
                <a:r>
                  <a:rPr lang="en-US" altLang="zh-CN" b="1" dirty="0"/>
                  <a:t>]</a:t>
                </a:r>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DDAD474E-0ED0-40EA-9E0B-17916395E0BE}"/>
                  </a:ext>
                </a:extLst>
              </p:cNvPr>
              <p:cNvSpPr>
                <a:spLocks noGrp="1" noRot="1" noChangeAspect="1" noMove="1" noResize="1" noEditPoints="1" noAdjustHandles="1" noChangeArrowheads="1" noChangeShapeType="1" noTextEdit="1"/>
              </p:cNvSpPr>
              <p:nvPr>
                <p:ph idx="1"/>
              </p:nvPr>
            </p:nvSpPr>
            <p:spPr>
              <a:blipFill>
                <a:blip r:embed="rId2"/>
                <a:stretch>
                  <a:fillRect l="-953" t="-1835" b="-1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661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844DDC-E996-403A-B234-8A24FF7551ED}"/>
              </a:ext>
            </a:extLst>
          </p:cNvPr>
          <p:cNvSpPr>
            <a:spLocks noGrp="1"/>
          </p:cNvSpPr>
          <p:nvPr>
            <p:ph type="title"/>
          </p:nvPr>
        </p:nvSpPr>
        <p:spPr/>
        <p:txBody>
          <a:bodyPr/>
          <a:lstStyle/>
          <a:p>
            <a:r>
              <a:rPr lang="en-US" altLang="zh-CN" dirty="0"/>
              <a:t>BZOJ 3831</a:t>
            </a:r>
            <a:endParaRPr lang="zh-CN" altLang="en-US" dirty="0"/>
          </a:p>
        </p:txBody>
      </p:sp>
      <p:sp>
        <p:nvSpPr>
          <p:cNvPr id="3" name="内容占位符 2">
            <a:extLst>
              <a:ext uri="{FF2B5EF4-FFF2-40B4-BE49-F238E27FC236}">
                <a16:creationId xmlns="" xmlns:a16="http://schemas.microsoft.com/office/drawing/2014/main" id="{C3B91C9F-0E7C-4EBB-9946-03D4FCB180C9}"/>
              </a:ext>
            </a:extLst>
          </p:cNvPr>
          <p:cNvSpPr>
            <a:spLocks noGrp="1"/>
          </p:cNvSpPr>
          <p:nvPr>
            <p:ph idx="1"/>
          </p:nvPr>
        </p:nvSpPr>
        <p:spPr/>
        <p:txBody>
          <a:bodyPr/>
          <a:lstStyle/>
          <a:p>
            <a:r>
              <a:rPr lang="zh-CN" altLang="en-US" dirty="0"/>
              <a:t>题意：</a:t>
            </a:r>
            <a:endParaRPr lang="en-US" altLang="zh-CN" dirty="0"/>
          </a:p>
          <a:p>
            <a:r>
              <a:rPr lang="zh-CN" altLang="en-US" dirty="0"/>
              <a:t>给出一片树林，树排成一排，每一棵树都有一个高度。从第一棵树出发，每次可以跳到</a:t>
            </a:r>
            <a:r>
              <a:rPr lang="en-US" altLang="zh-CN" dirty="0" err="1"/>
              <a:t>i+k</a:t>
            </a:r>
            <a:r>
              <a:rPr lang="zh-CN" altLang="en-US" dirty="0"/>
              <a:t>棵之前，跳到小于自己高度的树上不需要花费体力，否则需要花费一点体力，问到最后一棵树最少需要多少体力</a:t>
            </a:r>
            <a:endParaRPr lang="en-US" altLang="zh-CN" dirty="0"/>
          </a:p>
          <a:p>
            <a:endParaRPr lang="en-US" altLang="zh-CN" dirty="0"/>
          </a:p>
        </p:txBody>
      </p:sp>
    </p:spTree>
    <p:extLst>
      <p:ext uri="{BB962C8B-B14F-4D97-AF65-F5344CB8AC3E}">
        <p14:creationId xmlns:p14="http://schemas.microsoft.com/office/powerpoint/2010/main" val="1212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AB141A-F684-4184-B51A-EB9F6D70D281}"/>
              </a:ext>
            </a:extLst>
          </p:cNvPr>
          <p:cNvSpPr>
            <a:spLocks noGrp="1"/>
          </p:cNvSpPr>
          <p:nvPr>
            <p:ph type="title"/>
          </p:nvPr>
        </p:nvSpPr>
        <p:spPr/>
        <p:txBody>
          <a:bodyPr/>
          <a:lstStyle/>
          <a:p>
            <a:r>
              <a:rPr lang="en-US" altLang="zh-CN" dirty="0"/>
              <a:t>BZOJ 3831</a:t>
            </a:r>
            <a:endParaRPr lang="zh-CN" altLang="en-US" dirty="0"/>
          </a:p>
        </p:txBody>
      </p:sp>
      <p:sp>
        <p:nvSpPr>
          <p:cNvPr id="3" name="内容占位符 2">
            <a:extLst>
              <a:ext uri="{FF2B5EF4-FFF2-40B4-BE49-F238E27FC236}">
                <a16:creationId xmlns="" xmlns:a16="http://schemas.microsoft.com/office/drawing/2014/main" id="{2A9568F0-B61A-483C-8B52-DB9B91593086}"/>
              </a:ext>
            </a:extLst>
          </p:cNvPr>
          <p:cNvSpPr>
            <a:spLocks noGrp="1"/>
          </p:cNvSpPr>
          <p:nvPr>
            <p:ph idx="1"/>
          </p:nvPr>
        </p:nvSpPr>
        <p:spPr/>
        <p:txBody>
          <a:bodyPr>
            <a:normAutofit fontScale="92500" lnSpcReduction="10000"/>
          </a:bodyPr>
          <a:lstStyle/>
          <a:p>
            <a:r>
              <a:rPr lang="zh-CN" altLang="en-US" dirty="0"/>
              <a:t>思路：</a:t>
            </a:r>
            <a:endParaRPr lang="en-US" altLang="zh-CN" dirty="0"/>
          </a:p>
          <a:p>
            <a:r>
              <a:rPr lang="en-US" altLang="zh-CN" dirty="0"/>
              <a:t>DP</a:t>
            </a:r>
            <a:r>
              <a:rPr lang="zh-CN" altLang="en-US" dirty="0"/>
              <a:t>方程：</a:t>
            </a:r>
            <a:r>
              <a:rPr lang="en-US" altLang="zh-CN" dirty="0"/>
              <a:t> f[</a:t>
            </a:r>
            <a:r>
              <a:rPr lang="en-US" altLang="zh-CN" dirty="0" err="1"/>
              <a:t>i</a:t>
            </a:r>
            <a:r>
              <a:rPr lang="en-US" altLang="zh-CN" dirty="0"/>
              <a:t>] = min{f[j] + (height[</a:t>
            </a:r>
            <a:r>
              <a:rPr lang="en-US" altLang="zh-CN" dirty="0" err="1"/>
              <a:t>i</a:t>
            </a:r>
            <a:r>
              <a:rPr lang="en-US" altLang="zh-CN" dirty="0"/>
              <a:t>]</a:t>
            </a:r>
            <a:r>
              <a:rPr lang="zh-CN" altLang="en-US" dirty="0"/>
              <a:t>≥</a:t>
            </a:r>
            <a:r>
              <a:rPr lang="en-US" altLang="zh-CN" dirty="0"/>
              <a:t>height[j])}  (</a:t>
            </a:r>
            <a:r>
              <a:rPr lang="en-US" altLang="zh-CN" dirty="0" err="1"/>
              <a:t>i</a:t>
            </a:r>
            <a:r>
              <a:rPr lang="en-US" altLang="zh-CN" dirty="0"/>
              <a:t>-j</a:t>
            </a:r>
            <a:r>
              <a:rPr lang="zh-CN" altLang="en-US" dirty="0"/>
              <a:t>≤</a:t>
            </a:r>
            <a:r>
              <a:rPr lang="en-US" altLang="zh-CN" dirty="0"/>
              <a:t>k)</a:t>
            </a:r>
          </a:p>
          <a:p>
            <a:endParaRPr lang="en-US" altLang="zh-CN" dirty="0"/>
          </a:p>
          <a:p>
            <a:r>
              <a:rPr lang="en-US" altLang="zh-CN" b="1" dirty="0"/>
              <a:t>1</a:t>
            </a:r>
            <a:r>
              <a:rPr lang="zh-CN" altLang="en-US" b="1" dirty="0"/>
              <a:t>、将所有</a:t>
            </a:r>
            <a:r>
              <a:rPr lang="en-US" altLang="zh-CN" b="1" dirty="0" err="1"/>
              <a:t>i</a:t>
            </a:r>
            <a:r>
              <a:rPr lang="en-US" altLang="zh-CN" b="1" dirty="0"/>
              <a:t>-</a:t>
            </a:r>
            <a:r>
              <a:rPr lang="zh-CN" altLang="en-US" b="1" dirty="0"/>
              <a:t>队头</a:t>
            </a:r>
            <a:r>
              <a:rPr lang="en-US" altLang="zh-CN" b="1" dirty="0"/>
              <a:t>&gt;k</a:t>
            </a:r>
            <a:r>
              <a:rPr lang="zh-CN" altLang="en-US" b="1" dirty="0"/>
              <a:t>的值弹出队列</a:t>
            </a:r>
            <a:endParaRPr lang="en-US" altLang="zh-CN" b="1" dirty="0"/>
          </a:p>
          <a:p>
            <a:r>
              <a:rPr lang="en-US" altLang="zh-CN" b="1" dirty="0"/>
              <a:t>2</a:t>
            </a:r>
            <a:r>
              <a:rPr lang="zh-CN" altLang="en-US" b="1" dirty="0"/>
              <a:t>、通过队头得到</a:t>
            </a:r>
            <a:r>
              <a:rPr lang="en-US" altLang="zh-CN" b="1" dirty="0"/>
              <a:t>f[</a:t>
            </a:r>
            <a:r>
              <a:rPr lang="en-US" altLang="zh-CN" b="1" dirty="0" err="1"/>
              <a:t>i</a:t>
            </a:r>
            <a:r>
              <a:rPr lang="en-US" altLang="zh-CN" b="1" dirty="0"/>
              <a:t>]</a:t>
            </a:r>
            <a:endParaRPr lang="zh-CN" altLang="en-US" dirty="0"/>
          </a:p>
          <a:p>
            <a:r>
              <a:rPr lang="en-US" altLang="zh-CN" b="1" dirty="0"/>
              <a:t>3</a:t>
            </a:r>
            <a:r>
              <a:rPr lang="zh-CN" altLang="en-US" b="1" dirty="0"/>
              <a:t>、将</a:t>
            </a:r>
            <a:r>
              <a:rPr lang="en-US" altLang="zh-CN" b="1" dirty="0"/>
              <a:t>f[</a:t>
            </a:r>
            <a:r>
              <a:rPr lang="zh-CN" altLang="en-US" b="1" dirty="0"/>
              <a:t>队尾</a:t>
            </a:r>
            <a:r>
              <a:rPr lang="en-US" altLang="zh-CN" b="1" dirty="0"/>
              <a:t>]&gt;f[</a:t>
            </a:r>
            <a:r>
              <a:rPr lang="en-US" altLang="zh-CN" b="1" dirty="0" err="1"/>
              <a:t>i</a:t>
            </a:r>
            <a:r>
              <a:rPr lang="en-US" altLang="zh-CN" b="1" dirty="0"/>
              <a:t>]||(f[</a:t>
            </a:r>
            <a:r>
              <a:rPr lang="zh-CN" altLang="en-US" b="1" dirty="0"/>
              <a:t>队尾</a:t>
            </a:r>
            <a:r>
              <a:rPr lang="en-US" altLang="zh-CN" b="1" dirty="0"/>
              <a:t>]==f[</a:t>
            </a:r>
            <a:r>
              <a:rPr lang="en-US" altLang="zh-CN" b="1" dirty="0" err="1"/>
              <a:t>i</a:t>
            </a:r>
            <a:r>
              <a:rPr lang="en-US" altLang="zh-CN" b="1" dirty="0"/>
              <a:t>]&amp;&amp;a[</a:t>
            </a:r>
            <a:r>
              <a:rPr lang="zh-CN" altLang="en-US" b="1" dirty="0"/>
              <a:t>队尾</a:t>
            </a:r>
            <a:r>
              <a:rPr lang="en-US" altLang="zh-CN" b="1" dirty="0"/>
              <a:t>]&lt;=a[</a:t>
            </a:r>
            <a:r>
              <a:rPr lang="en-US" altLang="zh-CN" b="1" dirty="0" err="1"/>
              <a:t>i</a:t>
            </a:r>
            <a:r>
              <a:rPr lang="en-US" altLang="zh-CN" b="1" dirty="0"/>
              <a:t>])</a:t>
            </a:r>
            <a:r>
              <a:rPr lang="zh-CN" altLang="en-US" b="1" dirty="0"/>
              <a:t>的值弹出队列</a:t>
            </a:r>
            <a:endParaRPr lang="zh-CN" altLang="en-US" dirty="0"/>
          </a:p>
          <a:p>
            <a:r>
              <a:rPr lang="en-US" altLang="zh-CN" b="1" dirty="0"/>
              <a:t>4</a:t>
            </a:r>
            <a:r>
              <a:rPr lang="zh-CN" altLang="en-US" b="1" dirty="0"/>
              <a:t>、将</a:t>
            </a:r>
            <a:r>
              <a:rPr lang="en-US" altLang="zh-CN" b="1" dirty="0" err="1"/>
              <a:t>i</a:t>
            </a:r>
            <a:r>
              <a:rPr lang="zh-CN" altLang="en-US" b="1" dirty="0"/>
              <a:t>加入队尾</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2708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EE2D4983-0455-44DB-97EF-A8B961941BCD}"/>
              </a:ext>
            </a:extLst>
          </p:cNvPr>
          <p:cNvSpPr>
            <a:spLocks noGrp="1"/>
          </p:cNvSpPr>
          <p:nvPr>
            <p:ph type="title"/>
          </p:nvPr>
        </p:nvSpPr>
        <p:spPr/>
        <p:txBody>
          <a:bodyPr/>
          <a:lstStyle/>
          <a:p>
            <a:r>
              <a:rPr lang="zh-CN" altLang="en-US" dirty="0"/>
              <a:t>单调栈</a:t>
            </a:r>
          </a:p>
        </p:txBody>
      </p:sp>
    </p:spTree>
    <p:extLst>
      <p:ext uri="{BB962C8B-B14F-4D97-AF65-F5344CB8AC3E}">
        <p14:creationId xmlns:p14="http://schemas.microsoft.com/office/powerpoint/2010/main" val="165114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8109E2-0558-4F0B-8254-7F41FA113E59}"/>
              </a:ext>
            </a:extLst>
          </p:cNvPr>
          <p:cNvSpPr>
            <a:spLocks noGrp="1"/>
          </p:cNvSpPr>
          <p:nvPr>
            <p:ph type="title"/>
          </p:nvPr>
        </p:nvSpPr>
        <p:spPr/>
        <p:txBody>
          <a:bodyPr/>
          <a:lstStyle/>
          <a:p>
            <a:r>
              <a:rPr lang="en-US" altLang="zh-CN" dirty="0"/>
              <a:t>Basic part</a:t>
            </a:r>
            <a:endParaRPr lang="zh-CN" altLang="en-US" dirty="0"/>
          </a:p>
        </p:txBody>
      </p:sp>
      <p:sp>
        <p:nvSpPr>
          <p:cNvPr id="3" name="内容占位符 2">
            <a:extLst>
              <a:ext uri="{FF2B5EF4-FFF2-40B4-BE49-F238E27FC236}">
                <a16:creationId xmlns="" xmlns:a16="http://schemas.microsoft.com/office/drawing/2014/main" id="{408C9508-8779-49BB-8AAC-47009630601A}"/>
              </a:ext>
            </a:extLst>
          </p:cNvPr>
          <p:cNvSpPr>
            <a:spLocks noGrp="1"/>
          </p:cNvSpPr>
          <p:nvPr>
            <p:ph idx="1"/>
          </p:nvPr>
        </p:nvSpPr>
        <p:spPr/>
        <p:txBody>
          <a:bodyPr/>
          <a:lstStyle/>
          <a:p>
            <a:r>
              <a:rPr lang="zh-CN" altLang="en-US" dirty="0"/>
              <a:t>变量</a:t>
            </a:r>
            <a:endParaRPr lang="en-US" altLang="zh-CN" dirty="0"/>
          </a:p>
          <a:p>
            <a:r>
              <a:rPr lang="zh-CN" altLang="en-US" dirty="0"/>
              <a:t>数组</a:t>
            </a:r>
            <a:endParaRPr lang="en-US" altLang="zh-CN" dirty="0"/>
          </a:p>
          <a:p>
            <a:r>
              <a:rPr lang="zh-CN" altLang="en-US" dirty="0"/>
              <a:t>链表</a:t>
            </a:r>
            <a:endParaRPr lang="en-US" altLang="zh-CN" dirty="0"/>
          </a:p>
          <a:p>
            <a:r>
              <a:rPr lang="zh-CN" altLang="en-US" dirty="0"/>
              <a:t>栈</a:t>
            </a:r>
            <a:endParaRPr lang="en-US" altLang="zh-CN" dirty="0"/>
          </a:p>
          <a:p>
            <a:r>
              <a:rPr lang="zh-CN" altLang="en-US" dirty="0"/>
              <a:t>队列</a:t>
            </a:r>
            <a:endParaRPr lang="en-US" altLang="zh-CN" dirty="0"/>
          </a:p>
          <a:p>
            <a:r>
              <a:rPr lang="zh-CN" altLang="en-US" dirty="0"/>
              <a:t>（不讲了）</a:t>
            </a:r>
          </a:p>
        </p:txBody>
      </p:sp>
    </p:spTree>
    <p:extLst>
      <p:ext uri="{BB962C8B-B14F-4D97-AF65-F5344CB8AC3E}">
        <p14:creationId xmlns:p14="http://schemas.microsoft.com/office/powerpoint/2010/main" val="3738850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784A545B-97BB-4017-9D61-A188CE2AF5FB}"/>
              </a:ext>
            </a:extLst>
          </p:cNvPr>
          <p:cNvSpPr>
            <a:spLocks noGrp="1"/>
          </p:cNvSpPr>
          <p:nvPr>
            <p:ph type="title"/>
          </p:nvPr>
        </p:nvSpPr>
        <p:spPr/>
        <p:txBody>
          <a:bodyPr/>
          <a:lstStyle/>
          <a:p>
            <a:r>
              <a:rPr lang="zh-CN" altLang="en-US" dirty="0"/>
              <a:t>单调栈，单调递增或单调减的栈，跟单调队列差不多，但是只用到它的一端，利用它可以用来解决一些</a:t>
            </a:r>
            <a:r>
              <a:rPr lang="en-US" altLang="zh-CN" dirty="0"/>
              <a:t>ACM/ICPC</a:t>
            </a:r>
            <a:r>
              <a:rPr lang="zh-CN" altLang="en-US" dirty="0"/>
              <a:t>和</a:t>
            </a:r>
            <a:r>
              <a:rPr lang="en-US" altLang="zh-CN" dirty="0"/>
              <a:t>OI</a:t>
            </a:r>
            <a:r>
              <a:rPr lang="zh-CN" altLang="en-US" dirty="0"/>
              <a:t>的题目，如</a:t>
            </a:r>
            <a:r>
              <a:rPr lang="en-US" altLang="zh-CN" dirty="0"/>
              <a:t>……</a:t>
            </a:r>
            <a:endParaRPr lang="zh-CN" altLang="en-US" dirty="0"/>
          </a:p>
        </p:txBody>
      </p:sp>
      <p:sp>
        <p:nvSpPr>
          <p:cNvPr id="6" name="文本占位符 5">
            <a:extLst>
              <a:ext uri="{FF2B5EF4-FFF2-40B4-BE49-F238E27FC236}">
                <a16:creationId xmlns="" xmlns:a16="http://schemas.microsoft.com/office/drawing/2014/main" id="{B218CE95-63B5-423B-91E9-46C72359F2C9}"/>
              </a:ext>
            </a:extLst>
          </p:cNvPr>
          <p:cNvSpPr>
            <a:spLocks noGrp="1"/>
          </p:cNvSpPr>
          <p:nvPr>
            <p:ph type="body" sz="quarter" idx="13"/>
          </p:nvPr>
        </p:nvSpPr>
        <p:spPr/>
        <p:txBody>
          <a:bodyPr/>
          <a:lstStyle/>
          <a:p>
            <a:r>
              <a:rPr lang="zh-CN" altLang="en-US" dirty="0"/>
              <a:t>百度百科</a:t>
            </a:r>
          </a:p>
        </p:txBody>
      </p:sp>
      <p:sp>
        <p:nvSpPr>
          <p:cNvPr id="5" name="文本占位符 4">
            <a:extLst>
              <a:ext uri="{FF2B5EF4-FFF2-40B4-BE49-F238E27FC236}">
                <a16:creationId xmlns="" xmlns:a16="http://schemas.microsoft.com/office/drawing/2014/main" id="{211E3BF2-C893-47EE-94E7-CE75569CA8B3}"/>
              </a:ext>
            </a:extLst>
          </p:cNvPr>
          <p:cNvSpPr>
            <a:spLocks noGrp="1"/>
          </p:cNvSpPr>
          <p:nvPr>
            <p:ph type="body" idx="1"/>
          </p:nvPr>
        </p:nvSpPr>
        <p:spPr/>
        <p:txBody>
          <a:bodyPr/>
          <a:lstStyle/>
          <a:p>
            <a:r>
              <a:rPr lang="zh-CN" altLang="en-US" strike="sngStrike" dirty="0"/>
              <a:t>他说的很有道理但是我还是什么都没懂</a:t>
            </a:r>
          </a:p>
        </p:txBody>
      </p:sp>
    </p:spTree>
    <p:extLst>
      <p:ext uri="{BB962C8B-B14F-4D97-AF65-F5344CB8AC3E}">
        <p14:creationId xmlns:p14="http://schemas.microsoft.com/office/powerpoint/2010/main" val="288429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17C1B6B-107B-4220-B0B6-7F1309C6EE20}"/>
              </a:ext>
            </a:extLst>
          </p:cNvPr>
          <p:cNvSpPr>
            <a:spLocks noGrp="1"/>
          </p:cNvSpPr>
          <p:nvPr>
            <p:ph type="title"/>
          </p:nvPr>
        </p:nvSpPr>
        <p:spPr/>
        <p:txBody>
          <a:bodyPr/>
          <a:lstStyle/>
          <a:p>
            <a:r>
              <a:rPr lang="zh-CN" altLang="en-US" dirty="0"/>
              <a:t>什么是单调栈？</a:t>
            </a:r>
          </a:p>
        </p:txBody>
      </p:sp>
      <p:sp>
        <p:nvSpPr>
          <p:cNvPr id="3" name="内容占位符 2">
            <a:extLst>
              <a:ext uri="{FF2B5EF4-FFF2-40B4-BE49-F238E27FC236}">
                <a16:creationId xmlns="" xmlns:a16="http://schemas.microsoft.com/office/drawing/2014/main" id="{6A916C53-4CBD-4411-B14B-2F30A7FF4C01}"/>
              </a:ext>
            </a:extLst>
          </p:cNvPr>
          <p:cNvSpPr>
            <a:spLocks noGrp="1"/>
          </p:cNvSpPr>
          <p:nvPr>
            <p:ph idx="1"/>
          </p:nvPr>
        </p:nvSpPr>
        <p:spPr/>
        <p:txBody>
          <a:bodyPr/>
          <a:lstStyle/>
          <a:p>
            <a:r>
              <a:rPr lang="zh-CN" altLang="en-US" dirty="0"/>
              <a:t>一个栈</a:t>
            </a:r>
            <a:endParaRPr lang="en-US" altLang="zh-CN" dirty="0"/>
          </a:p>
          <a:p>
            <a:r>
              <a:rPr lang="zh-CN" altLang="en-US" dirty="0"/>
              <a:t>栈内元素是单调的</a:t>
            </a:r>
            <a:endParaRPr lang="en-US" altLang="zh-CN" dirty="0"/>
          </a:p>
          <a:p>
            <a:r>
              <a:rPr lang="zh-CN" altLang="en-US" dirty="0"/>
              <a:t>每个元素只进栈一次，出栈一次</a:t>
            </a:r>
            <a:endParaRPr lang="en-US" altLang="zh-CN" dirty="0"/>
          </a:p>
          <a:p>
            <a:r>
              <a:rPr lang="zh-CN" altLang="en-US" dirty="0"/>
              <a:t>操作每个元素的均摊复杂度很小</a:t>
            </a:r>
            <a:endParaRPr lang="en-US" altLang="zh-CN" dirty="0"/>
          </a:p>
          <a:p>
            <a:endParaRPr lang="zh-CN" altLang="en-US" dirty="0"/>
          </a:p>
        </p:txBody>
      </p:sp>
    </p:spTree>
    <p:extLst>
      <p:ext uri="{BB962C8B-B14F-4D97-AF65-F5344CB8AC3E}">
        <p14:creationId xmlns:p14="http://schemas.microsoft.com/office/powerpoint/2010/main" val="173885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D9EAC87-744C-48AF-8195-C1F60C14EBF9}"/>
              </a:ext>
            </a:extLst>
          </p:cNvPr>
          <p:cNvSpPr>
            <a:spLocks noGrp="1"/>
          </p:cNvSpPr>
          <p:nvPr>
            <p:ph type="title"/>
          </p:nvPr>
        </p:nvSpPr>
        <p:spPr/>
        <p:txBody>
          <a:bodyPr/>
          <a:lstStyle/>
          <a:p>
            <a:r>
              <a:rPr lang="zh-CN" altLang="en-US" dirty="0"/>
              <a:t>如何实现</a:t>
            </a:r>
            <a:r>
              <a:rPr lang="en-US" altLang="zh-CN" dirty="0"/>
              <a:t>/</a:t>
            </a:r>
            <a:r>
              <a:rPr lang="zh-CN" altLang="en-US" dirty="0"/>
              <a:t>使用单调栈？</a:t>
            </a:r>
          </a:p>
        </p:txBody>
      </p:sp>
      <p:sp>
        <p:nvSpPr>
          <p:cNvPr id="3" name="内容占位符 2">
            <a:extLst>
              <a:ext uri="{FF2B5EF4-FFF2-40B4-BE49-F238E27FC236}">
                <a16:creationId xmlns="" xmlns:a16="http://schemas.microsoft.com/office/drawing/2014/main" id="{1B507DD0-A333-4E3F-8F21-831F79255CAD}"/>
              </a:ext>
            </a:extLst>
          </p:cNvPr>
          <p:cNvSpPr>
            <a:spLocks noGrp="1"/>
          </p:cNvSpPr>
          <p:nvPr>
            <p:ph idx="1"/>
          </p:nvPr>
        </p:nvSpPr>
        <p:spPr/>
        <p:txBody>
          <a:bodyPr/>
          <a:lstStyle/>
          <a:p>
            <a:r>
              <a:rPr lang="zh-CN" altLang="en-US" dirty="0"/>
              <a:t>手写最好啦    （也可以用</a:t>
            </a:r>
            <a:r>
              <a:rPr lang="en-US" altLang="zh-CN" dirty="0"/>
              <a:t>STL</a:t>
            </a:r>
            <a:r>
              <a:rPr lang="zh-CN" altLang="en-US" dirty="0"/>
              <a:t>中的</a:t>
            </a:r>
            <a:r>
              <a:rPr lang="en-US" altLang="zh-CN" dirty="0"/>
              <a:t>stack</a:t>
            </a:r>
            <a:r>
              <a:rPr lang="zh-CN" altLang="en-US" dirty="0"/>
              <a:t>）</a:t>
            </a:r>
            <a:endParaRPr lang="en-US" altLang="zh-CN" dirty="0"/>
          </a:p>
          <a:p>
            <a:r>
              <a:rPr lang="zh-CN" altLang="en-US" dirty="0"/>
              <a:t>初始化栈为空，并在之后始终保持栈顶元素为最值</a:t>
            </a:r>
          </a:p>
          <a:p>
            <a:r>
              <a:rPr lang="zh-CN" altLang="en-US" dirty="0"/>
              <a:t>将当前元素和栈顶元素比较，若优于栈顶元素，则栈顶元素出栈；直到当前元素不优于栈顶元素，当前元素进栈</a:t>
            </a:r>
          </a:p>
          <a:p>
            <a:r>
              <a:rPr lang="zh-CN" altLang="en-US" dirty="0"/>
              <a:t>对于每一个元素</a:t>
            </a:r>
            <a:r>
              <a:rPr lang="en-US" altLang="zh-CN" dirty="0"/>
              <a:t>a[</a:t>
            </a:r>
            <a:r>
              <a:rPr lang="en-US" altLang="zh-CN" dirty="0" err="1"/>
              <a:t>i</a:t>
            </a:r>
            <a:r>
              <a:rPr lang="en-US" altLang="zh-CN" dirty="0"/>
              <a:t>]</a:t>
            </a:r>
            <a:r>
              <a:rPr lang="zh-CN" altLang="en-US" dirty="0"/>
              <a:t>都执行以上的操作</a:t>
            </a:r>
          </a:p>
        </p:txBody>
      </p:sp>
    </p:spTree>
    <p:extLst>
      <p:ext uri="{BB962C8B-B14F-4D97-AF65-F5344CB8AC3E}">
        <p14:creationId xmlns:p14="http://schemas.microsoft.com/office/powerpoint/2010/main" val="221397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DA9DF02-DB03-4EFA-978F-92F394EB5F51}"/>
              </a:ext>
            </a:extLst>
          </p:cNvPr>
          <p:cNvSpPr>
            <a:spLocks noGrp="1"/>
          </p:cNvSpPr>
          <p:nvPr>
            <p:ph type="title"/>
          </p:nvPr>
        </p:nvSpPr>
        <p:spPr/>
        <p:txBody>
          <a:bodyPr/>
          <a:lstStyle/>
          <a:p>
            <a:r>
              <a:rPr lang="en-US" altLang="zh-CN" dirty="0"/>
              <a:t>POJ 3250</a:t>
            </a:r>
            <a:endParaRPr lang="zh-CN" altLang="en-US" dirty="0"/>
          </a:p>
        </p:txBody>
      </p:sp>
      <p:sp>
        <p:nvSpPr>
          <p:cNvPr id="3" name="内容占位符 2">
            <a:extLst>
              <a:ext uri="{FF2B5EF4-FFF2-40B4-BE49-F238E27FC236}">
                <a16:creationId xmlns="" xmlns:a16="http://schemas.microsoft.com/office/drawing/2014/main" id="{D9C3913D-EC56-42CF-8F9F-07D3D538BE43}"/>
              </a:ext>
            </a:extLst>
          </p:cNvPr>
          <p:cNvSpPr>
            <a:spLocks noGrp="1"/>
          </p:cNvSpPr>
          <p:nvPr>
            <p:ph idx="1"/>
          </p:nvPr>
        </p:nvSpPr>
        <p:spPr/>
        <p:txBody>
          <a:bodyPr>
            <a:normAutofit/>
          </a:bodyPr>
          <a:lstStyle/>
          <a:p>
            <a:r>
              <a:rPr lang="zh-CN" altLang="en-US" dirty="0"/>
              <a:t>题意：</a:t>
            </a:r>
            <a:endParaRPr lang="en-US" altLang="zh-CN" dirty="0"/>
          </a:p>
          <a:p>
            <a:r>
              <a:rPr lang="zh-CN" altLang="en-US" dirty="0"/>
              <a:t>一群高度不完全相同的牛从左到右站成一排，每头牛只能看见它右边的比它矮的牛的发型，若遇到一头高度大于或等于它的牛，则无法继续看到这头牛后面的其他牛。</a:t>
            </a:r>
          </a:p>
          <a:p>
            <a:r>
              <a:rPr lang="zh-CN" altLang="en-US" dirty="0"/>
              <a:t>给出这些牛的高度，要求每头牛可以看到的牛的数量的和。</a:t>
            </a:r>
            <a:br>
              <a:rPr lang="zh-CN" altLang="en-US" dirty="0"/>
            </a:br>
            <a:endParaRPr lang="zh-CN" altLang="en-US" dirty="0"/>
          </a:p>
          <a:p>
            <a:endParaRPr lang="zh-CN" altLang="en-US" dirty="0"/>
          </a:p>
        </p:txBody>
      </p:sp>
    </p:spTree>
    <p:extLst>
      <p:ext uri="{BB962C8B-B14F-4D97-AF65-F5344CB8AC3E}">
        <p14:creationId xmlns:p14="http://schemas.microsoft.com/office/powerpoint/2010/main" val="3501730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2D3642-D37D-4356-92A5-2D19AFF2947D}"/>
              </a:ext>
            </a:extLst>
          </p:cNvPr>
          <p:cNvSpPr>
            <a:spLocks noGrp="1"/>
          </p:cNvSpPr>
          <p:nvPr>
            <p:ph type="title"/>
          </p:nvPr>
        </p:nvSpPr>
        <p:spPr/>
        <p:txBody>
          <a:bodyPr/>
          <a:lstStyle/>
          <a:p>
            <a:r>
              <a:rPr lang="en-US" altLang="zh-CN" dirty="0"/>
              <a:t>POJ 3250</a:t>
            </a:r>
            <a:endParaRPr lang="zh-CN" altLang="en-US" dirty="0"/>
          </a:p>
        </p:txBody>
      </p:sp>
      <p:sp>
        <p:nvSpPr>
          <p:cNvPr id="3" name="内容占位符 2">
            <a:extLst>
              <a:ext uri="{FF2B5EF4-FFF2-40B4-BE49-F238E27FC236}">
                <a16:creationId xmlns="" xmlns:a16="http://schemas.microsoft.com/office/drawing/2014/main" id="{7A35CFC7-D9D7-478B-BF24-AFB7D01811C1}"/>
              </a:ext>
            </a:extLst>
          </p:cNvPr>
          <p:cNvSpPr>
            <a:spLocks noGrp="1"/>
          </p:cNvSpPr>
          <p:nvPr>
            <p:ph idx="1"/>
          </p:nvPr>
        </p:nvSpPr>
        <p:spPr/>
        <p:txBody>
          <a:bodyPr/>
          <a:lstStyle/>
          <a:p>
            <a:r>
              <a:rPr lang="zh-CN" altLang="en-US" dirty="0"/>
              <a:t>思路：</a:t>
            </a:r>
            <a:endParaRPr lang="en-US" altLang="zh-CN" dirty="0"/>
          </a:p>
          <a:p>
            <a:r>
              <a:rPr lang="zh-CN" altLang="en-US" dirty="0"/>
              <a:t>把要求作一下转换，其实就是要求每头牛被看到的次数之和。这个可以使用单调栈来解决。</a:t>
            </a:r>
          </a:p>
          <a:p>
            <a:r>
              <a:rPr lang="zh-CN" altLang="en-US" dirty="0"/>
              <a:t>从左到右依次读取当前牛的高度，从栈顶开始把高度小于或等于当前牛的高度的那些元素删除，此时栈中剩下的元素的数量就是可以看见当前牛的其他牛的数量。把这个数量加在一起，就可以得到最后的答案了。 </a:t>
            </a:r>
          </a:p>
        </p:txBody>
      </p:sp>
    </p:spTree>
    <p:extLst>
      <p:ext uri="{BB962C8B-B14F-4D97-AF65-F5344CB8AC3E}">
        <p14:creationId xmlns:p14="http://schemas.microsoft.com/office/powerpoint/2010/main" val="2115401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4CB2A8E-0AF8-42DD-B3BF-82817472E6AF}"/>
              </a:ext>
            </a:extLst>
          </p:cNvPr>
          <p:cNvSpPr>
            <a:spLocks noGrp="1"/>
          </p:cNvSpPr>
          <p:nvPr>
            <p:ph type="title"/>
          </p:nvPr>
        </p:nvSpPr>
        <p:spPr/>
        <p:txBody>
          <a:bodyPr/>
          <a:lstStyle/>
          <a:p>
            <a:r>
              <a:rPr lang="en-US" altLang="zh-CN" dirty="0"/>
              <a:t>POJ 3250</a:t>
            </a:r>
            <a:endParaRPr lang="zh-CN" altLang="en-US" dirty="0"/>
          </a:p>
        </p:txBody>
      </p:sp>
      <p:sp>
        <p:nvSpPr>
          <p:cNvPr id="4" name="Rectangle 1">
            <a:extLst>
              <a:ext uri="{FF2B5EF4-FFF2-40B4-BE49-F238E27FC236}">
                <a16:creationId xmlns="" xmlns:a16="http://schemas.microsoft.com/office/drawing/2014/main" id="{6AC8B164-ECC4-4D77-9852-B0687F3DA91A}"/>
              </a:ext>
            </a:extLst>
          </p:cNvPr>
          <p:cNvSpPr>
            <a:spLocks noChangeArrowheads="1"/>
          </p:cNvSpPr>
          <p:nvPr/>
        </p:nvSpPr>
        <p:spPr bwMode="auto">
          <a:xfrm>
            <a:off x="3216482" y="2495376"/>
            <a:ext cx="6740829" cy="357661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3174" rIns="19044" bIns="3174"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#include &lt;stack&gt;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#include &lt;cstdio&gt;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using</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namespace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stack</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main</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long</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long</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t>
            </a:r>
            <a:r>
              <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xx,</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0</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scanf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"%lld"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,&amp;n);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;i&lt;=n;i++){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scanf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en-US" altLang="zh-CN" sz="16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ll</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,&amp;xx);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while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(st.size()&amp;&amp;st.top()&lt;=xx)st.pop();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ans+=st.size();st.push(xx);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printf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"%lld\n"</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5064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9D83069-3850-44FE-A03C-574E0B411C1B}"/>
              </a:ext>
            </a:extLst>
          </p:cNvPr>
          <p:cNvSpPr>
            <a:spLocks noGrp="1"/>
          </p:cNvSpPr>
          <p:nvPr>
            <p:ph type="title"/>
          </p:nvPr>
        </p:nvSpPr>
        <p:spPr/>
        <p:txBody>
          <a:bodyPr/>
          <a:lstStyle/>
          <a:p>
            <a:r>
              <a:rPr lang="en-US" altLang="zh-CN" dirty="0"/>
              <a:t>POJ 3044</a:t>
            </a:r>
            <a:endParaRPr lang="zh-CN" altLang="en-US" dirty="0"/>
          </a:p>
        </p:txBody>
      </p:sp>
      <p:sp>
        <p:nvSpPr>
          <p:cNvPr id="3" name="内容占位符 2">
            <a:extLst>
              <a:ext uri="{FF2B5EF4-FFF2-40B4-BE49-F238E27FC236}">
                <a16:creationId xmlns="" xmlns:a16="http://schemas.microsoft.com/office/drawing/2014/main" id="{11B0FDB9-DFF0-4B88-9F29-A862045FF134}"/>
              </a:ext>
            </a:extLst>
          </p:cNvPr>
          <p:cNvSpPr>
            <a:spLocks noGrp="1"/>
          </p:cNvSpPr>
          <p:nvPr>
            <p:ph idx="1"/>
          </p:nvPr>
        </p:nvSpPr>
        <p:spPr/>
        <p:txBody>
          <a:bodyPr/>
          <a:lstStyle/>
          <a:p>
            <a:r>
              <a:rPr lang="zh-CN" altLang="en-US" dirty="0"/>
              <a:t>题意：</a:t>
            </a:r>
            <a:endParaRPr lang="en-US" altLang="zh-CN" dirty="0"/>
          </a:p>
          <a:p>
            <a:r>
              <a:rPr lang="zh-CN" altLang="en-US" dirty="0"/>
              <a:t>给你城市的正视图，所有的大楼都是矩形，问最少可以看出有几个大楼。</a:t>
            </a:r>
            <a:endParaRPr lang="en-US" altLang="zh-CN" dirty="0"/>
          </a:p>
          <a:p>
            <a:endParaRPr lang="zh-CN" altLang="en-US" dirty="0"/>
          </a:p>
        </p:txBody>
      </p:sp>
      <p:pic>
        <p:nvPicPr>
          <p:cNvPr id="4" name="图片 3">
            <a:extLst>
              <a:ext uri="{FF2B5EF4-FFF2-40B4-BE49-F238E27FC236}">
                <a16:creationId xmlns="" xmlns:a16="http://schemas.microsoft.com/office/drawing/2014/main" id="{26E2D881-7377-44CE-84A1-50490303C67A}"/>
              </a:ext>
            </a:extLst>
          </p:cNvPr>
          <p:cNvPicPr>
            <a:picLocks noChangeAspect="1"/>
          </p:cNvPicPr>
          <p:nvPr/>
        </p:nvPicPr>
        <p:blipFill>
          <a:blip r:embed="rId2"/>
          <a:stretch>
            <a:fillRect/>
          </a:stretch>
        </p:blipFill>
        <p:spPr>
          <a:xfrm>
            <a:off x="1700385" y="4079987"/>
            <a:ext cx="3391356" cy="1181259"/>
          </a:xfrm>
          <a:prstGeom prst="rect">
            <a:avLst/>
          </a:prstGeom>
        </p:spPr>
      </p:pic>
      <p:pic>
        <p:nvPicPr>
          <p:cNvPr id="6" name="图片 5">
            <a:extLst>
              <a:ext uri="{FF2B5EF4-FFF2-40B4-BE49-F238E27FC236}">
                <a16:creationId xmlns="" xmlns:a16="http://schemas.microsoft.com/office/drawing/2014/main" id="{AFF91022-818D-4D10-B986-DD91163A20EF}"/>
              </a:ext>
            </a:extLst>
          </p:cNvPr>
          <p:cNvPicPr>
            <a:picLocks noChangeAspect="1"/>
          </p:cNvPicPr>
          <p:nvPr/>
        </p:nvPicPr>
        <p:blipFill>
          <a:blip r:embed="rId3"/>
          <a:stretch>
            <a:fillRect/>
          </a:stretch>
        </p:blipFill>
        <p:spPr>
          <a:xfrm>
            <a:off x="6039083" y="3598301"/>
            <a:ext cx="4672047" cy="1738325"/>
          </a:xfrm>
          <a:prstGeom prst="rect">
            <a:avLst/>
          </a:prstGeom>
        </p:spPr>
      </p:pic>
      <p:sp>
        <p:nvSpPr>
          <p:cNvPr id="7" name="箭头: 右 6">
            <a:extLst>
              <a:ext uri="{FF2B5EF4-FFF2-40B4-BE49-F238E27FC236}">
                <a16:creationId xmlns="" xmlns:a16="http://schemas.microsoft.com/office/drawing/2014/main" id="{E7195DC7-5CBF-40AE-8967-0C3A4D719E15}"/>
              </a:ext>
            </a:extLst>
          </p:cNvPr>
          <p:cNvSpPr/>
          <p:nvPr/>
        </p:nvSpPr>
        <p:spPr>
          <a:xfrm>
            <a:off x="5219891" y="4369821"/>
            <a:ext cx="744386" cy="477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1220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EA7A92-20E8-45E2-9F4E-CF7466DB1238}"/>
              </a:ext>
            </a:extLst>
          </p:cNvPr>
          <p:cNvSpPr>
            <a:spLocks noGrp="1"/>
          </p:cNvSpPr>
          <p:nvPr>
            <p:ph type="title"/>
          </p:nvPr>
        </p:nvSpPr>
        <p:spPr/>
        <p:txBody>
          <a:bodyPr/>
          <a:lstStyle/>
          <a:p>
            <a:r>
              <a:rPr lang="en-US" altLang="zh-CN" dirty="0"/>
              <a:t>POJ 3044</a:t>
            </a:r>
            <a:endParaRPr lang="zh-CN" altLang="en-US" dirty="0"/>
          </a:p>
        </p:txBody>
      </p:sp>
      <p:sp>
        <p:nvSpPr>
          <p:cNvPr id="3" name="内容占位符 2">
            <a:extLst>
              <a:ext uri="{FF2B5EF4-FFF2-40B4-BE49-F238E27FC236}">
                <a16:creationId xmlns="" xmlns:a16="http://schemas.microsoft.com/office/drawing/2014/main" id="{61572407-09F0-4DB3-A273-714B1C5CA308}"/>
              </a:ext>
            </a:extLst>
          </p:cNvPr>
          <p:cNvSpPr>
            <a:spLocks noGrp="1"/>
          </p:cNvSpPr>
          <p:nvPr>
            <p:ph idx="1"/>
          </p:nvPr>
        </p:nvSpPr>
        <p:spPr/>
        <p:txBody>
          <a:bodyPr>
            <a:normAutofit lnSpcReduction="10000"/>
          </a:bodyPr>
          <a:lstStyle/>
          <a:p>
            <a:r>
              <a:rPr lang="zh-CN" altLang="en-US" dirty="0"/>
              <a:t>思路：</a:t>
            </a:r>
            <a:endParaRPr lang="en-US" altLang="zh-CN" dirty="0"/>
          </a:p>
          <a:p>
            <a:r>
              <a:rPr lang="zh-CN" altLang="en-US" dirty="0"/>
              <a:t>单调栈，先将</a:t>
            </a:r>
            <a:r>
              <a:rPr lang="en-US" altLang="zh-CN" dirty="0"/>
              <a:t>0</a:t>
            </a:r>
            <a:r>
              <a:rPr lang="zh-CN" altLang="en-US" dirty="0"/>
              <a:t>压栈，然后遍历</a:t>
            </a:r>
            <a:r>
              <a:rPr lang="en-US" altLang="zh-CN" dirty="0"/>
              <a:t>n</a:t>
            </a:r>
            <a:r>
              <a:rPr lang="zh-CN" altLang="en-US" dirty="0"/>
              <a:t>个数</a:t>
            </a:r>
            <a:endParaRPr lang="en-US" altLang="zh-CN" dirty="0"/>
          </a:p>
          <a:p>
            <a:r>
              <a:rPr lang="zh-CN" altLang="en-US" dirty="0"/>
              <a:t>设当前高度为</a:t>
            </a:r>
            <a:r>
              <a:rPr lang="en-US" altLang="zh-CN" dirty="0"/>
              <a:t>y</a:t>
            </a:r>
          </a:p>
          <a:p>
            <a:r>
              <a:rPr lang="zh-CN" altLang="en-US" dirty="0"/>
              <a:t>如果栈顶元素大于</a:t>
            </a:r>
            <a:r>
              <a:rPr lang="en-US" altLang="zh-CN" dirty="0"/>
              <a:t>y</a:t>
            </a:r>
            <a:r>
              <a:rPr lang="zh-CN" altLang="en-US" dirty="0"/>
              <a:t>的话，就不断弹出栈顶元素并</a:t>
            </a:r>
            <a:r>
              <a:rPr lang="en-US" altLang="zh-CN" dirty="0" err="1"/>
              <a:t>ans</a:t>
            </a:r>
            <a:r>
              <a:rPr lang="en-US" altLang="zh-CN" dirty="0"/>
              <a:t>++</a:t>
            </a:r>
            <a:r>
              <a:rPr lang="zh-CN" altLang="en-US" dirty="0"/>
              <a:t>，直到栈顶元素小于等于</a:t>
            </a:r>
            <a:r>
              <a:rPr lang="en-US" altLang="zh-CN" dirty="0"/>
              <a:t>y</a:t>
            </a:r>
          </a:p>
          <a:p>
            <a:r>
              <a:rPr lang="zh-CN" altLang="en-US" dirty="0"/>
              <a:t>如果此时栈顶元素小于</a:t>
            </a:r>
            <a:r>
              <a:rPr lang="en-US" altLang="zh-CN" dirty="0"/>
              <a:t>y</a:t>
            </a:r>
            <a:r>
              <a:rPr lang="zh-CN" altLang="en-US" dirty="0"/>
              <a:t>的话，就将</a:t>
            </a:r>
            <a:r>
              <a:rPr lang="en-US" altLang="zh-CN" dirty="0"/>
              <a:t>y</a:t>
            </a:r>
            <a:r>
              <a:rPr lang="zh-CN" altLang="en-US" dirty="0"/>
              <a:t>压栈</a:t>
            </a:r>
            <a:endParaRPr lang="en-US" altLang="zh-CN" dirty="0"/>
          </a:p>
          <a:p>
            <a:r>
              <a:rPr lang="zh-CN" altLang="en-US" dirty="0"/>
              <a:t>否则</a:t>
            </a:r>
            <a:r>
              <a:rPr lang="en-US" altLang="zh-CN" dirty="0"/>
              <a:t>continue</a:t>
            </a:r>
            <a:r>
              <a:rPr lang="zh-CN" altLang="en-US" dirty="0"/>
              <a:t>。</a:t>
            </a:r>
          </a:p>
        </p:txBody>
      </p:sp>
    </p:spTree>
    <p:extLst>
      <p:ext uri="{BB962C8B-B14F-4D97-AF65-F5344CB8AC3E}">
        <p14:creationId xmlns:p14="http://schemas.microsoft.com/office/powerpoint/2010/main" val="3073591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764D444A-40EF-4E72-81C1-75DC6549CCE0}"/>
              </a:ext>
            </a:extLst>
          </p:cNvPr>
          <p:cNvSpPr>
            <a:spLocks noGrp="1"/>
          </p:cNvSpPr>
          <p:nvPr>
            <p:ph type="title"/>
          </p:nvPr>
        </p:nvSpPr>
        <p:spPr/>
        <p:txBody>
          <a:bodyPr/>
          <a:lstStyle/>
          <a:p>
            <a:r>
              <a:rPr lang="zh-CN" altLang="en-US" dirty="0"/>
              <a:t>二叉堆</a:t>
            </a:r>
          </a:p>
        </p:txBody>
      </p:sp>
    </p:spTree>
    <p:extLst>
      <p:ext uri="{BB962C8B-B14F-4D97-AF65-F5344CB8AC3E}">
        <p14:creationId xmlns:p14="http://schemas.microsoft.com/office/powerpoint/2010/main" val="3998416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3E2D1E6-8CA5-4831-B661-D493FCAB8968}"/>
              </a:ext>
            </a:extLst>
          </p:cNvPr>
          <p:cNvSpPr>
            <a:spLocks noGrp="1"/>
          </p:cNvSpPr>
          <p:nvPr>
            <p:ph type="title"/>
          </p:nvPr>
        </p:nvSpPr>
        <p:spPr/>
        <p:txBody>
          <a:bodyPr/>
          <a:lstStyle/>
          <a:p>
            <a:r>
              <a:rPr lang="zh-CN" altLang="en-US" dirty="0"/>
              <a:t>什么是二叉堆？</a:t>
            </a:r>
          </a:p>
        </p:txBody>
      </p:sp>
      <p:sp>
        <p:nvSpPr>
          <p:cNvPr id="3" name="内容占位符 2">
            <a:extLst>
              <a:ext uri="{FF2B5EF4-FFF2-40B4-BE49-F238E27FC236}">
                <a16:creationId xmlns="" xmlns:a16="http://schemas.microsoft.com/office/drawing/2014/main" id="{EABDD030-52A7-4218-9F8C-346D5016032D}"/>
              </a:ext>
            </a:extLst>
          </p:cNvPr>
          <p:cNvSpPr>
            <a:spLocks noGrp="1"/>
          </p:cNvSpPr>
          <p:nvPr>
            <p:ph idx="1"/>
          </p:nvPr>
        </p:nvSpPr>
        <p:spPr/>
        <p:txBody>
          <a:bodyPr/>
          <a:lstStyle/>
          <a:p>
            <a:r>
              <a:rPr lang="zh-CN" altLang="en-US" dirty="0"/>
              <a:t>一颗完全二叉树，每个节点有一个权值</a:t>
            </a:r>
            <a:endParaRPr lang="en-US" altLang="zh-CN" dirty="0"/>
          </a:p>
          <a:p>
            <a:r>
              <a:rPr lang="zh-CN" altLang="en-US" dirty="0"/>
              <a:t>父节点的权值总是大于等于（或小于等于）两个子节点的权值</a:t>
            </a:r>
          </a:p>
          <a:p>
            <a:endParaRPr lang="zh-CN" altLang="en-US" dirty="0"/>
          </a:p>
        </p:txBody>
      </p:sp>
    </p:spTree>
    <p:extLst>
      <p:ext uri="{BB962C8B-B14F-4D97-AF65-F5344CB8AC3E}">
        <p14:creationId xmlns:p14="http://schemas.microsoft.com/office/powerpoint/2010/main" val="311959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 xmlns:a16="http://schemas.microsoft.com/office/drawing/2014/main" id="{598DFC50-EF35-4D91-8F21-92F2955FB552}"/>
              </a:ext>
            </a:extLst>
          </p:cNvPr>
          <p:cNvSpPr>
            <a:spLocks noGrp="1"/>
          </p:cNvSpPr>
          <p:nvPr>
            <p:ph type="title"/>
          </p:nvPr>
        </p:nvSpPr>
        <p:spPr/>
        <p:txBody>
          <a:bodyPr/>
          <a:lstStyle/>
          <a:p>
            <a:r>
              <a:rPr lang="en-US" altLang="zh-CN" dirty="0"/>
              <a:t>Easy part</a:t>
            </a:r>
            <a:endParaRPr lang="zh-CN" altLang="en-US" dirty="0"/>
          </a:p>
        </p:txBody>
      </p:sp>
      <p:sp>
        <p:nvSpPr>
          <p:cNvPr id="9" name="内容占位符 8">
            <a:extLst>
              <a:ext uri="{FF2B5EF4-FFF2-40B4-BE49-F238E27FC236}">
                <a16:creationId xmlns="" xmlns:a16="http://schemas.microsoft.com/office/drawing/2014/main" id="{9A430CB2-B027-4F1F-AD36-C07B7A45A562}"/>
              </a:ext>
            </a:extLst>
          </p:cNvPr>
          <p:cNvSpPr>
            <a:spLocks noGrp="1"/>
          </p:cNvSpPr>
          <p:nvPr>
            <p:ph idx="1"/>
          </p:nvPr>
        </p:nvSpPr>
        <p:spPr/>
        <p:txBody>
          <a:bodyPr>
            <a:normAutofit/>
          </a:bodyPr>
          <a:lstStyle/>
          <a:p>
            <a:r>
              <a:rPr lang="zh-CN" altLang="en-US" dirty="0"/>
              <a:t>单调队列</a:t>
            </a:r>
            <a:endParaRPr lang="en-US" altLang="zh-CN" dirty="0"/>
          </a:p>
          <a:p>
            <a:r>
              <a:rPr lang="zh-CN" altLang="en-US" dirty="0"/>
              <a:t>单调栈</a:t>
            </a:r>
            <a:endParaRPr lang="en-US" altLang="zh-CN" dirty="0"/>
          </a:p>
          <a:p>
            <a:r>
              <a:rPr lang="zh-CN" altLang="en-US" dirty="0"/>
              <a:t>二叉堆（</a:t>
            </a:r>
            <a:r>
              <a:rPr lang="en-US" altLang="zh-CN" dirty="0" err="1"/>
              <a:t>priority_queue</a:t>
            </a:r>
            <a:r>
              <a:rPr lang="zh-CN" altLang="en-US" dirty="0"/>
              <a:t>）</a:t>
            </a:r>
            <a:endParaRPr lang="en-US" altLang="zh-CN" dirty="0"/>
          </a:p>
          <a:p>
            <a:r>
              <a:rPr lang="zh-CN" altLang="en-US" dirty="0"/>
              <a:t>并查集</a:t>
            </a:r>
            <a:endParaRPr lang="en-US" altLang="zh-CN" dirty="0"/>
          </a:p>
          <a:p>
            <a:r>
              <a:rPr lang="en-US" altLang="zh-CN" dirty="0"/>
              <a:t>set/multiset/map</a:t>
            </a:r>
            <a:r>
              <a:rPr lang="zh-CN" altLang="en-US" dirty="0"/>
              <a:t>能搞定的平衡树问题</a:t>
            </a:r>
            <a:endParaRPr lang="en-US" altLang="zh-CN" dirty="0"/>
          </a:p>
        </p:txBody>
      </p:sp>
    </p:spTree>
    <p:extLst>
      <p:ext uri="{BB962C8B-B14F-4D97-AF65-F5344CB8AC3E}">
        <p14:creationId xmlns:p14="http://schemas.microsoft.com/office/powerpoint/2010/main" val="3163745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92A10-2667-4395-86CF-C8152C48A484}"/>
              </a:ext>
            </a:extLst>
          </p:cNvPr>
          <p:cNvSpPr>
            <a:spLocks noGrp="1"/>
          </p:cNvSpPr>
          <p:nvPr>
            <p:ph type="title"/>
          </p:nvPr>
        </p:nvSpPr>
        <p:spPr/>
        <p:txBody>
          <a:bodyPr/>
          <a:lstStyle/>
          <a:p>
            <a:r>
              <a:rPr lang="zh-CN" altLang="en-US" dirty="0"/>
              <a:t>常用特性</a:t>
            </a:r>
          </a:p>
        </p:txBody>
      </p:sp>
      <p:sp>
        <p:nvSpPr>
          <p:cNvPr id="3" name="内容占位符 2">
            <a:extLst>
              <a:ext uri="{FF2B5EF4-FFF2-40B4-BE49-F238E27FC236}">
                <a16:creationId xmlns="" xmlns:a16="http://schemas.microsoft.com/office/drawing/2014/main" id="{9D8E3F68-589D-409E-845B-68A5712AA662}"/>
              </a:ext>
            </a:extLst>
          </p:cNvPr>
          <p:cNvSpPr>
            <a:spLocks noGrp="1"/>
          </p:cNvSpPr>
          <p:nvPr>
            <p:ph idx="1"/>
          </p:nvPr>
        </p:nvSpPr>
        <p:spPr/>
        <p:txBody>
          <a:bodyPr/>
          <a:lstStyle/>
          <a:p>
            <a:r>
              <a:rPr lang="en-US" altLang="zh-CN" dirty="0"/>
              <a:t>O(1) </a:t>
            </a:r>
            <a:r>
              <a:rPr lang="zh-CN" altLang="en-US" dirty="0"/>
              <a:t>的时间查询最大（小）值，直接取堆顶</a:t>
            </a:r>
            <a:endParaRPr lang="en-US" altLang="zh-CN" dirty="0"/>
          </a:p>
          <a:p>
            <a:r>
              <a:rPr lang="en-US" altLang="zh-CN" dirty="0"/>
              <a:t>O(</a:t>
            </a:r>
            <a:r>
              <a:rPr lang="en-US" altLang="zh-CN" dirty="0" err="1"/>
              <a:t>logn</a:t>
            </a:r>
            <a:r>
              <a:rPr lang="en-US" altLang="zh-CN" dirty="0"/>
              <a:t>) </a:t>
            </a:r>
            <a:r>
              <a:rPr lang="zh-CN" altLang="en-US" dirty="0"/>
              <a:t>的时间删除最大（小）值</a:t>
            </a:r>
            <a:endParaRPr lang="en-US" altLang="zh-CN" dirty="0"/>
          </a:p>
          <a:p>
            <a:r>
              <a:rPr lang="en-US" altLang="zh-CN" dirty="0"/>
              <a:t>O(</a:t>
            </a:r>
            <a:r>
              <a:rPr lang="en-US" altLang="zh-CN" dirty="0" err="1"/>
              <a:t>logn</a:t>
            </a:r>
            <a:r>
              <a:rPr lang="en-US" altLang="zh-CN" dirty="0"/>
              <a:t>) </a:t>
            </a:r>
            <a:r>
              <a:rPr lang="zh-CN" altLang="en-US" dirty="0"/>
              <a:t>的时间插入元素</a:t>
            </a:r>
            <a:endParaRPr lang="en-US" altLang="zh-CN" dirty="0"/>
          </a:p>
          <a:p>
            <a:r>
              <a:rPr lang="en-US" altLang="zh-CN" dirty="0"/>
              <a:t>O(n)</a:t>
            </a:r>
            <a:r>
              <a:rPr lang="zh-CN" altLang="en-US" dirty="0"/>
              <a:t>的时间整体建堆</a:t>
            </a:r>
            <a:endParaRPr lang="en-US" altLang="zh-CN" dirty="0"/>
          </a:p>
          <a:p>
            <a:endParaRPr lang="en-US" altLang="zh-CN" dirty="0"/>
          </a:p>
        </p:txBody>
      </p:sp>
    </p:spTree>
    <p:extLst>
      <p:ext uri="{BB962C8B-B14F-4D97-AF65-F5344CB8AC3E}">
        <p14:creationId xmlns:p14="http://schemas.microsoft.com/office/powerpoint/2010/main" val="3190287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7B82162-5BB4-4E1A-AE6D-5F739E9D3C96}"/>
              </a:ext>
            </a:extLst>
          </p:cNvPr>
          <p:cNvSpPr>
            <a:spLocks noGrp="1"/>
          </p:cNvSpPr>
          <p:nvPr>
            <p:ph type="title"/>
          </p:nvPr>
        </p:nvSpPr>
        <p:spPr/>
        <p:txBody>
          <a:bodyPr/>
          <a:lstStyle/>
          <a:p>
            <a:r>
              <a:rPr lang="zh-CN" altLang="en-US" dirty="0"/>
              <a:t>如何实现二叉堆？</a:t>
            </a:r>
          </a:p>
        </p:txBody>
      </p:sp>
      <p:sp>
        <p:nvSpPr>
          <p:cNvPr id="3" name="内容占位符 2">
            <a:extLst>
              <a:ext uri="{FF2B5EF4-FFF2-40B4-BE49-F238E27FC236}">
                <a16:creationId xmlns="" xmlns:a16="http://schemas.microsoft.com/office/drawing/2014/main" id="{1C3365CC-82CA-47AB-8905-26EE3AB797CF}"/>
              </a:ext>
            </a:extLst>
          </p:cNvPr>
          <p:cNvSpPr>
            <a:spLocks noGrp="1"/>
          </p:cNvSpPr>
          <p:nvPr>
            <p:ph idx="1"/>
          </p:nvPr>
        </p:nvSpPr>
        <p:spPr/>
        <p:txBody>
          <a:bodyPr>
            <a:normAutofit fontScale="92500" lnSpcReduction="10000"/>
          </a:bodyPr>
          <a:lstStyle/>
          <a:p>
            <a:r>
              <a:rPr lang="zh-CN" altLang="en-US" dirty="0"/>
              <a:t>存储：用一维数组直接表示，结点下标为</a:t>
            </a:r>
            <a:r>
              <a:rPr lang="en-US" altLang="zh-CN" dirty="0"/>
              <a:t>x</a:t>
            </a:r>
            <a:r>
              <a:rPr lang="zh-CN" altLang="en-US" dirty="0"/>
              <a:t>的左右儿子下标分别是</a:t>
            </a:r>
            <a:r>
              <a:rPr lang="en-US" altLang="zh-CN" dirty="0"/>
              <a:t>2x </a:t>
            </a:r>
            <a:r>
              <a:rPr lang="zh-CN" altLang="en-US" dirty="0"/>
              <a:t>和</a:t>
            </a:r>
            <a:r>
              <a:rPr lang="en-US" altLang="zh-CN" dirty="0"/>
              <a:t>2x+1</a:t>
            </a:r>
          </a:p>
          <a:p>
            <a:r>
              <a:rPr lang="zh-CN" altLang="en-US" dirty="0"/>
              <a:t>插入：先插入到数组末尾，不断向上调整直到比父结点不优为止</a:t>
            </a:r>
          </a:p>
          <a:p>
            <a:r>
              <a:rPr lang="zh-CN" altLang="en-US" dirty="0"/>
              <a:t>删除：将根结点和数组末尾的结点交换，然后删除数组末尾元素，从根结点开始向下调整直到比儿子结点都优为止</a:t>
            </a:r>
            <a:endParaRPr lang="en-US" altLang="zh-CN" dirty="0"/>
          </a:p>
          <a:p>
            <a:r>
              <a:rPr kumimoji="1" lang="zh-CN" altLang="en-US" dirty="0"/>
              <a:t>查询最值：取出第一个数</a:t>
            </a:r>
          </a:p>
          <a:p>
            <a:endParaRPr lang="en-US" altLang="zh-CN" dirty="0"/>
          </a:p>
          <a:p>
            <a:r>
              <a:rPr lang="en-US" altLang="zh-CN" dirty="0"/>
              <a:t>//</a:t>
            </a:r>
            <a:r>
              <a:rPr lang="zh-CN" altLang="en-US" dirty="0"/>
              <a:t>这是手写版需要知道的</a:t>
            </a:r>
            <a:endParaRPr lang="en-US" altLang="zh-CN" dirty="0"/>
          </a:p>
        </p:txBody>
      </p:sp>
    </p:spTree>
    <p:extLst>
      <p:ext uri="{BB962C8B-B14F-4D97-AF65-F5344CB8AC3E}">
        <p14:creationId xmlns:p14="http://schemas.microsoft.com/office/powerpoint/2010/main" val="337076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733F62-71C0-4FC7-BC8C-6B3D2F18B601}"/>
              </a:ext>
            </a:extLst>
          </p:cNvPr>
          <p:cNvSpPr>
            <a:spLocks noGrp="1"/>
          </p:cNvSpPr>
          <p:nvPr>
            <p:ph type="title"/>
          </p:nvPr>
        </p:nvSpPr>
        <p:spPr/>
        <p:txBody>
          <a:bodyPr/>
          <a:lstStyle/>
          <a:p>
            <a:r>
              <a:rPr lang="zh-CN" altLang="en-US" dirty="0"/>
              <a:t>如何实现二叉堆？</a:t>
            </a:r>
          </a:p>
        </p:txBody>
      </p:sp>
      <p:sp>
        <p:nvSpPr>
          <p:cNvPr id="3" name="内容占位符 2">
            <a:extLst>
              <a:ext uri="{FF2B5EF4-FFF2-40B4-BE49-F238E27FC236}">
                <a16:creationId xmlns="" xmlns:a16="http://schemas.microsoft.com/office/drawing/2014/main" id="{6CF8C466-7DFA-4F90-85D3-AE530A91BC6B}"/>
              </a:ext>
            </a:extLst>
          </p:cNvPr>
          <p:cNvSpPr>
            <a:spLocks noGrp="1"/>
          </p:cNvSpPr>
          <p:nvPr>
            <p:ph idx="1"/>
          </p:nvPr>
        </p:nvSpPr>
        <p:spPr/>
        <p:txBody>
          <a:bodyPr>
            <a:normAutofit fontScale="92500" lnSpcReduction="20000"/>
          </a:bodyPr>
          <a:lstStyle/>
          <a:p>
            <a:r>
              <a:rPr lang="zh-CN" altLang="en-US" dirty="0"/>
              <a:t>需要知道的函数：</a:t>
            </a:r>
            <a:endParaRPr lang="en-US" altLang="zh-CN" dirty="0"/>
          </a:p>
          <a:p>
            <a:pPr lvl="1"/>
            <a:r>
              <a:rPr lang="en-US" altLang="zh-CN" dirty="0"/>
              <a:t>std::</a:t>
            </a:r>
            <a:r>
              <a:rPr lang="en-US" altLang="zh-CN" dirty="0" err="1"/>
              <a:t>priority_queue</a:t>
            </a:r>
            <a:r>
              <a:rPr lang="en-US" altLang="zh-CN" dirty="0"/>
              <a:t>::size</a:t>
            </a:r>
          </a:p>
          <a:p>
            <a:pPr lvl="1"/>
            <a:r>
              <a:rPr lang="en-US" altLang="zh-CN" dirty="0"/>
              <a:t>std::</a:t>
            </a:r>
            <a:r>
              <a:rPr lang="en-US" altLang="zh-CN" dirty="0" err="1"/>
              <a:t>priority_queue</a:t>
            </a:r>
            <a:r>
              <a:rPr lang="en-US" altLang="zh-CN" dirty="0"/>
              <a:t>::empty</a:t>
            </a:r>
          </a:p>
          <a:p>
            <a:pPr lvl="1"/>
            <a:r>
              <a:rPr lang="en-US" altLang="zh-CN" dirty="0"/>
              <a:t>std::</a:t>
            </a:r>
            <a:r>
              <a:rPr lang="en-US" altLang="zh-CN" dirty="0" err="1"/>
              <a:t>priority_queue</a:t>
            </a:r>
            <a:r>
              <a:rPr lang="en-US" altLang="zh-CN" dirty="0"/>
              <a:t>::top</a:t>
            </a:r>
          </a:p>
          <a:p>
            <a:pPr lvl="1"/>
            <a:r>
              <a:rPr lang="en-US" altLang="zh-CN" dirty="0"/>
              <a:t>std::</a:t>
            </a:r>
            <a:r>
              <a:rPr lang="en-US" altLang="zh-CN" dirty="0" err="1"/>
              <a:t>priority_queue</a:t>
            </a:r>
            <a:r>
              <a:rPr lang="en-US" altLang="zh-CN" dirty="0"/>
              <a:t>::pop</a:t>
            </a:r>
          </a:p>
          <a:p>
            <a:pPr lvl="1"/>
            <a:r>
              <a:rPr lang="en-US" altLang="zh-CN" dirty="0"/>
              <a:t>std::</a:t>
            </a:r>
            <a:r>
              <a:rPr lang="en-US" altLang="zh-CN" dirty="0" err="1"/>
              <a:t>priority_queue</a:t>
            </a:r>
            <a:r>
              <a:rPr lang="en-US" altLang="zh-CN" dirty="0"/>
              <a:t>::push</a:t>
            </a:r>
          </a:p>
          <a:p>
            <a:r>
              <a:rPr lang="zh-CN" altLang="en-US" dirty="0"/>
              <a:t>重载运算符</a:t>
            </a:r>
            <a:endParaRPr lang="en-US" altLang="zh-CN" dirty="0"/>
          </a:p>
          <a:p>
            <a:r>
              <a:rPr lang="en-US" altLang="zh-CN" dirty="0" err="1"/>
              <a:t>priority_queue</a:t>
            </a:r>
            <a:r>
              <a:rPr lang="en-US" altLang="zh-CN" dirty="0"/>
              <a:t>&lt;</a:t>
            </a:r>
            <a:r>
              <a:rPr lang="en-US" altLang="zh-CN" dirty="0" err="1"/>
              <a:t>int,vector</a:t>
            </a:r>
            <a:r>
              <a:rPr lang="en-US" altLang="zh-CN" dirty="0"/>
              <a:t>&lt;int&gt;,greater&lt;int&gt; &gt;        int</a:t>
            </a:r>
            <a:r>
              <a:rPr lang="zh-CN" altLang="en-US" dirty="0"/>
              <a:t>类型的小根堆</a:t>
            </a:r>
            <a:endParaRPr lang="en-US" altLang="zh-CN" dirty="0"/>
          </a:p>
          <a:p>
            <a:endParaRPr lang="en-US" altLang="zh-CN" dirty="0"/>
          </a:p>
          <a:p>
            <a:endParaRPr lang="zh-CN" altLang="en-US" dirty="0"/>
          </a:p>
        </p:txBody>
      </p:sp>
      <p:sp>
        <p:nvSpPr>
          <p:cNvPr id="6" name="箭头: 右 5">
            <a:extLst>
              <a:ext uri="{FF2B5EF4-FFF2-40B4-BE49-F238E27FC236}">
                <a16:creationId xmlns="" xmlns:a16="http://schemas.microsoft.com/office/drawing/2014/main" id="{4780ECF6-C408-4143-A8D4-1A5B10EC9EF2}"/>
              </a:ext>
            </a:extLst>
          </p:cNvPr>
          <p:cNvSpPr/>
          <p:nvPr/>
        </p:nvSpPr>
        <p:spPr>
          <a:xfrm>
            <a:off x="7094641" y="5196917"/>
            <a:ext cx="441118" cy="312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5540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23731A-6D93-498D-9710-82637D974279}"/>
              </a:ext>
            </a:extLst>
          </p:cNvPr>
          <p:cNvSpPr>
            <a:spLocks noGrp="1"/>
          </p:cNvSpPr>
          <p:nvPr>
            <p:ph type="title"/>
          </p:nvPr>
        </p:nvSpPr>
        <p:spPr/>
        <p:txBody>
          <a:bodyPr/>
          <a:lstStyle/>
          <a:p>
            <a:r>
              <a:rPr lang="zh-CN" altLang="en-US" dirty="0"/>
              <a:t>二叉堆的应用范围？</a:t>
            </a:r>
          </a:p>
        </p:txBody>
      </p:sp>
      <p:sp>
        <p:nvSpPr>
          <p:cNvPr id="3" name="内容占位符 2">
            <a:extLst>
              <a:ext uri="{FF2B5EF4-FFF2-40B4-BE49-F238E27FC236}">
                <a16:creationId xmlns="" xmlns:a16="http://schemas.microsoft.com/office/drawing/2014/main" id="{F6650F15-88BB-4D95-8080-AEDC5DAEBE40}"/>
              </a:ext>
            </a:extLst>
          </p:cNvPr>
          <p:cNvSpPr>
            <a:spLocks noGrp="1"/>
          </p:cNvSpPr>
          <p:nvPr>
            <p:ph idx="1"/>
          </p:nvPr>
        </p:nvSpPr>
        <p:spPr/>
        <p:txBody>
          <a:bodyPr/>
          <a:lstStyle/>
          <a:p>
            <a:r>
              <a:rPr lang="zh-CN" altLang="en-US" dirty="0"/>
              <a:t>常见于用堆贪心</a:t>
            </a:r>
            <a:endParaRPr lang="en-US" altLang="zh-CN" dirty="0"/>
          </a:p>
          <a:p>
            <a:r>
              <a:rPr lang="zh-CN" altLang="en-US" dirty="0"/>
              <a:t>堆优化</a:t>
            </a:r>
            <a:r>
              <a:rPr lang="en-US" altLang="zh-CN" dirty="0"/>
              <a:t>Dijkstra</a:t>
            </a:r>
          </a:p>
          <a:p>
            <a:endParaRPr lang="en-US" altLang="zh-CN" dirty="0"/>
          </a:p>
          <a:p>
            <a:r>
              <a:rPr lang="zh-CN" altLang="en-US" dirty="0"/>
              <a:t>可以进行：</a:t>
            </a:r>
            <a:endParaRPr lang="en-US" altLang="zh-CN" dirty="0"/>
          </a:p>
          <a:p>
            <a:r>
              <a:rPr lang="zh-CN" altLang="en-US" dirty="0"/>
              <a:t>堆排序</a:t>
            </a:r>
            <a:endParaRPr lang="en-US" altLang="zh-CN" dirty="0"/>
          </a:p>
          <a:p>
            <a:r>
              <a:rPr lang="zh-CN" altLang="en-US" dirty="0"/>
              <a:t>等</a:t>
            </a:r>
          </a:p>
        </p:txBody>
      </p:sp>
    </p:spTree>
    <p:extLst>
      <p:ext uri="{BB962C8B-B14F-4D97-AF65-F5344CB8AC3E}">
        <p14:creationId xmlns:p14="http://schemas.microsoft.com/office/powerpoint/2010/main" val="225336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999D507-7585-4DF8-B1B5-5BC7CB4C0BC8}"/>
              </a:ext>
            </a:extLst>
          </p:cNvPr>
          <p:cNvSpPr>
            <a:spLocks noGrp="1"/>
          </p:cNvSpPr>
          <p:nvPr>
            <p:ph type="title"/>
          </p:nvPr>
        </p:nvSpPr>
        <p:spPr/>
        <p:txBody>
          <a:bodyPr/>
          <a:lstStyle/>
          <a:p>
            <a:r>
              <a:rPr lang="en-US" altLang="zh-CN" dirty="0"/>
              <a:t>BZOJ 1572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A59EBC42-29A3-4993-A123-20C5CBB01F83}"/>
                  </a:ext>
                </a:extLst>
              </p:cNvPr>
              <p:cNvSpPr>
                <a:spLocks noGrp="1"/>
              </p:cNvSpPr>
              <p:nvPr>
                <p:ph idx="1"/>
              </p:nvPr>
            </p:nvSpPr>
            <p:spPr/>
            <p:txBody>
              <a:bodyPr/>
              <a:lstStyle/>
              <a:p>
                <a:r>
                  <a:rPr lang="zh-CN" altLang="en-US" dirty="0"/>
                  <a:t>题意：</a:t>
                </a:r>
                <a:endParaRPr lang="en-US" altLang="zh-CN" dirty="0"/>
              </a:p>
              <a:p>
                <a:r>
                  <a:rPr lang="zh-CN" altLang="en-US" dirty="0"/>
                  <a:t>给定</a:t>
                </a:r>
                <a:r>
                  <a:rPr lang="en-US" altLang="zh-CN" dirty="0"/>
                  <a:t>n</a:t>
                </a:r>
                <a:r>
                  <a:rPr lang="zh-CN" altLang="en-US" dirty="0"/>
                  <a:t>项工作的截止时间和价值，每项工作需要</a:t>
                </a:r>
                <a:r>
                  <a:rPr lang="en-US" altLang="zh-CN" dirty="0"/>
                  <a:t>1</a:t>
                </a:r>
                <a:r>
                  <a:rPr lang="zh-CN" altLang="en-US" dirty="0"/>
                  <a:t>单位时间完成，求最大价值。</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A59EBC42-29A3-4993-A123-20C5CBB01F83}"/>
                  </a:ext>
                </a:extLst>
              </p:cNvPr>
              <p:cNvSpPr>
                <a:spLocks noGrp="1" noRot="1" noChangeAspect="1" noMove="1" noResize="1" noEditPoints="1" noAdjustHandles="1" noChangeArrowheads="1" noChangeShapeType="1" noTextEdit="1"/>
              </p:cNvSpPr>
              <p:nvPr>
                <p:ph idx="1"/>
              </p:nvPr>
            </p:nvSpPr>
            <p:spPr>
              <a:blipFill>
                <a:blip r:embed="rId2"/>
                <a:stretch>
                  <a:fillRect l="-1144" t="-2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23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B0366D-9EF4-4D3B-A5D7-D115657F2630}"/>
              </a:ext>
            </a:extLst>
          </p:cNvPr>
          <p:cNvSpPr>
            <a:spLocks noGrp="1"/>
          </p:cNvSpPr>
          <p:nvPr>
            <p:ph type="title"/>
          </p:nvPr>
        </p:nvSpPr>
        <p:spPr/>
        <p:txBody>
          <a:bodyPr/>
          <a:lstStyle/>
          <a:p>
            <a:r>
              <a:rPr lang="en-US" altLang="zh-CN" dirty="0"/>
              <a:t>BZOJ 1572</a:t>
            </a:r>
            <a:endParaRPr lang="zh-CN" altLang="en-US" dirty="0"/>
          </a:p>
        </p:txBody>
      </p:sp>
      <p:sp>
        <p:nvSpPr>
          <p:cNvPr id="3" name="内容占位符 2">
            <a:extLst>
              <a:ext uri="{FF2B5EF4-FFF2-40B4-BE49-F238E27FC236}">
                <a16:creationId xmlns="" xmlns:a16="http://schemas.microsoft.com/office/drawing/2014/main" id="{2D633BA9-3C47-455F-BD95-D859BF6CC56D}"/>
              </a:ext>
            </a:extLst>
          </p:cNvPr>
          <p:cNvSpPr>
            <a:spLocks noGrp="1"/>
          </p:cNvSpPr>
          <p:nvPr>
            <p:ph idx="1"/>
          </p:nvPr>
        </p:nvSpPr>
        <p:spPr/>
        <p:txBody>
          <a:bodyPr/>
          <a:lstStyle/>
          <a:p>
            <a:r>
              <a:rPr lang="zh-CN" altLang="en-US" dirty="0"/>
              <a:t>按工作时间排序，如果工作能按时完成的工作就按时完成，如果工作不能按时完成就把之前价值最小的工作和当前作比较，取最优的情况。</a:t>
            </a:r>
            <a:endParaRPr lang="en-US" altLang="zh-CN" dirty="0"/>
          </a:p>
          <a:p>
            <a:r>
              <a:rPr lang="zh-CN" altLang="en-US" dirty="0"/>
              <a:t>考虑使用堆维护工作价值。</a:t>
            </a:r>
          </a:p>
        </p:txBody>
      </p:sp>
    </p:spTree>
    <p:extLst>
      <p:ext uri="{BB962C8B-B14F-4D97-AF65-F5344CB8AC3E}">
        <p14:creationId xmlns:p14="http://schemas.microsoft.com/office/powerpoint/2010/main" val="67685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C17CFBE-FF15-4DCC-9B7C-9854E8D5FA05}"/>
              </a:ext>
            </a:extLst>
          </p:cNvPr>
          <p:cNvSpPr>
            <a:spLocks noGrp="1"/>
          </p:cNvSpPr>
          <p:nvPr>
            <p:ph type="title"/>
          </p:nvPr>
        </p:nvSpPr>
        <p:spPr/>
        <p:txBody>
          <a:bodyPr/>
          <a:lstStyle/>
          <a:p>
            <a:r>
              <a:rPr lang="en-US" altLang="zh-CN" dirty="0"/>
              <a:t>BZOJ 2802</a:t>
            </a:r>
            <a:endParaRPr lang="zh-CN" altLang="en-US" dirty="0"/>
          </a:p>
        </p:txBody>
      </p:sp>
      <p:sp>
        <p:nvSpPr>
          <p:cNvPr id="3" name="内容占位符 2">
            <a:extLst>
              <a:ext uri="{FF2B5EF4-FFF2-40B4-BE49-F238E27FC236}">
                <a16:creationId xmlns="" xmlns:a16="http://schemas.microsoft.com/office/drawing/2014/main" id="{93ED31BF-8CC1-4082-9338-5AC5D98C7D76}"/>
              </a:ext>
            </a:extLst>
          </p:cNvPr>
          <p:cNvSpPr>
            <a:spLocks noGrp="1"/>
          </p:cNvSpPr>
          <p:nvPr>
            <p:ph idx="1"/>
          </p:nvPr>
        </p:nvSpPr>
        <p:spPr/>
        <p:txBody>
          <a:bodyPr/>
          <a:lstStyle/>
          <a:p>
            <a:r>
              <a:rPr lang="zh-CN" altLang="en-US" dirty="0"/>
              <a:t>题意：</a:t>
            </a:r>
            <a:endParaRPr lang="en-US" altLang="zh-CN" dirty="0"/>
          </a:p>
          <a:p>
            <a:r>
              <a:rPr lang="zh-CN" altLang="en-US" dirty="0"/>
              <a:t>每天上午进</a:t>
            </a:r>
            <a:r>
              <a:rPr lang="en-US" altLang="zh-CN" dirty="0"/>
              <a:t>a</a:t>
            </a:r>
            <a:r>
              <a:rPr lang="en-US" altLang="zh-CN" baseline="-25000" dirty="0"/>
              <a:t>i</a:t>
            </a:r>
            <a:r>
              <a:rPr lang="zh-CN" altLang="en-US" dirty="0"/>
              <a:t>的货物，中午有顾客买</a:t>
            </a:r>
            <a:r>
              <a:rPr lang="en-US" altLang="zh-CN" dirty="0"/>
              <a:t>b</a:t>
            </a:r>
            <a:r>
              <a:rPr lang="en-US" altLang="zh-CN" baseline="-25000" dirty="0"/>
              <a:t>i</a:t>
            </a:r>
            <a:r>
              <a:rPr lang="zh-CN" altLang="en-US" dirty="0"/>
              <a:t>个，我们可以满足他可以无视他，但若要满足顾客要求必须有足够的库存，问最多能满足多少顾客要求。</a:t>
            </a:r>
          </a:p>
        </p:txBody>
      </p:sp>
    </p:spTree>
    <p:extLst>
      <p:ext uri="{BB962C8B-B14F-4D97-AF65-F5344CB8AC3E}">
        <p14:creationId xmlns:p14="http://schemas.microsoft.com/office/powerpoint/2010/main" val="1905238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6FF13FC-BC6A-42DB-BEEB-054A38B22E24}"/>
              </a:ext>
            </a:extLst>
          </p:cNvPr>
          <p:cNvSpPr>
            <a:spLocks noGrp="1"/>
          </p:cNvSpPr>
          <p:nvPr>
            <p:ph type="title"/>
          </p:nvPr>
        </p:nvSpPr>
        <p:spPr/>
        <p:txBody>
          <a:bodyPr/>
          <a:lstStyle/>
          <a:p>
            <a:r>
              <a:rPr lang="en-US" altLang="zh-CN" dirty="0"/>
              <a:t>BZOJ 2802</a:t>
            </a:r>
            <a:endParaRPr lang="zh-CN" altLang="en-US" dirty="0"/>
          </a:p>
        </p:txBody>
      </p:sp>
      <p:sp>
        <p:nvSpPr>
          <p:cNvPr id="3" name="内容占位符 2">
            <a:extLst>
              <a:ext uri="{FF2B5EF4-FFF2-40B4-BE49-F238E27FC236}">
                <a16:creationId xmlns="" xmlns:a16="http://schemas.microsoft.com/office/drawing/2014/main" id="{17E832AF-CFCA-4B53-94F1-CEE56D4CE4F5}"/>
              </a:ext>
            </a:extLst>
          </p:cNvPr>
          <p:cNvSpPr>
            <a:spLocks noGrp="1"/>
          </p:cNvSpPr>
          <p:nvPr>
            <p:ph idx="1"/>
          </p:nvPr>
        </p:nvSpPr>
        <p:spPr/>
        <p:txBody>
          <a:bodyPr>
            <a:normAutofit/>
          </a:bodyPr>
          <a:lstStyle/>
          <a:p>
            <a:r>
              <a:rPr lang="zh-CN" altLang="en-US" dirty="0"/>
              <a:t>思路：</a:t>
            </a:r>
            <a:endParaRPr lang="en-US" altLang="zh-CN" dirty="0"/>
          </a:p>
          <a:p>
            <a:r>
              <a:rPr lang="zh-CN" altLang="en-US" dirty="0"/>
              <a:t>我们先贪心当天能不能满足客户要求，如果能就尽量满足。</a:t>
            </a:r>
          </a:p>
          <a:p>
            <a:r>
              <a:rPr lang="zh-CN" altLang="en-US" dirty="0"/>
              <a:t>如果不能满足怎么办？作为一个无良的商家，可以退掉以前的订单。。。（现实中真的可以？、、、）</a:t>
            </a:r>
          </a:p>
          <a:p>
            <a:r>
              <a:rPr lang="zh-CN" altLang="en-US" dirty="0"/>
              <a:t>为了让当前剩余货物总量尽可能大，当然是退掉之前要求最高的订单喽，于是用堆维护一下就好了</a:t>
            </a:r>
          </a:p>
          <a:p>
            <a:endParaRPr lang="zh-CN" altLang="en-US" dirty="0"/>
          </a:p>
        </p:txBody>
      </p:sp>
    </p:spTree>
    <p:extLst>
      <p:ext uri="{BB962C8B-B14F-4D97-AF65-F5344CB8AC3E}">
        <p14:creationId xmlns:p14="http://schemas.microsoft.com/office/powerpoint/2010/main" val="3938068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cs-CZ" altLang="zh-CN" dirty="0"/>
              <a:t>BZOJ 1150</a:t>
            </a:r>
            <a:r>
              <a:rPr lang="zh-CN" altLang="en-US" dirty="0"/>
              <a:t> </a:t>
            </a:r>
            <a:r>
              <a:rPr lang="en-US" altLang="zh-CN" dirty="0"/>
              <a:t>CTSC 2007 Backup </a:t>
            </a:r>
            <a:endParaRPr lang="cs-CZ" altLang="zh-CN" dirty="0"/>
          </a:p>
        </p:txBody>
      </p:sp>
      <p:sp>
        <p:nvSpPr>
          <p:cNvPr id="3" name="内容占位符 2"/>
          <p:cNvSpPr>
            <a:spLocks noGrp="1"/>
          </p:cNvSpPr>
          <p:nvPr>
            <p:ph idx="1"/>
          </p:nvPr>
        </p:nvSpPr>
        <p:spPr/>
        <p:txBody>
          <a:bodyPr/>
          <a:lstStyle/>
          <a:p>
            <a:r>
              <a:rPr lang="zh-CN" altLang="en-US" dirty="0"/>
              <a:t>数轴上有 </a:t>
            </a:r>
            <a:r>
              <a:rPr lang="en-US" altLang="zh-CN" dirty="0"/>
              <a:t>n </a:t>
            </a:r>
            <a:r>
              <a:rPr lang="zh-CN" altLang="en-US" dirty="0"/>
              <a:t>个点，选出其中的 </a:t>
            </a:r>
            <a:r>
              <a:rPr lang="en-US" altLang="zh-CN" dirty="0"/>
              <a:t>k </a:t>
            </a:r>
            <a:r>
              <a:rPr lang="zh-CN" altLang="en-US" dirty="0"/>
              <a:t>对点，选出的点只允许出现在一对里，使得每对点距离的总和最小。</a:t>
            </a:r>
            <a:endParaRPr lang="en-US" altLang="zh-CN" dirty="0"/>
          </a:p>
          <a:p>
            <a:r>
              <a:rPr lang="is-IS" altLang="zh-CN" dirty="0"/>
              <a:t>2 ≤ n ≤ 100000</a:t>
            </a:r>
          </a:p>
          <a:p>
            <a:r>
              <a:rPr lang="is-IS" altLang="zh-CN" dirty="0"/>
              <a:t>1≤k≤n</a:t>
            </a:r>
            <a:r>
              <a:rPr lang="en-US" altLang="zh-CN" dirty="0"/>
              <a:t>/2</a:t>
            </a:r>
            <a:endParaRPr lang="is-IS" altLang="zh-CN" dirty="0"/>
          </a:p>
          <a:p>
            <a:r>
              <a:rPr lang="is-IS" altLang="zh-CN" dirty="0"/>
              <a:t>0≤xi≤10</a:t>
            </a:r>
            <a:r>
              <a:rPr lang="en-US" altLang="zh-CN" dirty="0"/>
              <a:t>^</a:t>
            </a:r>
            <a:r>
              <a:rPr lang="is-IS" altLang="zh-CN" dirty="0"/>
              <a:t>9 </a:t>
            </a:r>
          </a:p>
        </p:txBody>
      </p:sp>
    </p:spTree>
    <p:extLst>
      <p:ext uri="{BB962C8B-B14F-4D97-AF65-F5344CB8AC3E}">
        <p14:creationId xmlns:p14="http://schemas.microsoft.com/office/powerpoint/2010/main" val="613226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FF80A6-27D6-4656-8D3A-4C5D0BF86B9F}"/>
              </a:ext>
            </a:extLst>
          </p:cNvPr>
          <p:cNvSpPr>
            <a:spLocks noGrp="1"/>
          </p:cNvSpPr>
          <p:nvPr>
            <p:ph type="title"/>
          </p:nvPr>
        </p:nvSpPr>
        <p:spPr/>
        <p:txBody>
          <a:bodyPr>
            <a:normAutofit/>
          </a:bodyPr>
          <a:lstStyle/>
          <a:p>
            <a:r>
              <a:rPr lang="en-US" altLang="zh-CN" dirty="0"/>
              <a:t>BZOJ1150[CTSC2007]</a:t>
            </a:r>
            <a:endParaRPr lang="zh-CN" altLang="en-US" dirty="0"/>
          </a:p>
        </p:txBody>
      </p:sp>
      <p:sp>
        <p:nvSpPr>
          <p:cNvPr id="3" name="内容占位符 2">
            <a:extLst>
              <a:ext uri="{FF2B5EF4-FFF2-40B4-BE49-F238E27FC236}">
                <a16:creationId xmlns="" xmlns:a16="http://schemas.microsoft.com/office/drawing/2014/main" id="{42F41FDB-A289-4A58-BB4C-20C21A635DA2}"/>
              </a:ext>
            </a:extLst>
          </p:cNvPr>
          <p:cNvSpPr>
            <a:spLocks noGrp="1"/>
          </p:cNvSpPr>
          <p:nvPr>
            <p:ph sz="quarter" idx="4294967295"/>
          </p:nvPr>
        </p:nvSpPr>
        <p:spPr>
          <a:xfrm>
            <a:off x="596900" y="1215342"/>
            <a:ext cx="10680700" cy="4575858"/>
          </a:xfrm>
          <a:prstGeom prst="rect">
            <a:avLst/>
          </a:prstGeom>
        </p:spPr>
        <p:txBody>
          <a:bodyPr/>
          <a:lstStyle/>
          <a:p>
            <a:r>
              <a:rPr lang="zh-CN" altLang="en-US" dirty="0"/>
              <a:t>数据范围很大，考虑贪心求解</a:t>
            </a:r>
            <a:endParaRPr lang="en-US" altLang="zh-CN" dirty="0"/>
          </a:p>
          <a:p>
            <a:r>
              <a:rPr lang="zh-CN" altLang="en-US" dirty="0"/>
              <a:t>显然选出的每对中的两个点必然两两相邻，否则必然可以找到更优的解。</a:t>
            </a:r>
            <a:endParaRPr lang="en-US" altLang="zh-CN" dirty="0"/>
          </a:p>
          <a:p>
            <a:r>
              <a:rPr lang="zh-CN" altLang="en-US" dirty="0"/>
              <a:t>首先定义段，段是每两个相邻点的距离，共</a:t>
            </a:r>
            <a:r>
              <a:rPr lang="en-US" altLang="zh-CN" dirty="0"/>
              <a:t>n-1</a:t>
            </a:r>
            <a:r>
              <a:rPr lang="zh-CN" altLang="en-US" dirty="0"/>
              <a:t>段</a:t>
            </a:r>
            <a:endParaRPr lang="en-US" altLang="zh-CN" dirty="0"/>
          </a:p>
          <a:p>
            <a:r>
              <a:rPr lang="zh-CN" altLang="en-US" dirty="0"/>
              <a:t>如果仅仅贪心选择最小的段加入，则显然错误，如</a:t>
            </a:r>
            <a:r>
              <a:rPr lang="en-US" altLang="zh-CN" dirty="0"/>
              <a:t>2126</a:t>
            </a:r>
            <a:r>
              <a:rPr lang="zh-CN" altLang="en-US" dirty="0"/>
              <a:t>，共</a:t>
            </a:r>
            <a:r>
              <a:rPr lang="en-US" altLang="zh-CN" dirty="0"/>
              <a:t>4</a:t>
            </a:r>
            <a:r>
              <a:rPr lang="zh-CN" altLang="en-US" dirty="0"/>
              <a:t>段，选择</a:t>
            </a:r>
            <a:r>
              <a:rPr lang="en-US" altLang="zh-CN" dirty="0"/>
              <a:t>2</a:t>
            </a:r>
            <a:r>
              <a:rPr lang="zh-CN" altLang="en-US" dirty="0"/>
              <a:t>段</a:t>
            </a:r>
            <a:endParaRPr lang="en-US" altLang="zh-CN" dirty="0"/>
          </a:p>
          <a:p>
            <a:r>
              <a:rPr lang="zh-CN" altLang="en-US" dirty="0"/>
              <a:t>考虑修正的贪心算法，每次选择了一段后，删除它本身和相邻的两段，并加入新的一段的长度为</a:t>
            </a:r>
            <a:r>
              <a:rPr lang="en-US" altLang="zh-CN" dirty="0" err="1"/>
              <a:t>len</a:t>
            </a:r>
            <a:r>
              <a:rPr lang="en-US" altLang="zh-CN" dirty="0"/>
              <a:t>[now-1]+</a:t>
            </a:r>
            <a:r>
              <a:rPr lang="en-US" altLang="zh-CN" dirty="0" err="1"/>
              <a:t>len</a:t>
            </a:r>
            <a:r>
              <a:rPr lang="en-US" altLang="zh-CN" dirty="0"/>
              <a:t>[now+1]-</a:t>
            </a:r>
            <a:r>
              <a:rPr lang="en-US" altLang="zh-CN" dirty="0" err="1"/>
              <a:t>len</a:t>
            </a:r>
            <a:r>
              <a:rPr lang="en-US" altLang="zh-CN" dirty="0"/>
              <a:t>[now]</a:t>
            </a:r>
            <a:r>
              <a:rPr lang="zh-CN" altLang="en-US" dirty="0"/>
              <a:t>。下一次选择了新加入相当于去掉中间的线段而加入另外两个线段。</a:t>
            </a:r>
            <a:endParaRPr lang="en-US" altLang="zh-CN" dirty="0"/>
          </a:p>
          <a:p>
            <a:r>
              <a:rPr lang="zh-CN" altLang="en-US" dirty="0"/>
              <a:t>类似于网络流寻找增广路的思想</a:t>
            </a:r>
          </a:p>
        </p:txBody>
      </p:sp>
    </p:spTree>
    <p:extLst>
      <p:ext uri="{BB962C8B-B14F-4D97-AF65-F5344CB8AC3E}">
        <p14:creationId xmlns:p14="http://schemas.microsoft.com/office/powerpoint/2010/main" val="195777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129F6FFE-EEB5-4686-9D6E-BEECEAF97C4B}"/>
              </a:ext>
            </a:extLst>
          </p:cNvPr>
          <p:cNvSpPr>
            <a:spLocks noGrp="1"/>
          </p:cNvSpPr>
          <p:nvPr>
            <p:ph type="title"/>
          </p:nvPr>
        </p:nvSpPr>
        <p:spPr/>
        <p:txBody>
          <a:bodyPr/>
          <a:lstStyle/>
          <a:p>
            <a:r>
              <a:rPr lang="zh-CN" altLang="en-US" dirty="0"/>
              <a:t>单调队列</a:t>
            </a:r>
          </a:p>
        </p:txBody>
      </p:sp>
    </p:spTree>
    <p:extLst>
      <p:ext uri="{BB962C8B-B14F-4D97-AF65-F5344CB8AC3E}">
        <p14:creationId xmlns:p14="http://schemas.microsoft.com/office/powerpoint/2010/main" val="3322919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352644-80A1-497F-9D2B-60CD69F765B6}"/>
              </a:ext>
            </a:extLst>
          </p:cNvPr>
          <p:cNvSpPr>
            <a:spLocks noGrp="1"/>
          </p:cNvSpPr>
          <p:nvPr>
            <p:ph type="title"/>
          </p:nvPr>
        </p:nvSpPr>
        <p:spPr/>
        <p:txBody>
          <a:bodyPr>
            <a:normAutofit/>
          </a:bodyPr>
          <a:lstStyle/>
          <a:p>
            <a:r>
              <a:rPr lang="en-US" altLang="zh-CN" dirty="0"/>
              <a:t>BZOJ 2288</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D615A98D-9E82-4BC9-A312-81944CC0F97A}"/>
                  </a:ext>
                </a:extLst>
              </p:cNvPr>
              <p:cNvSpPr>
                <a:spLocks noGrp="1"/>
              </p:cNvSpPr>
              <p:nvPr>
                <p:ph idx="1"/>
              </p:nvPr>
            </p:nvSpPr>
            <p:spPr/>
            <p:txBody>
              <a:bodyPr/>
              <a:lstStyle/>
              <a:p>
                <a:r>
                  <a:rPr lang="zh-CN" altLang="en-US" dirty="0"/>
                  <a:t>题意：</a:t>
                </a:r>
                <a:endParaRPr lang="en-US" altLang="zh-CN" dirty="0"/>
              </a:p>
              <a:p>
                <a:r>
                  <a:rPr lang="zh-CN" altLang="en-US" dirty="0"/>
                  <a:t>给出一个长度为</a:t>
                </a:r>
                <a:r>
                  <a:rPr lang="en-US" altLang="zh-CN" dirty="0"/>
                  <a:t>n</a:t>
                </a:r>
                <a:r>
                  <a:rPr lang="zh-CN" altLang="en-US" dirty="0"/>
                  <a:t>的数列，要求从中取出不超过</a:t>
                </a:r>
                <a:r>
                  <a:rPr lang="en-US" altLang="zh-CN" dirty="0"/>
                  <a:t>m</a:t>
                </a:r>
                <a:r>
                  <a:rPr lang="zh-CN" altLang="en-US" dirty="0"/>
                  <a:t>段连续的数，使其和最大。 </a:t>
                </a:r>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
                </a:r>
                <a:br>
                  <a:rPr lang="zh-CN" altLang="en-US" dirty="0"/>
                </a:br>
                <a:endParaRPr lang="zh-CN" altLang="en-US" dirty="0"/>
              </a:p>
            </p:txBody>
          </p:sp>
        </mc:Choice>
        <mc:Fallback xmlns="">
          <p:sp>
            <p:nvSpPr>
              <p:cNvPr id="3" name="内容占位符 2">
                <a:extLst>
                  <a:ext uri="{FF2B5EF4-FFF2-40B4-BE49-F238E27FC236}">
                    <a16:creationId xmlns:a16="http://schemas.microsoft.com/office/drawing/2014/main" id="{D615A98D-9E82-4BC9-A312-81944CC0F97A}"/>
                  </a:ext>
                </a:extLst>
              </p:cNvPr>
              <p:cNvSpPr>
                <a:spLocks noGrp="1" noRot="1" noChangeAspect="1" noMove="1" noResize="1" noEditPoints="1" noAdjustHandles="1" noChangeArrowheads="1" noChangeShapeType="1" noTextEdit="1"/>
              </p:cNvSpPr>
              <p:nvPr>
                <p:ph idx="1"/>
              </p:nvPr>
            </p:nvSpPr>
            <p:spPr>
              <a:blipFill>
                <a:blip r:embed="rId2"/>
                <a:stretch>
                  <a:fillRect l="-1144" t="-2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5116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692E65-0E50-4329-97A7-5826F68ACCB7}"/>
              </a:ext>
            </a:extLst>
          </p:cNvPr>
          <p:cNvSpPr>
            <a:spLocks noGrp="1"/>
          </p:cNvSpPr>
          <p:nvPr>
            <p:ph type="title"/>
          </p:nvPr>
        </p:nvSpPr>
        <p:spPr/>
        <p:txBody>
          <a:bodyPr/>
          <a:lstStyle/>
          <a:p>
            <a:r>
              <a:rPr lang="en-US" altLang="zh-CN" dirty="0"/>
              <a:t>BZOJ 2288</a:t>
            </a:r>
            <a:endParaRPr lang="zh-CN" altLang="en-US" dirty="0"/>
          </a:p>
        </p:txBody>
      </p:sp>
      <p:sp>
        <p:nvSpPr>
          <p:cNvPr id="3" name="内容占位符 2">
            <a:extLst>
              <a:ext uri="{FF2B5EF4-FFF2-40B4-BE49-F238E27FC236}">
                <a16:creationId xmlns="" xmlns:a16="http://schemas.microsoft.com/office/drawing/2014/main" id="{20F84C54-A7EC-43E5-8DE5-851682A87E2D}"/>
              </a:ext>
            </a:extLst>
          </p:cNvPr>
          <p:cNvSpPr>
            <a:spLocks noGrp="1"/>
          </p:cNvSpPr>
          <p:nvPr>
            <p:ph idx="1"/>
          </p:nvPr>
        </p:nvSpPr>
        <p:spPr/>
        <p:txBody>
          <a:bodyPr>
            <a:normAutofit fontScale="62500" lnSpcReduction="20000"/>
          </a:bodyPr>
          <a:lstStyle/>
          <a:p>
            <a:r>
              <a:rPr lang="zh-CN" altLang="en-US" dirty="0"/>
              <a:t>思路：</a:t>
            </a:r>
            <a:endParaRPr lang="en-US" altLang="zh-CN" dirty="0"/>
          </a:p>
          <a:p>
            <a:r>
              <a:rPr lang="zh-CN" altLang="en-US" dirty="0"/>
              <a:t>首先连在一块的正负相同的肯定可以看成一个点，然后我们就得到了一个正负交替的数列，并且首位两项都是正数（负数去掉）</a:t>
            </a:r>
          </a:p>
          <a:p>
            <a:r>
              <a:rPr lang="zh-CN" altLang="en-US" dirty="0"/>
              <a:t>如果正的项数</a:t>
            </a:r>
            <a:r>
              <a:rPr lang="en-US" altLang="zh-CN" dirty="0"/>
              <a:t>&lt;=m</a:t>
            </a:r>
            <a:r>
              <a:rPr lang="zh-CN" altLang="en-US" dirty="0"/>
              <a:t>，那显然我们全部选走就获得了最大权值，否则我们需要做一点牺牲。</a:t>
            </a:r>
          </a:p>
          <a:p>
            <a:r>
              <a:rPr lang="en-US" altLang="zh-CN" dirty="0"/>
              <a:t>1</a:t>
            </a:r>
            <a:r>
              <a:rPr lang="zh-CN" altLang="en-US" dirty="0"/>
              <a:t>）不选某些正项</a:t>
            </a:r>
          </a:p>
          <a:p>
            <a:r>
              <a:rPr lang="en-US" altLang="zh-CN" dirty="0"/>
              <a:t>2</a:t>
            </a:r>
            <a:r>
              <a:rPr lang="zh-CN" altLang="en-US" dirty="0"/>
              <a:t>）选一些负项使得相邻的正项成为</a:t>
            </a:r>
            <a:r>
              <a:rPr lang="en-US" altLang="zh-CN" dirty="0"/>
              <a:t>1</a:t>
            </a:r>
            <a:r>
              <a:rPr lang="zh-CN" altLang="en-US" dirty="0"/>
              <a:t>块</a:t>
            </a:r>
          </a:p>
          <a:p>
            <a:r>
              <a:rPr lang="zh-CN" altLang="en-US" dirty="0"/>
              <a:t>将所有点的绝对值加入堆，用一个链表记录这个点前后的是什么。</a:t>
            </a:r>
            <a:endParaRPr lang="en-US" altLang="zh-CN" dirty="0"/>
          </a:p>
          <a:p>
            <a:r>
              <a:rPr lang="zh-CN" altLang="en-US" dirty="0"/>
              <a:t>我们每次取出绝对值最小的点，将他与他两边的点合并形成新点。</a:t>
            </a:r>
            <a:endParaRPr lang="en-US" altLang="zh-CN" dirty="0"/>
          </a:p>
          <a:p>
            <a:r>
              <a:rPr lang="zh-CN" altLang="en-US" dirty="0"/>
              <a:t>对于每一次进行这样的操作，我们会发现正的点数一定会少</a:t>
            </a:r>
            <a:r>
              <a:rPr lang="en-US" altLang="zh-CN" dirty="0"/>
              <a:t>1</a:t>
            </a:r>
            <a:r>
              <a:rPr lang="zh-CN" altLang="en-US" dirty="0"/>
              <a:t>。</a:t>
            </a:r>
            <a:endParaRPr lang="en-US" altLang="zh-CN" dirty="0"/>
          </a:p>
          <a:p>
            <a:r>
              <a:rPr lang="zh-CN" altLang="en-US" dirty="0"/>
              <a:t>如果取出的是负点，则代表取了这个负点两边的正点与负点的集合形成的一个新段。</a:t>
            </a:r>
            <a:endParaRPr lang="en-US" altLang="zh-CN" dirty="0"/>
          </a:p>
          <a:p>
            <a:r>
              <a:rPr lang="zh-CN" altLang="en-US" dirty="0"/>
              <a:t>如果取出的是正点，则代表删除了这个点不再取。 </a:t>
            </a:r>
          </a:p>
        </p:txBody>
      </p:sp>
    </p:spTree>
    <p:extLst>
      <p:ext uri="{BB962C8B-B14F-4D97-AF65-F5344CB8AC3E}">
        <p14:creationId xmlns:p14="http://schemas.microsoft.com/office/powerpoint/2010/main" val="1114509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FC91A08-BA17-4AF8-856B-C8A27B6E085C}"/>
              </a:ext>
            </a:extLst>
          </p:cNvPr>
          <p:cNvSpPr>
            <a:spLocks noGrp="1"/>
          </p:cNvSpPr>
          <p:nvPr>
            <p:ph type="title"/>
          </p:nvPr>
        </p:nvSpPr>
        <p:spPr/>
        <p:txBody>
          <a:bodyPr/>
          <a:lstStyle/>
          <a:p>
            <a:r>
              <a:rPr lang="en-US" altLang="zh-CN" dirty="0"/>
              <a:t>POJ 2227</a:t>
            </a:r>
            <a:endParaRPr lang="zh-CN" altLang="en-US" dirty="0"/>
          </a:p>
        </p:txBody>
      </p:sp>
      <p:sp>
        <p:nvSpPr>
          <p:cNvPr id="3" name="内容占位符 2">
            <a:extLst>
              <a:ext uri="{FF2B5EF4-FFF2-40B4-BE49-F238E27FC236}">
                <a16:creationId xmlns="" xmlns:a16="http://schemas.microsoft.com/office/drawing/2014/main" id="{49A9E652-0773-464F-ABB0-76DBC36C0EEC}"/>
              </a:ext>
            </a:extLst>
          </p:cNvPr>
          <p:cNvSpPr>
            <a:spLocks noGrp="1"/>
          </p:cNvSpPr>
          <p:nvPr>
            <p:ph idx="1"/>
          </p:nvPr>
        </p:nvSpPr>
        <p:spPr/>
        <p:txBody>
          <a:bodyPr/>
          <a:lstStyle/>
          <a:p>
            <a:r>
              <a:rPr lang="zh-CN" altLang="en-US" dirty="0"/>
              <a:t>题意：</a:t>
            </a:r>
            <a:endParaRPr lang="en-US" altLang="zh-CN" dirty="0"/>
          </a:p>
          <a:p>
            <a:r>
              <a:rPr lang="zh-CN" altLang="en-US" dirty="0"/>
              <a:t>一个矩形区域，高低起伏，求最多储水量。（边界不能储水）</a:t>
            </a:r>
          </a:p>
        </p:txBody>
      </p:sp>
    </p:spTree>
    <p:extLst>
      <p:ext uri="{BB962C8B-B14F-4D97-AF65-F5344CB8AC3E}">
        <p14:creationId xmlns:p14="http://schemas.microsoft.com/office/powerpoint/2010/main" val="147515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664FF30-1C27-465F-BFD7-2B9184A6D58F}"/>
              </a:ext>
            </a:extLst>
          </p:cNvPr>
          <p:cNvSpPr>
            <a:spLocks noGrp="1"/>
          </p:cNvSpPr>
          <p:nvPr>
            <p:ph type="title"/>
          </p:nvPr>
        </p:nvSpPr>
        <p:spPr/>
        <p:txBody>
          <a:bodyPr/>
          <a:lstStyle/>
          <a:p>
            <a:r>
              <a:rPr lang="en-US" altLang="zh-CN" dirty="0"/>
              <a:t>POJ 2227</a:t>
            </a:r>
            <a:endParaRPr lang="zh-CN" altLang="en-US" dirty="0"/>
          </a:p>
        </p:txBody>
      </p:sp>
      <p:sp>
        <p:nvSpPr>
          <p:cNvPr id="3" name="内容占位符 2">
            <a:extLst>
              <a:ext uri="{FF2B5EF4-FFF2-40B4-BE49-F238E27FC236}">
                <a16:creationId xmlns="" xmlns:a16="http://schemas.microsoft.com/office/drawing/2014/main" id="{2B1B9947-FD2F-40F7-AD14-F93D191DFC8D}"/>
              </a:ext>
            </a:extLst>
          </p:cNvPr>
          <p:cNvSpPr>
            <a:spLocks noGrp="1"/>
          </p:cNvSpPr>
          <p:nvPr>
            <p:ph idx="1"/>
          </p:nvPr>
        </p:nvSpPr>
        <p:spPr/>
        <p:txBody>
          <a:bodyPr>
            <a:normAutofit lnSpcReduction="10000"/>
          </a:bodyPr>
          <a:lstStyle/>
          <a:p>
            <a:r>
              <a:rPr lang="zh-CN" altLang="en-US" dirty="0"/>
              <a:t>思路：</a:t>
            </a:r>
            <a:endParaRPr lang="en-US" altLang="zh-CN" dirty="0"/>
          </a:p>
          <a:p>
            <a:r>
              <a:rPr lang="zh-CN" altLang="en-US" dirty="0"/>
              <a:t>先将边界装入优先队列中（高度越小越优先），并标记为已访问。看队首元素四周未访问过的点</a:t>
            </a:r>
            <a:endParaRPr lang="en-US" altLang="zh-CN" dirty="0"/>
          </a:p>
          <a:p>
            <a:r>
              <a:rPr lang="en-US" altLang="zh-CN" dirty="0"/>
              <a:t>1</a:t>
            </a:r>
            <a:r>
              <a:rPr lang="zh-CN" altLang="en-US" dirty="0"/>
              <a:t>、如果该点不比队首低，则将它加入队列，标记为已访问，即它变成了新的边界。</a:t>
            </a:r>
            <a:endParaRPr lang="en-US" altLang="zh-CN" dirty="0"/>
          </a:p>
          <a:p>
            <a:r>
              <a:rPr lang="en-US" altLang="zh-CN" dirty="0"/>
              <a:t>2</a:t>
            </a:r>
            <a:r>
              <a:rPr lang="zh-CN" altLang="en-US" dirty="0"/>
              <a:t>、该点比队首低，意味着该点可以储水，更新</a:t>
            </a:r>
            <a:r>
              <a:rPr lang="en-US" altLang="zh-CN" dirty="0" err="1"/>
              <a:t>ans</a:t>
            </a:r>
            <a:r>
              <a:rPr lang="zh-CN" altLang="en-US" dirty="0"/>
              <a:t>值，同时将它加入队列中，但是它的高度为原队首元素的高度，即以它为边界的点不能超过这个高度，同时将该点标记为已访问。</a:t>
            </a:r>
          </a:p>
        </p:txBody>
      </p:sp>
    </p:spTree>
    <p:extLst>
      <p:ext uri="{BB962C8B-B14F-4D97-AF65-F5344CB8AC3E}">
        <p14:creationId xmlns:p14="http://schemas.microsoft.com/office/powerpoint/2010/main" val="4290794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83ED1EE8-083D-421A-A14F-E36F96CDC7A9}"/>
              </a:ext>
            </a:extLst>
          </p:cNvPr>
          <p:cNvSpPr>
            <a:spLocks noGrp="1"/>
          </p:cNvSpPr>
          <p:nvPr>
            <p:ph type="title"/>
          </p:nvPr>
        </p:nvSpPr>
        <p:spPr/>
        <p:txBody>
          <a:bodyPr/>
          <a:lstStyle/>
          <a:p>
            <a:r>
              <a:rPr lang="zh-CN" altLang="en-US" dirty="0"/>
              <a:t>并查集</a:t>
            </a:r>
          </a:p>
        </p:txBody>
      </p:sp>
      <p:sp>
        <p:nvSpPr>
          <p:cNvPr id="5" name="文本占位符 4">
            <a:extLst>
              <a:ext uri="{FF2B5EF4-FFF2-40B4-BE49-F238E27FC236}">
                <a16:creationId xmlns="" xmlns:a16="http://schemas.microsoft.com/office/drawing/2014/main" id="{DD714873-6549-4F76-AF33-C57B5F7DEC8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7348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79B3612C-6346-4A23-9D68-7083A0C22479}"/>
              </a:ext>
            </a:extLst>
          </p:cNvPr>
          <p:cNvSpPr>
            <a:spLocks noGrp="1"/>
          </p:cNvSpPr>
          <p:nvPr>
            <p:ph type="title"/>
          </p:nvPr>
        </p:nvSpPr>
        <p:spPr/>
        <p:txBody>
          <a:bodyPr/>
          <a:lstStyle/>
          <a:p>
            <a:r>
              <a:rPr lang="zh-CN" altLang="en-US" dirty="0"/>
              <a:t>什么是并查集？</a:t>
            </a:r>
          </a:p>
        </p:txBody>
      </p:sp>
      <p:sp>
        <p:nvSpPr>
          <p:cNvPr id="5" name="内容占位符 4">
            <a:extLst>
              <a:ext uri="{FF2B5EF4-FFF2-40B4-BE49-F238E27FC236}">
                <a16:creationId xmlns="" xmlns:a16="http://schemas.microsoft.com/office/drawing/2014/main" id="{A13F2533-764B-4ABD-B5DD-8DF10763B498}"/>
              </a:ext>
            </a:extLst>
          </p:cNvPr>
          <p:cNvSpPr>
            <a:spLocks noGrp="1"/>
          </p:cNvSpPr>
          <p:nvPr>
            <p:ph idx="1"/>
          </p:nvPr>
        </p:nvSpPr>
        <p:spPr/>
        <p:txBody>
          <a:bodyPr/>
          <a:lstStyle/>
          <a:p>
            <a:r>
              <a:rPr lang="zh-CN" altLang="en-US" dirty="0"/>
              <a:t>定义：并查集为森林的结构，有多棵多叉树，每个树的根结点定义为这棵树中元素的代表结点</a:t>
            </a:r>
          </a:p>
          <a:p>
            <a:r>
              <a:rPr lang="zh-CN" altLang="en-US" dirty="0"/>
              <a:t>功能：在近似于常数的时间内查询某两个结点是不是在一棵树中；在近似于常数的时间内合并两棵树</a:t>
            </a:r>
          </a:p>
          <a:p>
            <a:r>
              <a:rPr lang="zh-CN" altLang="en-US" dirty="0"/>
              <a:t>存储：通常用一维数组</a:t>
            </a:r>
            <a:r>
              <a:rPr lang="en-US" altLang="zh-CN" dirty="0"/>
              <a:t>f[</a:t>
            </a:r>
            <a:r>
              <a:rPr lang="en-US" altLang="zh-CN" dirty="0" err="1"/>
              <a:t>i</a:t>
            </a:r>
            <a:r>
              <a:rPr lang="en-US" altLang="zh-CN" dirty="0"/>
              <a:t>]</a:t>
            </a:r>
            <a:r>
              <a:rPr lang="zh-CN" altLang="en-US" dirty="0"/>
              <a:t>表示结点</a:t>
            </a:r>
            <a:r>
              <a:rPr lang="en-US" altLang="zh-CN" dirty="0" err="1"/>
              <a:t>i</a:t>
            </a:r>
            <a:r>
              <a:rPr lang="zh-CN" altLang="en-US" dirty="0"/>
              <a:t>的父亲，并查集的所有操作都基于寻找根结点的过程</a:t>
            </a:r>
          </a:p>
        </p:txBody>
      </p:sp>
    </p:spTree>
    <p:extLst>
      <p:ext uri="{BB962C8B-B14F-4D97-AF65-F5344CB8AC3E}">
        <p14:creationId xmlns:p14="http://schemas.microsoft.com/office/powerpoint/2010/main" val="1657815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40D395-1FF1-4471-88E0-07B835433567}"/>
              </a:ext>
            </a:extLst>
          </p:cNvPr>
          <p:cNvSpPr>
            <a:spLocks noGrp="1"/>
          </p:cNvSpPr>
          <p:nvPr>
            <p:ph type="title"/>
          </p:nvPr>
        </p:nvSpPr>
        <p:spPr/>
        <p:txBody>
          <a:bodyPr/>
          <a:lstStyle/>
          <a:p>
            <a:r>
              <a:rPr lang="zh-CN" altLang="en-US" dirty="0"/>
              <a:t>如何实现并查集？</a:t>
            </a:r>
          </a:p>
        </p:txBody>
      </p:sp>
      <p:sp>
        <p:nvSpPr>
          <p:cNvPr id="3" name="内容占位符 2">
            <a:extLst>
              <a:ext uri="{FF2B5EF4-FFF2-40B4-BE49-F238E27FC236}">
                <a16:creationId xmlns="" xmlns:a16="http://schemas.microsoft.com/office/drawing/2014/main" id="{EB7669F4-A305-40B3-A2AB-07DD7FE53093}"/>
              </a:ext>
            </a:extLst>
          </p:cNvPr>
          <p:cNvSpPr>
            <a:spLocks noGrp="1"/>
          </p:cNvSpPr>
          <p:nvPr>
            <p:ph idx="1"/>
          </p:nvPr>
        </p:nvSpPr>
        <p:spPr/>
        <p:txBody>
          <a:bodyPr>
            <a:normAutofit fontScale="92500" lnSpcReduction="20000"/>
          </a:bodyPr>
          <a:lstStyle/>
          <a:p>
            <a:r>
              <a:rPr lang="zh-CN" altLang="en-US" b="1" dirty="0"/>
              <a:t>按秩合并</a:t>
            </a:r>
            <a:r>
              <a:rPr lang="zh-CN" altLang="en-US" dirty="0"/>
              <a:t>：</a:t>
            </a:r>
            <a:endParaRPr lang="en-US" altLang="zh-CN" dirty="0"/>
          </a:p>
          <a:p>
            <a:r>
              <a:rPr lang="zh-CN" altLang="en-US" dirty="0"/>
              <a:t>由于我们在找出一个元素所在集合的代表时需要递归地找出它所在的树的根结点，所以为了减短查找路径，在合并两棵树时要尽量使合并后的树的高度降低，所以要将高度低的树指向高度更高的那棵。（或者是</a:t>
            </a:r>
            <a:r>
              <a:rPr lang="en-US" altLang="zh-CN" dirty="0"/>
              <a:t>size</a:t>
            </a:r>
            <a:r>
              <a:rPr lang="zh-CN" altLang="en-US" dirty="0"/>
              <a:t>）</a:t>
            </a:r>
            <a:endParaRPr lang="en-US" altLang="zh-CN" dirty="0"/>
          </a:p>
          <a:p>
            <a:r>
              <a:rPr lang="zh-CN" altLang="en-US" dirty="0"/>
              <a:t>这里我们引入一个秩的概念：为每一个结点维护一个秩，它表示以该节点为根的树的高度的上界。在做合并操作时，将秩小的根指向秩大的结点。</a:t>
            </a:r>
            <a:endParaRPr lang="en-US" altLang="zh-CN" dirty="0"/>
          </a:p>
          <a:p>
            <a:r>
              <a:rPr lang="zh-CN" altLang="en-US" b="1" dirty="0"/>
              <a:t>路径压缩</a:t>
            </a:r>
            <a:r>
              <a:rPr lang="zh-CN" altLang="en-US" dirty="0"/>
              <a:t>：</a:t>
            </a:r>
            <a:endParaRPr lang="en-US" altLang="zh-CN" dirty="0"/>
          </a:p>
          <a:p>
            <a:r>
              <a:rPr lang="zh-CN" altLang="en-US" dirty="0"/>
              <a:t>为了进一步减短查找路径，可以使查找路径中的每一个节点都指向根结点，这就是路径压缩。</a:t>
            </a:r>
          </a:p>
        </p:txBody>
      </p:sp>
    </p:spTree>
    <p:extLst>
      <p:ext uri="{BB962C8B-B14F-4D97-AF65-F5344CB8AC3E}">
        <p14:creationId xmlns:p14="http://schemas.microsoft.com/office/powerpoint/2010/main" val="3128505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9532E40-05EB-44D8-9F2A-808EFD1A0704}"/>
              </a:ext>
            </a:extLst>
          </p:cNvPr>
          <p:cNvSpPr>
            <a:spLocks noGrp="1"/>
          </p:cNvSpPr>
          <p:nvPr>
            <p:ph type="title"/>
          </p:nvPr>
        </p:nvSpPr>
        <p:spPr/>
        <p:txBody>
          <a:bodyPr/>
          <a:lstStyle/>
          <a:p>
            <a:r>
              <a:rPr lang="zh-CN" altLang="en-US" dirty="0"/>
              <a:t>如何实现并查集？</a:t>
            </a:r>
          </a:p>
        </p:txBody>
      </p:sp>
      <p:sp>
        <p:nvSpPr>
          <p:cNvPr id="3" name="内容占位符 2">
            <a:extLst>
              <a:ext uri="{FF2B5EF4-FFF2-40B4-BE49-F238E27FC236}">
                <a16:creationId xmlns="" xmlns:a16="http://schemas.microsoft.com/office/drawing/2014/main" id="{4D3FF5AC-F58F-49B3-9CC8-493DA59847A3}"/>
              </a:ext>
            </a:extLst>
          </p:cNvPr>
          <p:cNvSpPr>
            <a:spLocks noGrp="1"/>
          </p:cNvSpPr>
          <p:nvPr>
            <p:ph idx="1"/>
          </p:nvPr>
        </p:nvSpPr>
        <p:spPr/>
        <p:txBody>
          <a:bodyPr/>
          <a:lstStyle/>
          <a:p>
            <a:r>
              <a:rPr lang="zh-CN" altLang="en-US" dirty="0"/>
              <a:t>只有路径压缩：</a:t>
            </a:r>
            <a:endParaRPr lang="en-US" altLang="zh-CN" dirty="0"/>
          </a:p>
          <a:p>
            <a:r>
              <a:rPr lang="en-US" altLang="zh-CN" dirty="0"/>
              <a:t>int find(int x){return x==f[x]?</a:t>
            </a:r>
            <a:r>
              <a:rPr lang="en-US" altLang="zh-CN" dirty="0" err="1"/>
              <a:t>x:f</a:t>
            </a:r>
            <a:r>
              <a:rPr lang="en-US" altLang="zh-CN" dirty="0"/>
              <a:t>[x]=find(f[x]);}</a:t>
            </a:r>
          </a:p>
          <a:p>
            <a:r>
              <a:rPr lang="en-US" altLang="zh-CN" dirty="0"/>
              <a:t>merge</a:t>
            </a:r>
            <a:r>
              <a:rPr lang="zh-CN" altLang="en-US" dirty="0"/>
              <a:t>：</a:t>
            </a:r>
            <a:endParaRPr lang="en-US" altLang="zh-CN" dirty="0"/>
          </a:p>
          <a:p>
            <a:r>
              <a:rPr lang="en-US" altLang="zh-CN" dirty="0"/>
              <a:t>if(find(x)!=find(y))f[find(x)]=find(y);</a:t>
            </a:r>
          </a:p>
          <a:p>
            <a:endParaRPr lang="en-US" altLang="zh-CN" dirty="0"/>
          </a:p>
          <a:p>
            <a:r>
              <a:rPr lang="zh-CN" altLang="en-US" dirty="0"/>
              <a:t>单次操作复杂度</a:t>
            </a:r>
            <a:r>
              <a:rPr lang="en-US" altLang="zh-CN" dirty="0"/>
              <a:t>O(</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3910167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914BBE2-6A5F-48F2-9CCF-8C58DAAA6259}"/>
              </a:ext>
            </a:extLst>
          </p:cNvPr>
          <p:cNvSpPr>
            <a:spLocks noGrp="1"/>
          </p:cNvSpPr>
          <p:nvPr>
            <p:ph type="title"/>
          </p:nvPr>
        </p:nvSpPr>
        <p:spPr/>
        <p:txBody>
          <a:bodyPr/>
          <a:lstStyle/>
          <a:p>
            <a:r>
              <a:rPr lang="zh-CN" altLang="en-US" dirty="0"/>
              <a:t>如何实现并查集？</a:t>
            </a:r>
          </a:p>
        </p:txBody>
      </p:sp>
      <p:sp>
        <p:nvSpPr>
          <p:cNvPr id="3" name="内容占位符 2">
            <a:extLst>
              <a:ext uri="{FF2B5EF4-FFF2-40B4-BE49-F238E27FC236}">
                <a16:creationId xmlns="" xmlns:a16="http://schemas.microsoft.com/office/drawing/2014/main" id="{91B84BE9-CD12-4A80-95F7-84F0E484A1F3}"/>
              </a:ext>
            </a:extLst>
          </p:cNvPr>
          <p:cNvSpPr>
            <a:spLocks noGrp="1"/>
          </p:cNvSpPr>
          <p:nvPr>
            <p:ph idx="1"/>
          </p:nvPr>
        </p:nvSpPr>
        <p:spPr/>
        <p:txBody>
          <a:bodyPr/>
          <a:lstStyle/>
          <a:p>
            <a:r>
              <a:rPr lang="zh-CN" altLang="en-US" dirty="0"/>
              <a:t>有路径压缩</a:t>
            </a:r>
            <a:r>
              <a:rPr lang="en-US" altLang="zh-CN" dirty="0"/>
              <a:t>&amp;</a:t>
            </a:r>
            <a:r>
              <a:rPr lang="zh-CN" altLang="en-US" dirty="0"/>
              <a:t>按秩合并的：</a:t>
            </a:r>
            <a:endParaRPr lang="en-US" altLang="zh-CN" dirty="0"/>
          </a:p>
          <a:p>
            <a:endParaRPr lang="zh-CN" altLang="en-US" dirty="0"/>
          </a:p>
        </p:txBody>
      </p:sp>
      <p:pic>
        <p:nvPicPr>
          <p:cNvPr id="4" name="图片 3">
            <a:extLst>
              <a:ext uri="{FF2B5EF4-FFF2-40B4-BE49-F238E27FC236}">
                <a16:creationId xmlns="" xmlns:a16="http://schemas.microsoft.com/office/drawing/2014/main" id="{852E17FF-563C-404C-984B-B34A96F1FB6E}"/>
              </a:ext>
            </a:extLst>
          </p:cNvPr>
          <p:cNvPicPr>
            <a:picLocks noChangeAspect="1"/>
          </p:cNvPicPr>
          <p:nvPr/>
        </p:nvPicPr>
        <p:blipFill>
          <a:blip r:embed="rId2"/>
          <a:stretch>
            <a:fillRect/>
          </a:stretch>
        </p:blipFill>
        <p:spPr>
          <a:xfrm>
            <a:off x="1379370" y="2989641"/>
            <a:ext cx="8611530" cy="3245740"/>
          </a:xfrm>
          <a:prstGeom prst="rect">
            <a:avLst/>
          </a:prstGeom>
        </p:spPr>
      </p:pic>
    </p:spTree>
    <p:extLst>
      <p:ext uri="{BB962C8B-B14F-4D97-AF65-F5344CB8AC3E}">
        <p14:creationId xmlns:p14="http://schemas.microsoft.com/office/powerpoint/2010/main" val="508125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BA8D3EE-79DD-4E82-94A7-816C6754B6D4}"/>
              </a:ext>
            </a:extLst>
          </p:cNvPr>
          <p:cNvSpPr>
            <a:spLocks noGrp="1"/>
          </p:cNvSpPr>
          <p:nvPr>
            <p:ph type="title"/>
          </p:nvPr>
        </p:nvSpPr>
        <p:spPr/>
        <p:txBody>
          <a:bodyPr/>
          <a:lstStyle/>
          <a:p>
            <a:r>
              <a:rPr lang="en-US" altLang="zh-CN" dirty="0"/>
              <a:t>BZOJ 4551</a:t>
            </a:r>
            <a:endParaRPr lang="zh-CN" altLang="en-US" dirty="0"/>
          </a:p>
        </p:txBody>
      </p:sp>
      <p:sp>
        <p:nvSpPr>
          <p:cNvPr id="3" name="内容占位符 2">
            <a:extLst>
              <a:ext uri="{FF2B5EF4-FFF2-40B4-BE49-F238E27FC236}">
                <a16:creationId xmlns="" xmlns:a16="http://schemas.microsoft.com/office/drawing/2014/main" id="{1D700D40-E60D-4345-9435-1705CE048CE6}"/>
              </a:ext>
            </a:extLst>
          </p:cNvPr>
          <p:cNvSpPr>
            <a:spLocks noGrp="1"/>
          </p:cNvSpPr>
          <p:nvPr>
            <p:ph idx="1"/>
          </p:nvPr>
        </p:nvSpPr>
        <p:spPr/>
        <p:txBody>
          <a:bodyPr>
            <a:normAutofit/>
          </a:bodyPr>
          <a:lstStyle/>
          <a:p>
            <a:r>
              <a:rPr lang="zh-CN" altLang="en-US" dirty="0"/>
              <a:t>题意：</a:t>
            </a:r>
            <a:endParaRPr lang="en-US" altLang="zh-CN" dirty="0"/>
          </a:p>
          <a:p>
            <a:r>
              <a:rPr lang="zh-CN" altLang="en-US" dirty="0"/>
              <a:t>给定一颗有根树（根为</a:t>
            </a:r>
            <a:r>
              <a:rPr lang="en-US" altLang="zh-CN" dirty="0"/>
              <a:t>1</a:t>
            </a:r>
            <a:r>
              <a:rPr lang="zh-CN" altLang="en-US" dirty="0"/>
              <a:t>），有以下两种操作：</a:t>
            </a:r>
            <a:endParaRPr lang="en-US" altLang="zh-CN" dirty="0"/>
          </a:p>
          <a:p>
            <a:r>
              <a:rPr lang="en-US" altLang="zh-CN" dirty="0"/>
              <a:t>1. </a:t>
            </a:r>
            <a:r>
              <a:rPr lang="zh-CN" altLang="en-US" dirty="0"/>
              <a:t>标记操作：对某个结点打上标记（在最开始，只有结点</a:t>
            </a:r>
            <a:r>
              <a:rPr lang="en-US" altLang="zh-CN" dirty="0"/>
              <a:t>1</a:t>
            </a:r>
            <a:r>
              <a:rPr lang="zh-CN" altLang="en-US" dirty="0"/>
              <a:t>有标记，其他结点均无标记，而且对于某个结点，可以打多次标记。）</a:t>
            </a:r>
            <a:endParaRPr lang="en-US" altLang="zh-CN" dirty="0"/>
          </a:p>
          <a:p>
            <a:r>
              <a:rPr lang="en-US" altLang="zh-CN" dirty="0"/>
              <a:t>2. </a:t>
            </a:r>
            <a:r>
              <a:rPr lang="zh-CN" altLang="en-US" dirty="0"/>
              <a:t>询问操作：询问某个结点最近的一个打了标记的祖先（这个结点本身也算自己的祖先）你能帮帮他吗</a:t>
            </a:r>
            <a:r>
              <a:rPr lang="en-US" altLang="zh-CN" dirty="0"/>
              <a:t>?</a:t>
            </a:r>
          </a:p>
          <a:p>
            <a:endParaRPr lang="zh-CN" altLang="en-US" dirty="0"/>
          </a:p>
        </p:txBody>
      </p:sp>
    </p:spTree>
    <p:extLst>
      <p:ext uri="{BB962C8B-B14F-4D97-AF65-F5344CB8AC3E}">
        <p14:creationId xmlns:p14="http://schemas.microsoft.com/office/powerpoint/2010/main" val="407996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784A545B-97BB-4017-9D61-A188CE2AF5FB}"/>
              </a:ext>
            </a:extLst>
          </p:cNvPr>
          <p:cNvSpPr>
            <a:spLocks noGrp="1"/>
          </p:cNvSpPr>
          <p:nvPr>
            <p:ph type="title"/>
          </p:nvPr>
        </p:nvSpPr>
        <p:spPr/>
        <p:txBody>
          <a:bodyPr/>
          <a:lstStyle/>
          <a:p>
            <a:r>
              <a:rPr lang="zh-CN" altLang="en-US" dirty="0"/>
              <a:t>单调队列，即单调递减或单调递增的队列。</a:t>
            </a:r>
          </a:p>
        </p:txBody>
      </p:sp>
      <p:sp>
        <p:nvSpPr>
          <p:cNvPr id="6" name="文本占位符 5">
            <a:extLst>
              <a:ext uri="{FF2B5EF4-FFF2-40B4-BE49-F238E27FC236}">
                <a16:creationId xmlns="" xmlns:a16="http://schemas.microsoft.com/office/drawing/2014/main" id="{B218CE95-63B5-423B-91E9-46C72359F2C9}"/>
              </a:ext>
            </a:extLst>
          </p:cNvPr>
          <p:cNvSpPr>
            <a:spLocks noGrp="1"/>
          </p:cNvSpPr>
          <p:nvPr>
            <p:ph type="body" sz="quarter" idx="13"/>
          </p:nvPr>
        </p:nvSpPr>
        <p:spPr/>
        <p:txBody>
          <a:bodyPr/>
          <a:lstStyle/>
          <a:p>
            <a:r>
              <a:rPr lang="zh-CN" altLang="en-US" dirty="0"/>
              <a:t>百度百科</a:t>
            </a:r>
          </a:p>
        </p:txBody>
      </p:sp>
      <p:sp>
        <p:nvSpPr>
          <p:cNvPr id="5" name="文本占位符 4">
            <a:extLst>
              <a:ext uri="{FF2B5EF4-FFF2-40B4-BE49-F238E27FC236}">
                <a16:creationId xmlns="" xmlns:a16="http://schemas.microsoft.com/office/drawing/2014/main" id="{211E3BF2-C893-47EE-94E7-CE75569CA8B3}"/>
              </a:ext>
            </a:extLst>
          </p:cNvPr>
          <p:cNvSpPr>
            <a:spLocks noGrp="1"/>
          </p:cNvSpPr>
          <p:nvPr>
            <p:ph type="body" idx="1"/>
          </p:nvPr>
        </p:nvSpPr>
        <p:spPr/>
        <p:txBody>
          <a:bodyPr/>
          <a:lstStyle/>
          <a:p>
            <a:r>
              <a:rPr lang="zh-CN" altLang="en-US" strike="sngStrike" dirty="0"/>
              <a:t>他说的很有道理但是我什么都没懂</a:t>
            </a:r>
          </a:p>
        </p:txBody>
      </p:sp>
    </p:spTree>
    <p:extLst>
      <p:ext uri="{BB962C8B-B14F-4D97-AF65-F5344CB8AC3E}">
        <p14:creationId xmlns:p14="http://schemas.microsoft.com/office/powerpoint/2010/main" val="396675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D5D588-2E43-4B80-975C-384C724325E8}"/>
              </a:ext>
            </a:extLst>
          </p:cNvPr>
          <p:cNvSpPr>
            <a:spLocks noGrp="1"/>
          </p:cNvSpPr>
          <p:nvPr>
            <p:ph type="title"/>
          </p:nvPr>
        </p:nvSpPr>
        <p:spPr/>
        <p:txBody>
          <a:bodyPr/>
          <a:lstStyle/>
          <a:p>
            <a:r>
              <a:rPr lang="en-US" altLang="zh-CN" dirty="0"/>
              <a:t>BZOJ 4551</a:t>
            </a:r>
            <a:endParaRPr lang="zh-CN" altLang="en-US" dirty="0"/>
          </a:p>
        </p:txBody>
      </p:sp>
      <p:sp>
        <p:nvSpPr>
          <p:cNvPr id="3" name="内容占位符 2">
            <a:extLst>
              <a:ext uri="{FF2B5EF4-FFF2-40B4-BE49-F238E27FC236}">
                <a16:creationId xmlns="" xmlns:a16="http://schemas.microsoft.com/office/drawing/2014/main" id="{860CC668-1C5A-4347-866F-FE91B500A8A3}"/>
              </a:ext>
            </a:extLst>
          </p:cNvPr>
          <p:cNvSpPr>
            <a:spLocks noGrp="1"/>
          </p:cNvSpPr>
          <p:nvPr>
            <p:ph idx="1"/>
          </p:nvPr>
        </p:nvSpPr>
        <p:spPr/>
        <p:txBody>
          <a:bodyPr>
            <a:normAutofit lnSpcReduction="10000"/>
          </a:bodyPr>
          <a:lstStyle/>
          <a:p>
            <a:r>
              <a:rPr lang="zh-CN" altLang="en-US" dirty="0"/>
              <a:t>思路：</a:t>
            </a:r>
            <a:endParaRPr lang="en-US" altLang="zh-CN" dirty="0"/>
          </a:p>
          <a:p>
            <a:r>
              <a:rPr lang="zh-CN" altLang="en-US" dirty="0"/>
              <a:t>离线处理所有操作，算出最终某个点被标记了几次。</a:t>
            </a:r>
            <a:endParaRPr lang="en-US" altLang="zh-CN" dirty="0"/>
          </a:p>
          <a:p>
            <a:r>
              <a:rPr lang="zh-CN" altLang="en-US" dirty="0"/>
              <a:t>跑一次</a:t>
            </a:r>
            <a:r>
              <a:rPr lang="en-US" altLang="zh-CN" dirty="0" err="1"/>
              <a:t>dfs</a:t>
            </a:r>
            <a:r>
              <a:rPr lang="zh-CN" altLang="en-US" dirty="0"/>
              <a:t>算出最终状态时每个点最近的打了标记的祖先</a:t>
            </a:r>
            <a:r>
              <a:rPr lang="en-US" altLang="zh-CN" dirty="0"/>
              <a:t>u[</a:t>
            </a:r>
            <a:r>
              <a:rPr lang="en-US" altLang="zh-CN" dirty="0" err="1"/>
              <a:t>i</a:t>
            </a:r>
            <a:r>
              <a:rPr lang="en-US" altLang="zh-CN" dirty="0"/>
              <a:t>]</a:t>
            </a:r>
            <a:r>
              <a:rPr lang="zh-CN" altLang="en-US" dirty="0"/>
              <a:t>。</a:t>
            </a:r>
          </a:p>
          <a:p>
            <a:r>
              <a:rPr lang="zh-CN" altLang="en-US" dirty="0"/>
              <a:t>从后往前重新看操作：</a:t>
            </a:r>
            <a:endParaRPr lang="en-US" altLang="zh-CN" dirty="0"/>
          </a:p>
          <a:p>
            <a:r>
              <a:rPr lang="zh-CN" altLang="en-US" dirty="0"/>
              <a:t>如果是标记操作，那么当前节点标记数</a:t>
            </a:r>
            <a:r>
              <a:rPr lang="en-US" altLang="zh-CN" dirty="0"/>
              <a:t>-1</a:t>
            </a:r>
            <a:r>
              <a:rPr lang="zh-CN" altLang="en-US" dirty="0"/>
              <a:t>，如果标记数为</a:t>
            </a:r>
            <a:r>
              <a:rPr lang="en-US" altLang="zh-CN" dirty="0"/>
              <a:t>0</a:t>
            </a:r>
            <a:r>
              <a:rPr lang="zh-CN" altLang="en-US" dirty="0"/>
              <a:t>了，那么</a:t>
            </a:r>
            <a:r>
              <a:rPr lang="en-US" altLang="zh-CN" dirty="0"/>
              <a:t>u[</a:t>
            </a:r>
            <a:r>
              <a:rPr lang="en-US" altLang="zh-CN" dirty="0" err="1"/>
              <a:t>i</a:t>
            </a:r>
            <a:r>
              <a:rPr lang="en-US" altLang="zh-CN" dirty="0"/>
              <a:t>]=fa[</a:t>
            </a:r>
            <a:r>
              <a:rPr lang="en-US" altLang="zh-CN" dirty="0" err="1"/>
              <a:t>i</a:t>
            </a:r>
            <a:r>
              <a:rPr lang="en-US" altLang="zh-CN" dirty="0"/>
              <a:t>]</a:t>
            </a:r>
            <a:r>
              <a:rPr lang="zh-CN" altLang="en-US" dirty="0"/>
              <a:t>最近的祖先（用并查集来处理之前的更新）。</a:t>
            </a:r>
            <a:endParaRPr lang="en-US" altLang="zh-CN" dirty="0"/>
          </a:p>
          <a:p>
            <a:r>
              <a:rPr lang="zh-CN" altLang="en-US" dirty="0"/>
              <a:t>如果为询问，则输出当前最近的祖先（同样可以用并查集来做）。</a:t>
            </a:r>
          </a:p>
          <a:p>
            <a:endParaRPr lang="en-US" altLang="zh-CN" dirty="0"/>
          </a:p>
          <a:p>
            <a:endParaRPr lang="zh-CN" altLang="en-US" dirty="0"/>
          </a:p>
        </p:txBody>
      </p:sp>
    </p:spTree>
    <p:extLst>
      <p:ext uri="{BB962C8B-B14F-4D97-AF65-F5344CB8AC3E}">
        <p14:creationId xmlns:p14="http://schemas.microsoft.com/office/powerpoint/2010/main" val="30726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7AB577-9FAE-4E50-9F0A-954800E6F9EE}"/>
              </a:ext>
            </a:extLst>
          </p:cNvPr>
          <p:cNvSpPr>
            <a:spLocks noGrp="1"/>
          </p:cNvSpPr>
          <p:nvPr>
            <p:ph type="title"/>
          </p:nvPr>
        </p:nvSpPr>
        <p:spPr/>
        <p:txBody>
          <a:bodyPr/>
          <a:lstStyle/>
          <a:p>
            <a:r>
              <a:rPr lang="en-US" altLang="zh-CN" dirty="0"/>
              <a:t>BZOJ 4668</a:t>
            </a:r>
            <a:endParaRPr lang="zh-CN" altLang="en-US" dirty="0"/>
          </a:p>
        </p:txBody>
      </p:sp>
      <p:sp>
        <p:nvSpPr>
          <p:cNvPr id="3" name="内容占位符 2">
            <a:extLst>
              <a:ext uri="{FF2B5EF4-FFF2-40B4-BE49-F238E27FC236}">
                <a16:creationId xmlns="" xmlns:a16="http://schemas.microsoft.com/office/drawing/2014/main" id="{483CBD30-FFEB-4467-B956-51279D01B4AF}"/>
              </a:ext>
            </a:extLst>
          </p:cNvPr>
          <p:cNvSpPr>
            <a:spLocks noGrp="1"/>
          </p:cNvSpPr>
          <p:nvPr>
            <p:ph idx="1"/>
          </p:nvPr>
        </p:nvSpPr>
        <p:spPr/>
        <p:txBody>
          <a:bodyPr/>
          <a:lstStyle/>
          <a:p>
            <a:r>
              <a:rPr lang="zh-CN" altLang="en-US" dirty="0"/>
              <a:t>题意：</a:t>
            </a:r>
            <a:endParaRPr lang="en-US" altLang="zh-CN" dirty="0"/>
          </a:p>
          <a:p>
            <a:r>
              <a:rPr lang="zh-CN" altLang="en-US" dirty="0"/>
              <a:t>在一个图上</a:t>
            </a:r>
            <a:r>
              <a:rPr lang="en-US" altLang="zh-CN" dirty="0"/>
              <a:t>,</a:t>
            </a:r>
            <a:r>
              <a:rPr lang="zh-CN" altLang="en-US" dirty="0"/>
              <a:t>在两个点间连一条边</a:t>
            </a:r>
            <a:r>
              <a:rPr lang="en-US" altLang="zh-CN" dirty="0"/>
              <a:t>,</a:t>
            </a:r>
            <a:r>
              <a:rPr lang="zh-CN" altLang="en-US" dirty="0"/>
              <a:t>问这两个点最早在什么时候联通</a:t>
            </a:r>
            <a:r>
              <a:rPr lang="en-US" altLang="zh-CN" dirty="0"/>
              <a:t>.</a:t>
            </a:r>
          </a:p>
          <a:p>
            <a:endParaRPr lang="zh-CN" altLang="en-US" dirty="0"/>
          </a:p>
        </p:txBody>
      </p:sp>
    </p:spTree>
    <p:extLst>
      <p:ext uri="{BB962C8B-B14F-4D97-AF65-F5344CB8AC3E}">
        <p14:creationId xmlns:p14="http://schemas.microsoft.com/office/powerpoint/2010/main" val="3705371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C0BF30-C173-47EC-BFA4-091C379795E9}"/>
              </a:ext>
            </a:extLst>
          </p:cNvPr>
          <p:cNvSpPr>
            <a:spLocks noGrp="1"/>
          </p:cNvSpPr>
          <p:nvPr>
            <p:ph type="title"/>
          </p:nvPr>
        </p:nvSpPr>
        <p:spPr/>
        <p:txBody>
          <a:bodyPr/>
          <a:lstStyle/>
          <a:p>
            <a:r>
              <a:rPr lang="en-US" altLang="zh-CN" dirty="0"/>
              <a:t>BZOJ 4668</a:t>
            </a:r>
            <a:endParaRPr lang="zh-CN" altLang="en-US" dirty="0"/>
          </a:p>
        </p:txBody>
      </p:sp>
      <p:sp>
        <p:nvSpPr>
          <p:cNvPr id="3" name="内容占位符 2">
            <a:extLst>
              <a:ext uri="{FF2B5EF4-FFF2-40B4-BE49-F238E27FC236}">
                <a16:creationId xmlns="" xmlns:a16="http://schemas.microsoft.com/office/drawing/2014/main" id="{376A348D-AFEB-4251-9D69-842BA21FDD5A}"/>
              </a:ext>
            </a:extLst>
          </p:cNvPr>
          <p:cNvSpPr>
            <a:spLocks noGrp="1"/>
          </p:cNvSpPr>
          <p:nvPr>
            <p:ph idx="1"/>
          </p:nvPr>
        </p:nvSpPr>
        <p:spPr/>
        <p:txBody>
          <a:bodyPr>
            <a:normAutofit fontScale="92500" lnSpcReduction="10000"/>
          </a:bodyPr>
          <a:lstStyle/>
          <a:p>
            <a:r>
              <a:rPr lang="zh-CN" altLang="en-US" dirty="0"/>
              <a:t>思路：</a:t>
            </a:r>
            <a:endParaRPr lang="en-US" altLang="zh-CN" dirty="0"/>
          </a:p>
          <a:p>
            <a:r>
              <a:rPr lang="zh-CN" altLang="en-US" dirty="0"/>
              <a:t>我们不难发现，在保证留下最早的边并且联通的情况下，最后会连出一棵树，所以我们肯定会想到用并查集维护连通性，但如何知道是哪个操作连接的两个联通块呢？</a:t>
            </a:r>
            <a:endParaRPr lang="en-US" altLang="zh-CN" dirty="0"/>
          </a:p>
          <a:p>
            <a:r>
              <a:rPr lang="zh-CN" altLang="en-US" dirty="0"/>
              <a:t>并查集只会对祖先进行操作，内部的点并不会被影响，所以我们想到了并查集的按秩合并，记录小的联通块连到大的联通块时是第几个操作，由于以后不会有直接的操作连接小联通块和外部节点，所以 这个记录不会被覆盖，查询的时候类似暴力查</a:t>
            </a:r>
            <a:r>
              <a:rPr lang="en-US" altLang="zh-CN" dirty="0" err="1"/>
              <a:t>lca</a:t>
            </a:r>
            <a:r>
              <a:rPr lang="zh-CN" altLang="en-US" dirty="0"/>
              <a:t>，往上跳的同时更新操作编号的最小值就可以了。</a:t>
            </a:r>
          </a:p>
        </p:txBody>
      </p:sp>
    </p:spTree>
    <p:extLst>
      <p:ext uri="{BB962C8B-B14F-4D97-AF65-F5344CB8AC3E}">
        <p14:creationId xmlns:p14="http://schemas.microsoft.com/office/powerpoint/2010/main" val="3127680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3017142-518B-45AF-88EC-AA3BB7E66300}"/>
              </a:ext>
            </a:extLst>
          </p:cNvPr>
          <p:cNvSpPr>
            <a:spLocks noGrp="1"/>
          </p:cNvSpPr>
          <p:nvPr>
            <p:ph type="title"/>
          </p:nvPr>
        </p:nvSpPr>
        <p:spPr/>
        <p:txBody>
          <a:bodyPr/>
          <a:lstStyle/>
          <a:p>
            <a:r>
              <a:rPr lang="en-US" altLang="zh-CN" dirty="0"/>
              <a:t>BZOJ 1015</a:t>
            </a:r>
            <a:endParaRPr lang="zh-CN" altLang="en-US" dirty="0"/>
          </a:p>
        </p:txBody>
      </p:sp>
      <p:sp>
        <p:nvSpPr>
          <p:cNvPr id="3" name="内容占位符 2">
            <a:extLst>
              <a:ext uri="{FF2B5EF4-FFF2-40B4-BE49-F238E27FC236}">
                <a16:creationId xmlns="" xmlns:a16="http://schemas.microsoft.com/office/drawing/2014/main" id="{FB05FE0E-1E67-4EAE-A44C-8DCA4BBB26E0}"/>
              </a:ext>
            </a:extLst>
          </p:cNvPr>
          <p:cNvSpPr>
            <a:spLocks noGrp="1"/>
          </p:cNvSpPr>
          <p:nvPr>
            <p:ph idx="1"/>
          </p:nvPr>
        </p:nvSpPr>
        <p:spPr/>
        <p:txBody>
          <a:bodyPr>
            <a:normAutofit/>
          </a:bodyPr>
          <a:lstStyle/>
          <a:p>
            <a:r>
              <a:rPr lang="zh-CN" altLang="en-US" dirty="0"/>
              <a:t>题意：</a:t>
            </a:r>
            <a:endParaRPr lang="en-US" altLang="zh-CN" dirty="0"/>
          </a:p>
          <a:p>
            <a:r>
              <a:rPr lang="zh-CN" altLang="en-US" dirty="0"/>
              <a:t>给定一张图，支持删点和询问连通块个数</a:t>
            </a:r>
          </a:p>
          <a:p>
            <a:endParaRPr lang="zh-CN" altLang="en-US" dirty="0"/>
          </a:p>
        </p:txBody>
      </p:sp>
    </p:spTree>
    <p:extLst>
      <p:ext uri="{BB962C8B-B14F-4D97-AF65-F5344CB8AC3E}">
        <p14:creationId xmlns:p14="http://schemas.microsoft.com/office/powerpoint/2010/main" val="873185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80D9CE-6432-47D9-9976-7E09DEA1AFE8}"/>
              </a:ext>
            </a:extLst>
          </p:cNvPr>
          <p:cNvSpPr>
            <a:spLocks noGrp="1"/>
          </p:cNvSpPr>
          <p:nvPr>
            <p:ph type="title"/>
          </p:nvPr>
        </p:nvSpPr>
        <p:spPr/>
        <p:txBody>
          <a:bodyPr/>
          <a:lstStyle/>
          <a:p>
            <a:r>
              <a:rPr lang="en-US" altLang="zh-CN" dirty="0"/>
              <a:t>BZOJ 1015</a:t>
            </a:r>
            <a:endParaRPr lang="zh-CN" altLang="en-US" dirty="0"/>
          </a:p>
        </p:txBody>
      </p:sp>
      <p:sp>
        <p:nvSpPr>
          <p:cNvPr id="3" name="内容占位符 2">
            <a:extLst>
              <a:ext uri="{FF2B5EF4-FFF2-40B4-BE49-F238E27FC236}">
                <a16:creationId xmlns="" xmlns:a16="http://schemas.microsoft.com/office/drawing/2014/main" id="{DF175224-62BA-4735-8950-D3E740FABDCB}"/>
              </a:ext>
            </a:extLst>
          </p:cNvPr>
          <p:cNvSpPr>
            <a:spLocks noGrp="1"/>
          </p:cNvSpPr>
          <p:nvPr>
            <p:ph idx="1"/>
          </p:nvPr>
        </p:nvSpPr>
        <p:spPr/>
        <p:txBody>
          <a:bodyPr/>
          <a:lstStyle/>
          <a:p>
            <a:r>
              <a:rPr lang="zh-CN" altLang="en-US" dirty="0"/>
              <a:t>思路：</a:t>
            </a:r>
            <a:endParaRPr lang="en-US" altLang="zh-CN" dirty="0"/>
          </a:p>
          <a:p>
            <a:r>
              <a:rPr lang="zh-CN" altLang="en-US" dirty="0"/>
              <a:t>按操作顺序处理的话要在删除点的同时维护图的形态（即图具体的连边情况），这是几乎不可做的</a:t>
            </a:r>
          </a:p>
          <a:p>
            <a:r>
              <a:rPr lang="zh-CN" altLang="en-US" dirty="0"/>
              <a:t>我们发现，这道题可以先读入操作，把没删的点的边先连上，然后再倒序处理操作</a:t>
            </a:r>
          </a:p>
          <a:p>
            <a:r>
              <a:rPr lang="zh-CN" altLang="en-US" dirty="0"/>
              <a:t>这样的话从删点变成了加点，而且只要维护连通块的数量，用并查集可以快速的解决这个问题</a:t>
            </a:r>
          </a:p>
          <a:p>
            <a:endParaRPr lang="zh-CN" altLang="en-US" dirty="0"/>
          </a:p>
        </p:txBody>
      </p:sp>
    </p:spTree>
    <p:extLst>
      <p:ext uri="{BB962C8B-B14F-4D97-AF65-F5344CB8AC3E}">
        <p14:creationId xmlns:p14="http://schemas.microsoft.com/office/powerpoint/2010/main" val="122412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A3A3080-9AC2-40DE-AE6A-639ED946C3E4}"/>
              </a:ext>
            </a:extLst>
          </p:cNvPr>
          <p:cNvSpPr>
            <a:spLocks noGrp="1"/>
          </p:cNvSpPr>
          <p:nvPr>
            <p:ph type="title"/>
          </p:nvPr>
        </p:nvSpPr>
        <p:spPr/>
        <p:txBody>
          <a:bodyPr/>
          <a:lstStyle/>
          <a:p>
            <a:r>
              <a:rPr lang="en-US" altLang="zh-CN" dirty="0"/>
              <a:t>BZOJ 1116</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46796E64-4B75-490A-9B4F-6402064E97B9}"/>
                  </a:ext>
                </a:extLst>
              </p:cNvPr>
              <p:cNvSpPr>
                <a:spLocks noGrp="1"/>
              </p:cNvSpPr>
              <p:nvPr>
                <p:ph idx="1"/>
              </p:nvPr>
            </p:nvSpPr>
            <p:spPr/>
            <p:txBody>
              <a:bodyPr/>
              <a:lstStyle/>
              <a:p>
                <a:r>
                  <a:rPr lang="zh-CN" altLang="en-US" dirty="0"/>
                  <a:t>题意：</a:t>
                </a:r>
                <a:endParaRPr lang="en-US" altLang="zh-CN" dirty="0"/>
              </a:p>
              <a:p>
                <a:r>
                  <a:rPr lang="en-US" altLang="zh-CN" dirty="0" err="1"/>
                  <a:t>Byteotia</a:t>
                </a:r>
                <a:r>
                  <a:rPr lang="zh-CN" altLang="en-US" dirty="0"/>
                  <a:t>城市有</a:t>
                </a:r>
                <a:r>
                  <a:rPr lang="en-US" altLang="zh-CN" dirty="0"/>
                  <a:t>n</a:t>
                </a:r>
                <a:r>
                  <a:rPr lang="zh-CN" altLang="en-US" dirty="0"/>
                  <a:t>个</a:t>
                </a:r>
                <a:r>
                  <a:rPr lang="en-US" altLang="zh-CN" dirty="0"/>
                  <a:t>towns</a:t>
                </a:r>
                <a:r>
                  <a:rPr lang="zh-CN" altLang="en-US" dirty="0"/>
                  <a:t>和</a:t>
                </a:r>
                <a:r>
                  <a:rPr lang="en-US" altLang="zh-CN" dirty="0"/>
                  <a:t>m</a:t>
                </a:r>
                <a:r>
                  <a:rPr lang="zh-CN" altLang="en-US" dirty="0"/>
                  <a:t>条双向</a:t>
                </a:r>
                <a:r>
                  <a:rPr lang="en-US" altLang="zh-CN" dirty="0"/>
                  <a:t>roads</a:t>
                </a:r>
                <a:r>
                  <a:rPr lang="zh-CN" altLang="en-US" dirty="0"/>
                  <a:t>。每条</a:t>
                </a:r>
                <a:r>
                  <a:rPr lang="en-US" altLang="zh-CN" dirty="0"/>
                  <a:t>road </a:t>
                </a:r>
                <a:r>
                  <a:rPr lang="zh-CN" altLang="en-US" dirty="0"/>
                  <a:t>连接两个不同的 </a:t>
                </a:r>
                <a:r>
                  <a:rPr lang="en-US" altLang="zh-CN" dirty="0"/>
                  <a:t>towns ,</a:t>
                </a:r>
                <a:r>
                  <a:rPr lang="zh-CN" altLang="en-US" dirty="0"/>
                  <a:t>没有重复的</a:t>
                </a:r>
                <a:r>
                  <a:rPr lang="en-US" altLang="zh-CN" dirty="0"/>
                  <a:t>road</a:t>
                </a:r>
                <a:r>
                  <a:rPr lang="zh-CN" altLang="en-US" dirty="0"/>
                  <a:t>。你要把其中一些</a:t>
                </a:r>
                <a:r>
                  <a:rPr lang="en-US" altLang="zh-CN" dirty="0"/>
                  <a:t>road</a:t>
                </a:r>
                <a:r>
                  <a:rPr lang="zh-CN" altLang="en-US" dirty="0"/>
                  <a:t>变成单向边使得：每个</a:t>
                </a:r>
                <a:r>
                  <a:rPr lang="en-US" altLang="zh-CN" dirty="0"/>
                  <a:t>town</a:t>
                </a:r>
                <a:r>
                  <a:rPr lang="zh-CN" altLang="en-US" dirty="0"/>
                  <a:t>都有且只有一个入度。</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46796E64-4B75-490A-9B4F-6402064E97B9}"/>
                  </a:ext>
                </a:extLst>
              </p:cNvPr>
              <p:cNvSpPr>
                <a:spLocks noGrp="1" noRot="1" noChangeAspect="1" noMove="1" noResize="1" noEditPoints="1" noAdjustHandles="1" noChangeArrowheads="1" noChangeShapeType="1" noTextEdit="1"/>
              </p:cNvSpPr>
              <p:nvPr>
                <p:ph idx="1"/>
              </p:nvPr>
            </p:nvSpPr>
            <p:spPr>
              <a:blipFill>
                <a:blip r:embed="rId2"/>
                <a:stretch>
                  <a:fillRect l="-1144" t="-2752" r="-3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0249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76C5A2-4811-4666-BF5B-9701784BAEEB}"/>
              </a:ext>
            </a:extLst>
          </p:cNvPr>
          <p:cNvSpPr>
            <a:spLocks noGrp="1"/>
          </p:cNvSpPr>
          <p:nvPr>
            <p:ph type="title"/>
          </p:nvPr>
        </p:nvSpPr>
        <p:spPr/>
        <p:txBody>
          <a:bodyPr/>
          <a:lstStyle/>
          <a:p>
            <a:r>
              <a:rPr lang="en-US" altLang="zh-CN" dirty="0"/>
              <a:t>BZOJ 1116</a:t>
            </a:r>
            <a:endParaRPr lang="zh-CN" altLang="en-US" dirty="0"/>
          </a:p>
        </p:txBody>
      </p:sp>
      <p:sp>
        <p:nvSpPr>
          <p:cNvPr id="3" name="内容占位符 2">
            <a:extLst>
              <a:ext uri="{FF2B5EF4-FFF2-40B4-BE49-F238E27FC236}">
                <a16:creationId xmlns="" xmlns:a16="http://schemas.microsoft.com/office/drawing/2014/main" id="{3ED6B01A-5688-4233-8ABB-BB5F6ABEAE40}"/>
              </a:ext>
            </a:extLst>
          </p:cNvPr>
          <p:cNvSpPr>
            <a:spLocks noGrp="1"/>
          </p:cNvSpPr>
          <p:nvPr>
            <p:ph idx="1"/>
          </p:nvPr>
        </p:nvSpPr>
        <p:spPr/>
        <p:txBody>
          <a:bodyPr/>
          <a:lstStyle/>
          <a:p>
            <a:r>
              <a:rPr lang="zh-CN" altLang="en-US" dirty="0"/>
              <a:t>成立当且仅当所有连通块中都有环存在。 </a:t>
            </a:r>
            <a:br>
              <a:rPr lang="zh-CN" altLang="en-US" dirty="0"/>
            </a:br>
            <a:endParaRPr lang="en-US" altLang="zh-CN" dirty="0"/>
          </a:p>
          <a:p>
            <a:r>
              <a:rPr lang="zh-CN" altLang="en-US" dirty="0"/>
              <a:t>并查集判环即可</a:t>
            </a:r>
          </a:p>
        </p:txBody>
      </p:sp>
    </p:spTree>
    <p:extLst>
      <p:ext uri="{BB962C8B-B14F-4D97-AF65-F5344CB8AC3E}">
        <p14:creationId xmlns:p14="http://schemas.microsoft.com/office/powerpoint/2010/main" val="259023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A8C0B1-9773-4DD2-B0E9-3035BAF072AD}"/>
              </a:ext>
            </a:extLst>
          </p:cNvPr>
          <p:cNvSpPr>
            <a:spLocks noGrp="1"/>
          </p:cNvSpPr>
          <p:nvPr>
            <p:ph type="title"/>
          </p:nvPr>
        </p:nvSpPr>
        <p:spPr/>
        <p:txBody>
          <a:bodyPr/>
          <a:lstStyle/>
          <a:p>
            <a:r>
              <a:rPr lang="en-US" altLang="zh-CN" dirty="0"/>
              <a:t>BZOJ 2079</a:t>
            </a:r>
            <a:endParaRPr lang="zh-CN" altLang="en-US" dirty="0"/>
          </a:p>
        </p:txBody>
      </p:sp>
      <p:sp>
        <p:nvSpPr>
          <p:cNvPr id="3" name="内容占位符 2">
            <a:extLst>
              <a:ext uri="{FF2B5EF4-FFF2-40B4-BE49-F238E27FC236}">
                <a16:creationId xmlns="" xmlns:a16="http://schemas.microsoft.com/office/drawing/2014/main" id="{8D3B321B-AFAE-43DD-B6EE-0D4665929CC5}"/>
              </a:ext>
            </a:extLst>
          </p:cNvPr>
          <p:cNvSpPr>
            <a:spLocks noGrp="1"/>
          </p:cNvSpPr>
          <p:nvPr>
            <p:ph idx="1"/>
          </p:nvPr>
        </p:nvSpPr>
        <p:spPr/>
        <p:txBody>
          <a:bodyPr/>
          <a:lstStyle/>
          <a:p>
            <a:r>
              <a:rPr lang="zh-CN" altLang="en-US" dirty="0"/>
              <a:t>题意：</a:t>
            </a:r>
            <a:endParaRPr lang="en-US" altLang="zh-CN" dirty="0"/>
          </a:p>
          <a:p>
            <a:r>
              <a:rPr lang="zh-CN" altLang="en-US" dirty="0"/>
              <a:t>给你一张无向图，并对图中的一些点进行红黑染色，要求： </a:t>
            </a:r>
            <a:br>
              <a:rPr lang="zh-CN" altLang="en-US" dirty="0"/>
            </a:br>
            <a:r>
              <a:rPr lang="en-US" altLang="zh-CN" dirty="0"/>
              <a:t>1</a:t>
            </a:r>
            <a:r>
              <a:rPr lang="zh-CN" altLang="en-US" dirty="0"/>
              <a:t>、对于每个红色的点一定有黑色点与其相连， </a:t>
            </a:r>
            <a:br>
              <a:rPr lang="zh-CN" altLang="en-US" dirty="0"/>
            </a:br>
            <a:r>
              <a:rPr lang="en-US" altLang="zh-CN" dirty="0"/>
              <a:t>2</a:t>
            </a:r>
            <a:r>
              <a:rPr lang="zh-CN" altLang="en-US" dirty="0"/>
              <a:t>、对于每个黑色的点一定有红色点与其相连， </a:t>
            </a:r>
            <a:br>
              <a:rPr lang="zh-CN" altLang="en-US" dirty="0"/>
            </a:br>
            <a:r>
              <a:rPr lang="en-US" altLang="zh-CN" dirty="0"/>
              <a:t>3</a:t>
            </a:r>
            <a:r>
              <a:rPr lang="zh-CN" altLang="en-US" dirty="0"/>
              <a:t>、对于每个未染色的点一定有红色点和黑色点与其相连。 </a:t>
            </a:r>
            <a:br>
              <a:rPr lang="zh-CN" altLang="en-US" dirty="0"/>
            </a:br>
            <a:r>
              <a:rPr lang="zh-CN" altLang="en-US" dirty="0"/>
              <a:t>判断这个图是否有一个染色的可行解，若有，输出一个解</a:t>
            </a:r>
            <a:br>
              <a:rPr lang="zh-CN" altLang="en-US" dirty="0"/>
            </a:br>
            <a:endParaRPr lang="zh-CN" altLang="en-US" dirty="0"/>
          </a:p>
        </p:txBody>
      </p:sp>
    </p:spTree>
    <p:extLst>
      <p:ext uri="{BB962C8B-B14F-4D97-AF65-F5344CB8AC3E}">
        <p14:creationId xmlns:p14="http://schemas.microsoft.com/office/powerpoint/2010/main" val="3123732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015859-7FA4-4F5B-AE65-7F3C3A53DF14}"/>
              </a:ext>
            </a:extLst>
          </p:cNvPr>
          <p:cNvSpPr>
            <a:spLocks noGrp="1"/>
          </p:cNvSpPr>
          <p:nvPr>
            <p:ph type="title"/>
          </p:nvPr>
        </p:nvSpPr>
        <p:spPr/>
        <p:txBody>
          <a:bodyPr/>
          <a:lstStyle/>
          <a:p>
            <a:r>
              <a:rPr lang="en-US" altLang="zh-CN" dirty="0"/>
              <a:t>BZOJ 2079</a:t>
            </a:r>
            <a:endParaRPr lang="zh-CN" altLang="en-US" dirty="0"/>
          </a:p>
        </p:txBody>
      </p:sp>
      <p:sp>
        <p:nvSpPr>
          <p:cNvPr id="3" name="内容占位符 2">
            <a:extLst>
              <a:ext uri="{FF2B5EF4-FFF2-40B4-BE49-F238E27FC236}">
                <a16:creationId xmlns="" xmlns:a16="http://schemas.microsoft.com/office/drawing/2014/main" id="{E6C5AE36-4EA9-48F2-942F-A3EAED20061B}"/>
              </a:ext>
            </a:extLst>
          </p:cNvPr>
          <p:cNvSpPr>
            <a:spLocks noGrp="1"/>
          </p:cNvSpPr>
          <p:nvPr>
            <p:ph idx="1"/>
          </p:nvPr>
        </p:nvSpPr>
        <p:spPr/>
        <p:txBody>
          <a:bodyPr/>
          <a:lstStyle/>
          <a:p>
            <a:r>
              <a:rPr lang="zh-CN" altLang="en-US" dirty="0"/>
              <a:t>思路：</a:t>
            </a:r>
            <a:endParaRPr lang="en-US" altLang="zh-CN" dirty="0"/>
          </a:p>
          <a:p>
            <a:r>
              <a:rPr lang="zh-CN" altLang="en-US" dirty="0"/>
              <a:t>考虑一下树的情况</a:t>
            </a:r>
            <a:r>
              <a:rPr lang="en-US" altLang="zh-CN" dirty="0"/>
              <a:t>,</a:t>
            </a:r>
            <a:r>
              <a:rPr lang="zh-CN" altLang="en-US" dirty="0"/>
              <a:t>把树按照深度奇偶染色一定符合题意</a:t>
            </a:r>
          </a:p>
          <a:p>
            <a:r>
              <a:rPr lang="zh-CN" altLang="en-US" dirty="0"/>
              <a:t>图一定有生成树</a:t>
            </a:r>
            <a:r>
              <a:rPr lang="en-US" altLang="zh-CN" dirty="0"/>
              <a:t>,</a:t>
            </a:r>
            <a:r>
              <a:rPr lang="zh-CN" altLang="en-US" dirty="0"/>
              <a:t>所以点数</a:t>
            </a:r>
            <a:r>
              <a:rPr lang="en-US" altLang="zh-CN" dirty="0"/>
              <a:t>&gt;1</a:t>
            </a:r>
            <a:r>
              <a:rPr lang="zh-CN" altLang="en-US" dirty="0"/>
              <a:t>的联通块一定有解</a:t>
            </a:r>
          </a:p>
          <a:p>
            <a:r>
              <a:rPr lang="zh-CN" altLang="en-US" dirty="0"/>
              <a:t>那么就是判断有没有一个联通块只有一个结点</a:t>
            </a:r>
          </a:p>
          <a:p>
            <a:endParaRPr lang="zh-CN" altLang="en-US" dirty="0"/>
          </a:p>
        </p:txBody>
      </p:sp>
    </p:spTree>
    <p:extLst>
      <p:ext uri="{BB962C8B-B14F-4D97-AF65-F5344CB8AC3E}">
        <p14:creationId xmlns:p14="http://schemas.microsoft.com/office/powerpoint/2010/main" val="849096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A2482F-7643-4C97-B7F3-10163E846689}"/>
              </a:ext>
            </a:extLst>
          </p:cNvPr>
          <p:cNvSpPr>
            <a:spLocks noGrp="1"/>
          </p:cNvSpPr>
          <p:nvPr>
            <p:ph type="title"/>
          </p:nvPr>
        </p:nvSpPr>
        <p:spPr/>
        <p:txBody>
          <a:bodyPr/>
          <a:lstStyle/>
          <a:p>
            <a:r>
              <a:rPr lang="en-US" altLang="zh-CN" dirty="0"/>
              <a:t>BZOJ 5101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E012B233-1851-45A0-B75C-BEA98EDC77B2}"/>
                  </a:ext>
                </a:extLst>
              </p:cNvPr>
              <p:cNvSpPr>
                <a:spLocks noGrp="1"/>
              </p:cNvSpPr>
              <p:nvPr>
                <p:ph idx="1"/>
              </p:nvPr>
            </p:nvSpPr>
            <p:spPr/>
            <p:txBody>
              <a:bodyPr>
                <a:normAutofit lnSpcReduction="10000"/>
              </a:bodyPr>
              <a:lstStyle/>
              <a:p>
                <a:r>
                  <a:rPr lang="zh-CN" altLang="en-US" dirty="0"/>
                  <a:t>题意：</a:t>
                </a:r>
                <a:endParaRPr lang="en-US" altLang="zh-CN" dirty="0"/>
              </a:p>
              <a:p>
                <a:r>
                  <a:rPr lang="zh-CN" altLang="en-US" dirty="0"/>
                  <a:t>在地面上有一个水箱，它的俯视图被划分成了</a:t>
                </a:r>
                <a:r>
                  <a:rPr lang="en-US" altLang="zh-CN" dirty="0"/>
                  <a:t>n</a:t>
                </a:r>
                <a:r>
                  <a:rPr lang="zh-CN" altLang="en-US" dirty="0"/>
                  <a:t>行</a:t>
                </a:r>
                <a:r>
                  <a:rPr lang="en-US" altLang="zh-CN" dirty="0"/>
                  <a:t>m</a:t>
                </a:r>
                <a:r>
                  <a:rPr lang="zh-CN" altLang="en-US" dirty="0"/>
                  <a:t>列个方格，相邻两个方格之间有一堵厚度可以忽略不计的墙，水箱与外界之间有一堵高度无穷大的墙，因此水不可能漏到外面。</a:t>
                </a:r>
                <a:endParaRPr lang="en-US" altLang="zh-CN" dirty="0"/>
              </a:p>
              <a:p>
                <a:r>
                  <a:rPr lang="zh-CN" altLang="en-US" dirty="0"/>
                  <a:t>已知水箱内每个格子的高度都是</a:t>
                </a:r>
                <a:r>
                  <a:rPr lang="en-US" altLang="zh-CN" dirty="0"/>
                  <a:t>[0,H]</a:t>
                </a:r>
                <a:r>
                  <a:rPr lang="zh-CN" altLang="en-US" dirty="0"/>
                  <a:t>之间的整数，请统计有多少可能的水位情况。因为答案可能很大，请对</a:t>
                </a:r>
                <a:r>
                  <a:rPr lang="en-US" altLang="zh-CN" dirty="0"/>
                  <a:t>10^9+7</a:t>
                </a:r>
                <a:r>
                  <a:rPr lang="zh-CN" altLang="en-US" dirty="0"/>
                  <a:t>取模输出。两个情况不同当且仅当存在至少一个方格的水位在两个情况中不同。</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≤5∗</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zh-CN" altLang="en-US" dirty="0"/>
              </a:p>
            </p:txBody>
          </p:sp>
        </mc:Choice>
        <mc:Fallback xmlns="">
          <p:sp>
            <p:nvSpPr>
              <p:cNvPr id="3" name="内容占位符 2">
                <a:extLst>
                  <a:ext uri="{FF2B5EF4-FFF2-40B4-BE49-F238E27FC236}">
                    <a16:creationId xmlns:a16="http://schemas.microsoft.com/office/drawing/2014/main" id="{E012B233-1851-45A0-B75C-BEA98EDC77B2}"/>
                  </a:ext>
                </a:extLst>
              </p:cNvPr>
              <p:cNvSpPr>
                <a:spLocks noGrp="1" noRot="1" noChangeAspect="1" noMove="1" noResize="1" noEditPoints="1" noAdjustHandles="1" noChangeArrowheads="1" noChangeShapeType="1" noTextEdit="1"/>
              </p:cNvSpPr>
              <p:nvPr>
                <p:ph idx="1"/>
              </p:nvPr>
            </p:nvSpPr>
            <p:spPr>
              <a:blipFill>
                <a:blip r:embed="rId2"/>
                <a:stretch>
                  <a:fillRect l="-1144" t="-3853" b="-1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276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8B5FD7-81EB-4F4E-A5CF-723F70CF88E7}"/>
              </a:ext>
            </a:extLst>
          </p:cNvPr>
          <p:cNvSpPr>
            <a:spLocks noGrp="1"/>
          </p:cNvSpPr>
          <p:nvPr>
            <p:ph type="title"/>
          </p:nvPr>
        </p:nvSpPr>
        <p:spPr/>
        <p:txBody>
          <a:bodyPr/>
          <a:lstStyle/>
          <a:p>
            <a:r>
              <a:rPr lang="zh-CN" altLang="en-US" dirty="0"/>
              <a:t>什么是单调队列？</a:t>
            </a:r>
          </a:p>
        </p:txBody>
      </p:sp>
      <p:sp>
        <p:nvSpPr>
          <p:cNvPr id="3" name="内容占位符 2">
            <a:extLst>
              <a:ext uri="{FF2B5EF4-FFF2-40B4-BE49-F238E27FC236}">
                <a16:creationId xmlns="" xmlns:a16="http://schemas.microsoft.com/office/drawing/2014/main" id="{88606599-1117-441B-B8B6-23D17001D231}"/>
              </a:ext>
            </a:extLst>
          </p:cNvPr>
          <p:cNvSpPr>
            <a:spLocks noGrp="1"/>
          </p:cNvSpPr>
          <p:nvPr>
            <p:ph idx="1"/>
          </p:nvPr>
        </p:nvSpPr>
        <p:spPr/>
        <p:txBody>
          <a:bodyPr/>
          <a:lstStyle/>
          <a:p>
            <a:r>
              <a:rPr lang="zh-CN" altLang="en-US" dirty="0"/>
              <a:t>一个双端队列</a:t>
            </a:r>
            <a:endParaRPr lang="en-US" altLang="zh-CN" dirty="0"/>
          </a:p>
          <a:p>
            <a:r>
              <a:rPr lang="zh-CN" altLang="en-US" dirty="0"/>
              <a:t>队内元素是单调的</a:t>
            </a:r>
            <a:endParaRPr lang="en-US" altLang="zh-CN" dirty="0"/>
          </a:p>
          <a:p>
            <a:r>
              <a:rPr lang="zh-CN" altLang="en-US" dirty="0"/>
              <a:t>每个元素只进队一次，出队一次</a:t>
            </a:r>
            <a:endParaRPr lang="en-US" altLang="zh-CN" dirty="0"/>
          </a:p>
          <a:p>
            <a:r>
              <a:rPr lang="zh-CN" altLang="en-US" dirty="0"/>
              <a:t>操作每个元素的均摊复杂度很小</a:t>
            </a:r>
            <a:endParaRPr lang="en-US" altLang="zh-CN" dirty="0"/>
          </a:p>
        </p:txBody>
      </p:sp>
    </p:spTree>
    <p:extLst>
      <p:ext uri="{BB962C8B-B14F-4D97-AF65-F5344CB8AC3E}">
        <p14:creationId xmlns:p14="http://schemas.microsoft.com/office/powerpoint/2010/main" val="6172543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8A1ED24-F6D8-45A4-9AFE-53BC5EA9A6DB}"/>
              </a:ext>
            </a:extLst>
          </p:cNvPr>
          <p:cNvSpPr>
            <a:spLocks noGrp="1"/>
          </p:cNvSpPr>
          <p:nvPr>
            <p:ph type="title"/>
          </p:nvPr>
        </p:nvSpPr>
        <p:spPr/>
        <p:txBody>
          <a:bodyPr/>
          <a:lstStyle/>
          <a:p>
            <a:r>
              <a:rPr lang="en-US" altLang="zh-CN" dirty="0"/>
              <a:t>BZOJ 5101</a:t>
            </a:r>
            <a:endParaRPr lang="zh-CN" altLang="en-US" dirty="0"/>
          </a:p>
        </p:txBody>
      </p:sp>
      <p:sp>
        <p:nvSpPr>
          <p:cNvPr id="3" name="内容占位符 2">
            <a:extLst>
              <a:ext uri="{FF2B5EF4-FFF2-40B4-BE49-F238E27FC236}">
                <a16:creationId xmlns="" xmlns:a16="http://schemas.microsoft.com/office/drawing/2014/main" id="{E374A696-B918-4633-A67D-5BC76445FB63}"/>
              </a:ext>
            </a:extLst>
          </p:cNvPr>
          <p:cNvSpPr>
            <a:spLocks noGrp="1"/>
          </p:cNvSpPr>
          <p:nvPr>
            <p:ph idx="1"/>
          </p:nvPr>
        </p:nvSpPr>
        <p:spPr/>
        <p:txBody>
          <a:bodyPr>
            <a:normAutofit fontScale="92500"/>
          </a:bodyPr>
          <a:lstStyle/>
          <a:p>
            <a:r>
              <a:rPr lang="zh-CN" altLang="en-US" dirty="0"/>
              <a:t>思路：</a:t>
            </a:r>
          </a:p>
          <a:p>
            <a:r>
              <a:rPr lang="zh-CN" altLang="en-US" dirty="0"/>
              <a:t>考虑把每堵墙看做一条边，不难发现只有最小生成树上的边是有用的。 </a:t>
            </a:r>
          </a:p>
          <a:p>
            <a:r>
              <a:rPr lang="zh-CN" altLang="en-US" dirty="0"/>
              <a:t>那么我们考虑在</a:t>
            </a:r>
            <a:r>
              <a:rPr lang="en-US" altLang="zh-CN" dirty="0"/>
              <a:t>Kruskal</a:t>
            </a:r>
            <a:r>
              <a:rPr lang="zh-CN" altLang="en-US" dirty="0"/>
              <a:t>算法的加边过程中顺便统计答案。 </a:t>
            </a:r>
          </a:p>
          <a:p>
            <a:r>
              <a:rPr lang="zh-CN" altLang="en-US" dirty="0"/>
              <a:t>对于当前每一个连通块</a:t>
            </a:r>
            <a:r>
              <a:rPr lang="en-US" altLang="zh-CN" dirty="0"/>
              <a:t>x</a:t>
            </a:r>
            <a:r>
              <a:rPr lang="zh-CN" altLang="en-US" dirty="0"/>
              <a:t>，设</a:t>
            </a:r>
            <a:r>
              <a:rPr lang="en-US" altLang="zh-CN" dirty="0"/>
              <a:t>mx[x]</a:t>
            </a:r>
            <a:r>
              <a:rPr lang="zh-CN" altLang="en-US" dirty="0"/>
              <a:t>表示</a:t>
            </a:r>
            <a:r>
              <a:rPr lang="en-US" altLang="zh-CN" dirty="0"/>
              <a:t>x</a:t>
            </a:r>
            <a:r>
              <a:rPr lang="zh-CN" altLang="en-US" dirty="0"/>
              <a:t>中的最大边权，</a:t>
            </a:r>
            <a:r>
              <a:rPr lang="en-US" altLang="zh-CN" dirty="0"/>
              <a:t>s[x]</a:t>
            </a:r>
            <a:r>
              <a:rPr lang="zh-CN" altLang="en-US" dirty="0"/>
              <a:t>表示在连通块</a:t>
            </a:r>
            <a:r>
              <a:rPr lang="en-US" altLang="zh-CN" dirty="0"/>
              <a:t>x</a:t>
            </a:r>
            <a:r>
              <a:rPr lang="zh-CN" altLang="en-US" dirty="0"/>
              <a:t>中每个点的点权不超过</a:t>
            </a:r>
            <a:r>
              <a:rPr lang="en-US" altLang="zh-CN" dirty="0"/>
              <a:t>mx[x]</a:t>
            </a:r>
            <a:r>
              <a:rPr lang="zh-CN" altLang="en-US" dirty="0"/>
              <a:t>时的方案数。 </a:t>
            </a:r>
          </a:p>
          <a:p>
            <a:r>
              <a:rPr lang="zh-CN" altLang="en-US" dirty="0"/>
              <a:t>当合并两个连通块</a:t>
            </a:r>
            <a:r>
              <a:rPr lang="en-US" altLang="zh-CN" dirty="0"/>
              <a:t>x</a:t>
            </a:r>
            <a:r>
              <a:rPr lang="zh-CN" altLang="en-US" dirty="0"/>
              <a:t>和</a:t>
            </a:r>
            <a:r>
              <a:rPr lang="en-US" altLang="zh-CN" dirty="0"/>
              <a:t>y</a:t>
            </a:r>
            <a:r>
              <a:rPr lang="zh-CN" altLang="en-US" dirty="0"/>
              <a:t>时，设当前边权为</a:t>
            </a:r>
            <a:r>
              <a:rPr lang="en-US" altLang="zh-CN" dirty="0"/>
              <a:t>w</a:t>
            </a:r>
            <a:r>
              <a:rPr lang="zh-CN" altLang="en-US" dirty="0"/>
              <a:t>，那么显然有</a:t>
            </a:r>
            <a:r>
              <a:rPr lang="en-US" altLang="zh-CN" dirty="0"/>
              <a:t>s[x</a:t>
            </a:r>
            <a:r>
              <a:rPr lang="zh-CN" altLang="en-US" dirty="0"/>
              <a:t>和</a:t>
            </a:r>
            <a:r>
              <a:rPr lang="en-US" altLang="zh-CN" dirty="0"/>
              <a:t>y]=(s[x]+w-mx[x])*(s[y]+w-mx[y])</a:t>
            </a:r>
            <a:r>
              <a:rPr lang="zh-CN" altLang="en-US" dirty="0"/>
              <a:t>。 </a:t>
            </a:r>
          </a:p>
          <a:p>
            <a:endParaRPr lang="en-US" altLang="zh-CN" dirty="0"/>
          </a:p>
          <a:p>
            <a:endParaRPr lang="zh-CN" altLang="en-US" dirty="0"/>
          </a:p>
        </p:txBody>
      </p:sp>
    </p:spTree>
    <p:extLst>
      <p:ext uri="{BB962C8B-B14F-4D97-AF65-F5344CB8AC3E}">
        <p14:creationId xmlns:p14="http://schemas.microsoft.com/office/powerpoint/2010/main" val="33141162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80288078-9A6E-46D0-B3A3-E8C4925F014E}"/>
              </a:ext>
            </a:extLst>
          </p:cNvPr>
          <p:cNvSpPr>
            <a:spLocks noGrp="1"/>
          </p:cNvSpPr>
          <p:nvPr>
            <p:ph type="title"/>
          </p:nvPr>
        </p:nvSpPr>
        <p:spPr/>
        <p:txBody>
          <a:bodyPr/>
          <a:lstStyle/>
          <a:p>
            <a:r>
              <a:rPr lang="zh-CN" altLang="en-US" dirty="0"/>
              <a:t>平衡树</a:t>
            </a:r>
          </a:p>
        </p:txBody>
      </p:sp>
      <p:sp>
        <p:nvSpPr>
          <p:cNvPr id="5" name="文本占位符 4">
            <a:extLst>
              <a:ext uri="{FF2B5EF4-FFF2-40B4-BE49-F238E27FC236}">
                <a16:creationId xmlns="" xmlns:a16="http://schemas.microsoft.com/office/drawing/2014/main" id="{D838C255-FC72-404E-9156-298E690B52F4}"/>
              </a:ext>
            </a:extLst>
          </p:cNvPr>
          <p:cNvSpPr>
            <a:spLocks noGrp="1"/>
          </p:cNvSpPr>
          <p:nvPr>
            <p:ph type="body" idx="1"/>
          </p:nvPr>
        </p:nvSpPr>
        <p:spPr/>
        <p:txBody>
          <a:bodyPr/>
          <a:lstStyle/>
          <a:p>
            <a:r>
              <a:rPr lang="zh-CN" altLang="en-US" dirty="0"/>
              <a:t>（</a:t>
            </a:r>
            <a:r>
              <a:rPr lang="en-US" altLang="zh-CN" dirty="0"/>
              <a:t>STL</a:t>
            </a:r>
            <a:r>
              <a:rPr lang="zh-CN" altLang="en-US" dirty="0"/>
              <a:t>能搞的那种）</a:t>
            </a:r>
          </a:p>
        </p:txBody>
      </p:sp>
    </p:spTree>
    <p:extLst>
      <p:ext uri="{BB962C8B-B14F-4D97-AF65-F5344CB8AC3E}">
        <p14:creationId xmlns:p14="http://schemas.microsoft.com/office/powerpoint/2010/main" val="4163661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BB5CBDB-7539-4B93-8556-C8F954CE6465}"/>
              </a:ext>
            </a:extLst>
          </p:cNvPr>
          <p:cNvSpPr>
            <a:spLocks noGrp="1"/>
          </p:cNvSpPr>
          <p:nvPr>
            <p:ph type="title"/>
          </p:nvPr>
        </p:nvSpPr>
        <p:spPr/>
        <p:txBody>
          <a:bodyPr/>
          <a:lstStyle/>
          <a:p>
            <a:r>
              <a:rPr lang="zh-CN" altLang="en-US" dirty="0"/>
              <a:t>数据结构的启发式合并</a:t>
            </a:r>
          </a:p>
        </p:txBody>
      </p:sp>
      <p:sp>
        <p:nvSpPr>
          <p:cNvPr id="3" name="内容占位符 2">
            <a:extLst>
              <a:ext uri="{FF2B5EF4-FFF2-40B4-BE49-F238E27FC236}">
                <a16:creationId xmlns="" xmlns:a16="http://schemas.microsoft.com/office/drawing/2014/main" id="{37F226CF-8FEE-499C-8B41-C2451266348F}"/>
              </a:ext>
            </a:extLst>
          </p:cNvPr>
          <p:cNvSpPr>
            <a:spLocks noGrp="1"/>
          </p:cNvSpPr>
          <p:nvPr>
            <p:ph idx="1"/>
          </p:nvPr>
        </p:nvSpPr>
        <p:spPr/>
        <p:txBody>
          <a:bodyPr>
            <a:normAutofit fontScale="92500" lnSpcReduction="20000"/>
          </a:bodyPr>
          <a:lstStyle/>
          <a:p>
            <a:r>
              <a:rPr lang="zh-CN" altLang="en-US" dirty="0"/>
              <a:t>启发式合并用于数据结构间的合并</a:t>
            </a:r>
            <a:endParaRPr lang="en-US" altLang="zh-CN" dirty="0"/>
          </a:p>
          <a:p>
            <a:r>
              <a:rPr lang="zh-CN" altLang="en-US" dirty="0"/>
              <a:t>大部分数据结构在设计时没有考虑如何合并，所以没有很好的合并效率</a:t>
            </a:r>
            <a:endParaRPr lang="en-US" altLang="zh-CN" dirty="0"/>
          </a:p>
          <a:p>
            <a:r>
              <a:rPr lang="zh-CN" altLang="en-US" dirty="0"/>
              <a:t>但是我们可以通过一种思路，以相较于数据结构本身的复杂度多一个</a:t>
            </a:r>
            <a:r>
              <a:rPr lang="en-US" altLang="zh-CN" dirty="0" err="1"/>
              <a:t>logn</a:t>
            </a:r>
            <a:r>
              <a:rPr lang="zh-CN" altLang="en-US" dirty="0"/>
              <a:t>的复杂度来实现任何一种数据结构的合并，这就是启发式合并</a:t>
            </a:r>
            <a:endParaRPr lang="en-US" altLang="zh-CN" dirty="0"/>
          </a:p>
          <a:p>
            <a:r>
              <a:rPr lang="zh-CN" altLang="en-US" dirty="0"/>
              <a:t>其实启发式合并的想法非常简单，并查集保证复杂度需要两点：第一路径压缩，第二按秩合并，这里的启发式合并和按秩合并完全相同</a:t>
            </a:r>
            <a:endParaRPr lang="en-US" altLang="zh-CN" dirty="0"/>
          </a:p>
          <a:p>
            <a:r>
              <a:rPr lang="zh-CN" altLang="en-US" dirty="0"/>
              <a:t>启发式合并是指，两个数据结构在合并时，将</a:t>
            </a:r>
            <a:r>
              <a:rPr lang="en-US" altLang="zh-CN" dirty="0"/>
              <a:t>size</a:t>
            </a:r>
            <a:r>
              <a:rPr lang="zh-CN" altLang="en-US" dirty="0"/>
              <a:t>较小的那个中的每个元素暴力的插入</a:t>
            </a:r>
            <a:r>
              <a:rPr lang="en-US" altLang="zh-CN" dirty="0"/>
              <a:t>size</a:t>
            </a:r>
            <a:r>
              <a:rPr lang="zh-CN" altLang="en-US" dirty="0"/>
              <a:t>较大的那个中，这样做将</a:t>
            </a:r>
            <a:r>
              <a:rPr lang="en-US" altLang="zh-CN" dirty="0"/>
              <a:t>n</a:t>
            </a:r>
            <a:r>
              <a:rPr lang="zh-CN" altLang="en-US" dirty="0"/>
              <a:t>个元素最终启发式合并成一个数据结构的复杂度是</a:t>
            </a:r>
            <a:r>
              <a:rPr lang="en-US" altLang="zh-CN" dirty="0"/>
              <a:t>O(n</a:t>
            </a:r>
            <a:r>
              <a:rPr lang="zh-CN" altLang="en-US" dirty="0"/>
              <a:t>*</a:t>
            </a:r>
            <a:r>
              <a:rPr lang="en-US" altLang="zh-CN" dirty="0" err="1"/>
              <a:t>logn</a:t>
            </a:r>
            <a:r>
              <a:rPr lang="zh-CN" altLang="en-US" dirty="0"/>
              <a:t>*该数据结构一次插入的复杂度</a:t>
            </a:r>
            <a:r>
              <a:rPr lang="en-US" altLang="zh-CN" dirty="0"/>
              <a:t>)</a:t>
            </a:r>
          </a:p>
        </p:txBody>
      </p:sp>
    </p:spTree>
    <p:extLst>
      <p:ext uri="{BB962C8B-B14F-4D97-AF65-F5344CB8AC3E}">
        <p14:creationId xmlns:p14="http://schemas.microsoft.com/office/powerpoint/2010/main" val="41348309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BB5CBDB-7539-4B93-8556-C8F954CE6465}"/>
              </a:ext>
            </a:extLst>
          </p:cNvPr>
          <p:cNvSpPr>
            <a:spLocks noGrp="1"/>
          </p:cNvSpPr>
          <p:nvPr>
            <p:ph type="title"/>
          </p:nvPr>
        </p:nvSpPr>
        <p:spPr/>
        <p:txBody>
          <a:bodyPr/>
          <a:lstStyle/>
          <a:p>
            <a:r>
              <a:rPr lang="en-US" altLang="zh-CN" dirty="0"/>
              <a:t>BZOJ 3991</a:t>
            </a:r>
            <a:endParaRPr lang="zh-CN" altLang="en-US" dirty="0"/>
          </a:p>
        </p:txBody>
      </p:sp>
      <p:sp>
        <p:nvSpPr>
          <p:cNvPr id="3" name="内容占位符 2">
            <a:extLst>
              <a:ext uri="{FF2B5EF4-FFF2-40B4-BE49-F238E27FC236}">
                <a16:creationId xmlns="" xmlns:a16="http://schemas.microsoft.com/office/drawing/2014/main" id="{37F226CF-8FEE-499C-8B41-C2451266348F}"/>
              </a:ext>
            </a:extLst>
          </p:cNvPr>
          <p:cNvSpPr>
            <a:spLocks noGrp="1"/>
          </p:cNvSpPr>
          <p:nvPr>
            <p:ph idx="1"/>
          </p:nvPr>
        </p:nvSpPr>
        <p:spPr/>
        <p:txBody>
          <a:bodyPr/>
          <a:lstStyle/>
          <a:p>
            <a:r>
              <a:rPr lang="zh-CN" altLang="en-US" dirty="0"/>
              <a:t>题意：给定一棵树，每次将某个点设为关键点或取消关键点，求虚树中边长总和的二倍</a:t>
            </a:r>
          </a:p>
        </p:txBody>
      </p:sp>
    </p:spTree>
    <p:extLst>
      <p:ext uri="{BB962C8B-B14F-4D97-AF65-F5344CB8AC3E}">
        <p14:creationId xmlns:p14="http://schemas.microsoft.com/office/powerpoint/2010/main" val="632408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62CBB53-0DBA-416F-9C7C-B18E02815DF9}"/>
              </a:ext>
            </a:extLst>
          </p:cNvPr>
          <p:cNvSpPr>
            <a:spLocks noGrp="1"/>
          </p:cNvSpPr>
          <p:nvPr>
            <p:ph type="title"/>
          </p:nvPr>
        </p:nvSpPr>
        <p:spPr/>
        <p:txBody>
          <a:bodyPr/>
          <a:lstStyle/>
          <a:p>
            <a:r>
              <a:rPr lang="en-US" altLang="zh-CN" dirty="0"/>
              <a:t>BZOJ 3991</a:t>
            </a:r>
            <a:endParaRPr lang="zh-CN" altLang="en-US" dirty="0"/>
          </a:p>
        </p:txBody>
      </p:sp>
      <p:sp>
        <p:nvSpPr>
          <p:cNvPr id="3" name="内容占位符 2">
            <a:extLst>
              <a:ext uri="{FF2B5EF4-FFF2-40B4-BE49-F238E27FC236}">
                <a16:creationId xmlns="" xmlns:a16="http://schemas.microsoft.com/office/drawing/2014/main" id="{5152925B-1562-4B73-8C9F-102A0B73ED3A}"/>
              </a:ext>
            </a:extLst>
          </p:cNvPr>
          <p:cNvSpPr>
            <a:spLocks noGrp="1"/>
          </p:cNvSpPr>
          <p:nvPr>
            <p:ph idx="1"/>
          </p:nvPr>
        </p:nvSpPr>
        <p:spPr/>
        <p:txBody>
          <a:bodyPr>
            <a:normAutofit fontScale="85000" lnSpcReduction="20000"/>
          </a:bodyPr>
          <a:lstStyle/>
          <a:p>
            <a:r>
              <a:rPr lang="zh-CN" altLang="en-US" dirty="0"/>
              <a:t>思路：</a:t>
            </a:r>
            <a:endParaRPr lang="en-US" altLang="zh-CN" dirty="0"/>
          </a:p>
          <a:p>
            <a:r>
              <a:rPr lang="zh-CN" altLang="en-US" dirty="0"/>
              <a:t>对于一颗虚树，答案就是把点按照的</a:t>
            </a:r>
            <a:r>
              <a:rPr lang="en-US" altLang="zh-CN" dirty="0" err="1"/>
              <a:t>dfs</a:t>
            </a:r>
            <a:r>
              <a:rPr lang="zh-CN" altLang="en-US" dirty="0"/>
              <a:t>序排序，相邻两点的距离和，再加上最后一个到第一个的距离</a:t>
            </a:r>
          </a:p>
          <a:p>
            <a:r>
              <a:rPr lang="zh-CN" altLang="en-US" dirty="0"/>
              <a:t>只需要用一个</a:t>
            </a:r>
            <a:r>
              <a:rPr lang="en-US" altLang="zh-CN" dirty="0"/>
              <a:t>set</a:t>
            </a:r>
            <a:r>
              <a:rPr lang="zh-CN" altLang="en-US" dirty="0"/>
              <a:t>按</a:t>
            </a:r>
            <a:r>
              <a:rPr lang="en-US" altLang="zh-CN" dirty="0"/>
              <a:t>DFS</a:t>
            </a:r>
            <a:r>
              <a:rPr lang="zh-CN" altLang="en-US" dirty="0"/>
              <a:t>序维护当前点集，答案便是相邻两个点的路径长度之和（首尾算相邻）。因为这样就相当于刚好</a:t>
            </a:r>
            <a:r>
              <a:rPr lang="en-US" altLang="zh-CN" dirty="0"/>
              <a:t>DFS</a:t>
            </a:r>
            <a:r>
              <a:rPr lang="zh-CN" altLang="en-US" dirty="0"/>
              <a:t>了一遍整棵虚树。</a:t>
            </a:r>
            <a:endParaRPr lang="en-US" altLang="zh-CN" dirty="0"/>
          </a:p>
          <a:p>
            <a:r>
              <a:rPr lang="zh-CN" altLang="en-US" dirty="0"/>
              <a:t>考虑加点删点对答案的影响：</a:t>
            </a:r>
            <a:endParaRPr lang="en-US" altLang="zh-CN" dirty="0"/>
          </a:p>
          <a:p>
            <a:r>
              <a:rPr lang="zh-CN" altLang="en-US" dirty="0"/>
              <a:t>加一个点</a:t>
            </a:r>
            <a:r>
              <a:rPr lang="en-US" altLang="zh-CN" dirty="0"/>
              <a:t>-&gt; now </a:t>
            </a:r>
            <a:br>
              <a:rPr lang="en-US" altLang="zh-CN" dirty="0"/>
            </a:br>
            <a:r>
              <a:rPr lang="en-US" altLang="zh-CN" dirty="0" err="1"/>
              <a:t>ans</a:t>
            </a:r>
            <a:r>
              <a:rPr lang="en-US" altLang="zh-CN" dirty="0"/>
              <a:t>+=dis(</a:t>
            </a:r>
            <a:r>
              <a:rPr lang="en-US" altLang="zh-CN" dirty="0" err="1"/>
              <a:t>pre,now</a:t>
            </a:r>
            <a:r>
              <a:rPr lang="en-US" altLang="zh-CN" dirty="0"/>
              <a:t>)+dis(</a:t>
            </a:r>
            <a:r>
              <a:rPr lang="en-US" altLang="zh-CN" dirty="0" err="1"/>
              <a:t>now,next</a:t>
            </a:r>
            <a:r>
              <a:rPr lang="en-US" altLang="zh-CN" dirty="0"/>
              <a:t>)-dis(pre-next); </a:t>
            </a:r>
          </a:p>
          <a:p>
            <a:r>
              <a:rPr lang="zh-CN" altLang="en-US" dirty="0"/>
              <a:t>删一个点同理 </a:t>
            </a:r>
            <a:br>
              <a:rPr lang="zh-CN" altLang="en-US" dirty="0"/>
            </a:br>
            <a:endParaRPr lang="en-US" altLang="zh-CN" dirty="0"/>
          </a:p>
          <a:p>
            <a:endParaRPr lang="zh-CN" altLang="en-US" dirty="0"/>
          </a:p>
        </p:txBody>
      </p:sp>
    </p:spTree>
    <p:extLst>
      <p:ext uri="{BB962C8B-B14F-4D97-AF65-F5344CB8AC3E}">
        <p14:creationId xmlns:p14="http://schemas.microsoft.com/office/powerpoint/2010/main" val="20334003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7589130-993F-4DAB-AAA4-DDF3B2C01D75}"/>
              </a:ext>
            </a:extLst>
          </p:cNvPr>
          <p:cNvSpPr>
            <a:spLocks noGrp="1"/>
          </p:cNvSpPr>
          <p:nvPr>
            <p:ph type="title"/>
          </p:nvPr>
        </p:nvSpPr>
        <p:spPr/>
        <p:txBody>
          <a:bodyPr/>
          <a:lstStyle/>
          <a:p>
            <a:r>
              <a:rPr lang="en-US" altLang="zh-CN" dirty="0"/>
              <a:t>BZOJ 4236</a:t>
            </a:r>
            <a:endParaRPr lang="zh-CN" altLang="en-US" dirty="0"/>
          </a:p>
        </p:txBody>
      </p:sp>
      <p:sp>
        <p:nvSpPr>
          <p:cNvPr id="3" name="内容占位符 2">
            <a:extLst>
              <a:ext uri="{FF2B5EF4-FFF2-40B4-BE49-F238E27FC236}">
                <a16:creationId xmlns="" xmlns:a16="http://schemas.microsoft.com/office/drawing/2014/main" id="{0AB13F20-7998-4C22-87D7-4564E2F905FC}"/>
              </a:ext>
            </a:extLst>
          </p:cNvPr>
          <p:cNvSpPr>
            <a:spLocks noGrp="1"/>
          </p:cNvSpPr>
          <p:nvPr>
            <p:ph idx="1"/>
          </p:nvPr>
        </p:nvSpPr>
        <p:spPr/>
        <p:txBody>
          <a:bodyPr/>
          <a:lstStyle/>
          <a:p>
            <a:r>
              <a:rPr lang="zh-CN" altLang="en-US" dirty="0"/>
              <a:t>题意：</a:t>
            </a:r>
          </a:p>
          <a:p>
            <a:r>
              <a:rPr lang="zh-CN" altLang="en-US" dirty="0"/>
              <a:t>给一个只由</a:t>
            </a:r>
            <a:r>
              <a:rPr lang="en-US" altLang="zh-CN" dirty="0"/>
              <a:t>JOI</a:t>
            </a:r>
            <a:r>
              <a:rPr lang="zh-CN" altLang="en-US" dirty="0"/>
              <a:t>三个字母组成的串，求最长的一个子串使其中</a:t>
            </a:r>
            <a:r>
              <a:rPr lang="en-US" altLang="zh-CN" dirty="0"/>
              <a:t>JOI</a:t>
            </a:r>
            <a:r>
              <a:rPr lang="zh-CN" altLang="en-US" dirty="0"/>
              <a:t>三个字母出现次数相等。串长度≤</a:t>
            </a:r>
            <a:r>
              <a:rPr lang="en-US" altLang="zh-CN" dirty="0"/>
              <a:t>200000</a:t>
            </a:r>
          </a:p>
          <a:p>
            <a:endParaRPr lang="zh-CN" altLang="en-US" dirty="0"/>
          </a:p>
        </p:txBody>
      </p:sp>
    </p:spTree>
    <p:extLst>
      <p:ext uri="{BB962C8B-B14F-4D97-AF65-F5344CB8AC3E}">
        <p14:creationId xmlns:p14="http://schemas.microsoft.com/office/powerpoint/2010/main" val="10269066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224944-C7BC-460C-89EB-4989B762795F}"/>
              </a:ext>
            </a:extLst>
          </p:cNvPr>
          <p:cNvSpPr>
            <a:spLocks noGrp="1"/>
          </p:cNvSpPr>
          <p:nvPr>
            <p:ph type="title"/>
          </p:nvPr>
        </p:nvSpPr>
        <p:spPr/>
        <p:txBody>
          <a:bodyPr/>
          <a:lstStyle/>
          <a:p>
            <a:r>
              <a:rPr lang="en-US" altLang="zh-CN" dirty="0"/>
              <a:t>BZOJ 4236</a:t>
            </a:r>
            <a:endParaRPr lang="zh-CN" altLang="en-US" dirty="0"/>
          </a:p>
        </p:txBody>
      </p:sp>
      <p:sp>
        <p:nvSpPr>
          <p:cNvPr id="3" name="内容占位符 2">
            <a:extLst>
              <a:ext uri="{FF2B5EF4-FFF2-40B4-BE49-F238E27FC236}">
                <a16:creationId xmlns="" xmlns:a16="http://schemas.microsoft.com/office/drawing/2014/main" id="{909F6F3A-501A-464D-A315-858E9CA5B232}"/>
              </a:ext>
            </a:extLst>
          </p:cNvPr>
          <p:cNvSpPr>
            <a:spLocks noGrp="1"/>
          </p:cNvSpPr>
          <p:nvPr>
            <p:ph idx="1"/>
          </p:nvPr>
        </p:nvSpPr>
        <p:spPr/>
        <p:txBody>
          <a:bodyPr>
            <a:normAutofit/>
          </a:bodyPr>
          <a:lstStyle/>
          <a:p>
            <a:r>
              <a:rPr lang="zh-CN" altLang="en-US" dirty="0"/>
              <a:t>思路：</a:t>
            </a:r>
            <a:endParaRPr lang="en-US" altLang="zh-CN" dirty="0"/>
          </a:p>
          <a:p>
            <a:r>
              <a:rPr lang="en-US" altLang="zh-CN" dirty="0"/>
              <a:t>f[</a:t>
            </a:r>
            <a:r>
              <a:rPr lang="en-US" altLang="zh-CN" dirty="0" err="1"/>
              <a:t>i</a:t>
            </a:r>
            <a:r>
              <a:rPr lang="en-US" altLang="zh-CN" dirty="0"/>
              <a:t>][0..2] </a:t>
            </a:r>
            <a:r>
              <a:rPr lang="zh-CN" altLang="en-US" dirty="0"/>
              <a:t>表示前</a:t>
            </a:r>
            <a:r>
              <a:rPr lang="en-US" altLang="zh-CN" dirty="0" err="1"/>
              <a:t>i</a:t>
            </a:r>
            <a:r>
              <a:rPr lang="zh-CN" altLang="en-US" dirty="0"/>
              <a:t>个字符中</a:t>
            </a:r>
            <a:r>
              <a:rPr lang="en-US" altLang="zh-CN" dirty="0"/>
              <a:t>′J′/′O′/′I′</a:t>
            </a:r>
            <a:r>
              <a:rPr lang="zh-CN" altLang="en-US" dirty="0"/>
              <a:t>的个数</a:t>
            </a:r>
            <a:endParaRPr lang="en-US" altLang="zh-CN" dirty="0"/>
          </a:p>
          <a:p>
            <a:r>
              <a:rPr lang="zh-CN" altLang="en-US" dirty="0"/>
              <a:t>将二元组</a:t>
            </a:r>
            <a:r>
              <a:rPr lang="en-US" altLang="zh-CN" dirty="0"/>
              <a:t>&lt;f[</a:t>
            </a:r>
            <a:r>
              <a:rPr lang="en-US" altLang="zh-CN" dirty="0" err="1"/>
              <a:t>i</a:t>
            </a:r>
            <a:r>
              <a:rPr lang="en-US" altLang="zh-CN" dirty="0"/>
              <a:t>][0]−f[</a:t>
            </a:r>
            <a:r>
              <a:rPr lang="en-US" altLang="zh-CN" dirty="0" err="1"/>
              <a:t>i</a:t>
            </a:r>
            <a:r>
              <a:rPr lang="en-US" altLang="zh-CN" dirty="0"/>
              <a:t>][1],f[</a:t>
            </a:r>
            <a:r>
              <a:rPr lang="en-US" altLang="zh-CN" dirty="0" err="1"/>
              <a:t>i</a:t>
            </a:r>
            <a:r>
              <a:rPr lang="en-US" altLang="zh-CN" dirty="0"/>
              <a:t>][1]−f[</a:t>
            </a:r>
            <a:r>
              <a:rPr lang="en-US" altLang="zh-CN" dirty="0" err="1"/>
              <a:t>i</a:t>
            </a:r>
            <a:r>
              <a:rPr lang="en-US" altLang="zh-CN" dirty="0"/>
              <a:t>][2]</a:t>
            </a:r>
            <a:r>
              <a:rPr lang="zh-CN" altLang="en-US" dirty="0"/>
              <a:t>扔进</a:t>
            </a:r>
            <a:r>
              <a:rPr lang="en-US" altLang="zh-CN" dirty="0"/>
              <a:t>map</a:t>
            </a:r>
            <a:r>
              <a:rPr lang="zh-CN" altLang="en-US" dirty="0"/>
              <a:t>，记录一下最早出现的时间</a:t>
            </a:r>
            <a:endParaRPr lang="en-US" altLang="zh-CN" dirty="0"/>
          </a:p>
          <a:p>
            <a:r>
              <a:rPr lang="zh-CN" altLang="en-US" dirty="0"/>
              <a:t>对于每个位置去</a:t>
            </a:r>
            <a:r>
              <a:rPr lang="en-US" altLang="zh-CN" dirty="0"/>
              <a:t>map</a:t>
            </a:r>
            <a:r>
              <a:rPr lang="zh-CN" altLang="en-US" dirty="0"/>
              <a:t>里面查一下即可</a:t>
            </a:r>
            <a:endParaRPr lang="en-US" altLang="zh-CN" dirty="0"/>
          </a:p>
          <a:p>
            <a:r>
              <a:rPr lang="zh-CN" altLang="en-US" dirty="0"/>
              <a:t>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16313662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2D5DEC-651D-4BC9-B392-2ABD2A9D6AE4}"/>
              </a:ext>
            </a:extLst>
          </p:cNvPr>
          <p:cNvSpPr>
            <a:spLocks noGrp="1"/>
          </p:cNvSpPr>
          <p:nvPr>
            <p:ph type="title"/>
          </p:nvPr>
        </p:nvSpPr>
        <p:spPr/>
        <p:txBody>
          <a:bodyPr/>
          <a:lstStyle/>
          <a:p>
            <a:r>
              <a:rPr lang="en-US" altLang="zh-CN" dirty="0"/>
              <a:t>51nod 1515</a:t>
            </a:r>
            <a:endParaRPr lang="zh-CN" altLang="en-US" dirty="0"/>
          </a:p>
        </p:txBody>
      </p:sp>
      <p:sp>
        <p:nvSpPr>
          <p:cNvPr id="3" name="内容占位符 2">
            <a:extLst>
              <a:ext uri="{FF2B5EF4-FFF2-40B4-BE49-F238E27FC236}">
                <a16:creationId xmlns="" xmlns:a16="http://schemas.microsoft.com/office/drawing/2014/main" id="{9DEFB5A1-29D4-4137-95E2-88FB3DE743A0}"/>
              </a:ext>
            </a:extLst>
          </p:cNvPr>
          <p:cNvSpPr>
            <a:spLocks noGrp="1"/>
          </p:cNvSpPr>
          <p:nvPr>
            <p:ph idx="1"/>
          </p:nvPr>
        </p:nvSpPr>
        <p:spPr/>
        <p:txBody>
          <a:bodyPr>
            <a:normAutofit/>
          </a:bodyPr>
          <a:lstStyle/>
          <a:p>
            <a:r>
              <a:rPr lang="zh-CN" altLang="en-US" dirty="0"/>
              <a:t>题意：</a:t>
            </a:r>
            <a:endParaRPr lang="en-US" altLang="zh-CN" dirty="0"/>
          </a:p>
          <a:p>
            <a:r>
              <a:rPr lang="zh-CN" altLang="en-US" dirty="0"/>
              <a:t>给</a:t>
            </a:r>
            <a:r>
              <a:rPr lang="en-US" altLang="zh-CN" dirty="0"/>
              <a:t>n</a:t>
            </a:r>
            <a:r>
              <a:rPr lang="zh-CN" altLang="en-US" dirty="0"/>
              <a:t>组操作，每组操作形式为</a:t>
            </a:r>
            <a:r>
              <a:rPr lang="en-US" altLang="zh-CN" dirty="0"/>
              <a:t>x y p</a:t>
            </a:r>
            <a:r>
              <a:rPr lang="zh-CN" altLang="en-US" dirty="0"/>
              <a:t>。</a:t>
            </a:r>
          </a:p>
          <a:p>
            <a:r>
              <a:rPr lang="zh-CN" altLang="en-US" dirty="0"/>
              <a:t>当</a:t>
            </a:r>
            <a:r>
              <a:rPr lang="en-US" altLang="zh-CN" dirty="0"/>
              <a:t>p</a:t>
            </a:r>
            <a:r>
              <a:rPr lang="zh-CN" altLang="en-US" dirty="0"/>
              <a:t>为</a:t>
            </a:r>
            <a:r>
              <a:rPr lang="en-US" altLang="zh-CN" dirty="0"/>
              <a:t>1</a:t>
            </a:r>
            <a:r>
              <a:rPr lang="zh-CN" altLang="en-US" dirty="0"/>
              <a:t>时，如果第</a:t>
            </a:r>
            <a:r>
              <a:rPr lang="en-US" altLang="zh-CN" dirty="0"/>
              <a:t>x</a:t>
            </a:r>
            <a:r>
              <a:rPr lang="zh-CN" altLang="en-US" dirty="0"/>
              <a:t>变量和第</a:t>
            </a:r>
            <a:r>
              <a:rPr lang="en-US" altLang="zh-CN" dirty="0"/>
              <a:t>y</a:t>
            </a:r>
            <a:r>
              <a:rPr lang="zh-CN" altLang="en-US" dirty="0"/>
              <a:t>个变量可以相等，则输出</a:t>
            </a:r>
            <a:r>
              <a:rPr lang="en-US" altLang="zh-CN" dirty="0"/>
              <a:t>YES</a:t>
            </a:r>
            <a:r>
              <a:rPr lang="zh-CN" altLang="en-US" dirty="0"/>
              <a:t>，并限制他们相等；否则输出</a:t>
            </a:r>
            <a:r>
              <a:rPr lang="en-US" altLang="zh-CN" dirty="0"/>
              <a:t>NO</a:t>
            </a:r>
            <a:r>
              <a:rPr lang="zh-CN" altLang="en-US" dirty="0"/>
              <a:t>，并忽略此次操作。</a:t>
            </a:r>
          </a:p>
          <a:p>
            <a:r>
              <a:rPr lang="zh-CN" altLang="en-US" dirty="0"/>
              <a:t>当</a:t>
            </a:r>
            <a:r>
              <a:rPr lang="en-US" altLang="zh-CN" dirty="0"/>
              <a:t>p</a:t>
            </a:r>
            <a:r>
              <a:rPr lang="zh-CN" altLang="en-US" dirty="0"/>
              <a:t>为</a:t>
            </a:r>
            <a:r>
              <a:rPr lang="en-US" altLang="zh-CN" dirty="0"/>
              <a:t>0</a:t>
            </a:r>
            <a:r>
              <a:rPr lang="zh-CN" altLang="en-US" dirty="0"/>
              <a:t>时，如果第</a:t>
            </a:r>
            <a:r>
              <a:rPr lang="en-US" altLang="zh-CN" dirty="0"/>
              <a:t>x</a:t>
            </a:r>
            <a:r>
              <a:rPr lang="zh-CN" altLang="en-US" dirty="0"/>
              <a:t>变量和第</a:t>
            </a:r>
            <a:r>
              <a:rPr lang="en-US" altLang="zh-CN" dirty="0"/>
              <a:t>y</a:t>
            </a:r>
            <a:r>
              <a:rPr lang="zh-CN" altLang="en-US" dirty="0"/>
              <a:t>个变量可以不相等，则输出</a:t>
            </a:r>
            <a:r>
              <a:rPr lang="en-US" altLang="zh-CN" dirty="0"/>
              <a:t>YES</a:t>
            </a:r>
            <a:r>
              <a:rPr lang="zh-CN" altLang="en-US" dirty="0"/>
              <a:t>，并限制他们不相等 ；否则输出</a:t>
            </a:r>
            <a:r>
              <a:rPr lang="en-US" altLang="zh-CN" dirty="0"/>
              <a:t>NO</a:t>
            </a:r>
            <a:r>
              <a:rPr lang="zh-CN" altLang="en-US" dirty="0"/>
              <a:t>，并忽略此次操作。</a:t>
            </a:r>
          </a:p>
        </p:txBody>
      </p:sp>
    </p:spTree>
    <p:extLst>
      <p:ext uri="{BB962C8B-B14F-4D97-AF65-F5344CB8AC3E}">
        <p14:creationId xmlns:p14="http://schemas.microsoft.com/office/powerpoint/2010/main" val="22934647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228584-F592-4DB0-8CEF-CDE4040D1DB6}"/>
              </a:ext>
            </a:extLst>
          </p:cNvPr>
          <p:cNvSpPr>
            <a:spLocks noGrp="1"/>
          </p:cNvSpPr>
          <p:nvPr>
            <p:ph type="title"/>
          </p:nvPr>
        </p:nvSpPr>
        <p:spPr/>
        <p:txBody>
          <a:bodyPr/>
          <a:lstStyle/>
          <a:p>
            <a:r>
              <a:rPr lang="en-US" altLang="zh-CN" dirty="0"/>
              <a:t>NOI 2015 </a:t>
            </a:r>
            <a:r>
              <a:rPr lang="zh-CN" altLang="en-US" dirty="0"/>
              <a:t>程序自动分析</a:t>
            </a:r>
          </a:p>
        </p:txBody>
      </p:sp>
      <p:sp>
        <p:nvSpPr>
          <p:cNvPr id="3" name="内容占位符 2">
            <a:extLst>
              <a:ext uri="{FF2B5EF4-FFF2-40B4-BE49-F238E27FC236}">
                <a16:creationId xmlns="" xmlns:a16="http://schemas.microsoft.com/office/drawing/2014/main" id="{7AF62272-8414-4DE5-A9B9-0837003EA16A}"/>
              </a:ext>
            </a:extLst>
          </p:cNvPr>
          <p:cNvSpPr>
            <a:spLocks noGrp="1"/>
          </p:cNvSpPr>
          <p:nvPr>
            <p:ph idx="1"/>
          </p:nvPr>
        </p:nvSpPr>
        <p:spPr/>
        <p:txBody>
          <a:bodyPr/>
          <a:lstStyle/>
          <a:p>
            <a:r>
              <a:rPr lang="zh-CN" altLang="en-US" dirty="0"/>
              <a:t>题意：</a:t>
            </a:r>
            <a:endParaRPr lang="en-US" altLang="zh-CN" dirty="0"/>
          </a:p>
          <a:p>
            <a:r>
              <a:rPr lang="zh-CN" altLang="en-US" dirty="0"/>
              <a:t>给出一系列变量的等式约束和不等式约束，要求判定其中是否有矛盾； </a:t>
            </a:r>
            <a:br>
              <a:rPr lang="zh-CN" altLang="en-US" dirty="0"/>
            </a:br>
            <a:r>
              <a:rPr lang="zh-CN" altLang="en-US" dirty="0"/>
              <a:t>变量下标最大值≤</a:t>
            </a:r>
            <a:r>
              <a:rPr lang="en-US" altLang="zh-CN" dirty="0"/>
              <a:t>10^9; </a:t>
            </a:r>
            <a:br>
              <a:rPr lang="en-US" altLang="zh-CN" dirty="0"/>
            </a:br>
            <a:r>
              <a:rPr lang="zh-CN" altLang="en-US" dirty="0"/>
              <a:t>约束数量≤</a:t>
            </a:r>
            <a:r>
              <a:rPr lang="en-US" altLang="zh-CN" dirty="0"/>
              <a:t>10^5;</a:t>
            </a:r>
          </a:p>
        </p:txBody>
      </p:sp>
    </p:spTree>
    <p:extLst>
      <p:ext uri="{BB962C8B-B14F-4D97-AF65-F5344CB8AC3E}">
        <p14:creationId xmlns:p14="http://schemas.microsoft.com/office/powerpoint/2010/main" val="11009100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DD594AF-4E97-4A1A-8640-D111E0D8EA92}"/>
              </a:ext>
            </a:extLst>
          </p:cNvPr>
          <p:cNvSpPr>
            <a:spLocks noGrp="1"/>
          </p:cNvSpPr>
          <p:nvPr>
            <p:ph type="title"/>
          </p:nvPr>
        </p:nvSpPr>
        <p:spPr/>
        <p:txBody>
          <a:bodyPr/>
          <a:lstStyle/>
          <a:p>
            <a:r>
              <a:rPr lang="en-US" altLang="zh-CN" dirty="0"/>
              <a:t>NOI 2015 </a:t>
            </a:r>
            <a:r>
              <a:rPr lang="zh-CN" altLang="en-US" dirty="0"/>
              <a:t>程序自动分析</a:t>
            </a:r>
          </a:p>
        </p:txBody>
      </p:sp>
      <p:sp>
        <p:nvSpPr>
          <p:cNvPr id="3" name="内容占位符 2">
            <a:extLst>
              <a:ext uri="{FF2B5EF4-FFF2-40B4-BE49-F238E27FC236}">
                <a16:creationId xmlns="" xmlns:a16="http://schemas.microsoft.com/office/drawing/2014/main" id="{65504941-A9A5-4C4A-985D-B8C79C13C4EF}"/>
              </a:ext>
            </a:extLst>
          </p:cNvPr>
          <p:cNvSpPr>
            <a:spLocks noGrp="1"/>
          </p:cNvSpPr>
          <p:nvPr>
            <p:ph idx="1"/>
          </p:nvPr>
        </p:nvSpPr>
        <p:spPr/>
        <p:txBody>
          <a:bodyPr>
            <a:normAutofit/>
          </a:bodyPr>
          <a:lstStyle/>
          <a:p>
            <a:r>
              <a:rPr lang="zh-CN" altLang="en-US" dirty="0"/>
              <a:t>思路：</a:t>
            </a:r>
            <a:endParaRPr lang="en-US" altLang="zh-CN" dirty="0"/>
          </a:p>
          <a:p>
            <a:r>
              <a:rPr lang="zh-CN" altLang="en-US" dirty="0"/>
              <a:t>离散化</a:t>
            </a:r>
            <a:endParaRPr lang="en-US" altLang="zh-CN" dirty="0"/>
          </a:p>
          <a:p>
            <a:r>
              <a:rPr lang="zh-CN" altLang="en-US" dirty="0"/>
              <a:t>先满足所有</a:t>
            </a:r>
            <a:r>
              <a:rPr lang="en-US" altLang="zh-CN" dirty="0"/>
              <a:t>xi=</a:t>
            </a:r>
            <a:r>
              <a:rPr lang="en-US" altLang="zh-CN" dirty="0" err="1"/>
              <a:t>xj</a:t>
            </a:r>
            <a:r>
              <a:rPr lang="zh-CN" altLang="en-US" dirty="0"/>
              <a:t>的约束条件，直接用一个并查集维护就行</a:t>
            </a:r>
            <a:endParaRPr lang="en-US" altLang="zh-CN" dirty="0"/>
          </a:p>
          <a:p>
            <a:r>
              <a:rPr lang="zh-CN" altLang="en-US" dirty="0"/>
              <a:t>而对于</a:t>
            </a:r>
            <a:r>
              <a:rPr lang="en-US" altLang="zh-CN" dirty="0" err="1"/>
              <a:t>xi≠xj</a:t>
            </a:r>
            <a:r>
              <a:rPr lang="zh-CN" altLang="en-US" dirty="0"/>
              <a:t>的条件，就判断</a:t>
            </a:r>
            <a:r>
              <a:rPr lang="en-US" altLang="zh-CN" dirty="0"/>
              <a:t>xi</a:t>
            </a:r>
            <a:r>
              <a:rPr lang="zh-CN" altLang="en-US" dirty="0"/>
              <a:t>和</a:t>
            </a:r>
            <a:r>
              <a:rPr lang="en-US" altLang="zh-CN" dirty="0" err="1"/>
              <a:t>xj</a:t>
            </a:r>
            <a:r>
              <a:rPr lang="en-US" altLang="zh-CN" dirty="0"/>
              <a:t> </a:t>
            </a:r>
            <a:r>
              <a:rPr lang="zh-CN" altLang="en-US" dirty="0"/>
              <a:t>是否在同一个集合，若在，说明 </a:t>
            </a:r>
            <a:r>
              <a:rPr lang="en-US" altLang="zh-CN" dirty="0"/>
              <a:t>xi </a:t>
            </a:r>
            <a:r>
              <a:rPr lang="zh-CN" altLang="en-US" dirty="0"/>
              <a:t>本应等于</a:t>
            </a:r>
            <a:r>
              <a:rPr lang="en-US" altLang="zh-CN" dirty="0" err="1"/>
              <a:t>xj</a:t>
            </a:r>
            <a:r>
              <a:rPr lang="en-US" altLang="zh-CN" dirty="0"/>
              <a:t> </a:t>
            </a:r>
            <a:r>
              <a:rPr lang="zh-CN" altLang="en-US" dirty="0"/>
              <a:t>，矛盾</a:t>
            </a:r>
            <a:endParaRPr lang="en-US" altLang="zh-CN" dirty="0"/>
          </a:p>
        </p:txBody>
      </p:sp>
    </p:spTree>
    <p:extLst>
      <p:ext uri="{BB962C8B-B14F-4D97-AF65-F5344CB8AC3E}">
        <p14:creationId xmlns:p14="http://schemas.microsoft.com/office/powerpoint/2010/main" val="2727776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EA46CE2-9F3D-4DAB-913A-47BC28F32D10}"/>
              </a:ext>
            </a:extLst>
          </p:cNvPr>
          <p:cNvSpPr>
            <a:spLocks noGrp="1"/>
          </p:cNvSpPr>
          <p:nvPr>
            <p:ph type="title"/>
          </p:nvPr>
        </p:nvSpPr>
        <p:spPr/>
        <p:txBody>
          <a:bodyPr/>
          <a:lstStyle/>
          <a:p>
            <a:r>
              <a:rPr lang="zh-CN" altLang="en-US" dirty="0"/>
              <a:t>如何实现</a:t>
            </a:r>
            <a:r>
              <a:rPr lang="en-US" altLang="zh-CN" dirty="0"/>
              <a:t>/</a:t>
            </a:r>
            <a:r>
              <a:rPr lang="zh-CN" altLang="en-US" dirty="0"/>
              <a:t>使用单调队列？</a:t>
            </a:r>
          </a:p>
        </p:txBody>
      </p:sp>
      <p:sp>
        <p:nvSpPr>
          <p:cNvPr id="3" name="内容占位符 2">
            <a:extLst>
              <a:ext uri="{FF2B5EF4-FFF2-40B4-BE49-F238E27FC236}">
                <a16:creationId xmlns="" xmlns:a16="http://schemas.microsoft.com/office/drawing/2014/main" id="{9A4674DE-8B14-457C-9270-21C32509FB86}"/>
              </a:ext>
            </a:extLst>
          </p:cNvPr>
          <p:cNvSpPr>
            <a:spLocks noGrp="1"/>
          </p:cNvSpPr>
          <p:nvPr>
            <p:ph idx="1"/>
          </p:nvPr>
        </p:nvSpPr>
        <p:spPr/>
        <p:txBody>
          <a:bodyPr>
            <a:normAutofit/>
          </a:bodyPr>
          <a:lstStyle/>
          <a:p>
            <a:r>
              <a:rPr lang="zh-CN" altLang="en-US" dirty="0"/>
              <a:t>手写队列</a:t>
            </a:r>
            <a:r>
              <a:rPr lang="en-US" altLang="zh-CN" dirty="0"/>
              <a:t>~     </a:t>
            </a:r>
            <a:r>
              <a:rPr lang="zh-CN" altLang="en-US" dirty="0"/>
              <a:t>（用</a:t>
            </a:r>
            <a:r>
              <a:rPr lang="en-US" altLang="zh-CN" dirty="0"/>
              <a:t>STL</a:t>
            </a:r>
            <a:r>
              <a:rPr lang="zh-CN" altLang="en-US" dirty="0"/>
              <a:t>中的</a:t>
            </a:r>
            <a:r>
              <a:rPr lang="en-US" altLang="zh-CN" dirty="0"/>
              <a:t>deque</a:t>
            </a:r>
            <a:r>
              <a:rPr lang="zh-CN" altLang="en-US" dirty="0"/>
              <a:t>也是兹磁的   </a:t>
            </a:r>
            <a:r>
              <a:rPr lang="zh-CN" altLang="en-US" strike="sngStrike" dirty="0"/>
              <a:t>只是会慢</a:t>
            </a:r>
            <a:endParaRPr lang="en-US" altLang="zh-CN" strike="sngStrike" dirty="0"/>
          </a:p>
          <a:p>
            <a:r>
              <a:rPr lang="zh-CN" altLang="en-US" dirty="0"/>
              <a:t>将当前元素和队尾元素进行比较，如果比队尾元素优，则队尾元素 出队；直到不比队尾元素优，将当前元素进队</a:t>
            </a:r>
            <a:endParaRPr lang="en-US" altLang="zh-CN" dirty="0"/>
          </a:p>
          <a:p>
            <a:r>
              <a:rPr lang="zh-CN" altLang="en-US" dirty="0"/>
              <a:t>检查队头，若不满足位置、距离等条件则出队，直到队头满足条件</a:t>
            </a:r>
            <a:endParaRPr lang="en-US" altLang="zh-CN" dirty="0"/>
          </a:p>
          <a:p>
            <a:r>
              <a:rPr lang="zh-CN" altLang="en-US" dirty="0"/>
              <a:t>检查后的队头元素即为最优值</a:t>
            </a:r>
            <a:endParaRPr lang="en-US" altLang="zh-CN" dirty="0"/>
          </a:p>
          <a:p>
            <a:r>
              <a:rPr lang="zh-CN" altLang="en-US" dirty="0"/>
              <a:t>对于每一个元素</a:t>
            </a:r>
            <a:r>
              <a:rPr lang="en-US" altLang="zh-CN" dirty="0"/>
              <a:t>a[</a:t>
            </a:r>
            <a:r>
              <a:rPr lang="en-US" altLang="zh-CN" dirty="0" err="1"/>
              <a:t>i</a:t>
            </a:r>
            <a:r>
              <a:rPr lang="en-US" altLang="zh-CN" dirty="0"/>
              <a:t>]</a:t>
            </a:r>
            <a:r>
              <a:rPr lang="zh-CN" altLang="en-US" dirty="0"/>
              <a:t>都执行以上的操作</a:t>
            </a:r>
          </a:p>
        </p:txBody>
      </p:sp>
    </p:spTree>
    <p:extLst>
      <p:ext uri="{BB962C8B-B14F-4D97-AF65-F5344CB8AC3E}">
        <p14:creationId xmlns:p14="http://schemas.microsoft.com/office/powerpoint/2010/main" val="33886325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EA68203-D13B-41C6-816B-8D371A8BF4E4}"/>
              </a:ext>
            </a:extLst>
          </p:cNvPr>
          <p:cNvSpPr>
            <a:spLocks noGrp="1"/>
          </p:cNvSpPr>
          <p:nvPr>
            <p:ph type="title"/>
          </p:nvPr>
        </p:nvSpPr>
        <p:spPr/>
        <p:txBody>
          <a:bodyPr/>
          <a:lstStyle/>
          <a:p>
            <a:r>
              <a:rPr lang="en-US" altLang="zh-CN" dirty="0"/>
              <a:t>51nod 1515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A59AB55B-6359-407A-955D-522C9B045AC6}"/>
                  </a:ext>
                </a:extLst>
              </p:cNvPr>
              <p:cNvSpPr>
                <a:spLocks noGrp="1"/>
              </p:cNvSpPr>
              <p:nvPr>
                <p:ph idx="1"/>
              </p:nvPr>
            </p:nvSpPr>
            <p:spPr/>
            <p:txBody>
              <a:bodyPr>
                <a:normAutofit/>
              </a:bodyPr>
              <a:lstStyle/>
              <a:p>
                <a:r>
                  <a:rPr lang="zh-CN" altLang="en-US" dirty="0"/>
                  <a:t>考虑用并查集维护相等关系，用</a:t>
                </a:r>
                <a:r>
                  <a:rPr lang="en-US" altLang="zh-CN" dirty="0"/>
                  <a:t>set</a:t>
                </a:r>
                <a:r>
                  <a:rPr lang="zh-CN" altLang="en-US" dirty="0"/>
                  <a:t>维护不等关系。</a:t>
                </a:r>
                <a:endParaRPr lang="en-US" altLang="zh-CN" dirty="0"/>
              </a:p>
              <a:p>
                <a:r>
                  <a:rPr lang="zh-CN" altLang="en-US" dirty="0"/>
                  <a:t>相等的放在一个并查集里面，这个集合开个</a:t>
                </a:r>
                <a:r>
                  <a:rPr lang="en-US" altLang="zh-CN" dirty="0"/>
                  <a:t>set</a:t>
                </a:r>
                <a:r>
                  <a:rPr lang="zh-CN" altLang="en-US" dirty="0"/>
                  <a:t>，其中存放和它不等的并查集序号。</a:t>
                </a:r>
                <a:endParaRPr lang="en-US" altLang="zh-CN" dirty="0"/>
              </a:p>
              <a:p>
                <a:r>
                  <a:rPr lang="zh-CN" altLang="en-US" dirty="0"/>
                  <a:t>如果限制不相等，显然就是在</a:t>
                </a:r>
                <a:r>
                  <a:rPr lang="en-US" altLang="zh-CN" dirty="0"/>
                  <a:t>set</a:t>
                </a:r>
                <a:r>
                  <a:rPr lang="zh-CN" altLang="en-US" dirty="0"/>
                  <a:t>中添加元素</a:t>
                </a:r>
                <a:endParaRPr lang="en-US" altLang="zh-CN" dirty="0"/>
              </a:p>
              <a:p>
                <a:r>
                  <a:rPr lang="zh-CN" altLang="en-US" dirty="0"/>
                  <a:t>如果限制相等，那么我们可以通过启发式合并将两个并查集以及他们对应的</a:t>
                </a:r>
                <a:r>
                  <a:rPr lang="en-US" altLang="zh-CN" dirty="0"/>
                  <a:t>set</a:t>
                </a:r>
                <a:r>
                  <a:rPr lang="zh-CN" altLang="en-US" dirty="0"/>
                  <a:t>合并</a:t>
                </a:r>
                <a:endParaRPr lang="en-US" altLang="zh-CN" dirty="0"/>
              </a:p>
              <a:p>
                <a:r>
                  <a:rPr lang="zh-CN" altLang="en-US" dirty="0"/>
                  <a:t>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m:t>
                    </m:r>
                    <m:sSup>
                      <m:sSupPr>
                        <m:ctrlPr>
                          <a:rPr lang="en-US" altLang="zh-CN" b="0" i="1" smtClean="0">
                            <a:latin typeface="Cambria Math"/>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A59AB55B-6359-407A-955D-522C9B045AC6}"/>
                  </a:ext>
                </a:extLst>
              </p:cNvPr>
              <p:cNvSpPr>
                <a:spLocks noGrp="1" noRot="1" noChangeAspect="1" noMove="1" noResize="1" noEditPoints="1" noAdjustHandles="1" noChangeArrowheads="1" noChangeShapeType="1" noTextEdit="1"/>
              </p:cNvSpPr>
              <p:nvPr>
                <p:ph idx="1"/>
              </p:nvPr>
            </p:nvSpPr>
            <p:spPr>
              <a:blipFill>
                <a:blip r:embed="rId2"/>
                <a:stretch>
                  <a:fillRect l="-1144" t="-2752" b="-2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60801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4D2C88B-4150-4DF9-9327-52EA9EFB8161}"/>
              </a:ext>
            </a:extLst>
          </p:cNvPr>
          <p:cNvSpPr>
            <a:spLocks noGrp="1"/>
          </p:cNvSpPr>
          <p:nvPr>
            <p:ph type="title"/>
          </p:nvPr>
        </p:nvSpPr>
        <p:spPr/>
        <p:txBody>
          <a:bodyPr/>
          <a:lstStyle/>
          <a:p>
            <a:r>
              <a:rPr lang="en-US" altLang="zh-CN" dirty="0"/>
              <a:t>Medium part</a:t>
            </a:r>
            <a:endParaRPr lang="zh-CN" altLang="en-US" dirty="0"/>
          </a:p>
        </p:txBody>
      </p:sp>
      <p:sp>
        <p:nvSpPr>
          <p:cNvPr id="3" name="内容占位符 2">
            <a:extLst>
              <a:ext uri="{FF2B5EF4-FFF2-40B4-BE49-F238E27FC236}">
                <a16:creationId xmlns="" xmlns:a16="http://schemas.microsoft.com/office/drawing/2014/main" id="{B02A04B9-347D-40DE-9057-990E5AA9C1AB}"/>
              </a:ext>
            </a:extLst>
          </p:cNvPr>
          <p:cNvSpPr>
            <a:spLocks noGrp="1"/>
          </p:cNvSpPr>
          <p:nvPr>
            <p:ph idx="1"/>
          </p:nvPr>
        </p:nvSpPr>
        <p:spPr/>
        <p:txBody>
          <a:bodyPr>
            <a:normAutofit fontScale="85000" lnSpcReduction="10000"/>
          </a:bodyPr>
          <a:lstStyle/>
          <a:p>
            <a:r>
              <a:rPr lang="zh-CN" altLang="en-US" dirty="0"/>
              <a:t>线段树、树状数组</a:t>
            </a:r>
            <a:endParaRPr lang="en-US" altLang="zh-CN" dirty="0"/>
          </a:p>
          <a:p>
            <a:r>
              <a:rPr lang="zh-CN" altLang="en-US" dirty="0"/>
              <a:t>树链剖分</a:t>
            </a:r>
            <a:endParaRPr lang="en-US" altLang="zh-CN" dirty="0"/>
          </a:p>
          <a:p>
            <a:r>
              <a:rPr lang="zh-CN" altLang="en-US" dirty="0"/>
              <a:t>分块</a:t>
            </a:r>
            <a:endParaRPr lang="en-US" altLang="zh-CN" dirty="0"/>
          </a:p>
          <a:p>
            <a:r>
              <a:rPr lang="en-US" altLang="zh-CN" dirty="0" smtClean="0"/>
              <a:t>------------------------</a:t>
            </a:r>
            <a:r>
              <a:rPr lang="zh-CN" altLang="en-US" dirty="0"/>
              <a:t>今天讲到这儿</a:t>
            </a:r>
            <a:r>
              <a:rPr lang="en-US" altLang="zh-CN" dirty="0" smtClean="0"/>
              <a:t>---------------------------------</a:t>
            </a:r>
            <a:endParaRPr lang="en-US" altLang="zh-CN" dirty="0"/>
          </a:p>
          <a:p>
            <a:r>
              <a:rPr lang="zh-CN" altLang="en-US" dirty="0"/>
              <a:t>虚树</a:t>
            </a:r>
            <a:endParaRPr lang="en-US" altLang="zh-CN" dirty="0"/>
          </a:p>
          <a:p>
            <a:r>
              <a:rPr lang="zh-CN" altLang="en-US" dirty="0"/>
              <a:t>莫队</a:t>
            </a:r>
            <a:endParaRPr lang="en-US" altLang="zh-CN" dirty="0"/>
          </a:p>
          <a:p>
            <a:r>
              <a:rPr lang="zh-CN" altLang="en-US" dirty="0"/>
              <a:t>哈夫曼树</a:t>
            </a:r>
            <a:endParaRPr lang="en-US" altLang="zh-CN" dirty="0"/>
          </a:p>
          <a:p>
            <a:r>
              <a:rPr lang="zh-CN" altLang="en-US" dirty="0"/>
              <a:t>平衡树（</a:t>
            </a:r>
            <a:r>
              <a:rPr lang="en-US" altLang="zh-CN" dirty="0" err="1"/>
              <a:t>splay&amp;treap</a:t>
            </a:r>
            <a:r>
              <a:rPr lang="zh-CN" altLang="en-US" dirty="0"/>
              <a:t>）</a:t>
            </a:r>
            <a:endParaRPr lang="en-US" altLang="zh-CN" dirty="0"/>
          </a:p>
        </p:txBody>
      </p:sp>
    </p:spTree>
    <p:extLst>
      <p:ext uri="{BB962C8B-B14F-4D97-AF65-F5344CB8AC3E}">
        <p14:creationId xmlns:p14="http://schemas.microsoft.com/office/powerpoint/2010/main" val="5580313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A9D81EA5-9B76-42DB-886E-28D30919062C}"/>
              </a:ext>
            </a:extLst>
          </p:cNvPr>
          <p:cNvSpPr>
            <a:spLocks noGrp="1"/>
          </p:cNvSpPr>
          <p:nvPr>
            <p:ph type="title"/>
          </p:nvPr>
        </p:nvSpPr>
        <p:spPr/>
        <p:txBody>
          <a:bodyPr/>
          <a:lstStyle/>
          <a:p>
            <a:r>
              <a:rPr lang="zh-CN" altLang="en-US" dirty="0"/>
              <a:t>线段树</a:t>
            </a:r>
          </a:p>
        </p:txBody>
      </p:sp>
    </p:spTree>
    <p:extLst>
      <p:ext uri="{BB962C8B-B14F-4D97-AF65-F5344CB8AC3E}">
        <p14:creationId xmlns:p14="http://schemas.microsoft.com/office/powerpoint/2010/main" val="13419588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232EB7-D89D-478E-8A12-327DB3A2FBB1}"/>
              </a:ext>
            </a:extLst>
          </p:cNvPr>
          <p:cNvSpPr>
            <a:spLocks noGrp="1"/>
          </p:cNvSpPr>
          <p:nvPr>
            <p:ph type="title"/>
          </p:nvPr>
        </p:nvSpPr>
        <p:spPr/>
        <p:txBody>
          <a:bodyPr/>
          <a:lstStyle/>
          <a:p>
            <a:r>
              <a:rPr lang="zh-CN" altLang="en-US" dirty="0"/>
              <a:t>什么是线段树？</a:t>
            </a:r>
          </a:p>
        </p:txBody>
      </p:sp>
      <p:sp>
        <p:nvSpPr>
          <p:cNvPr id="3" name="内容占位符 2">
            <a:extLst>
              <a:ext uri="{FF2B5EF4-FFF2-40B4-BE49-F238E27FC236}">
                <a16:creationId xmlns="" xmlns:a16="http://schemas.microsoft.com/office/drawing/2014/main" id="{C6D8DCA6-8C11-467C-9DA4-B4EA0118D876}"/>
              </a:ext>
            </a:extLst>
          </p:cNvPr>
          <p:cNvSpPr>
            <a:spLocks noGrp="1"/>
          </p:cNvSpPr>
          <p:nvPr>
            <p:ph idx="1"/>
          </p:nvPr>
        </p:nvSpPr>
        <p:spPr/>
        <p:txBody>
          <a:bodyPr>
            <a:normAutofit lnSpcReduction="10000"/>
          </a:bodyPr>
          <a:lstStyle/>
          <a:p>
            <a:r>
              <a:rPr kumimoji="1" lang="zh-CN" altLang="en-US" dirty="0"/>
              <a:t>线段树（</a:t>
            </a:r>
            <a:r>
              <a:rPr kumimoji="1" lang="en-US" altLang="zh-CN" dirty="0"/>
              <a:t>Segment</a:t>
            </a:r>
            <a:r>
              <a:rPr kumimoji="1" lang="zh-CN" altLang="en-US" dirty="0"/>
              <a:t> </a:t>
            </a:r>
            <a:r>
              <a:rPr kumimoji="1" lang="en-US" altLang="zh-CN" dirty="0"/>
              <a:t>Tree</a:t>
            </a:r>
            <a:r>
              <a:rPr kumimoji="1" lang="zh-CN" altLang="en-US" dirty="0"/>
              <a:t>）是一棵二叉搜索树，树上每个节点代表一个区间</a:t>
            </a:r>
            <a:r>
              <a:rPr kumimoji="1" lang="en-US" altLang="zh-CN" dirty="0"/>
              <a:t>[</a:t>
            </a:r>
            <a:r>
              <a:rPr kumimoji="1" lang="en-US" altLang="zh-CN" dirty="0" err="1"/>
              <a:t>a,b</a:t>
            </a:r>
            <a:r>
              <a:rPr kumimoji="1" lang="en-US" altLang="zh-CN" dirty="0"/>
              <a:t>]</a:t>
            </a:r>
          </a:p>
          <a:p>
            <a:r>
              <a:rPr lang="zh-CN" altLang="en-US" dirty="0"/>
              <a:t>同一层的节点所代表的区间，相互不会重叠 </a:t>
            </a:r>
          </a:p>
          <a:p>
            <a:r>
              <a:rPr lang="zh-CN" altLang="en-US" dirty="0"/>
              <a:t>同一层节点所代表的区间，加起来是个连续的区间</a:t>
            </a:r>
            <a:endParaRPr lang="en-US" altLang="zh-CN" dirty="0"/>
          </a:p>
          <a:p>
            <a:r>
              <a:rPr lang="zh-CN" altLang="en-US" dirty="0"/>
              <a:t>对于每一个非叶结点所表示的结点</a:t>
            </a:r>
            <a:r>
              <a:rPr lang="en-US" altLang="zh-CN" dirty="0"/>
              <a:t>[</a:t>
            </a:r>
            <a:r>
              <a:rPr lang="en-US" altLang="zh-CN" dirty="0" err="1"/>
              <a:t>a,b</a:t>
            </a:r>
            <a:r>
              <a:rPr lang="en-US" altLang="zh-CN" dirty="0"/>
              <a:t>]</a:t>
            </a:r>
            <a:r>
              <a:rPr lang="zh-CN" altLang="en-US" dirty="0"/>
              <a:t>，其左儿子表示的区间为 </a:t>
            </a:r>
            <a:r>
              <a:rPr lang="en-US" altLang="zh-CN" dirty="0"/>
              <a:t>[a,(</a:t>
            </a:r>
            <a:r>
              <a:rPr lang="en-US" altLang="zh-CN" dirty="0" err="1"/>
              <a:t>a+b</a:t>
            </a:r>
            <a:r>
              <a:rPr lang="en-US" altLang="zh-CN" dirty="0"/>
              <a:t>)/2]</a:t>
            </a:r>
            <a:r>
              <a:rPr lang="zh-CN" altLang="en-US" dirty="0"/>
              <a:t>，右儿子表示的区间为</a:t>
            </a:r>
            <a:r>
              <a:rPr lang="en-US" altLang="zh-CN" dirty="0"/>
              <a:t>[(</a:t>
            </a:r>
            <a:r>
              <a:rPr lang="en-US" altLang="zh-CN" dirty="0" err="1"/>
              <a:t>a+b</a:t>
            </a:r>
            <a:r>
              <a:rPr lang="en-US" altLang="zh-CN" dirty="0"/>
              <a:t>)/2+1,b](</a:t>
            </a:r>
            <a:r>
              <a:rPr lang="zh-CN" altLang="en-US" dirty="0"/>
              <a:t>除法去尾取整</a:t>
            </a:r>
            <a:r>
              <a:rPr lang="en-US" altLang="zh-CN" dirty="0"/>
              <a:t>) </a:t>
            </a:r>
            <a:endParaRPr lang="zh-CN" altLang="en-US" dirty="0"/>
          </a:p>
          <a:p>
            <a:r>
              <a:rPr lang="zh-CN" altLang="en-US" dirty="0"/>
              <a:t>叶子节点表示的区间长度为</a:t>
            </a:r>
            <a:r>
              <a:rPr lang="en-US" altLang="zh-CN" dirty="0"/>
              <a:t>1 </a:t>
            </a:r>
            <a:endParaRPr lang="zh-CN" altLang="en-US" dirty="0"/>
          </a:p>
          <a:p>
            <a:endParaRPr lang="zh-CN" altLang="en-US" dirty="0"/>
          </a:p>
        </p:txBody>
      </p:sp>
    </p:spTree>
    <p:extLst>
      <p:ext uri="{BB962C8B-B14F-4D97-AF65-F5344CB8AC3E}">
        <p14:creationId xmlns:p14="http://schemas.microsoft.com/office/powerpoint/2010/main" val="8664916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5" name="标题 1">
            <a:extLst>
              <a:ext uri="{FF2B5EF4-FFF2-40B4-BE49-F238E27FC236}">
                <a16:creationId xmlns="" xmlns:a16="http://schemas.microsoft.com/office/drawing/2014/main" id="{7DB0B7DC-B581-4866-A860-ED131202D062}"/>
              </a:ext>
            </a:extLst>
          </p:cNvPr>
          <p:cNvSpPr txBox="1">
            <a:spLocks/>
          </p:cNvSpPr>
          <p:nvPr/>
        </p:nvSpPr>
        <p:spPr>
          <a:xfrm>
            <a:off x="2181811" y="1214341"/>
            <a:ext cx="7848600" cy="8080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fontAlgn="auto">
              <a:lnSpc>
                <a:spcPct val="100000"/>
              </a:lnSpc>
              <a:spcAft>
                <a:spcPts val="0"/>
              </a:spcAft>
              <a:buClrTx/>
              <a:buSzTx/>
              <a:tabLst/>
              <a:defRPr/>
            </a:pPr>
            <a:r>
              <a:rPr lang="zh-CN" altLang="en-US" dirty="0"/>
              <a:t>线段树的特性</a:t>
            </a:r>
          </a:p>
        </p:txBody>
      </p:sp>
      <p:sp>
        <p:nvSpPr>
          <p:cNvPr id="16" name="内容占位符 2">
            <a:extLst>
              <a:ext uri="{FF2B5EF4-FFF2-40B4-BE49-F238E27FC236}">
                <a16:creationId xmlns="" xmlns:a16="http://schemas.microsoft.com/office/drawing/2014/main" id="{E86644B8-39AF-4023-A138-70FEADC23EED}"/>
              </a:ext>
            </a:extLst>
          </p:cNvPr>
          <p:cNvSpPr txBox="1">
            <a:spLocks/>
          </p:cNvSpPr>
          <p:nvPr/>
        </p:nvSpPr>
        <p:spPr>
          <a:xfrm>
            <a:off x="1160963" y="2452467"/>
            <a:ext cx="10400299" cy="3664317"/>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dirty="0"/>
              <a:t>建树</a:t>
            </a:r>
            <a:endParaRPr lang="en-US" altLang="zh-CN" dirty="0"/>
          </a:p>
          <a:p>
            <a:pPr marL="742950" marR="0" lvl="1"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sz="2400" dirty="0"/>
              <a:t>不断二分区间，深度</a:t>
            </a:r>
            <a:r>
              <a:rPr lang="en-US" altLang="zh-CN" sz="2400" dirty="0"/>
              <a:t>O(</a:t>
            </a:r>
            <a:r>
              <a:rPr lang="en-US" altLang="zh-CN" sz="2400" dirty="0" err="1"/>
              <a:t>logN</a:t>
            </a:r>
            <a:r>
              <a:rPr lang="en-US" altLang="zh-CN" sz="2400" dirty="0"/>
              <a:t>)</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dirty="0"/>
              <a:t>单点修改</a:t>
            </a:r>
            <a:endParaRPr lang="en-US" altLang="zh-CN" dirty="0"/>
          </a:p>
          <a:p>
            <a:pPr marL="742950" marR="0" lvl="1"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sz="2400" dirty="0"/>
              <a:t>修改从根到该点路径上的所有点</a:t>
            </a:r>
            <a:endParaRPr lang="en-US" altLang="zh-CN" sz="2400" dirty="0"/>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dirty="0"/>
              <a:t>区间查询</a:t>
            </a:r>
            <a:endParaRPr lang="en-US" altLang="zh-CN" dirty="0"/>
          </a:p>
          <a:p>
            <a:pPr marL="742950" marR="0" lvl="1"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sz="2400" dirty="0"/>
              <a:t>在线段树上划分为</a:t>
            </a:r>
            <a:r>
              <a:rPr lang="en-US" altLang="zh-CN" sz="2400" dirty="0"/>
              <a:t>O(</a:t>
            </a:r>
            <a:r>
              <a:rPr lang="en-US" altLang="zh-CN" sz="2400" dirty="0" err="1"/>
              <a:t>logN</a:t>
            </a:r>
            <a:r>
              <a:rPr lang="en-US" altLang="zh-CN" sz="2400" dirty="0"/>
              <a:t>)</a:t>
            </a:r>
            <a:r>
              <a:rPr lang="zh-CN" altLang="en-US" sz="2400" dirty="0"/>
              <a:t>个小区间</a:t>
            </a:r>
            <a:endParaRPr lang="en-US" altLang="zh-CN" sz="2400" dirty="0"/>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dirty="0"/>
              <a:t>区间修改</a:t>
            </a:r>
            <a:endParaRPr lang="en-US" altLang="zh-CN" dirty="0"/>
          </a:p>
          <a:p>
            <a:pPr marL="742950" marR="0" lvl="1"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sz="2400" dirty="0"/>
              <a:t>在线段树上划分为</a:t>
            </a:r>
            <a:r>
              <a:rPr lang="en-US" altLang="zh-CN" sz="2400" dirty="0"/>
              <a:t>O(</a:t>
            </a:r>
            <a:r>
              <a:rPr lang="en-US" altLang="zh-CN" sz="2400" dirty="0" err="1"/>
              <a:t>logN</a:t>
            </a:r>
            <a:r>
              <a:rPr lang="en-US" altLang="zh-CN" sz="2400" dirty="0"/>
              <a:t>)</a:t>
            </a:r>
            <a:r>
              <a:rPr lang="zh-CN" altLang="en-US" sz="2400" dirty="0"/>
              <a:t>个小区间</a:t>
            </a:r>
            <a:endParaRPr lang="en-US" altLang="zh-CN" sz="2400" dirty="0"/>
          </a:p>
          <a:p>
            <a:pPr marL="742950" marR="0" lvl="1"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lang="zh-CN" altLang="en-US" sz="2400" dirty="0"/>
              <a:t>每个小区间打延迟标记</a:t>
            </a:r>
            <a:endParaRPr lang="en-US" altLang="zh-CN" sz="2400" dirty="0"/>
          </a:p>
        </p:txBody>
      </p:sp>
      <p:pic>
        <p:nvPicPr>
          <p:cNvPr id="18" name="图片 17">
            <a:extLst>
              <a:ext uri="{FF2B5EF4-FFF2-40B4-BE49-F238E27FC236}">
                <a16:creationId xmlns="" xmlns:a16="http://schemas.microsoft.com/office/drawing/2014/main" id="{74FB9AFD-C7B8-4B54-8A1B-D9A7E67F0BAB}"/>
              </a:ext>
            </a:extLst>
          </p:cNvPr>
          <p:cNvPicPr>
            <a:picLocks noChangeAspect="1"/>
          </p:cNvPicPr>
          <p:nvPr/>
        </p:nvPicPr>
        <p:blipFill rotWithShape="1">
          <a:blip r:embed="rId3"/>
          <a:srcRect t="1517"/>
          <a:stretch/>
        </p:blipFill>
        <p:spPr>
          <a:xfrm>
            <a:off x="6324352" y="2923370"/>
            <a:ext cx="5133975" cy="2163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23727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ED69E3D-BCC1-4BD6-A2F3-05E66B0158A5}"/>
              </a:ext>
            </a:extLst>
          </p:cNvPr>
          <p:cNvSpPr>
            <a:spLocks noGrp="1"/>
          </p:cNvSpPr>
          <p:nvPr>
            <p:ph type="title"/>
          </p:nvPr>
        </p:nvSpPr>
        <p:spPr/>
        <p:txBody>
          <a:bodyPr/>
          <a:lstStyle/>
          <a:p>
            <a:r>
              <a:rPr lang="en-US" altLang="zh-CN" dirty="0"/>
              <a:t>SPOJ GSS1&amp;GSS3</a:t>
            </a:r>
            <a:endParaRPr lang="zh-CN" altLang="en-US" dirty="0"/>
          </a:p>
        </p:txBody>
      </p:sp>
      <p:sp>
        <p:nvSpPr>
          <p:cNvPr id="3" name="内容占位符 2">
            <a:extLst>
              <a:ext uri="{FF2B5EF4-FFF2-40B4-BE49-F238E27FC236}">
                <a16:creationId xmlns="" xmlns:a16="http://schemas.microsoft.com/office/drawing/2014/main" id="{A512B742-1552-49C7-9040-11ACFE929901}"/>
              </a:ext>
            </a:extLst>
          </p:cNvPr>
          <p:cNvSpPr>
            <a:spLocks noGrp="1"/>
          </p:cNvSpPr>
          <p:nvPr>
            <p:ph idx="1"/>
          </p:nvPr>
        </p:nvSpPr>
        <p:spPr/>
        <p:txBody>
          <a:bodyPr>
            <a:normAutofit fontScale="92500" lnSpcReduction="20000"/>
          </a:bodyPr>
          <a:lstStyle/>
          <a:p>
            <a:r>
              <a:rPr lang="zh-CN" altLang="en-US" dirty="0"/>
              <a:t>给定长度为</a:t>
            </a:r>
            <a:r>
              <a:rPr lang="en-US" altLang="zh-CN" dirty="0"/>
              <a:t>N</a:t>
            </a:r>
            <a:r>
              <a:rPr lang="zh-CN" altLang="en-US" dirty="0"/>
              <a:t>的数串，</a:t>
            </a:r>
            <a:r>
              <a:rPr lang="en-US" altLang="zh-CN" dirty="0"/>
              <a:t>M</a:t>
            </a:r>
            <a:r>
              <a:rPr lang="zh-CN" altLang="en-US" dirty="0"/>
              <a:t>个询问，查询</a:t>
            </a:r>
            <a:r>
              <a:rPr lang="en-US" altLang="zh-CN" dirty="0"/>
              <a:t>[</a:t>
            </a:r>
            <a:r>
              <a:rPr lang="en-US" altLang="zh-CN" dirty="0" err="1"/>
              <a:t>a,b</a:t>
            </a:r>
            <a:r>
              <a:rPr lang="en-US" altLang="zh-CN" dirty="0"/>
              <a:t>]</a:t>
            </a:r>
            <a:r>
              <a:rPr lang="zh-CN" altLang="en-US" dirty="0"/>
              <a:t>中的最大连续子段和。</a:t>
            </a:r>
          </a:p>
          <a:p>
            <a:r>
              <a:rPr lang="en-US" altLang="zh-CN" dirty="0"/>
              <a:t>GSS3</a:t>
            </a:r>
            <a:r>
              <a:rPr lang="zh-CN" altLang="en-US" dirty="0"/>
              <a:t>还有修改一个数的值。</a:t>
            </a:r>
          </a:p>
          <a:p>
            <a:r>
              <a:rPr lang="zh-CN" altLang="en-US" dirty="0"/>
              <a:t>线段树上维护</a:t>
            </a:r>
            <a:r>
              <a:rPr lang="en-US" altLang="zh-CN" dirty="0"/>
              <a:t>4</a:t>
            </a:r>
            <a:r>
              <a:rPr lang="zh-CN" altLang="en-US" dirty="0"/>
              <a:t>个值信息</a:t>
            </a:r>
            <a:endParaRPr lang="en-US" altLang="zh-CN" dirty="0"/>
          </a:p>
          <a:p>
            <a:pPr lvl="1"/>
            <a:r>
              <a:rPr lang="zh-CN" altLang="en-US" sz="2400" dirty="0"/>
              <a:t>区间和</a:t>
            </a:r>
            <a:r>
              <a:rPr lang="en-US" altLang="zh-CN" sz="2400" dirty="0"/>
              <a:t>s</a:t>
            </a:r>
          </a:p>
          <a:p>
            <a:pPr lvl="1"/>
            <a:r>
              <a:rPr lang="zh-CN" altLang="en-US" sz="2400" dirty="0"/>
              <a:t>最大子段和</a:t>
            </a:r>
            <a:r>
              <a:rPr lang="en-US" altLang="zh-CN" sz="2400" dirty="0"/>
              <a:t>ma</a:t>
            </a:r>
          </a:p>
          <a:p>
            <a:pPr lvl="1"/>
            <a:r>
              <a:rPr lang="zh-CN" altLang="en-US" sz="2400" dirty="0"/>
              <a:t>左端开始的最大子段和</a:t>
            </a:r>
            <a:r>
              <a:rPr lang="en-US" altLang="zh-CN" sz="2400" dirty="0" err="1"/>
              <a:t>lm</a:t>
            </a:r>
            <a:endParaRPr lang="en-US" altLang="zh-CN" sz="2400" dirty="0"/>
          </a:p>
          <a:p>
            <a:pPr lvl="1"/>
            <a:r>
              <a:rPr lang="zh-CN" altLang="en-US" sz="2400" dirty="0"/>
              <a:t>右端开始的最大子段和</a:t>
            </a:r>
            <a:r>
              <a:rPr lang="en-US" altLang="zh-CN" sz="2400" dirty="0"/>
              <a:t>rm</a:t>
            </a:r>
          </a:p>
          <a:p>
            <a:r>
              <a:rPr lang="zh-CN" altLang="en-US" dirty="0"/>
              <a:t>合并的时候略麻烦</a:t>
            </a:r>
          </a:p>
          <a:p>
            <a:endParaRPr lang="zh-CN" altLang="en-US" dirty="0"/>
          </a:p>
        </p:txBody>
      </p:sp>
    </p:spTree>
    <p:extLst>
      <p:ext uri="{BB962C8B-B14F-4D97-AF65-F5344CB8AC3E}">
        <p14:creationId xmlns:p14="http://schemas.microsoft.com/office/powerpoint/2010/main" val="34546417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E5DF0E-9B9C-4B50-88A5-96D28DF9EA40}"/>
              </a:ext>
            </a:extLst>
          </p:cNvPr>
          <p:cNvSpPr>
            <a:spLocks noGrp="1"/>
          </p:cNvSpPr>
          <p:nvPr>
            <p:ph type="title"/>
          </p:nvPr>
        </p:nvSpPr>
        <p:spPr/>
        <p:txBody>
          <a:bodyPr/>
          <a:lstStyle/>
          <a:p>
            <a:r>
              <a:rPr lang="en-US" altLang="zh-CN" dirty="0"/>
              <a:t>SPOJ GSS1&amp;GSS3</a:t>
            </a:r>
            <a:endParaRPr lang="zh-CN" altLang="en-US" dirty="0"/>
          </a:p>
        </p:txBody>
      </p:sp>
      <p:sp>
        <p:nvSpPr>
          <p:cNvPr id="3" name="内容占位符 2">
            <a:extLst>
              <a:ext uri="{FF2B5EF4-FFF2-40B4-BE49-F238E27FC236}">
                <a16:creationId xmlns="" xmlns:a16="http://schemas.microsoft.com/office/drawing/2014/main" id="{19362583-7E7B-424A-A802-9D4322A10179}"/>
              </a:ext>
            </a:extLst>
          </p:cNvPr>
          <p:cNvSpPr>
            <a:spLocks noGrp="1"/>
          </p:cNvSpPr>
          <p:nvPr>
            <p:ph idx="1"/>
          </p:nvPr>
        </p:nvSpPr>
        <p:spPr>
          <a:xfrm>
            <a:off x="1295401" y="2556932"/>
            <a:ext cx="9601196" cy="3318936"/>
          </a:xfrm>
        </p:spPr>
        <p:txBody>
          <a:bodyPr/>
          <a:lstStyle/>
          <a:p>
            <a:pPr marL="0" indent="0">
              <a:buNone/>
            </a:pPr>
            <a:r>
              <a:rPr lang="pt-BR" altLang="zh-CN" dirty="0"/>
              <a:t>s[num]=s[num*2]+s[num*2+1];</a:t>
            </a:r>
          </a:p>
          <a:p>
            <a:pPr marL="0" indent="0">
              <a:buNone/>
            </a:pPr>
            <a:r>
              <a:rPr lang="pt-BR" altLang="zh-CN" dirty="0"/>
              <a:t>lm[num]=max(lm[num*2],s[num*2]+lm[num*2+1]);</a:t>
            </a:r>
          </a:p>
          <a:p>
            <a:pPr marL="0" indent="0">
              <a:buNone/>
            </a:pPr>
            <a:r>
              <a:rPr lang="pt-BR" altLang="zh-CN" dirty="0"/>
              <a:t>rm[num]=max(rm[num*2+1],s[num*2+1]+rm[num*2]);</a:t>
            </a:r>
          </a:p>
          <a:p>
            <a:pPr marL="0" indent="0">
              <a:buNone/>
            </a:pPr>
            <a:r>
              <a:rPr lang="pt-BR" altLang="zh-CN" dirty="0"/>
              <a:t>ma[num]=max(lm[num*2+1]+rm[num*2],max(ma[num*2+1],ma[num*2]));</a:t>
            </a:r>
            <a:endParaRPr lang="zh-CN" altLang="en-US" dirty="0"/>
          </a:p>
        </p:txBody>
      </p:sp>
    </p:spTree>
    <p:extLst>
      <p:ext uri="{BB962C8B-B14F-4D97-AF65-F5344CB8AC3E}">
        <p14:creationId xmlns:p14="http://schemas.microsoft.com/office/powerpoint/2010/main" val="25551186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47DF1C5-DA08-4D8E-86F6-A39ACA92450F}"/>
              </a:ext>
            </a:extLst>
          </p:cNvPr>
          <p:cNvSpPr>
            <a:spLocks noGrp="1"/>
          </p:cNvSpPr>
          <p:nvPr>
            <p:ph type="title"/>
          </p:nvPr>
        </p:nvSpPr>
        <p:spPr/>
        <p:txBody>
          <a:bodyPr/>
          <a:lstStyle/>
          <a:p>
            <a:r>
              <a:rPr lang="en-US" altLang="zh-CN" dirty="0"/>
              <a:t>SPOJ GSS5</a:t>
            </a:r>
            <a:endParaRPr lang="zh-CN" altLang="en-US" dirty="0"/>
          </a:p>
        </p:txBody>
      </p:sp>
      <p:sp>
        <p:nvSpPr>
          <p:cNvPr id="3" name="内容占位符 2">
            <a:extLst>
              <a:ext uri="{FF2B5EF4-FFF2-40B4-BE49-F238E27FC236}">
                <a16:creationId xmlns="" xmlns:a16="http://schemas.microsoft.com/office/drawing/2014/main" id="{D71F97A5-272E-4191-AF90-500304C9EFA8}"/>
              </a:ext>
            </a:extLst>
          </p:cNvPr>
          <p:cNvSpPr>
            <a:spLocks noGrp="1"/>
          </p:cNvSpPr>
          <p:nvPr>
            <p:ph idx="1"/>
          </p:nvPr>
        </p:nvSpPr>
        <p:spPr/>
        <p:txBody>
          <a:bodyPr>
            <a:noAutofit/>
          </a:bodyPr>
          <a:lstStyle/>
          <a:p>
            <a:r>
              <a:rPr lang="zh-CN" altLang="en-US" sz="1800" dirty="0"/>
              <a:t>给定长度为</a:t>
            </a:r>
            <a:r>
              <a:rPr lang="en-US" altLang="zh-CN" sz="1800" dirty="0"/>
              <a:t>N</a:t>
            </a:r>
            <a:r>
              <a:rPr lang="zh-CN" altLang="en-US" sz="1800" dirty="0"/>
              <a:t>的数列，</a:t>
            </a:r>
            <a:r>
              <a:rPr lang="en-US" altLang="zh-CN" sz="1800" dirty="0"/>
              <a:t>M</a:t>
            </a:r>
            <a:r>
              <a:rPr lang="zh-CN" altLang="en-US" sz="1800" dirty="0"/>
              <a:t>个询问，每次询问</a:t>
            </a:r>
            <a:r>
              <a:rPr lang="en-US" altLang="zh-CN" sz="1800" dirty="0"/>
              <a:t>x1,y1,x2,y2</a:t>
            </a:r>
            <a:r>
              <a:rPr lang="zh-CN" altLang="en-US" sz="1800" dirty="0"/>
              <a:t>，求左端属于</a:t>
            </a:r>
            <a:r>
              <a:rPr lang="en-US" altLang="zh-CN" sz="1800" dirty="0"/>
              <a:t>[x1,y1]</a:t>
            </a:r>
            <a:r>
              <a:rPr lang="zh-CN" altLang="en-US" sz="1800" dirty="0"/>
              <a:t>、右端属于</a:t>
            </a:r>
            <a:r>
              <a:rPr lang="en-US" altLang="zh-CN" sz="1800" dirty="0"/>
              <a:t>[x2,y2]</a:t>
            </a:r>
            <a:r>
              <a:rPr lang="zh-CN" altLang="en-US" sz="1800" dirty="0"/>
              <a:t>的最大子段和。</a:t>
            </a:r>
          </a:p>
          <a:p>
            <a:r>
              <a:rPr lang="zh-CN" altLang="en-US" sz="1800" dirty="0"/>
              <a:t>如果</a:t>
            </a:r>
            <a:r>
              <a:rPr lang="en-US" altLang="zh-CN" sz="1800" dirty="0"/>
              <a:t>x1&lt;=y1&lt;x2&lt;=y2</a:t>
            </a:r>
          </a:p>
          <a:p>
            <a:pPr lvl="1"/>
            <a:r>
              <a:rPr lang="zh-CN" altLang="en-US" sz="1800" dirty="0"/>
              <a:t>区间分离，中间必须取，两端区间靠近中间选最大</a:t>
            </a:r>
          </a:p>
          <a:p>
            <a:r>
              <a:rPr lang="zh-CN" altLang="en-US" sz="1800" dirty="0"/>
              <a:t>如果</a:t>
            </a:r>
            <a:r>
              <a:rPr lang="en-US" altLang="zh-CN" sz="1800" dirty="0"/>
              <a:t>x1&lt;=x2&lt;=y1&lt;=y2</a:t>
            </a:r>
          </a:p>
          <a:p>
            <a:pPr lvl="1"/>
            <a:r>
              <a:rPr lang="zh-CN" altLang="en-US" sz="1800" dirty="0"/>
              <a:t>选取</a:t>
            </a:r>
            <a:r>
              <a:rPr lang="en-US" altLang="zh-CN" sz="1800" dirty="0"/>
              <a:t>[x2,y1]</a:t>
            </a:r>
            <a:r>
              <a:rPr lang="zh-CN" altLang="en-US" sz="1800" dirty="0"/>
              <a:t>中的最大子段和</a:t>
            </a:r>
          </a:p>
          <a:p>
            <a:pPr lvl="1"/>
            <a:r>
              <a:rPr lang="zh-CN" altLang="en-US" sz="1800" dirty="0"/>
              <a:t>选取</a:t>
            </a:r>
            <a:r>
              <a:rPr lang="en-US" altLang="zh-CN" sz="1800" dirty="0"/>
              <a:t>[x1,x2-1]</a:t>
            </a:r>
            <a:r>
              <a:rPr lang="zh-CN" altLang="en-US" sz="1800" dirty="0"/>
              <a:t>的最右端部分，和</a:t>
            </a:r>
            <a:r>
              <a:rPr lang="en-US" altLang="zh-CN" sz="1800" dirty="0"/>
              <a:t>[x2,y1]</a:t>
            </a:r>
            <a:r>
              <a:rPr lang="zh-CN" altLang="en-US" sz="1800" dirty="0"/>
              <a:t>的最左端部分</a:t>
            </a:r>
          </a:p>
          <a:p>
            <a:pPr lvl="1"/>
            <a:r>
              <a:rPr lang="zh-CN" altLang="en-US" sz="1800" dirty="0"/>
              <a:t>选取</a:t>
            </a:r>
            <a:r>
              <a:rPr lang="en-US" altLang="zh-CN" sz="1800" dirty="0"/>
              <a:t>[x2,y1]</a:t>
            </a:r>
            <a:r>
              <a:rPr lang="zh-CN" altLang="en-US" sz="1800" dirty="0"/>
              <a:t>的最右端部分，和</a:t>
            </a:r>
            <a:r>
              <a:rPr lang="en-US" altLang="zh-CN" sz="1800" dirty="0"/>
              <a:t>[y1+1,y2]</a:t>
            </a:r>
            <a:r>
              <a:rPr lang="zh-CN" altLang="en-US" sz="1800" dirty="0"/>
              <a:t>的最左端部分</a:t>
            </a:r>
          </a:p>
          <a:p>
            <a:pPr lvl="1"/>
            <a:r>
              <a:rPr lang="zh-CN" altLang="en-US" sz="1800" dirty="0"/>
              <a:t>选取</a:t>
            </a:r>
            <a:r>
              <a:rPr lang="en-US" altLang="zh-CN" sz="1800" dirty="0"/>
              <a:t>[x1,x2-1]</a:t>
            </a:r>
            <a:r>
              <a:rPr lang="zh-CN" altLang="en-US" sz="1800" dirty="0"/>
              <a:t>的最右端部分，</a:t>
            </a:r>
            <a:r>
              <a:rPr lang="en-US" altLang="zh-CN" sz="1800" dirty="0"/>
              <a:t>[x2,y1]</a:t>
            </a:r>
            <a:r>
              <a:rPr lang="zh-CN" altLang="en-US" sz="1800" dirty="0"/>
              <a:t>的全部，和</a:t>
            </a:r>
            <a:r>
              <a:rPr lang="en-US" altLang="zh-CN" sz="1800" dirty="0"/>
              <a:t>[y1+1,y2]</a:t>
            </a:r>
            <a:r>
              <a:rPr lang="zh-CN" altLang="en-US" sz="1800" dirty="0"/>
              <a:t>的最左端部分</a:t>
            </a:r>
          </a:p>
        </p:txBody>
      </p:sp>
    </p:spTree>
    <p:extLst>
      <p:ext uri="{BB962C8B-B14F-4D97-AF65-F5344CB8AC3E}">
        <p14:creationId xmlns:p14="http://schemas.microsoft.com/office/powerpoint/2010/main" val="134982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codechef DGCD </a:t>
            </a:r>
            <a:endParaRPr kumimoji="1" lang="zh-CN" altLang="en-US" dirty="0"/>
          </a:p>
        </p:txBody>
      </p:sp>
      <p:sp>
        <p:nvSpPr>
          <p:cNvPr id="3" name="内容占位符 2"/>
          <p:cNvSpPr>
            <a:spLocks noGrp="1"/>
          </p:cNvSpPr>
          <p:nvPr>
            <p:ph idx="1"/>
          </p:nvPr>
        </p:nvSpPr>
        <p:spPr/>
        <p:txBody>
          <a:bodyPr/>
          <a:lstStyle/>
          <a:p>
            <a:r>
              <a:rPr lang="zh-CN" altLang="en-US" dirty="0"/>
              <a:t>长度为 </a:t>
            </a:r>
            <a:r>
              <a:rPr lang="en-US" altLang="zh-CN" dirty="0"/>
              <a:t>n </a:t>
            </a:r>
            <a:r>
              <a:rPr lang="zh-CN" altLang="en-US" dirty="0"/>
              <a:t>的数组，支持两种操作</a:t>
            </a:r>
            <a:r>
              <a:rPr lang="en-US" altLang="zh-CN" dirty="0"/>
              <a:t>: </a:t>
            </a:r>
            <a:endParaRPr lang="zh-CN" altLang="en-US" dirty="0"/>
          </a:p>
          <a:p>
            <a:r>
              <a:rPr lang="en-US" altLang="zh-CN" dirty="0"/>
              <a:t>1.</a:t>
            </a:r>
            <a:r>
              <a:rPr lang="zh-CN" altLang="en-US" dirty="0"/>
              <a:t>区间 </a:t>
            </a:r>
            <a:r>
              <a:rPr lang="en-US" altLang="zh-CN" dirty="0"/>
              <a:t>[L,R] </a:t>
            </a:r>
            <a:r>
              <a:rPr lang="zh-CN" altLang="en-US" dirty="0"/>
              <a:t>增加常数 </a:t>
            </a:r>
            <a:r>
              <a:rPr lang="en-US" altLang="zh-CN" dirty="0"/>
              <a:t>c</a:t>
            </a:r>
            <a:r>
              <a:rPr lang="zh-CN" altLang="en-US" dirty="0"/>
              <a:t>。 </a:t>
            </a:r>
          </a:p>
          <a:p>
            <a:r>
              <a:rPr lang="en-US" altLang="zh-CN" dirty="0"/>
              <a:t>2.</a:t>
            </a:r>
            <a:r>
              <a:rPr lang="zh-CN" altLang="en-US" dirty="0"/>
              <a:t>求区间 </a:t>
            </a:r>
            <a:r>
              <a:rPr lang="en-US" altLang="zh-CN" dirty="0"/>
              <a:t>[L,R] </a:t>
            </a:r>
            <a:r>
              <a:rPr lang="zh-CN" altLang="en-US" dirty="0"/>
              <a:t>内的最大公约数。 </a:t>
            </a:r>
          </a:p>
          <a:p>
            <a:r>
              <a:rPr lang="zh-CN" altLang="en-US" dirty="0"/>
              <a:t>数据范围：</a:t>
            </a:r>
            <a:r>
              <a:rPr lang="it-IT" altLang="zh-CN" dirty="0"/>
              <a:t>1 ≤ n, Q ≤ 100000 </a:t>
            </a:r>
          </a:p>
          <a:p>
            <a:endParaRPr lang="zh-CN" altLang="en-US" dirty="0"/>
          </a:p>
        </p:txBody>
      </p:sp>
    </p:spTree>
    <p:extLst>
      <p:ext uri="{BB962C8B-B14F-4D97-AF65-F5344CB8AC3E}">
        <p14:creationId xmlns:p14="http://schemas.microsoft.com/office/powerpoint/2010/main" val="18287494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codechef DGCD </a:t>
            </a:r>
            <a:endParaRPr kumimoji="1" lang="zh-CN" altLang="en-US" dirty="0"/>
          </a:p>
        </p:txBody>
      </p:sp>
      <p:sp>
        <p:nvSpPr>
          <p:cNvPr id="3" name="内容占位符 2"/>
          <p:cNvSpPr>
            <a:spLocks noGrp="1"/>
          </p:cNvSpPr>
          <p:nvPr>
            <p:ph idx="1"/>
          </p:nvPr>
        </p:nvSpPr>
        <p:spPr/>
        <p:txBody>
          <a:bodyPr/>
          <a:lstStyle/>
          <a:p>
            <a:r>
              <a:rPr lang="zh-CN" altLang="en-US" dirty="0"/>
              <a:t>经过观察不难得出 </a:t>
            </a:r>
            <a:r>
              <a:rPr lang="en-US" altLang="zh-CN" dirty="0"/>
              <a:t>gcd(a, b, c, d) = gcd(gcd(a, b), gcd(c, d))</a:t>
            </a:r>
            <a:r>
              <a:rPr lang="zh-CN" altLang="en-US" dirty="0"/>
              <a:t>，满足区 间加法，故可以利用线段树求解。 </a:t>
            </a:r>
          </a:p>
          <a:p>
            <a:r>
              <a:rPr lang="zh-CN" altLang="en-US" dirty="0"/>
              <a:t>但题目要求支持区间增减，直接套用区间修改的线段树，似乎并不 能很快计算出增加后的区间最大公约数是如何变化的。 </a:t>
            </a:r>
          </a:p>
          <a:p>
            <a:endParaRPr kumimoji="1" lang="zh-CN" altLang="en-US" dirty="0"/>
          </a:p>
        </p:txBody>
      </p:sp>
    </p:spTree>
    <p:extLst>
      <p:ext uri="{BB962C8B-B14F-4D97-AF65-F5344CB8AC3E}">
        <p14:creationId xmlns:p14="http://schemas.microsoft.com/office/powerpoint/2010/main" val="268289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FEF081-90AD-4F39-B3E0-A6629F632FF2}"/>
              </a:ext>
            </a:extLst>
          </p:cNvPr>
          <p:cNvSpPr>
            <a:spLocks noGrp="1"/>
          </p:cNvSpPr>
          <p:nvPr>
            <p:ph type="title"/>
          </p:nvPr>
        </p:nvSpPr>
        <p:spPr/>
        <p:txBody>
          <a:bodyPr/>
          <a:lstStyle/>
          <a:p>
            <a:r>
              <a:rPr lang="zh-CN" altLang="en-US" dirty="0"/>
              <a:t>单调队列的应用范围？</a:t>
            </a:r>
          </a:p>
        </p:txBody>
      </p:sp>
      <p:sp>
        <p:nvSpPr>
          <p:cNvPr id="3" name="内容占位符 2">
            <a:extLst>
              <a:ext uri="{FF2B5EF4-FFF2-40B4-BE49-F238E27FC236}">
                <a16:creationId xmlns="" xmlns:a16="http://schemas.microsoft.com/office/drawing/2014/main" id="{F57B4B6B-F987-4AED-AC41-FCA36B9503F8}"/>
              </a:ext>
            </a:extLst>
          </p:cNvPr>
          <p:cNvSpPr>
            <a:spLocks noGrp="1"/>
          </p:cNvSpPr>
          <p:nvPr>
            <p:ph idx="1"/>
          </p:nvPr>
        </p:nvSpPr>
        <p:spPr/>
        <p:txBody>
          <a:bodyPr/>
          <a:lstStyle/>
          <a:p>
            <a:r>
              <a:rPr lang="zh-CN" altLang="en-US" dirty="0"/>
              <a:t>有一些裸题  （但是不经常见</a:t>
            </a:r>
            <a:endParaRPr lang="en-US" altLang="zh-CN" dirty="0"/>
          </a:p>
          <a:p>
            <a:endParaRPr lang="en-US" altLang="zh-CN" dirty="0"/>
          </a:p>
          <a:p>
            <a:r>
              <a:rPr lang="en-US" altLang="zh-CN" dirty="0"/>
              <a:t>1D-1D</a:t>
            </a:r>
            <a:r>
              <a:rPr lang="zh-CN" altLang="en-US" dirty="0"/>
              <a:t>动态规划    </a:t>
            </a:r>
            <a:r>
              <a:rPr lang="en-US" altLang="zh-CN" dirty="0"/>
              <a:t>-&gt;</a:t>
            </a:r>
            <a:r>
              <a:rPr lang="zh-CN" altLang="en-US" dirty="0"/>
              <a:t>“单调队列优化</a:t>
            </a:r>
            <a:r>
              <a:rPr lang="en-US" altLang="zh-CN" dirty="0"/>
              <a:t>DP</a:t>
            </a:r>
            <a:r>
              <a:rPr lang="zh-CN" altLang="en-US" dirty="0"/>
              <a:t>”</a:t>
            </a:r>
            <a:endParaRPr lang="en-US" altLang="zh-CN" dirty="0"/>
          </a:p>
        </p:txBody>
      </p:sp>
    </p:spTree>
    <p:extLst>
      <p:ext uri="{BB962C8B-B14F-4D97-AF65-F5344CB8AC3E}">
        <p14:creationId xmlns:p14="http://schemas.microsoft.com/office/powerpoint/2010/main" val="7026606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codechef DGCD </a:t>
            </a:r>
            <a:endParaRPr kumimoji="1" lang="zh-CN" altLang="en-US" dirty="0"/>
          </a:p>
        </p:txBody>
      </p:sp>
      <p:sp>
        <p:nvSpPr>
          <p:cNvPr id="3" name="内容占位符 2"/>
          <p:cNvSpPr>
            <a:spLocks noGrp="1"/>
          </p:cNvSpPr>
          <p:nvPr>
            <p:ph idx="1"/>
          </p:nvPr>
        </p:nvSpPr>
        <p:spPr/>
        <p:txBody>
          <a:bodyPr/>
          <a:lstStyle/>
          <a:p>
            <a:r>
              <a:rPr lang="zh-CN" altLang="en-US" dirty="0"/>
              <a:t>根据欧几里得辗转相减得到 </a:t>
            </a:r>
            <a:r>
              <a:rPr lang="en-US" altLang="zh-CN" dirty="0"/>
              <a:t>gcd(a, b) = gcd(a, b </a:t>
            </a:r>
            <a:r>
              <a:rPr lang="zh-CN" altLang="en-US" dirty="0"/>
              <a:t>− </a:t>
            </a:r>
            <a:r>
              <a:rPr lang="en-US" altLang="zh-CN" dirty="0"/>
              <a:t>a)</a:t>
            </a:r>
            <a:r>
              <a:rPr lang="zh-CN" altLang="en-US" dirty="0"/>
              <a:t>，可以归纳得出 </a:t>
            </a:r>
            <a:r>
              <a:rPr lang="en-US" altLang="zh-CN" dirty="0"/>
              <a:t>gcd(a1,a2,...,an) = gcd(a1,a2 </a:t>
            </a:r>
            <a:r>
              <a:rPr lang="zh-CN" altLang="en-US" dirty="0"/>
              <a:t>− </a:t>
            </a:r>
            <a:r>
              <a:rPr lang="en-US" altLang="zh-CN" dirty="0"/>
              <a:t>a1,a3 </a:t>
            </a:r>
            <a:r>
              <a:rPr lang="zh-CN" altLang="en-US" dirty="0"/>
              <a:t>− </a:t>
            </a:r>
            <a:r>
              <a:rPr lang="en-US" altLang="zh-CN" dirty="0"/>
              <a:t>a2,...,an </a:t>
            </a:r>
            <a:r>
              <a:rPr lang="zh-CN" altLang="en-US" dirty="0"/>
              <a:t>− </a:t>
            </a:r>
            <a:r>
              <a:rPr lang="en-US" altLang="zh-CN" dirty="0"/>
              <a:t>an</a:t>
            </a:r>
            <a:r>
              <a:rPr lang="zh-CN" altLang="en-US" dirty="0"/>
              <a:t>−</a:t>
            </a:r>
            <a:r>
              <a:rPr lang="en-US" altLang="zh-CN" dirty="0"/>
              <a:t>1)</a:t>
            </a:r>
            <a:r>
              <a:rPr lang="zh-CN" altLang="en-US" dirty="0"/>
              <a:t>。 </a:t>
            </a:r>
          </a:p>
          <a:p>
            <a:r>
              <a:rPr lang="zh-CN" altLang="en-US" dirty="0"/>
              <a:t>查询区间 </a:t>
            </a:r>
            <a:r>
              <a:rPr lang="en-US" altLang="zh-CN" dirty="0"/>
              <a:t>[L,R] </a:t>
            </a:r>
            <a:r>
              <a:rPr lang="zh-CN" altLang="en-US" dirty="0"/>
              <a:t>相当于 </a:t>
            </a:r>
            <a:r>
              <a:rPr lang="en-US" altLang="zh-CN" dirty="0"/>
              <a:t>gcd(aL, gcd(aL+1 </a:t>
            </a:r>
            <a:r>
              <a:rPr lang="zh-CN" altLang="en-US" dirty="0"/>
              <a:t>− </a:t>
            </a:r>
            <a:r>
              <a:rPr lang="en-US" altLang="zh-CN" dirty="0"/>
              <a:t>aL, . . . , aR </a:t>
            </a:r>
            <a:r>
              <a:rPr lang="zh-CN" altLang="en-US" dirty="0"/>
              <a:t>− </a:t>
            </a:r>
            <a:r>
              <a:rPr lang="en-US" altLang="zh-CN" dirty="0"/>
              <a:t>aR</a:t>
            </a:r>
            <a:r>
              <a:rPr lang="zh-CN" altLang="en-US" dirty="0"/>
              <a:t>−</a:t>
            </a:r>
            <a:r>
              <a:rPr lang="en-US" altLang="zh-CN" dirty="0"/>
              <a:t>1))</a:t>
            </a:r>
            <a:r>
              <a:rPr lang="zh-CN" altLang="en-US" dirty="0"/>
              <a:t>。 用两个线段树，一个维护原数列的值，一个维护差分数列</a:t>
            </a:r>
            <a:endParaRPr lang="en-US" altLang="zh-CN" dirty="0"/>
          </a:p>
          <a:p>
            <a:r>
              <a:rPr lang="en-US" altLang="zh-CN" dirty="0"/>
              <a:t>(b1 = a2 </a:t>
            </a:r>
            <a:r>
              <a:rPr lang="zh-CN" altLang="en-US" dirty="0"/>
              <a:t>−</a:t>
            </a:r>
            <a:r>
              <a:rPr lang="en-US" altLang="zh-CN" dirty="0"/>
              <a:t>a1,b2 = a3 </a:t>
            </a:r>
            <a:r>
              <a:rPr lang="zh-CN" altLang="en-US" dirty="0"/>
              <a:t>−</a:t>
            </a:r>
            <a:r>
              <a:rPr lang="en-US" altLang="zh-CN" dirty="0"/>
              <a:t>a2 ...,bn</a:t>
            </a:r>
            <a:r>
              <a:rPr lang="zh-CN" altLang="en-US" dirty="0"/>
              <a:t>−</a:t>
            </a:r>
            <a:r>
              <a:rPr lang="en-US" altLang="zh-CN" dirty="0"/>
              <a:t>1 = an </a:t>
            </a:r>
            <a:r>
              <a:rPr lang="zh-CN" altLang="en-US" dirty="0"/>
              <a:t>−</a:t>
            </a:r>
            <a:r>
              <a:rPr lang="en-US" altLang="zh-CN" dirty="0"/>
              <a:t>an</a:t>
            </a:r>
            <a:r>
              <a:rPr lang="zh-CN" altLang="en-US" dirty="0"/>
              <a:t>−</a:t>
            </a:r>
            <a:r>
              <a:rPr lang="en-US" altLang="zh-CN" dirty="0"/>
              <a:t>1)</a:t>
            </a:r>
            <a:r>
              <a:rPr lang="zh-CN" altLang="en-US" dirty="0"/>
              <a:t>的 </a:t>
            </a:r>
            <a:r>
              <a:rPr lang="en-US" altLang="zh-CN" dirty="0"/>
              <a:t>gcd</a:t>
            </a:r>
            <a:r>
              <a:rPr lang="zh-CN" altLang="en-US" dirty="0"/>
              <a:t>。 </a:t>
            </a:r>
          </a:p>
          <a:p>
            <a:r>
              <a:rPr lang="zh-CN" altLang="en-US" dirty="0"/>
              <a:t>区间增加 </a:t>
            </a:r>
            <a:r>
              <a:rPr lang="en-US" altLang="zh-CN" dirty="0"/>
              <a:t>c</a:t>
            </a:r>
            <a:r>
              <a:rPr lang="zh-CN" altLang="en-US" dirty="0"/>
              <a:t>，原数列 </a:t>
            </a:r>
            <a:r>
              <a:rPr lang="en-US" altLang="zh-CN" dirty="0"/>
              <a:t>a </a:t>
            </a:r>
            <a:r>
              <a:rPr lang="zh-CN" altLang="en-US" dirty="0"/>
              <a:t>上是普通的区间 </a:t>
            </a:r>
            <a:r>
              <a:rPr lang="en-US" altLang="zh-CN" dirty="0"/>
              <a:t>[L, R] </a:t>
            </a:r>
            <a:r>
              <a:rPr lang="zh-CN" altLang="en-US" dirty="0"/>
              <a:t>修改，单点查询位置 </a:t>
            </a:r>
            <a:r>
              <a:rPr lang="en-US" altLang="zh-CN" dirty="0"/>
              <a:t>L;</a:t>
            </a:r>
            <a:r>
              <a:rPr lang="zh-CN" altLang="en-US" dirty="0"/>
              <a:t>差分数列 </a:t>
            </a:r>
            <a:r>
              <a:rPr lang="en-US" altLang="zh-CN" dirty="0"/>
              <a:t>b </a:t>
            </a:r>
            <a:r>
              <a:rPr lang="zh-CN" altLang="en-US" dirty="0"/>
              <a:t>上是第 </a:t>
            </a:r>
            <a:r>
              <a:rPr lang="en-US" altLang="zh-CN" dirty="0"/>
              <a:t>L </a:t>
            </a:r>
            <a:r>
              <a:rPr lang="zh-CN" altLang="en-US" dirty="0"/>
              <a:t>− </a:t>
            </a:r>
            <a:r>
              <a:rPr lang="en-US" altLang="zh-CN" dirty="0"/>
              <a:t>1 </a:t>
            </a:r>
            <a:r>
              <a:rPr lang="zh-CN" altLang="en-US" dirty="0"/>
              <a:t>项增加 </a:t>
            </a:r>
            <a:r>
              <a:rPr lang="en-US" altLang="zh-CN" dirty="0"/>
              <a:t>c</a:t>
            </a:r>
            <a:r>
              <a:rPr lang="zh-CN" altLang="en-US" dirty="0"/>
              <a:t>，第 </a:t>
            </a:r>
            <a:r>
              <a:rPr lang="en-US" altLang="zh-CN" dirty="0"/>
              <a:t>R </a:t>
            </a:r>
            <a:r>
              <a:rPr lang="zh-CN" altLang="en-US" dirty="0"/>
              <a:t>项减去 </a:t>
            </a:r>
            <a:r>
              <a:rPr lang="en-US" altLang="zh-CN" dirty="0"/>
              <a:t>c</a:t>
            </a:r>
            <a:r>
              <a:rPr lang="zh-CN" altLang="en-US" dirty="0"/>
              <a:t>，按照最基本的单位置修改，区间查询 </a:t>
            </a:r>
            <a:r>
              <a:rPr lang="en-US" altLang="zh-CN" dirty="0"/>
              <a:t>[L, R </a:t>
            </a:r>
            <a:r>
              <a:rPr lang="zh-CN" altLang="en-US" dirty="0"/>
              <a:t>− </a:t>
            </a:r>
            <a:r>
              <a:rPr lang="en-US" altLang="zh-CN" dirty="0"/>
              <a:t>1] </a:t>
            </a:r>
            <a:r>
              <a:rPr lang="zh-CN" altLang="en-US" dirty="0"/>
              <a:t>即可。将两部分的查询结果作一个 </a:t>
            </a:r>
            <a:r>
              <a:rPr lang="en-US" altLang="zh-CN" dirty="0"/>
              <a:t>gcd </a:t>
            </a:r>
            <a:r>
              <a:rPr lang="zh-CN" altLang="en-US" dirty="0"/>
              <a:t>就是最终答案。 </a:t>
            </a:r>
          </a:p>
          <a:p>
            <a:r>
              <a:rPr lang="zh-CN" altLang="en-US" dirty="0"/>
              <a:t>注意 </a:t>
            </a:r>
            <a:r>
              <a:rPr lang="en-US" altLang="zh-CN" dirty="0"/>
              <a:t>L = R </a:t>
            </a:r>
            <a:r>
              <a:rPr lang="zh-CN" altLang="en-US" dirty="0"/>
              <a:t>的边界情况。 </a:t>
            </a:r>
          </a:p>
          <a:p>
            <a:endParaRPr kumimoji="1" lang="zh-CN" altLang="en-US" dirty="0"/>
          </a:p>
        </p:txBody>
      </p:sp>
    </p:spTree>
    <p:extLst>
      <p:ext uri="{BB962C8B-B14F-4D97-AF65-F5344CB8AC3E}">
        <p14:creationId xmlns:p14="http://schemas.microsoft.com/office/powerpoint/2010/main" val="3361511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914D</a:t>
            </a:r>
            <a:endParaRPr lang="zh-CN" altLang="en-US" dirty="0"/>
          </a:p>
        </p:txBody>
      </p:sp>
      <p:sp>
        <p:nvSpPr>
          <p:cNvPr id="3" name="内容占位符 2"/>
          <p:cNvSpPr>
            <a:spLocks noGrp="1"/>
          </p:cNvSpPr>
          <p:nvPr>
            <p:ph idx="1"/>
          </p:nvPr>
        </p:nvSpPr>
        <p:spPr/>
        <p:txBody>
          <a:bodyPr>
            <a:normAutofit/>
          </a:bodyPr>
          <a:lstStyle/>
          <a:p>
            <a:pPr>
              <a:lnSpc>
                <a:spcPct val="80000"/>
              </a:lnSpc>
            </a:pPr>
            <a:r>
              <a:rPr lang="zh-CN" altLang="en-US" dirty="0">
                <a:latin typeface="华文楷体" panose="02010600040101010101" pitchFamily="2" charset="-122"/>
                <a:ea typeface="华文楷体" panose="02010600040101010101" pitchFamily="2" charset="-122"/>
              </a:rPr>
              <a:t>题意：</a:t>
            </a:r>
            <a:endParaRPr lang="en-US" altLang="zh-CN" dirty="0">
              <a:latin typeface="华文楷体" panose="02010600040101010101" pitchFamily="2" charset="-122"/>
              <a:ea typeface="华文楷体" panose="02010600040101010101" pitchFamily="2" charset="-122"/>
            </a:endParaRPr>
          </a:p>
          <a:p>
            <a:pPr>
              <a:lnSpc>
                <a:spcPct val="80000"/>
              </a:lnSpc>
            </a:pPr>
            <a:r>
              <a:rPr lang="zh-CN" altLang="en-US" dirty="0">
                <a:latin typeface="华文楷体" panose="02010600040101010101" pitchFamily="2" charset="-122"/>
                <a:ea typeface="华文楷体" panose="02010600040101010101" pitchFamily="2" charset="-122"/>
              </a:rPr>
              <a:t>给出一段序列（</a:t>
            </a:r>
            <a:r>
              <a:rPr lang="en-US" altLang="zh-CN" dirty="0">
                <a:latin typeface="华文楷体" panose="02010600040101010101" pitchFamily="2" charset="-122"/>
                <a:ea typeface="华文楷体" panose="02010600040101010101" pitchFamily="2" charset="-122"/>
              </a:rPr>
              <a:t>1≤n≤5</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10</a:t>
            </a:r>
            <a:r>
              <a:rPr lang="en-US" altLang="zh-CN" baseline="30000"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），两个操作（</a:t>
            </a:r>
            <a:r>
              <a:rPr lang="en-US" altLang="zh-CN" dirty="0">
                <a:latin typeface="华文楷体" panose="02010600040101010101" pitchFamily="2" charset="-122"/>
                <a:ea typeface="华文楷体" panose="02010600040101010101" pitchFamily="2" charset="-122"/>
              </a:rPr>
              <a:t>1≤q≤4</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10</a:t>
            </a:r>
            <a:r>
              <a:rPr lang="en-US" altLang="zh-CN" baseline="30000"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a:t>
            </a:r>
          </a:p>
          <a:p>
            <a:pPr>
              <a:lnSpc>
                <a:spcPct val="80000"/>
              </a:lnSpc>
            </a:pPr>
            <a:r>
              <a:rPr lang="zh-CN" altLang="en-US" dirty="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给出</a:t>
            </a:r>
            <a:r>
              <a:rPr lang="en-US" altLang="zh-CN" dirty="0">
                <a:latin typeface="华文楷体" panose="02010600040101010101" pitchFamily="2" charset="-122"/>
                <a:ea typeface="华文楷体" panose="02010600040101010101" pitchFamily="2" charset="-122"/>
              </a:rPr>
              <a:t>l</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x</a:t>
            </a:r>
            <a:endParaRPr lang="zh-CN" altLang="en-US" dirty="0">
              <a:latin typeface="华文楷体" panose="02010600040101010101" pitchFamily="2" charset="-122"/>
              <a:ea typeface="华文楷体" panose="02010600040101010101" pitchFamily="2" charset="-122"/>
            </a:endParaRPr>
          </a:p>
          <a:p>
            <a:pPr>
              <a:lnSpc>
                <a:spcPct val="80000"/>
              </a:lnSpc>
            </a:pPr>
            <a:r>
              <a:rPr lang="zh-CN" altLang="en-US" dirty="0">
                <a:latin typeface="华文楷体" panose="02010600040101010101" pitchFamily="2" charset="-122"/>
                <a:ea typeface="华文楷体" panose="02010600040101010101" pitchFamily="2" charset="-122"/>
              </a:rPr>
              <a:t>求区间</a:t>
            </a:r>
            <a:r>
              <a:rPr lang="en-US" altLang="zh-CN" dirty="0">
                <a:latin typeface="华文楷体" panose="02010600040101010101" pitchFamily="2" charset="-122"/>
                <a:ea typeface="华文楷体" panose="02010600040101010101" pitchFamily="2" charset="-122"/>
              </a:rPr>
              <a:t>l-r</a:t>
            </a:r>
            <a:r>
              <a:rPr lang="zh-CN" altLang="en-US" dirty="0">
                <a:latin typeface="华文楷体" panose="02010600040101010101" pitchFamily="2" charset="-122"/>
                <a:ea typeface="华文楷体" panose="02010600040101010101" pitchFamily="2" charset="-122"/>
              </a:rPr>
              <a:t>的</a:t>
            </a:r>
            <a:r>
              <a:rPr lang="en-US" altLang="zh-CN" dirty="0" err="1">
                <a:latin typeface="华文楷体" panose="02010600040101010101" pitchFamily="2" charset="-122"/>
                <a:ea typeface="华文楷体" panose="02010600040101010101" pitchFamily="2" charset="-122"/>
              </a:rPr>
              <a:t>gcd</a:t>
            </a:r>
            <a:r>
              <a:rPr lang="zh-CN" altLang="en-US" dirty="0">
                <a:latin typeface="华文楷体" panose="02010600040101010101" pitchFamily="2" charset="-122"/>
                <a:ea typeface="华文楷体" panose="02010600040101010101" pitchFamily="2" charset="-122"/>
              </a:rPr>
              <a:t>，如果至多能改掉区间内的一个数，使</a:t>
            </a:r>
            <a:r>
              <a:rPr lang="en-US" altLang="zh-CN" dirty="0" err="1">
                <a:latin typeface="华文楷体" panose="02010600040101010101" pitchFamily="2" charset="-122"/>
                <a:ea typeface="华文楷体" panose="02010600040101010101" pitchFamily="2" charset="-122"/>
              </a:rPr>
              <a:t>gcd</a:t>
            </a:r>
            <a:r>
              <a:rPr lang="zh-CN" altLang="en-US" dirty="0">
                <a:latin typeface="华文楷体" panose="02010600040101010101" pitchFamily="2" charset="-122"/>
                <a:ea typeface="华文楷体" panose="02010600040101010101" pitchFamily="2" charset="-122"/>
              </a:rPr>
              <a:t>是</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的倍数，那么输出</a:t>
            </a:r>
            <a:r>
              <a:rPr lang="en-US" altLang="zh-CN" dirty="0">
                <a:latin typeface="华文楷体" panose="02010600040101010101" pitchFamily="2" charset="-122"/>
                <a:ea typeface="华文楷体" panose="02010600040101010101" pitchFamily="2" charset="-122"/>
              </a:rPr>
              <a:t>YES</a:t>
            </a:r>
            <a:r>
              <a:rPr lang="zh-CN" altLang="en-US" dirty="0">
                <a:latin typeface="华文楷体" panose="02010600040101010101" pitchFamily="2" charset="-122"/>
                <a:ea typeface="华文楷体" panose="02010600040101010101" pitchFamily="2" charset="-122"/>
              </a:rPr>
              <a:t>，否则输出</a:t>
            </a:r>
            <a:r>
              <a:rPr lang="en-US" altLang="zh-CN" dirty="0">
                <a:latin typeface="华文楷体" panose="02010600040101010101" pitchFamily="2" charset="-122"/>
                <a:ea typeface="华文楷体" panose="02010600040101010101" pitchFamily="2" charset="-122"/>
              </a:rPr>
              <a:t>NO</a:t>
            </a:r>
            <a:endParaRPr lang="zh-CN" altLang="en-US" dirty="0">
              <a:latin typeface="华文楷体" panose="02010600040101010101" pitchFamily="2" charset="-122"/>
              <a:ea typeface="华文楷体" panose="02010600040101010101" pitchFamily="2" charset="-122"/>
            </a:endParaRPr>
          </a:p>
          <a:p>
            <a:pPr>
              <a:lnSpc>
                <a:spcPct val="80000"/>
              </a:lnSpc>
            </a:pPr>
            <a:r>
              <a:rPr lang="zh-CN" altLang="en-US" dirty="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给出</a:t>
            </a:r>
            <a:r>
              <a:rPr lang="en-US" altLang="zh-CN" dirty="0">
                <a:latin typeface="华文楷体" panose="02010600040101010101" pitchFamily="2" charset="-122"/>
                <a:ea typeface="华文楷体" panose="02010600040101010101" pitchFamily="2" charset="-122"/>
              </a:rPr>
              <a:t>pos</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x</a:t>
            </a:r>
            <a:endParaRPr lang="zh-CN" altLang="en-US" dirty="0">
              <a:latin typeface="华文楷体" panose="02010600040101010101" pitchFamily="2" charset="-122"/>
              <a:ea typeface="华文楷体" panose="02010600040101010101" pitchFamily="2" charset="-122"/>
            </a:endParaRPr>
          </a:p>
          <a:p>
            <a:pPr>
              <a:lnSpc>
                <a:spcPct val="80000"/>
              </a:lnSpc>
            </a:pPr>
            <a:r>
              <a:rPr lang="zh-CN" altLang="en-US" dirty="0">
                <a:latin typeface="华文楷体" panose="02010600040101010101" pitchFamily="2" charset="-122"/>
                <a:ea typeface="华文楷体" panose="02010600040101010101" pitchFamily="2" charset="-122"/>
              </a:rPr>
              <a:t>将序列中</a:t>
            </a:r>
            <a:r>
              <a:rPr lang="en-US" altLang="zh-CN" dirty="0" err="1">
                <a:latin typeface="华文楷体" panose="02010600040101010101" pitchFamily="2" charset="-122"/>
                <a:ea typeface="华文楷体" panose="02010600040101010101" pitchFamily="2" charset="-122"/>
              </a:rPr>
              <a:t>pos</a:t>
            </a:r>
            <a:r>
              <a:rPr lang="zh-CN" altLang="en-US" dirty="0">
                <a:latin typeface="华文楷体" panose="02010600040101010101" pitchFamily="2" charset="-122"/>
                <a:ea typeface="华文楷体" panose="02010600040101010101" pitchFamily="2" charset="-122"/>
              </a:rPr>
              <a:t>位置上的数字改为</a:t>
            </a:r>
            <a:r>
              <a:rPr lang="en-US" altLang="zh-CN" dirty="0">
                <a:latin typeface="华文楷体" panose="02010600040101010101" pitchFamily="2" charset="-122"/>
                <a:ea typeface="华文楷体" panose="02010600040101010101" pitchFamily="2" charset="-122"/>
              </a:rPr>
              <a:t>x</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847608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914D</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latin typeface="华文楷体" panose="02010600040101010101" pitchFamily="2" charset="-122"/>
                <a:ea typeface="华文楷体" panose="02010600040101010101" pitchFamily="2" charset="-122"/>
              </a:rPr>
              <a:t>思路：</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对于返回的一个块，如果他的</a:t>
            </a:r>
            <a:r>
              <a:rPr lang="en-US" altLang="zh-CN" dirty="0" err="1">
                <a:latin typeface="华文楷体" panose="02010600040101010101" pitchFamily="2" charset="-122"/>
                <a:ea typeface="华文楷体" panose="02010600040101010101" pitchFamily="2" charset="-122"/>
              </a:rPr>
              <a:t>gcd</a:t>
            </a:r>
            <a:r>
              <a:rPr lang="zh-CN" altLang="en-US" dirty="0">
                <a:latin typeface="华文楷体" panose="02010600040101010101" pitchFamily="2" charset="-122"/>
                <a:ea typeface="华文楷体" panose="02010600040101010101" pitchFamily="2" charset="-122"/>
              </a:rPr>
              <a:t>不是</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的倍数，那么这个区间肯定是要改数的，如果这样的区间有两个及以上，那么肯定输出</a:t>
            </a:r>
            <a:r>
              <a:rPr lang="en-US" altLang="zh-CN" dirty="0">
                <a:latin typeface="华文楷体" panose="02010600040101010101" pitchFamily="2" charset="-122"/>
                <a:ea typeface="华文楷体" panose="02010600040101010101" pitchFamily="2" charset="-122"/>
              </a:rPr>
              <a:t>NO</a:t>
            </a:r>
          </a:p>
          <a:p>
            <a:r>
              <a:rPr lang="zh-CN" altLang="en-US" dirty="0">
                <a:latin typeface="华文楷体" panose="02010600040101010101" pitchFamily="2" charset="-122"/>
                <a:ea typeface="华文楷体" panose="02010600040101010101" pitchFamily="2" charset="-122"/>
              </a:rPr>
              <a:t>但是我们没法保证如果只有一个块的</a:t>
            </a:r>
            <a:r>
              <a:rPr lang="en-US" altLang="zh-CN" dirty="0" err="1">
                <a:latin typeface="华文楷体" panose="02010600040101010101" pitchFamily="2" charset="-122"/>
                <a:ea typeface="华文楷体" panose="02010600040101010101" pitchFamily="2" charset="-122"/>
              </a:rPr>
              <a:t>gcd</a:t>
            </a:r>
            <a:r>
              <a:rPr lang="zh-CN" altLang="en-US" dirty="0">
                <a:latin typeface="华文楷体" panose="02010600040101010101" pitchFamily="2" charset="-122"/>
                <a:ea typeface="华文楷体" panose="02010600040101010101" pitchFamily="2" charset="-122"/>
              </a:rPr>
              <a:t>非</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的倍数时，这个块一定只用改一个值</a:t>
            </a:r>
          </a:p>
          <a:p>
            <a:r>
              <a:rPr lang="zh-CN" altLang="en-US" dirty="0">
                <a:latin typeface="华文楷体" panose="02010600040101010101" pitchFamily="2" charset="-122"/>
                <a:ea typeface="华文楷体" panose="02010600040101010101" pitchFamily="2" charset="-122"/>
              </a:rPr>
              <a:t>再来考虑，每个块肯定会被分成左块和右块，如果左右两块都不是</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的倍数就又</a:t>
            </a:r>
            <a:r>
              <a:rPr lang="en-US" altLang="zh-CN" dirty="0">
                <a:latin typeface="华文楷体" panose="02010600040101010101" pitchFamily="2" charset="-122"/>
                <a:ea typeface="华文楷体" panose="02010600040101010101" pitchFamily="2" charset="-122"/>
              </a:rPr>
              <a:t>GG</a:t>
            </a:r>
            <a:r>
              <a:rPr lang="zh-CN" altLang="en-US" dirty="0">
                <a:latin typeface="华文楷体" panose="02010600040101010101" pitchFamily="2" charset="-122"/>
                <a:ea typeface="华文楷体" panose="02010600040101010101" pitchFamily="2" charset="-122"/>
              </a:rPr>
              <a:t>了</a:t>
            </a:r>
          </a:p>
          <a:p>
            <a:r>
              <a:rPr lang="zh-CN" altLang="en-US" dirty="0">
                <a:latin typeface="华文楷体" panose="02010600040101010101" pitchFamily="2" charset="-122"/>
                <a:ea typeface="华文楷体" panose="02010600040101010101" pitchFamily="2" charset="-122"/>
              </a:rPr>
              <a:t>如果只有一个块不是</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的倍数，那么就按照上面的思路继续二分这个块</a:t>
            </a:r>
          </a:p>
          <a:p>
            <a:r>
              <a:rPr lang="zh-CN" altLang="en-US" dirty="0">
                <a:latin typeface="华文楷体" panose="02010600040101010101" pitchFamily="2" charset="-122"/>
                <a:ea typeface="华文楷体" panose="02010600040101010101" pitchFamily="2" charset="-122"/>
              </a:rPr>
              <a:t>直到二分到只剩下一个数字，此时肯定输出</a:t>
            </a:r>
            <a:r>
              <a:rPr lang="en-US" altLang="zh-CN" dirty="0">
                <a:latin typeface="华文楷体" panose="02010600040101010101" pitchFamily="2" charset="-122"/>
                <a:ea typeface="华文楷体" panose="02010600040101010101" pitchFamily="2" charset="-122"/>
              </a:rPr>
              <a:t>YES</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846302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C26554B-B4CD-4A06-8550-93FCF2699670}"/>
              </a:ext>
            </a:extLst>
          </p:cNvPr>
          <p:cNvSpPr>
            <a:spLocks noGrp="1"/>
          </p:cNvSpPr>
          <p:nvPr>
            <p:ph type="title"/>
          </p:nvPr>
        </p:nvSpPr>
        <p:spPr/>
        <p:txBody>
          <a:bodyPr/>
          <a:lstStyle/>
          <a:p>
            <a:r>
              <a:rPr lang="en-US" altLang="zh-CN" dirty="0"/>
              <a:t>BZOJ 3211</a:t>
            </a:r>
            <a:endParaRPr lang="zh-CN" altLang="en-US" dirty="0"/>
          </a:p>
        </p:txBody>
      </p:sp>
      <p:sp>
        <p:nvSpPr>
          <p:cNvPr id="3" name="内容占位符 2">
            <a:extLst>
              <a:ext uri="{FF2B5EF4-FFF2-40B4-BE49-F238E27FC236}">
                <a16:creationId xmlns="" xmlns:a16="http://schemas.microsoft.com/office/drawing/2014/main" id="{F3AC5BB6-1ECB-4AF8-BF6A-1DD262586788}"/>
              </a:ext>
            </a:extLst>
          </p:cNvPr>
          <p:cNvSpPr>
            <a:spLocks noGrp="1"/>
          </p:cNvSpPr>
          <p:nvPr>
            <p:ph idx="1"/>
          </p:nvPr>
        </p:nvSpPr>
        <p:spPr/>
        <p:txBody>
          <a:bodyPr>
            <a:normAutofit/>
          </a:bodyPr>
          <a:lstStyle/>
          <a:p>
            <a:pPr>
              <a:lnSpc>
                <a:spcPct val="80000"/>
              </a:lnSpc>
            </a:pPr>
            <a:r>
              <a:rPr lang="zh-CN" altLang="en-US" sz="2200" dirty="0">
                <a:latin typeface="华文楷体" panose="02010600040101010101" pitchFamily="2" charset="-122"/>
                <a:ea typeface="华文楷体" panose="02010600040101010101" pitchFamily="2" charset="-122"/>
              </a:rPr>
              <a:t>题意：</a:t>
            </a:r>
            <a:endParaRPr lang="en-US" altLang="zh-CN" sz="2200" dirty="0">
              <a:latin typeface="华文楷体" panose="02010600040101010101" pitchFamily="2" charset="-122"/>
              <a:ea typeface="华文楷体" panose="02010600040101010101" pitchFamily="2" charset="-122"/>
            </a:endParaRPr>
          </a:p>
          <a:p>
            <a:pPr>
              <a:lnSpc>
                <a:spcPct val="80000"/>
              </a:lnSpc>
            </a:pPr>
            <a:r>
              <a:rPr lang="zh-CN" altLang="en-US" sz="2200" dirty="0">
                <a:latin typeface="华文楷体" panose="02010600040101010101" pitchFamily="2" charset="-122"/>
                <a:ea typeface="华文楷体" panose="02010600040101010101" pitchFamily="2" charset="-122"/>
              </a:rPr>
              <a:t>区间开根号（向下取整），询问区间和。</a:t>
            </a:r>
            <a:endParaRPr lang="en-US" altLang="zh-CN" sz="2200" dirty="0">
              <a:latin typeface="华文楷体" panose="02010600040101010101" pitchFamily="2" charset="-122"/>
              <a:ea typeface="华文楷体" panose="02010600040101010101" pitchFamily="2" charset="-122"/>
            </a:endParaRPr>
          </a:p>
          <a:p>
            <a:pPr>
              <a:lnSpc>
                <a:spcPct val="80000"/>
              </a:lnSpc>
            </a:pPr>
            <a:endParaRPr lang="en-US" altLang="zh-CN" sz="2200" dirty="0">
              <a:latin typeface="华文楷体" panose="02010600040101010101" pitchFamily="2" charset="-122"/>
              <a:ea typeface="华文楷体" panose="02010600040101010101" pitchFamily="2" charset="-122"/>
            </a:endParaRPr>
          </a:p>
          <a:p>
            <a:pPr>
              <a:lnSpc>
                <a:spcPct val="80000"/>
              </a:lnSpc>
            </a:pPr>
            <a:r>
              <a:rPr lang="zh-CN" altLang="en-US" sz="2200" dirty="0">
                <a:latin typeface="华文楷体" panose="02010600040101010101" pitchFamily="2" charset="-122"/>
                <a:ea typeface="华文楷体" panose="02010600040101010101" pitchFamily="2" charset="-122"/>
              </a:rPr>
              <a:t>思路：</a:t>
            </a:r>
            <a:endParaRPr lang="en-US" altLang="zh-CN" sz="2200" dirty="0">
              <a:latin typeface="华文楷体" panose="02010600040101010101" pitchFamily="2" charset="-122"/>
              <a:ea typeface="华文楷体" panose="02010600040101010101" pitchFamily="2" charset="-122"/>
            </a:endParaRPr>
          </a:p>
          <a:p>
            <a:pPr>
              <a:lnSpc>
                <a:spcPct val="80000"/>
              </a:lnSpc>
            </a:pPr>
            <a:r>
              <a:rPr lang="zh-CN" altLang="en-US" sz="2200" dirty="0">
                <a:latin typeface="华文楷体" panose="02010600040101010101" pitchFamily="2" charset="-122"/>
                <a:ea typeface="华文楷体" panose="02010600040101010101" pitchFamily="2" charset="-122"/>
              </a:rPr>
              <a:t>线段树</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并查集</a:t>
            </a:r>
            <a:endParaRPr lang="en-US" altLang="zh-CN" sz="2200" dirty="0">
              <a:latin typeface="华文楷体" panose="02010600040101010101" pitchFamily="2" charset="-122"/>
              <a:ea typeface="华文楷体" panose="02010600040101010101" pitchFamily="2" charset="-122"/>
            </a:endParaRPr>
          </a:p>
          <a:p>
            <a:pPr>
              <a:lnSpc>
                <a:spcPct val="80000"/>
              </a:lnSpc>
            </a:pPr>
            <a:r>
              <a:rPr lang="zh-CN" altLang="en-US" sz="2200" dirty="0">
                <a:latin typeface="华文楷体" panose="02010600040101010101" pitchFamily="2" charset="-122"/>
                <a:ea typeface="华文楷体" panose="02010600040101010101" pitchFamily="2" charset="-122"/>
              </a:rPr>
              <a:t>经典题</a:t>
            </a:r>
          </a:p>
        </p:txBody>
      </p:sp>
    </p:spTree>
    <p:extLst>
      <p:ext uri="{BB962C8B-B14F-4D97-AF65-F5344CB8AC3E}">
        <p14:creationId xmlns:p14="http://schemas.microsoft.com/office/powerpoint/2010/main" val="14205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920F</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sz="2200" dirty="0">
                <a:latin typeface="华文楷体" panose="02010600040101010101" pitchFamily="2" charset="-122"/>
                <a:ea typeface="华文楷体" panose="02010600040101010101" pitchFamily="2" charset="-122"/>
              </a:rPr>
              <a:t>题意：给你</a:t>
            </a:r>
            <a:r>
              <a:rPr lang="en-US" altLang="zh-CN" sz="2200" dirty="0">
                <a:latin typeface="华文楷体" panose="02010600040101010101" pitchFamily="2" charset="-122"/>
                <a:ea typeface="华文楷体" panose="02010600040101010101" pitchFamily="2" charset="-122"/>
              </a:rPr>
              <a:t>n</a:t>
            </a:r>
            <a:r>
              <a:rPr lang="zh-CN" altLang="en-US" sz="2200" dirty="0">
                <a:latin typeface="华文楷体" panose="02010600040101010101" pitchFamily="2" charset="-122"/>
                <a:ea typeface="华文楷体" panose="02010600040101010101" pitchFamily="2" charset="-122"/>
              </a:rPr>
              <a:t>个数，进行</a:t>
            </a:r>
            <a:r>
              <a:rPr lang="en-US" altLang="zh-CN" sz="2200" dirty="0">
                <a:latin typeface="华文楷体" panose="02010600040101010101" pitchFamily="2" charset="-122"/>
                <a:ea typeface="华文楷体" panose="02010600040101010101" pitchFamily="2" charset="-122"/>
              </a:rPr>
              <a:t>m</a:t>
            </a:r>
            <a:r>
              <a:rPr lang="zh-CN" altLang="en-US" sz="2200" dirty="0">
                <a:latin typeface="华文楷体" panose="02010600040101010101" pitchFamily="2" charset="-122"/>
                <a:ea typeface="华文楷体" panose="02010600040101010101" pitchFamily="2" charset="-122"/>
              </a:rPr>
              <a:t>次操作，分别是将区间</a:t>
            </a:r>
            <a:r>
              <a:rPr lang="en-US" altLang="zh-CN" sz="2200" dirty="0">
                <a:latin typeface="华文楷体" panose="02010600040101010101" pitchFamily="2" charset="-122"/>
                <a:ea typeface="华文楷体" panose="02010600040101010101" pitchFamily="2" charset="-122"/>
              </a:rPr>
              <a:t>[</a:t>
            </a:r>
            <a:r>
              <a:rPr lang="en-US" altLang="zh-CN" sz="2200" dirty="0" err="1">
                <a:latin typeface="华文楷体" panose="02010600040101010101" pitchFamily="2" charset="-122"/>
                <a:ea typeface="华文楷体" panose="02010600040101010101" pitchFamily="2" charset="-122"/>
              </a:rPr>
              <a:t>l,r</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内的所有数替换成自己的因子数 和 对区间</a:t>
            </a:r>
            <a:r>
              <a:rPr lang="en-US" altLang="zh-CN" sz="2200" dirty="0">
                <a:latin typeface="华文楷体" panose="02010600040101010101" pitchFamily="2" charset="-122"/>
                <a:ea typeface="华文楷体" panose="02010600040101010101" pitchFamily="2" charset="-122"/>
              </a:rPr>
              <a:t>[</a:t>
            </a:r>
            <a:r>
              <a:rPr lang="en-US" altLang="zh-CN" sz="2200" dirty="0" err="1">
                <a:latin typeface="华文楷体" panose="02010600040101010101" pitchFamily="2" charset="-122"/>
                <a:ea typeface="华文楷体" panose="02010600040101010101" pitchFamily="2" charset="-122"/>
              </a:rPr>
              <a:t>l,r</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进行求和。</a:t>
            </a:r>
            <a:endParaRPr lang="en-US" altLang="zh-CN" sz="2200" dirty="0">
              <a:latin typeface="华文楷体" panose="02010600040101010101" pitchFamily="2" charset="-122"/>
              <a:ea typeface="华文楷体" panose="02010600040101010101" pitchFamily="2" charset="-122"/>
            </a:endParaRPr>
          </a:p>
          <a:p>
            <a:pPr>
              <a:lnSpc>
                <a:spcPct val="90000"/>
              </a:lnSpc>
            </a:pPr>
            <a:r>
              <a:rPr lang="zh-CN" altLang="en-US" sz="2200" dirty="0">
                <a:latin typeface="华文楷体" panose="02010600040101010101" pitchFamily="2" charset="-122"/>
                <a:ea typeface="华文楷体" panose="02010600040101010101" pitchFamily="2" charset="-122"/>
              </a:rPr>
              <a:t>数据范围：</a:t>
            </a:r>
            <a:r>
              <a:rPr lang="en-US" altLang="zh-CN" sz="2200" dirty="0">
                <a:latin typeface="华文楷体" panose="02010600040101010101" pitchFamily="2" charset="-122"/>
                <a:ea typeface="华文楷体" panose="02010600040101010101" pitchFamily="2" charset="-122"/>
              </a:rPr>
              <a:t>1 ≤ </a:t>
            </a:r>
            <a:r>
              <a:rPr lang="en-US" altLang="zh-CN" sz="2200" dirty="0" err="1">
                <a:latin typeface="华文楷体" panose="02010600040101010101" pitchFamily="2" charset="-122"/>
                <a:ea typeface="华文楷体" panose="02010600040101010101" pitchFamily="2" charset="-122"/>
              </a:rPr>
              <a:t>n,m</a:t>
            </a:r>
            <a:r>
              <a:rPr lang="en-US" altLang="zh-CN" sz="2200" dirty="0">
                <a:latin typeface="华文楷体" panose="02010600040101010101" pitchFamily="2" charset="-122"/>
                <a:ea typeface="华文楷体" panose="02010600040101010101" pitchFamily="2" charset="-122"/>
              </a:rPr>
              <a:t> ≤ 3*10</a:t>
            </a:r>
            <a:r>
              <a:rPr lang="en-US" altLang="zh-CN" sz="2200" baseline="30000" dirty="0">
                <a:latin typeface="华文楷体" panose="02010600040101010101" pitchFamily="2" charset="-122"/>
                <a:ea typeface="华文楷体" panose="02010600040101010101" pitchFamily="2" charset="-122"/>
              </a:rPr>
              <a:t>5</a:t>
            </a:r>
          </a:p>
          <a:p>
            <a:pPr>
              <a:lnSpc>
                <a:spcPct val="90000"/>
              </a:lnSpc>
            </a:pPr>
            <a:r>
              <a:rPr lang="zh-CN" altLang="en-US" sz="2200" dirty="0">
                <a:latin typeface="华文楷体" panose="02010600040101010101" pitchFamily="2" charset="-122"/>
                <a:ea typeface="华文楷体" panose="02010600040101010101" pitchFamily="2" charset="-122"/>
              </a:rPr>
              <a:t>思路：</a:t>
            </a:r>
            <a:endParaRPr lang="en-US" altLang="zh-CN" sz="2200" dirty="0">
              <a:latin typeface="华文楷体" panose="02010600040101010101" pitchFamily="2" charset="-122"/>
              <a:ea typeface="华文楷体" panose="02010600040101010101" pitchFamily="2" charset="-122"/>
            </a:endParaRPr>
          </a:p>
          <a:p>
            <a:pPr>
              <a:lnSpc>
                <a:spcPct val="90000"/>
              </a:lnSpc>
            </a:pPr>
            <a:r>
              <a:rPr lang="zh-CN" altLang="en-US" sz="2200" dirty="0">
                <a:latin typeface="华文楷体" panose="02010600040101010101" pitchFamily="2" charset="-122"/>
                <a:ea typeface="华文楷体" panose="02010600040101010101" pitchFamily="2" charset="-122"/>
              </a:rPr>
              <a:t>首先可以用线段树来维护这个序列，每次暴力修改。因为</a:t>
            </a:r>
            <a:r>
              <a:rPr lang="en-US" altLang="zh-CN" sz="2200" dirty="0">
                <a:latin typeface="华文楷体" panose="02010600040101010101" pitchFamily="2" charset="-122"/>
                <a:ea typeface="华文楷体" panose="02010600040101010101" pitchFamily="2" charset="-122"/>
              </a:rPr>
              <a:t>d(1)=1,d(2)=2</a:t>
            </a:r>
            <a:r>
              <a:rPr lang="zh-CN" altLang="en-US" sz="2200" dirty="0">
                <a:latin typeface="华文楷体" panose="02010600040101010101" pitchFamily="2" charset="-122"/>
                <a:ea typeface="华文楷体" panose="02010600040101010101" pitchFamily="2" charset="-122"/>
              </a:rPr>
              <a:t>，因此当一个区间的最大值小于</a:t>
            </a:r>
            <a:r>
              <a:rPr lang="en-US" altLang="zh-CN" sz="2200" dirty="0">
                <a:latin typeface="华文楷体" panose="02010600040101010101" pitchFamily="2" charset="-122"/>
                <a:ea typeface="华文楷体" panose="02010600040101010101" pitchFamily="2" charset="-122"/>
              </a:rPr>
              <a:t>2</a:t>
            </a:r>
            <a:r>
              <a:rPr lang="zh-CN" altLang="en-US" sz="2200" dirty="0">
                <a:latin typeface="华文楷体" panose="02010600040101010101" pitchFamily="2" charset="-122"/>
                <a:ea typeface="华文楷体" panose="02010600040101010101" pitchFamily="2" charset="-122"/>
              </a:rPr>
              <a:t>时就不需要修改。</a:t>
            </a:r>
            <a:endParaRPr lang="en-US" altLang="zh-CN" sz="2200" dirty="0">
              <a:latin typeface="华文楷体" panose="02010600040101010101" pitchFamily="2" charset="-122"/>
              <a:ea typeface="华文楷体" panose="02010600040101010101" pitchFamily="2" charset="-122"/>
            </a:endParaRPr>
          </a:p>
          <a:p>
            <a:pPr>
              <a:lnSpc>
                <a:spcPct val="90000"/>
              </a:lnSpc>
            </a:pPr>
            <a:r>
              <a:rPr lang="zh-CN" altLang="en-US" sz="2200" dirty="0">
                <a:latin typeface="华文楷体" panose="02010600040101010101" pitchFamily="2" charset="-122"/>
                <a:ea typeface="华文楷体" panose="02010600040101010101" pitchFamily="2" charset="-122"/>
              </a:rPr>
              <a:t>又因为每次修改只会让值减少，而每个数最多会被修改</a:t>
            </a:r>
            <a:r>
              <a:rPr lang="en-US" altLang="zh-CN" sz="2200" dirty="0">
                <a:latin typeface="华文楷体" panose="02010600040101010101" pitchFamily="2" charset="-122"/>
                <a:ea typeface="华文楷体" panose="02010600040101010101" pitchFamily="2" charset="-122"/>
              </a:rPr>
              <a:t>O(</a:t>
            </a:r>
            <a:r>
              <a:rPr lang="en-US" altLang="zh-CN" sz="2200" dirty="0" err="1">
                <a:latin typeface="华文楷体" panose="02010600040101010101" pitchFamily="2" charset="-122"/>
                <a:ea typeface="华文楷体" panose="02010600040101010101" pitchFamily="2" charset="-122"/>
              </a:rPr>
              <a:t>logn</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次，因此能够保证复杂度</a:t>
            </a:r>
          </a:p>
        </p:txBody>
      </p:sp>
    </p:spTree>
    <p:extLst>
      <p:ext uri="{BB962C8B-B14F-4D97-AF65-F5344CB8AC3E}">
        <p14:creationId xmlns:p14="http://schemas.microsoft.com/office/powerpoint/2010/main" val="41160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438D</a:t>
            </a:r>
            <a:endParaRPr lang="zh-CN" altLang="en-US" dirty="0"/>
          </a:p>
        </p:txBody>
      </p:sp>
      <p:sp>
        <p:nvSpPr>
          <p:cNvPr id="3" name="内容占位符 2"/>
          <p:cNvSpPr>
            <a:spLocks noGrp="1"/>
          </p:cNvSpPr>
          <p:nvPr>
            <p:ph idx="1"/>
          </p:nvPr>
        </p:nvSpPr>
        <p:spPr/>
        <p:txBody>
          <a:bodyPr/>
          <a:lstStyle/>
          <a:p>
            <a:pPr>
              <a:lnSpc>
                <a:spcPct val="90000"/>
              </a:lnSpc>
            </a:pPr>
            <a:r>
              <a:rPr lang="zh-CN" altLang="en-US" sz="2200" dirty="0">
                <a:latin typeface="华文楷体" panose="02010600040101010101" pitchFamily="2" charset="-122"/>
                <a:ea typeface="华文楷体" panose="02010600040101010101" pitchFamily="2" charset="-122"/>
              </a:rPr>
              <a:t>题意：</a:t>
            </a:r>
            <a:endParaRPr lang="en-US" altLang="zh-CN" sz="2200" dirty="0">
              <a:latin typeface="华文楷体" panose="02010600040101010101" pitchFamily="2" charset="-122"/>
              <a:ea typeface="华文楷体" panose="02010600040101010101" pitchFamily="2" charset="-122"/>
            </a:endParaRPr>
          </a:p>
          <a:p>
            <a:pPr>
              <a:lnSpc>
                <a:spcPct val="90000"/>
              </a:lnSpc>
            </a:pPr>
            <a:r>
              <a:rPr lang="zh-CN" altLang="en-US" sz="2200" dirty="0">
                <a:latin typeface="华文楷体" panose="02010600040101010101" pitchFamily="2" charset="-122"/>
                <a:ea typeface="华文楷体" panose="02010600040101010101" pitchFamily="2" charset="-122"/>
              </a:rPr>
              <a:t>给出一个序列，进行如下三种操作：</a:t>
            </a:r>
          </a:p>
          <a:p>
            <a:pPr>
              <a:lnSpc>
                <a:spcPct val="90000"/>
              </a:lnSpc>
            </a:pPr>
            <a:r>
              <a:rPr lang="zh-CN" altLang="en-US" sz="2200" dirty="0">
                <a:latin typeface="华文楷体" panose="02010600040101010101" pitchFamily="2" charset="-122"/>
                <a:ea typeface="华文楷体" panose="02010600040101010101" pitchFamily="2" charset="-122"/>
              </a:rPr>
              <a:t>区间求和</a:t>
            </a:r>
          </a:p>
          <a:p>
            <a:pPr>
              <a:lnSpc>
                <a:spcPct val="90000"/>
              </a:lnSpc>
            </a:pPr>
            <a:r>
              <a:rPr lang="zh-CN" altLang="en-US" sz="2200" dirty="0">
                <a:latin typeface="华文楷体" panose="02010600040101010101" pitchFamily="2" charset="-122"/>
                <a:ea typeface="华文楷体" panose="02010600040101010101" pitchFamily="2" charset="-122"/>
              </a:rPr>
              <a:t>区间每个数模</a:t>
            </a:r>
            <a:r>
              <a:rPr lang="en-US" altLang="zh-CN" sz="2200" dirty="0">
                <a:latin typeface="华文楷体" panose="02010600040101010101" pitchFamily="2" charset="-122"/>
                <a:ea typeface="华文楷体" panose="02010600040101010101" pitchFamily="2" charset="-122"/>
              </a:rPr>
              <a:t>x</a:t>
            </a:r>
          </a:p>
          <a:p>
            <a:pPr>
              <a:lnSpc>
                <a:spcPct val="90000"/>
              </a:lnSpc>
            </a:pPr>
            <a:r>
              <a:rPr lang="zh-CN" altLang="en-US" sz="2200" dirty="0">
                <a:latin typeface="华文楷体" panose="02010600040101010101" pitchFamily="2" charset="-122"/>
                <a:ea typeface="华文楷体" panose="02010600040101010101" pitchFamily="2" charset="-122"/>
              </a:rPr>
              <a:t>单点修改</a:t>
            </a:r>
            <a:endParaRPr lang="en-US" altLang="zh-CN" sz="2200" dirty="0">
              <a:latin typeface="华文楷体" panose="02010600040101010101" pitchFamily="2" charset="-122"/>
              <a:ea typeface="华文楷体" panose="02010600040101010101" pitchFamily="2" charset="-122"/>
            </a:endParaRPr>
          </a:p>
          <a:p>
            <a:pPr>
              <a:lnSpc>
                <a:spcPct val="90000"/>
              </a:lnSpc>
            </a:pPr>
            <a:r>
              <a:rPr lang="en-US" altLang="zh-CN" sz="2200" dirty="0">
                <a:latin typeface="华文楷体" panose="02010600040101010101" pitchFamily="2" charset="-122"/>
                <a:ea typeface="华文楷体" panose="02010600040101010101" pitchFamily="2" charset="-122"/>
              </a:rPr>
              <a:t>n,m≤100000</a:t>
            </a:r>
          </a:p>
        </p:txBody>
      </p:sp>
    </p:spTree>
    <p:extLst>
      <p:ext uri="{BB962C8B-B14F-4D97-AF65-F5344CB8AC3E}">
        <p14:creationId xmlns:p14="http://schemas.microsoft.com/office/powerpoint/2010/main" val="32532020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err="1"/>
              <a:t>Codeforces</a:t>
            </a:r>
            <a:r>
              <a:rPr lang="en-US" altLang="zh-CN" dirty="0"/>
              <a:t> 438D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a:lnSpc>
                    <a:spcPct val="110000"/>
                  </a:lnSpc>
                </a:pPr>
                <a:r>
                  <a:rPr lang="zh-CN" altLang="en-US" sz="2200" dirty="0">
                    <a:latin typeface="华文楷体" panose="02010600040101010101" pitchFamily="2" charset="-122"/>
                    <a:ea typeface="华文楷体" panose="02010600040101010101" pitchFamily="2" charset="-122"/>
                  </a:rPr>
                  <a:t>思路：</a:t>
                </a:r>
                <a:endParaRPr lang="en-US" altLang="zh-CN" sz="2200" dirty="0">
                  <a:latin typeface="华文楷体" panose="02010600040101010101" pitchFamily="2" charset="-122"/>
                  <a:ea typeface="华文楷体" panose="02010600040101010101" pitchFamily="2" charset="-122"/>
                </a:endParaRPr>
              </a:p>
              <a:p>
                <a:pPr>
                  <a:lnSpc>
                    <a:spcPct val="110000"/>
                  </a:lnSpc>
                </a:pPr>
                <a:r>
                  <a:rPr lang="zh-CN" altLang="en-US" sz="2200" dirty="0">
                    <a:latin typeface="华文楷体" panose="02010600040101010101" pitchFamily="2" charset="-122"/>
                    <a:ea typeface="华文楷体" panose="02010600040101010101" pitchFamily="2" charset="-122"/>
                  </a:rPr>
                  <a:t>如果没有第二个操作的话，就是一棵简单的线段树。那么如何处理这个第二个操作呢？</a:t>
                </a:r>
              </a:p>
              <a:p>
                <a:pPr>
                  <a:lnSpc>
                    <a:spcPct val="110000"/>
                  </a:lnSpc>
                </a:pPr>
                <a:r>
                  <a:rPr lang="zh-CN" altLang="en-US" sz="2200" dirty="0">
                    <a:latin typeface="华文楷体" panose="02010600040101010101" pitchFamily="2" charset="-122"/>
                    <a:ea typeface="华文楷体" panose="02010600040101010101" pitchFamily="2" charset="-122"/>
                  </a:rPr>
                  <a:t>对于一个数</a:t>
                </a:r>
                <a:r>
                  <a:rPr lang="en-US" altLang="zh-CN" sz="2200" dirty="0">
                    <a:latin typeface="华文楷体" panose="02010600040101010101" pitchFamily="2" charset="-122"/>
                    <a:ea typeface="华文楷体" panose="02010600040101010101" pitchFamily="2" charset="-122"/>
                  </a:rPr>
                  <a:t>a</a:t>
                </a:r>
                <a:r>
                  <a:rPr lang="zh-CN" altLang="en-US" sz="2200" dirty="0">
                    <a:latin typeface="华文楷体" panose="02010600040101010101" pitchFamily="2" charset="-122"/>
                    <a:ea typeface="华文楷体" panose="02010600040101010101" pitchFamily="2" charset="-122"/>
                  </a:rPr>
                  <a:t>，如果模数 </a:t>
                </a:r>
                <a:r>
                  <a:rPr lang="en-US" altLang="zh-CN" sz="2200" dirty="0">
                    <a:latin typeface="华文楷体" panose="02010600040101010101" pitchFamily="2" charset="-122"/>
                    <a:ea typeface="华文楷体" panose="02010600040101010101" pitchFamily="2" charset="-122"/>
                  </a:rPr>
                  <a:t>x &gt; a </a:t>
                </a:r>
                <a:r>
                  <a:rPr lang="zh-CN" altLang="en-US" sz="2200" dirty="0">
                    <a:latin typeface="华文楷体" panose="02010600040101010101" pitchFamily="2" charset="-122"/>
                    <a:ea typeface="华文楷体" panose="02010600040101010101" pitchFamily="2" charset="-122"/>
                  </a:rPr>
                  <a:t>，则这次取模是没有意义的，直接跳过；</a:t>
                </a:r>
                <a:br>
                  <a:rPr lang="zh-CN" altLang="en-US" sz="2200" dirty="0">
                    <a:latin typeface="华文楷体" panose="02010600040101010101" pitchFamily="2" charset="-122"/>
                    <a:ea typeface="华文楷体" panose="02010600040101010101" pitchFamily="2" charset="-122"/>
                  </a:rPr>
                </a:br>
                <a:r>
                  <a:rPr lang="zh-CN" altLang="en-US" sz="2200" dirty="0">
                    <a:latin typeface="华文楷体" panose="02010600040101010101" pitchFamily="2" charset="-122"/>
                    <a:ea typeface="华文楷体" panose="02010600040101010101" pitchFamily="2" charset="-122"/>
                  </a:rPr>
                  <a:t>如果 </a:t>
                </a:r>
                <a:r>
                  <a:rPr lang="en-US" altLang="zh-CN" sz="2200" dirty="0">
                    <a:latin typeface="华文楷体" panose="02010600040101010101" pitchFamily="2" charset="-122"/>
                    <a:ea typeface="华文楷体" panose="02010600040101010101" pitchFamily="2" charset="-122"/>
                  </a:rPr>
                  <a:t>x &gt; </a:t>
                </a:r>
                <a14:m>
                  <m:oMath xmlns:m="http://schemas.openxmlformats.org/officeDocument/2006/math">
                    <m:f>
                      <m:fPr>
                        <m:ctrlPr>
                          <a:rPr lang="en-US" altLang="zh-CN" sz="2200" b="0" i="1" smtClean="0">
                            <a:latin typeface="Cambria Math"/>
                            <a:ea typeface="华文楷体" panose="02010600040101010101" pitchFamily="2" charset="-122"/>
                          </a:rPr>
                        </m:ctrlPr>
                      </m:fPr>
                      <m:num>
                        <m:r>
                          <a:rPr lang="en-US" altLang="zh-CN" sz="2200" b="0" i="1" smtClean="0">
                            <a:latin typeface="Cambria Math" panose="02040503050406030204" pitchFamily="18" charset="0"/>
                            <a:ea typeface="华文楷体" panose="02010600040101010101" pitchFamily="2" charset="-122"/>
                          </a:rPr>
                          <m:t>𝑎</m:t>
                        </m:r>
                      </m:num>
                      <m:den>
                        <m:r>
                          <a:rPr lang="en-US" altLang="zh-CN" sz="2200" b="0" i="1" smtClean="0">
                            <a:latin typeface="Cambria Math" panose="02040503050406030204" pitchFamily="18" charset="0"/>
                            <a:ea typeface="华文楷体" panose="02010600040101010101" pitchFamily="2" charset="-122"/>
                          </a:rPr>
                          <m:t>2</m:t>
                        </m:r>
                      </m:den>
                    </m:f>
                  </m:oMath>
                </a14:m>
                <a:r>
                  <a:rPr lang="zh-CN" altLang="en-US" sz="2200" dirty="0">
                    <a:latin typeface="华文楷体" panose="02010600040101010101" pitchFamily="2" charset="-122"/>
                    <a:ea typeface="华文楷体" panose="02010600040101010101" pitchFamily="2" charset="-122"/>
                  </a:rPr>
                  <a:t>，则取模结果小于 </a:t>
                </a:r>
                <a14:m>
                  <m:oMath xmlns:m="http://schemas.openxmlformats.org/officeDocument/2006/math">
                    <m:f>
                      <m:fPr>
                        <m:ctrlPr>
                          <a:rPr lang="en-US" altLang="zh-CN" sz="2200" i="1">
                            <a:latin typeface="Cambria Math"/>
                          </a:rPr>
                        </m:ctrlPr>
                      </m:fPr>
                      <m:num>
                        <m:r>
                          <a:rPr lang="en-US" altLang="zh-CN" sz="2200" i="1">
                            <a:latin typeface="Cambria Math" panose="02040503050406030204" pitchFamily="18" charset="0"/>
                          </a:rPr>
                          <m:t>𝑎</m:t>
                        </m:r>
                      </m:num>
                      <m:den>
                        <m:r>
                          <a:rPr lang="en-US" altLang="zh-CN" sz="2200" i="1">
                            <a:latin typeface="Cambria Math" panose="02040503050406030204" pitchFamily="18" charset="0"/>
                          </a:rPr>
                          <m:t>2</m:t>
                        </m:r>
                      </m:den>
                    </m:f>
                  </m:oMath>
                </a14:m>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如果 </a:t>
                </a:r>
                <a:r>
                  <a:rPr lang="en-US" altLang="zh-CN" sz="2200" dirty="0">
                    <a:latin typeface="华文楷体" panose="02010600040101010101" pitchFamily="2" charset="-122"/>
                    <a:ea typeface="华文楷体" panose="02010600040101010101" pitchFamily="2" charset="-122"/>
                  </a:rPr>
                  <a:t>x &lt; </a:t>
                </a:r>
                <a14:m>
                  <m:oMath xmlns:m="http://schemas.openxmlformats.org/officeDocument/2006/math">
                    <m:f>
                      <m:fPr>
                        <m:ctrlPr>
                          <a:rPr lang="en-US" altLang="zh-CN" sz="2200" i="1">
                            <a:latin typeface="Cambria Math"/>
                          </a:rPr>
                        </m:ctrlPr>
                      </m:fPr>
                      <m:num>
                        <m:r>
                          <a:rPr lang="en-US" altLang="zh-CN" sz="2200" i="1">
                            <a:latin typeface="Cambria Math" panose="02040503050406030204" pitchFamily="18" charset="0"/>
                          </a:rPr>
                          <m:t>𝑎</m:t>
                        </m:r>
                      </m:num>
                      <m:den>
                        <m:r>
                          <a:rPr lang="en-US" altLang="zh-CN" sz="2200" i="1">
                            <a:latin typeface="Cambria Math" panose="02040503050406030204" pitchFamily="18" charset="0"/>
                          </a:rPr>
                          <m:t>2</m:t>
                        </m:r>
                      </m:den>
                    </m:f>
                    <m:r>
                      <a:rPr lang="en-US" altLang="zh-CN" sz="2200" i="1">
                        <a:latin typeface="Cambria Math" panose="02040503050406030204" pitchFamily="18" charset="0"/>
                      </a:rPr>
                      <m:t> </m:t>
                    </m:r>
                  </m:oMath>
                </a14:m>
                <a:r>
                  <a:rPr lang="zh-CN" altLang="en-US" sz="2200" dirty="0">
                    <a:latin typeface="华文楷体" panose="02010600040101010101" pitchFamily="2" charset="-122"/>
                    <a:ea typeface="华文楷体" panose="02010600040101010101" pitchFamily="2" charset="-122"/>
                  </a:rPr>
                  <a:t>，取模结果小于</a:t>
                </a:r>
                <a:r>
                  <a:rPr lang="en-US" altLang="zh-CN" sz="2200" dirty="0">
                    <a:latin typeface="华文楷体" panose="02010600040101010101" pitchFamily="2" charset="-122"/>
                    <a:ea typeface="华文楷体" panose="02010600040101010101" pitchFamily="2" charset="-122"/>
                  </a:rPr>
                  <a:t>x</a:t>
                </a:r>
                <a:r>
                  <a:rPr lang="zh-CN" altLang="en-US" sz="2200" dirty="0">
                    <a:latin typeface="华文楷体" panose="02010600040101010101" pitchFamily="2" charset="-122"/>
                    <a:ea typeface="华文楷体" panose="02010600040101010101" pitchFamily="2" charset="-122"/>
                  </a:rPr>
                  <a:t>，则也小于 </a:t>
                </a:r>
                <a14:m>
                  <m:oMath xmlns:m="http://schemas.openxmlformats.org/officeDocument/2006/math">
                    <m:f>
                      <m:fPr>
                        <m:ctrlPr>
                          <a:rPr lang="en-US" altLang="zh-CN" sz="2200" i="1">
                            <a:latin typeface="Cambria Math"/>
                          </a:rPr>
                        </m:ctrlPr>
                      </m:fPr>
                      <m:num>
                        <m:r>
                          <a:rPr lang="en-US" altLang="zh-CN" sz="2200" i="1">
                            <a:latin typeface="Cambria Math" panose="02040503050406030204" pitchFamily="18" charset="0"/>
                          </a:rPr>
                          <m:t>𝑎</m:t>
                        </m:r>
                      </m:num>
                      <m:den>
                        <m:r>
                          <a:rPr lang="en-US" altLang="zh-CN" sz="2200" i="1">
                            <a:latin typeface="Cambria Math" panose="02040503050406030204" pitchFamily="18" charset="0"/>
                          </a:rPr>
                          <m:t>2</m:t>
                        </m:r>
                      </m:den>
                    </m:f>
                    <m:r>
                      <a:rPr lang="en-US" altLang="zh-CN" sz="2200" i="1">
                        <a:latin typeface="Cambria Math" panose="02040503050406030204" pitchFamily="18" charset="0"/>
                      </a:rPr>
                      <m:t> </m:t>
                    </m:r>
                  </m:oMath>
                </a14:m>
                <a:r>
                  <a:rPr lang="zh-CN" altLang="en-US" sz="2200" dirty="0">
                    <a:latin typeface="华文楷体" panose="02010600040101010101" pitchFamily="2" charset="-122"/>
                    <a:ea typeface="华文楷体" panose="02010600040101010101" pitchFamily="2" charset="-122"/>
                  </a:rPr>
                  <a:t>。</a:t>
                </a:r>
              </a:p>
              <a:p>
                <a:pPr>
                  <a:lnSpc>
                    <a:spcPct val="110000"/>
                  </a:lnSpc>
                </a:pPr>
                <a:r>
                  <a:rPr lang="zh-CN" altLang="en-US" sz="2200" dirty="0">
                    <a:latin typeface="华文楷体" panose="02010600040101010101" pitchFamily="2" charset="-122"/>
                    <a:ea typeface="华文楷体" panose="02010600040101010101" pitchFamily="2" charset="-122"/>
                  </a:rPr>
                  <a:t>所以对于一个数，最多只会做</a:t>
                </a:r>
                <a:r>
                  <a:rPr lang="en-US" altLang="zh-CN" sz="2200" dirty="0">
                    <a:latin typeface="华文楷体" panose="02010600040101010101" pitchFamily="2" charset="-122"/>
                    <a:ea typeface="华文楷体" panose="02010600040101010101" pitchFamily="2" charset="-122"/>
                  </a:rPr>
                  <a:t>log a</a:t>
                </a:r>
                <a:r>
                  <a:rPr lang="zh-CN" altLang="en-US" sz="2200" dirty="0">
                    <a:latin typeface="华文楷体" panose="02010600040101010101" pitchFamily="2" charset="-122"/>
                    <a:ea typeface="华文楷体" panose="02010600040101010101" pitchFamily="2" charset="-122"/>
                  </a:rPr>
                  <a:t>次取模操作。这是可以接受的！</a:t>
                </a:r>
              </a:p>
              <a:p>
                <a:pPr>
                  <a:lnSpc>
                    <a:spcPct val="110000"/>
                  </a:lnSpc>
                </a:pPr>
                <a:r>
                  <a:rPr lang="zh-CN" altLang="en-US" sz="2200" dirty="0">
                    <a:latin typeface="华文楷体" panose="02010600040101010101" pitchFamily="2" charset="-122"/>
                    <a:ea typeface="华文楷体" panose="02010600040101010101" pitchFamily="2" charset="-122"/>
                  </a:rPr>
                  <a:t>对于一个区间，维护最大值，如果模数</a:t>
                </a:r>
                <a:r>
                  <a:rPr lang="en-US" altLang="zh-CN" sz="2200" dirty="0">
                    <a:latin typeface="华文楷体" panose="02010600040101010101" pitchFamily="2" charset="-122"/>
                    <a:ea typeface="华文楷体" panose="02010600040101010101" pitchFamily="2" charset="-122"/>
                  </a:rPr>
                  <a:t>x &gt; </a:t>
                </a:r>
                <a:r>
                  <a:rPr lang="zh-CN" altLang="en-US" sz="2200" dirty="0">
                    <a:latin typeface="华文楷体" panose="02010600040101010101" pitchFamily="2" charset="-122"/>
                    <a:ea typeface="华文楷体" panose="02010600040101010101" pitchFamily="2" charset="-122"/>
                  </a:rPr>
                  <a:t>最大值，直接跳过即可。</a:t>
                </a:r>
                <a:br>
                  <a:rPr lang="zh-CN" altLang="en-US" sz="2200" dirty="0">
                    <a:latin typeface="华文楷体" panose="02010600040101010101" pitchFamily="2" charset="-122"/>
                    <a:ea typeface="华文楷体" panose="02010600040101010101" pitchFamily="2" charset="-122"/>
                  </a:rPr>
                </a:br>
                <a:r>
                  <a:rPr lang="zh-CN" altLang="en-US" sz="2200" dirty="0">
                    <a:latin typeface="华文楷体" panose="02010600040101010101" pitchFamily="2" charset="-122"/>
                    <a:ea typeface="华文楷体" panose="02010600040101010101" pitchFamily="2" charset="-122"/>
                  </a:rPr>
                  <a:t>否则继续往下像单点修改一样。</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62" t="-20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88636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BZOJ 4034</a:t>
            </a:r>
            <a:endParaRPr lang="zh-CN" altLang="en-US" dirty="0"/>
          </a:p>
        </p:txBody>
      </p:sp>
      <p:sp>
        <p:nvSpPr>
          <p:cNvPr id="3" name="内容占位符 2"/>
          <p:cNvSpPr>
            <a:spLocks noGrp="1"/>
          </p:cNvSpPr>
          <p:nvPr>
            <p:ph idx="1"/>
          </p:nvPr>
        </p:nvSpPr>
        <p:spPr/>
        <p:txBody>
          <a:bodyPr>
            <a:normAutofit/>
          </a:bodyPr>
          <a:lstStyle/>
          <a:p>
            <a:r>
              <a:rPr lang="zh-CN" altLang="en-US" dirty="0">
                <a:latin typeface="华文楷体" panose="02010600040101010101" pitchFamily="2" charset="-122"/>
                <a:ea typeface="华文楷体" panose="02010600040101010101" pitchFamily="2" charset="-122"/>
              </a:rPr>
              <a:t>题意：</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有一棵点数为 </a:t>
            </a:r>
            <a:r>
              <a:rPr lang="en-US" altLang="zh-CN" dirty="0">
                <a:latin typeface="华文楷体" panose="02010600040101010101" pitchFamily="2" charset="-122"/>
                <a:ea typeface="华文楷体" panose="02010600040101010101" pitchFamily="2" charset="-122"/>
              </a:rPr>
              <a:t>N </a:t>
            </a:r>
            <a:r>
              <a:rPr lang="zh-CN" altLang="en-US" dirty="0">
                <a:latin typeface="华文楷体" panose="02010600040101010101" pitchFamily="2" charset="-122"/>
                <a:ea typeface="华文楷体" panose="02010600040101010101" pitchFamily="2" charset="-122"/>
              </a:rPr>
              <a:t>的树，以点 </a:t>
            </a: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为根，且树点有边权。然后有 </a:t>
            </a:r>
            <a:r>
              <a:rPr lang="en-US" altLang="zh-CN" dirty="0">
                <a:latin typeface="华文楷体" panose="02010600040101010101" pitchFamily="2" charset="-122"/>
                <a:ea typeface="华文楷体" panose="02010600040101010101" pitchFamily="2" charset="-122"/>
              </a:rPr>
              <a:t>M </a:t>
            </a:r>
            <a:r>
              <a:rPr lang="zh-CN" altLang="en-US" dirty="0">
                <a:latin typeface="华文楷体" panose="02010600040101010101" pitchFamily="2" charset="-122"/>
                <a:ea typeface="华文楷体" panose="02010600040101010101" pitchFamily="2" charset="-122"/>
              </a:rPr>
              <a:t>个</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操作，分为三种：</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操作 </a:t>
            </a: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：把某个节点 </a:t>
            </a:r>
            <a:r>
              <a:rPr lang="en-US" altLang="zh-CN" dirty="0">
                <a:latin typeface="华文楷体" panose="02010600040101010101" pitchFamily="2" charset="-122"/>
                <a:ea typeface="华文楷体" panose="02010600040101010101" pitchFamily="2" charset="-122"/>
              </a:rPr>
              <a:t>x </a:t>
            </a:r>
            <a:r>
              <a:rPr lang="zh-CN" altLang="en-US" dirty="0">
                <a:latin typeface="华文楷体" panose="02010600040101010101" pitchFamily="2" charset="-122"/>
                <a:ea typeface="华文楷体" panose="02010600040101010101" pitchFamily="2" charset="-122"/>
              </a:rPr>
              <a:t>的点权增加 </a:t>
            </a:r>
            <a:r>
              <a:rPr lang="en-US" altLang="zh-CN" dirty="0">
                <a:latin typeface="华文楷体" panose="02010600040101010101" pitchFamily="2" charset="-122"/>
                <a:ea typeface="华文楷体" panose="02010600040101010101" pitchFamily="2" charset="-122"/>
              </a:rPr>
              <a:t>a </a:t>
            </a:r>
            <a:r>
              <a:rPr lang="zh-CN" altLang="en-US" dirty="0">
                <a:latin typeface="华文楷体" panose="02010600040101010101" pitchFamily="2" charset="-122"/>
                <a:ea typeface="华文楷体" panose="02010600040101010101" pitchFamily="2" charset="-122"/>
              </a:rPr>
              <a:t>。</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操作 </a:t>
            </a: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：把某个节点 </a:t>
            </a:r>
            <a:r>
              <a:rPr lang="en-US" altLang="zh-CN" dirty="0">
                <a:latin typeface="华文楷体" panose="02010600040101010101" pitchFamily="2" charset="-122"/>
                <a:ea typeface="华文楷体" panose="02010600040101010101" pitchFamily="2" charset="-122"/>
              </a:rPr>
              <a:t>x </a:t>
            </a:r>
            <a:r>
              <a:rPr lang="zh-CN" altLang="en-US" dirty="0">
                <a:latin typeface="华文楷体" panose="02010600040101010101" pitchFamily="2" charset="-122"/>
                <a:ea typeface="华文楷体" panose="02010600040101010101" pitchFamily="2" charset="-122"/>
              </a:rPr>
              <a:t>为根的子树中所有点的点权都增加 </a:t>
            </a:r>
            <a:r>
              <a:rPr lang="en-US" altLang="zh-CN" dirty="0">
                <a:latin typeface="华文楷体" panose="02010600040101010101" pitchFamily="2" charset="-122"/>
                <a:ea typeface="华文楷体" panose="02010600040101010101" pitchFamily="2" charset="-122"/>
              </a:rPr>
              <a:t>a </a:t>
            </a:r>
            <a:r>
              <a:rPr lang="zh-CN" altLang="en-US" dirty="0">
                <a:latin typeface="华文楷体" panose="02010600040101010101" pitchFamily="2" charset="-122"/>
                <a:ea typeface="华文楷体" panose="02010600040101010101" pitchFamily="2" charset="-122"/>
              </a:rPr>
              <a:t>。</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操作 </a:t>
            </a:r>
            <a:r>
              <a:rPr lang="en-US" altLang="zh-CN" dirty="0">
                <a:latin typeface="华文楷体" panose="02010600040101010101" pitchFamily="2" charset="-122"/>
                <a:ea typeface="华文楷体" panose="02010600040101010101" pitchFamily="2" charset="-122"/>
              </a:rPr>
              <a:t>3 </a:t>
            </a:r>
            <a:r>
              <a:rPr lang="zh-CN" altLang="en-US" dirty="0">
                <a:latin typeface="华文楷体" panose="02010600040101010101" pitchFamily="2" charset="-122"/>
                <a:ea typeface="华文楷体" panose="02010600040101010101" pitchFamily="2" charset="-122"/>
              </a:rPr>
              <a:t>：询问某个节点 </a:t>
            </a:r>
            <a:r>
              <a:rPr lang="en-US" altLang="zh-CN" dirty="0">
                <a:latin typeface="华文楷体" panose="02010600040101010101" pitchFamily="2" charset="-122"/>
                <a:ea typeface="华文楷体" panose="02010600040101010101" pitchFamily="2" charset="-122"/>
              </a:rPr>
              <a:t>x </a:t>
            </a:r>
            <a:r>
              <a:rPr lang="zh-CN" altLang="en-US" dirty="0">
                <a:latin typeface="华文楷体" panose="02010600040101010101" pitchFamily="2" charset="-122"/>
                <a:ea typeface="华文楷体" panose="02010600040101010101" pitchFamily="2" charset="-122"/>
              </a:rPr>
              <a:t>到根的路径中所有点的点权和。</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数据范围：</a:t>
            </a:r>
            <a:r>
              <a:rPr lang="en-US" altLang="zh-CN" dirty="0">
                <a:latin typeface="华文楷体" panose="02010600040101010101" pitchFamily="2" charset="-122"/>
                <a:ea typeface="华文楷体" panose="02010600040101010101" pitchFamily="2" charset="-122"/>
              </a:rPr>
              <a:t> N,M</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10</a:t>
            </a:r>
            <a:r>
              <a:rPr lang="en-US" altLang="zh-CN" baseline="30000" dirty="0">
                <a:latin typeface="华文楷体" panose="02010600040101010101" pitchFamily="2" charset="-122"/>
                <a:ea typeface="华文楷体" panose="02010600040101010101" pitchFamily="2" charset="-122"/>
              </a:rPr>
              <a:t>5</a:t>
            </a:r>
            <a:endParaRPr lang="zh-CN" altLang="en-US" baseline="30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492323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 4034</a:t>
            </a:r>
            <a:endParaRPr lang="zh-CN" altLang="en-US" dirty="0"/>
          </a:p>
        </p:txBody>
      </p:sp>
      <p:sp>
        <p:nvSpPr>
          <p:cNvPr id="3" name="内容占位符 2"/>
          <p:cNvSpPr>
            <a:spLocks noGrp="1"/>
          </p:cNvSpPr>
          <p:nvPr>
            <p:ph idx="1"/>
          </p:nvPr>
        </p:nvSpPr>
        <p:spPr/>
        <p:txBody>
          <a:bodyPr>
            <a:normAutofit/>
          </a:bodyPr>
          <a:lstStyle/>
          <a:p>
            <a:r>
              <a:rPr lang="zh-CN" altLang="en-US" dirty="0">
                <a:latin typeface="华文楷体" panose="02010600040101010101" pitchFamily="2" charset="-122"/>
                <a:ea typeface="华文楷体" panose="02010600040101010101" pitchFamily="2" charset="-122"/>
              </a:rPr>
              <a:t>（好吧这确实是链剖裸题）</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不用链剖的思路：</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先搞出来</a:t>
            </a:r>
            <a:r>
              <a:rPr lang="en-US" altLang="zh-CN" dirty="0">
                <a:latin typeface="华文楷体" panose="02010600040101010101" pitchFamily="2" charset="-122"/>
                <a:ea typeface="华文楷体" panose="02010600040101010101" pitchFamily="2" charset="-122"/>
              </a:rPr>
              <a:t>DFS</a:t>
            </a:r>
            <a:r>
              <a:rPr lang="zh-CN" altLang="en-US" dirty="0">
                <a:latin typeface="华文楷体" panose="02010600040101010101" pitchFamily="2" charset="-122"/>
                <a:ea typeface="华文楷体" panose="02010600040101010101" pitchFamily="2" charset="-122"/>
              </a:rPr>
              <a:t>序 （要有入栈和出栈两种状态的） </a:t>
            </a:r>
          </a:p>
          <a:p>
            <a:r>
              <a:rPr lang="zh-CN" altLang="en-US" dirty="0">
                <a:latin typeface="华文楷体" panose="02010600040101010101" pitchFamily="2" charset="-122"/>
                <a:ea typeface="华文楷体" panose="02010600040101010101" pitchFamily="2" charset="-122"/>
              </a:rPr>
              <a:t>处理出来 线段树区间有多少入栈的和多少出栈的</a:t>
            </a:r>
          </a:p>
          <a:p>
            <a:r>
              <a:rPr lang="zh-CN" altLang="en-US" dirty="0">
                <a:latin typeface="华文楷体" panose="02010600040101010101" pitchFamily="2" charset="-122"/>
                <a:ea typeface="华文楷体" panose="02010600040101010101" pitchFamily="2" charset="-122"/>
              </a:rPr>
              <a:t>加区间的时候就加（入</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出）*</a:t>
            </a:r>
            <a:r>
              <a:rPr lang="en-US" altLang="zh-CN" dirty="0" err="1">
                <a:latin typeface="华文楷体" panose="02010600040101010101" pitchFamily="2" charset="-122"/>
                <a:ea typeface="华文楷体" panose="02010600040101010101" pitchFamily="2" charset="-122"/>
              </a:rPr>
              <a:t>wei</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查前缀和（</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in[x]</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41963306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718C</a:t>
            </a:r>
            <a:endParaRPr lang="zh-CN" altLang="en-US" dirty="0"/>
          </a:p>
        </p:txBody>
      </p:sp>
      <p:sp>
        <p:nvSpPr>
          <p:cNvPr id="3" name="内容占位符 2"/>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rPr>
              <a:t>题意：</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维护一个序列，支持两种操作：</a:t>
            </a: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区间</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l,r</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的权值</a:t>
            </a:r>
            <a:r>
              <a:rPr lang="en-US" altLang="zh-CN" dirty="0">
                <a:latin typeface="华文楷体" panose="02010600040101010101" pitchFamily="2" charset="-122"/>
                <a:ea typeface="华文楷体" panose="02010600040101010101" pitchFamily="2" charset="-122"/>
              </a:rPr>
              <a:t>+x</a:t>
            </a:r>
            <a:endParaRPr lang="zh-CN" altLang="en-US"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询问区间</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l,r</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a:t>
            </a:r>
            <a:r>
              <a:rPr lang="zh-CN" altLang="en-US" dirty="0" smtClean="0">
                <a:latin typeface="华文楷体" panose="02010600040101010101" pitchFamily="2" charset="-122"/>
                <a:ea typeface="华文楷体" panose="02010600040101010101" pitchFamily="2" charset="-122"/>
              </a:rPr>
              <a:t>斐波那契函数</a:t>
            </a:r>
            <a:r>
              <a:rPr lang="zh-CN" altLang="en-US" dirty="0">
                <a:latin typeface="华文楷体" panose="02010600040101010101" pitchFamily="2" charset="-122"/>
                <a:ea typeface="华文楷体" panose="02010600040101010101" pitchFamily="2" charset="-122"/>
              </a:rPr>
              <a:t>和，即</a:t>
            </a:r>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fib(a[</a:t>
            </a:r>
            <a:r>
              <a:rPr lang="en-US" altLang="zh-CN" dirty="0" err="1" smtClean="0">
                <a:latin typeface="华文楷体" panose="02010600040101010101" pitchFamily="2" charset="-122"/>
                <a:ea typeface="华文楷体" panose="02010600040101010101" pitchFamily="2" charset="-122"/>
              </a:rPr>
              <a:t>i</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i</a:t>
            </a:r>
            <a:r>
              <a:rPr lang="zh-CN" altLang="en-US" dirty="0" smtClean="0">
                <a:latin typeface="华文楷体" panose="02010600040101010101" pitchFamily="2" charset="-122"/>
                <a:ea typeface="华文楷体" panose="02010600040101010101" pitchFamily="2" charset="-122"/>
              </a:rPr>
              <a:t>属于</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l,r</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 </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数据范围：</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n,q</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10</a:t>
            </a:r>
            <a:r>
              <a:rPr lang="en-US" altLang="zh-CN" baseline="30000" dirty="0">
                <a:latin typeface="华文楷体" panose="02010600040101010101" pitchFamily="2" charset="-122"/>
                <a:ea typeface="华文楷体" panose="02010600040101010101" pitchFamily="2" charset="-122"/>
              </a:rPr>
              <a:t>5</a:t>
            </a:r>
          </a:p>
        </p:txBody>
      </p:sp>
    </p:spTree>
    <p:extLst>
      <p:ext uri="{BB962C8B-B14F-4D97-AF65-F5344CB8AC3E}">
        <p14:creationId xmlns:p14="http://schemas.microsoft.com/office/powerpoint/2010/main" val="4180038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B1189BF-DA98-4827-A14B-14EA1BA83D55}"/>
              </a:ext>
            </a:extLst>
          </p:cNvPr>
          <p:cNvSpPr>
            <a:spLocks noGrp="1"/>
          </p:cNvSpPr>
          <p:nvPr>
            <p:ph type="title"/>
          </p:nvPr>
        </p:nvSpPr>
        <p:spPr/>
        <p:txBody>
          <a:bodyPr/>
          <a:lstStyle/>
          <a:p>
            <a:r>
              <a:rPr lang="en-US" altLang="zh-CN" dirty="0"/>
              <a:t>POJ 2823</a:t>
            </a:r>
            <a:endParaRPr lang="zh-CN" altLang="en-US" dirty="0"/>
          </a:p>
        </p:txBody>
      </p:sp>
      <p:sp>
        <p:nvSpPr>
          <p:cNvPr id="3" name="内容占位符 2">
            <a:extLst>
              <a:ext uri="{FF2B5EF4-FFF2-40B4-BE49-F238E27FC236}">
                <a16:creationId xmlns="" xmlns:a16="http://schemas.microsoft.com/office/drawing/2014/main" id="{42700012-D0C0-4F4E-9A3D-4FA2E602B393}"/>
              </a:ext>
            </a:extLst>
          </p:cNvPr>
          <p:cNvSpPr>
            <a:spLocks noGrp="1"/>
          </p:cNvSpPr>
          <p:nvPr>
            <p:ph idx="1"/>
          </p:nvPr>
        </p:nvSpPr>
        <p:spPr/>
        <p:txBody>
          <a:bodyPr/>
          <a:lstStyle/>
          <a:p>
            <a:r>
              <a:rPr lang="zh-CN" altLang="en-US" dirty="0"/>
              <a:t>回顾一下这道题</a:t>
            </a:r>
            <a:endParaRPr lang="en-US" altLang="zh-CN" dirty="0"/>
          </a:p>
          <a:p>
            <a:endParaRPr lang="en-US" altLang="zh-CN" dirty="0"/>
          </a:p>
          <a:p>
            <a:r>
              <a:rPr lang="zh-CN" altLang="en-US" dirty="0"/>
              <a:t>题意：</a:t>
            </a:r>
            <a:endParaRPr lang="en-US" altLang="zh-CN" dirty="0"/>
          </a:p>
          <a:p>
            <a:r>
              <a:rPr lang="zh-CN" altLang="en-US" dirty="0"/>
              <a:t>给你一个长度为</a:t>
            </a:r>
            <a:r>
              <a:rPr lang="en-US" altLang="zh-CN" dirty="0"/>
              <a:t>n</a:t>
            </a:r>
            <a:r>
              <a:rPr lang="zh-CN" altLang="en-US" dirty="0"/>
              <a:t>的数组，一个长为</a:t>
            </a:r>
            <a:r>
              <a:rPr lang="en-US" altLang="zh-CN" dirty="0"/>
              <a:t>k</a:t>
            </a:r>
            <a:r>
              <a:rPr lang="zh-CN" altLang="en-US" dirty="0"/>
              <a:t>的滑动窗口从最左移至最右端，你只能见到窗口的</a:t>
            </a:r>
            <a:r>
              <a:rPr lang="en-US" altLang="zh-CN" dirty="0"/>
              <a:t>k</a:t>
            </a:r>
            <a:r>
              <a:rPr lang="zh-CN" altLang="en-US" dirty="0"/>
              <a:t>个数，每次窗体向右移动一位。求窗口在每个位置，窗口内数据的最大值</a:t>
            </a:r>
            <a:r>
              <a:rPr lang="en-US" altLang="zh-CN" dirty="0"/>
              <a:t>/</a:t>
            </a:r>
            <a:r>
              <a:rPr lang="zh-CN" altLang="en-US" dirty="0"/>
              <a:t>最小值</a:t>
            </a:r>
            <a:endParaRPr lang="en-US" altLang="zh-CN" dirty="0"/>
          </a:p>
        </p:txBody>
      </p:sp>
    </p:spTree>
    <p:extLst>
      <p:ext uri="{BB962C8B-B14F-4D97-AF65-F5344CB8AC3E}">
        <p14:creationId xmlns:p14="http://schemas.microsoft.com/office/powerpoint/2010/main" val="27310885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718C</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sz="2600" dirty="0">
                <a:latin typeface="华文楷体" panose="02010600040101010101" pitchFamily="2" charset="-122"/>
                <a:ea typeface="华文楷体" panose="02010600040101010101" pitchFamily="2" charset="-122"/>
              </a:rPr>
              <a:t>思路：</a:t>
            </a:r>
            <a:endParaRPr lang="en-US" altLang="zh-CN"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一般求斐波那契函数的方法可以考虑矩阵乘法，这里也是这样的。</a:t>
            </a:r>
          </a:p>
          <a:p>
            <a:r>
              <a:rPr lang="zh-CN" altLang="en-US" sz="2600" dirty="0">
                <a:latin typeface="华文楷体" panose="02010600040101010101" pitchFamily="2" charset="-122"/>
                <a:ea typeface="华文楷体" panose="02010600040101010101" pitchFamily="2" charset="-122"/>
              </a:rPr>
              <a:t>我们不用线段树维护权值，我们用线段树维护线段树维护区间矩阵和。</a:t>
            </a:r>
            <a:endParaRPr lang="en-US" altLang="zh-CN"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有一个矩阵乘法的性质：</a:t>
            </a:r>
            <a:r>
              <a:rPr lang="pt-BR" altLang="zh-CN" sz="2600" dirty="0">
                <a:latin typeface="华文楷体" panose="02010600040101010101" pitchFamily="2" charset="-122"/>
                <a:ea typeface="华文楷体" panose="02010600040101010101" pitchFamily="2" charset="-122"/>
              </a:rPr>
              <a:t>A*B+A*C=A*(B+C)</a:t>
            </a:r>
            <a:endParaRPr lang="zh-CN" altLang="en-US"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在求斐波那契数列中，是</a:t>
            </a:r>
            <a:r>
              <a:rPr lang="en-US" altLang="zh-CN" sz="2600" dirty="0">
                <a:latin typeface="华文楷体" panose="02010600040101010101" pitchFamily="2" charset="-122"/>
                <a:ea typeface="华文楷体" panose="02010600040101010101" pitchFamily="2" charset="-122"/>
              </a:rPr>
              <a:t>A*F</a:t>
            </a:r>
            <a:r>
              <a:rPr lang="zh-CN" altLang="en-US" sz="2600" dirty="0">
                <a:latin typeface="华文楷体" panose="02010600040101010101" pitchFamily="2" charset="-122"/>
                <a:ea typeface="华文楷体" panose="02010600040101010101" pitchFamily="2" charset="-122"/>
              </a:rPr>
              <a:t>，</a:t>
            </a:r>
            <a:r>
              <a:rPr lang="en-US" altLang="zh-CN" sz="2600" dirty="0">
                <a:latin typeface="华文楷体" panose="02010600040101010101" pitchFamily="2" charset="-122"/>
                <a:ea typeface="华文楷体" panose="02010600040101010101" pitchFamily="2" charset="-122"/>
              </a:rPr>
              <a:t>A</a:t>
            </a:r>
            <a:r>
              <a:rPr lang="zh-CN" altLang="en-US" sz="2600" dirty="0">
                <a:latin typeface="华文楷体" panose="02010600040101010101" pitchFamily="2" charset="-122"/>
                <a:ea typeface="华文楷体" panose="02010600040101010101" pitchFamily="2" charset="-122"/>
              </a:rPr>
              <a:t>是变换矩阵，</a:t>
            </a:r>
            <a:r>
              <a:rPr lang="en-US" altLang="zh-CN" sz="2600" dirty="0">
                <a:latin typeface="华文楷体" panose="02010600040101010101" pitchFamily="2" charset="-122"/>
                <a:ea typeface="华文楷体" panose="02010600040101010101" pitchFamily="2" charset="-122"/>
              </a:rPr>
              <a:t>F</a:t>
            </a:r>
            <a:r>
              <a:rPr lang="zh-CN" altLang="en-US" sz="2600" dirty="0">
                <a:latin typeface="华文楷体" panose="02010600040101010101" pitchFamily="2" charset="-122"/>
                <a:ea typeface="华文楷体" panose="02010600040101010101" pitchFamily="2" charset="-122"/>
              </a:rPr>
              <a:t>是列矩阵</a:t>
            </a:r>
          </a:p>
          <a:p>
            <a:r>
              <a:rPr lang="zh-CN" altLang="en-US" sz="2600" dirty="0">
                <a:latin typeface="华文楷体" panose="02010600040101010101" pitchFamily="2" charset="-122"/>
                <a:ea typeface="华文楷体" panose="02010600040101010101" pitchFamily="2" charset="-122"/>
              </a:rPr>
              <a:t>那么我们用线段树的</a:t>
            </a:r>
            <a:r>
              <a:rPr lang="en-US" altLang="zh-CN" sz="2600" dirty="0">
                <a:latin typeface="华文楷体" panose="02010600040101010101" pitchFamily="2" charset="-122"/>
                <a:ea typeface="华文楷体" panose="02010600040101010101" pitchFamily="2" charset="-122"/>
              </a:rPr>
              <a:t>lazy</a:t>
            </a:r>
            <a:r>
              <a:rPr lang="zh-CN" altLang="en-US" sz="2600" dirty="0">
                <a:latin typeface="华文楷体" panose="02010600040101010101" pitchFamily="2" charset="-122"/>
                <a:ea typeface="华文楷体" panose="02010600040101010101" pitchFamily="2" charset="-122"/>
              </a:rPr>
              <a:t>标记维护</a:t>
            </a:r>
            <a:r>
              <a:rPr lang="en-US" altLang="zh-CN" sz="2600" dirty="0">
                <a:latin typeface="华文楷体" panose="02010600040101010101" pitchFamily="2" charset="-122"/>
                <a:ea typeface="华文楷体" panose="02010600040101010101" pitchFamily="2" charset="-122"/>
              </a:rPr>
              <a:t>A</a:t>
            </a:r>
            <a:r>
              <a:rPr lang="zh-CN" altLang="en-US" sz="2600" dirty="0">
                <a:latin typeface="华文楷体" panose="02010600040101010101" pitchFamily="2" charset="-122"/>
                <a:ea typeface="华文楷体" panose="02010600040101010101" pitchFamily="2" charset="-122"/>
              </a:rPr>
              <a:t>矩阵，然后用</a:t>
            </a:r>
            <a:r>
              <a:rPr lang="en-US" altLang="zh-CN" sz="2600" dirty="0">
                <a:latin typeface="华文楷体" panose="02010600040101010101" pitchFamily="2" charset="-122"/>
                <a:ea typeface="华文楷体" panose="02010600040101010101" pitchFamily="2" charset="-122"/>
              </a:rPr>
              <a:t>sum</a:t>
            </a:r>
            <a:r>
              <a:rPr lang="zh-CN" altLang="en-US" sz="2600" dirty="0">
                <a:latin typeface="华文楷体" panose="02010600040101010101" pitchFamily="2" charset="-122"/>
                <a:ea typeface="华文楷体" panose="02010600040101010101" pitchFamily="2" charset="-122"/>
              </a:rPr>
              <a:t>维护</a:t>
            </a:r>
            <a:r>
              <a:rPr lang="en-US" altLang="zh-CN" sz="2600" dirty="0">
                <a:latin typeface="华文楷体" panose="02010600040101010101" pitchFamily="2" charset="-122"/>
                <a:ea typeface="华文楷体" panose="02010600040101010101" pitchFamily="2" charset="-122"/>
              </a:rPr>
              <a:t>F</a:t>
            </a:r>
            <a:r>
              <a:rPr lang="zh-CN" altLang="en-US" sz="2600" dirty="0">
                <a:latin typeface="华文楷体" panose="02010600040101010101" pitchFamily="2" charset="-122"/>
                <a:ea typeface="华文楷体" panose="02010600040101010101" pitchFamily="2" charset="-122"/>
              </a:rPr>
              <a:t>矩阵</a:t>
            </a:r>
          </a:p>
          <a:p>
            <a:r>
              <a:rPr lang="zh-CN" altLang="en-US" sz="2600" dirty="0">
                <a:latin typeface="华文楷体" panose="02010600040101010101" pitchFamily="2" charset="-122"/>
                <a:ea typeface="华文楷体" panose="02010600040101010101" pitchFamily="2" charset="-122"/>
              </a:rPr>
              <a:t>之后在线段树上，就变成了区间更新乘以</a:t>
            </a:r>
            <a:r>
              <a:rPr lang="en-US" altLang="zh-CN" sz="2600" dirty="0">
                <a:latin typeface="华文楷体" panose="02010600040101010101" pitchFamily="2" charset="-122"/>
                <a:ea typeface="华文楷体" panose="02010600040101010101" pitchFamily="2" charset="-122"/>
              </a:rPr>
              <a:t>x</a:t>
            </a:r>
            <a:r>
              <a:rPr lang="zh-CN" altLang="en-US" sz="2600" dirty="0">
                <a:latin typeface="华文楷体" panose="02010600040101010101" pitchFamily="2" charset="-122"/>
                <a:ea typeface="华文楷体" panose="02010600040101010101" pitchFamily="2" charset="-122"/>
              </a:rPr>
              <a:t>。</a:t>
            </a:r>
          </a:p>
          <a:p>
            <a:endParaRPr lang="zh-CN" altLang="en-US" dirty="0">
              <a:latin typeface="方正硬笔行书简体" panose="03000509000000000000" pitchFamily="65" charset="-122"/>
              <a:ea typeface="方正硬笔行书简体" panose="03000509000000000000" pitchFamily="65" charset="-122"/>
            </a:endParaRPr>
          </a:p>
          <a:p>
            <a:endParaRPr lang="zh-CN" altLang="en-US" dirty="0">
              <a:latin typeface="方正硬笔行书简体" panose="03000509000000000000" pitchFamily="65" charset="-122"/>
              <a:ea typeface="方正硬笔行书简体" panose="03000509000000000000" pitchFamily="65" charset="-122"/>
            </a:endParaRPr>
          </a:p>
        </p:txBody>
      </p:sp>
    </p:spTree>
    <p:extLst>
      <p:ext uri="{BB962C8B-B14F-4D97-AF65-F5344CB8AC3E}">
        <p14:creationId xmlns:p14="http://schemas.microsoft.com/office/powerpoint/2010/main" val="19923931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620E</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a:latin typeface="华文楷体" panose="02010600040101010101" pitchFamily="2" charset="-122"/>
                <a:ea typeface="华文楷体" panose="02010600040101010101" pitchFamily="2" charset="-122"/>
              </a:rPr>
              <a:t>题意：</a:t>
            </a:r>
            <a:endParaRPr lang="en-US" altLang="zh-CN" dirty="0">
              <a:latin typeface="华文楷体" panose="02010600040101010101" pitchFamily="2" charset="-122"/>
              <a:ea typeface="华文楷体" panose="02010600040101010101" pitchFamily="2" charset="-122"/>
            </a:endParaRPr>
          </a:p>
          <a:p>
            <a:pPr>
              <a:lnSpc>
                <a:spcPct val="110000"/>
              </a:lnSpc>
            </a:pPr>
            <a:r>
              <a:rPr lang="zh-CN" altLang="en-US" dirty="0">
                <a:latin typeface="华文楷体" panose="02010600040101010101" pitchFamily="2" charset="-122"/>
                <a:ea typeface="华文楷体" panose="02010600040101010101" pitchFamily="2" charset="-122"/>
              </a:rPr>
              <a:t>给你一棵树，每个结点刚开始的时候都有一个颜色，</a:t>
            </a:r>
            <a:endParaRPr lang="en-US" altLang="zh-CN" dirty="0">
              <a:latin typeface="华文楷体" panose="02010600040101010101" pitchFamily="2" charset="-122"/>
              <a:ea typeface="华文楷体" panose="02010600040101010101" pitchFamily="2" charset="-122"/>
            </a:endParaRPr>
          </a:p>
          <a:p>
            <a:pPr>
              <a:lnSpc>
                <a:spcPct val="110000"/>
              </a:lnSpc>
            </a:pPr>
            <a:r>
              <a:rPr lang="zh-CN" altLang="en-US" dirty="0">
                <a:latin typeface="华文楷体" panose="02010600040101010101" pitchFamily="2" charset="-122"/>
                <a:ea typeface="华文楷体" panose="02010600040101010101" pitchFamily="2" charset="-122"/>
              </a:rPr>
              <a:t>现在有操作</a:t>
            </a:r>
            <a:endParaRPr lang="en-US" altLang="zh-CN" dirty="0">
              <a:latin typeface="华文楷体" panose="02010600040101010101" pitchFamily="2" charset="-122"/>
              <a:ea typeface="华文楷体" panose="02010600040101010101" pitchFamily="2" charset="-122"/>
            </a:endParaRPr>
          </a:p>
          <a:p>
            <a:pPr>
              <a:lnSpc>
                <a:spcPct val="110000"/>
              </a:lnSpc>
            </a:pPr>
            <a:r>
              <a:rPr lang="en-US" altLang="zh-CN" dirty="0">
                <a:latin typeface="华文楷体" panose="02010600040101010101" pitchFamily="2" charset="-122"/>
                <a:ea typeface="华文楷体" panose="02010600040101010101" pitchFamily="2" charset="-122"/>
              </a:rPr>
              <a:t>1 u col</a:t>
            </a:r>
            <a:r>
              <a:rPr lang="zh-CN" altLang="en-US" dirty="0">
                <a:latin typeface="华文楷体" panose="02010600040101010101" pitchFamily="2" charset="-122"/>
                <a:ea typeface="华文楷体" panose="02010600040101010101" pitchFamily="2" charset="-122"/>
              </a:rPr>
              <a:t>：给这个结点及其子树染上</a:t>
            </a:r>
            <a:r>
              <a:rPr lang="en-US" altLang="zh-CN" dirty="0">
                <a:latin typeface="华文楷体" panose="02010600040101010101" pitchFamily="2" charset="-122"/>
                <a:ea typeface="华文楷体" panose="02010600040101010101" pitchFamily="2" charset="-122"/>
              </a:rPr>
              <a:t>col</a:t>
            </a:r>
            <a:r>
              <a:rPr lang="zh-CN" altLang="en-US" dirty="0">
                <a:latin typeface="华文楷体" panose="02010600040101010101" pitchFamily="2" charset="-122"/>
                <a:ea typeface="华文楷体" panose="02010600040101010101" pitchFamily="2" charset="-122"/>
              </a:rPr>
              <a:t>这种颜色</a:t>
            </a:r>
            <a:endParaRPr lang="en-US" altLang="zh-CN" dirty="0">
              <a:latin typeface="华文楷体" panose="02010600040101010101" pitchFamily="2" charset="-122"/>
              <a:ea typeface="华文楷体" panose="02010600040101010101" pitchFamily="2" charset="-122"/>
            </a:endParaRPr>
          </a:p>
          <a:p>
            <a:pPr>
              <a:lnSpc>
                <a:spcPct val="110000"/>
              </a:lnSpc>
            </a:pPr>
            <a:r>
              <a:rPr lang="en-US" altLang="zh-CN" dirty="0">
                <a:latin typeface="华文楷体" panose="02010600040101010101" pitchFamily="2" charset="-122"/>
                <a:ea typeface="华文楷体" panose="02010600040101010101" pitchFamily="2" charset="-122"/>
              </a:rPr>
              <a:t>2 u</a:t>
            </a:r>
            <a:r>
              <a:rPr lang="zh-CN" altLang="en-US" dirty="0">
                <a:latin typeface="华文楷体" panose="02010600040101010101" pitchFamily="2" charset="-122"/>
                <a:ea typeface="华文楷体" panose="02010600040101010101" pitchFamily="2" charset="-122"/>
              </a:rPr>
              <a:t>：查询以</a:t>
            </a:r>
            <a:r>
              <a:rPr lang="en-US" altLang="zh-CN" dirty="0">
                <a:latin typeface="华文楷体" panose="02010600040101010101" pitchFamily="2" charset="-122"/>
                <a:ea typeface="华文楷体" panose="02010600040101010101" pitchFamily="2" charset="-122"/>
              </a:rPr>
              <a:t>u</a:t>
            </a:r>
            <a:r>
              <a:rPr lang="zh-CN" altLang="en-US" dirty="0">
                <a:latin typeface="华文楷体" panose="02010600040101010101" pitchFamily="2" charset="-122"/>
                <a:ea typeface="华文楷体" panose="02010600040101010101" pitchFamily="2" charset="-122"/>
              </a:rPr>
              <a:t>为根节点的子树的所有颜色种类</a:t>
            </a:r>
            <a:endParaRPr lang="en-US" altLang="zh-CN" dirty="0">
              <a:latin typeface="华文楷体" panose="02010600040101010101" pitchFamily="2" charset="-122"/>
              <a:ea typeface="华文楷体" panose="02010600040101010101" pitchFamily="2" charset="-122"/>
            </a:endParaRPr>
          </a:p>
          <a:p>
            <a:pPr>
              <a:lnSpc>
                <a:spcPct val="110000"/>
              </a:lnSpc>
            </a:pPr>
            <a:r>
              <a:rPr lang="zh-CN" altLang="en-US" dirty="0">
                <a:latin typeface="华文楷体" panose="02010600040101010101" pitchFamily="2" charset="-122"/>
                <a:ea typeface="华文楷体" panose="02010600040101010101" pitchFamily="2" charset="-122"/>
              </a:rPr>
              <a:t>颜色数</a:t>
            </a:r>
            <a:r>
              <a:rPr lang="en-US" altLang="zh-CN" dirty="0">
                <a:latin typeface="华文楷体" panose="02010600040101010101" pitchFamily="2" charset="-122"/>
                <a:ea typeface="华文楷体" panose="02010600040101010101" pitchFamily="2" charset="-122"/>
              </a:rPr>
              <a:t>≤60  n≤10</a:t>
            </a:r>
            <a:r>
              <a:rPr lang="en-US" altLang="zh-CN" baseline="30000" dirty="0">
                <a:latin typeface="华文楷体" panose="02010600040101010101" pitchFamily="2" charset="-122"/>
                <a:ea typeface="华文楷体" panose="02010600040101010101" pitchFamily="2" charset="-122"/>
              </a:rPr>
              <a:t>5</a:t>
            </a:r>
            <a:r>
              <a:rPr lang="zh-CN" altLang="en-US" dirty="0">
                <a:latin typeface="方正楷体简体" panose="02010601030101010101" pitchFamily="2" charset="-122"/>
                <a:ea typeface="方正楷体简体" panose="02010601030101010101" pitchFamily="2" charset="-122"/>
              </a:rPr>
              <a:t/>
            </a:r>
            <a:br>
              <a:rPr lang="zh-CN" altLang="en-US" dirty="0">
                <a:latin typeface="方正楷体简体" panose="02010601030101010101" pitchFamily="2" charset="-122"/>
                <a:ea typeface="方正楷体简体" panose="02010601030101010101" pitchFamily="2" charset="-122"/>
              </a:rPr>
            </a:br>
            <a:endParaRPr lang="zh-CN" altLang="en-US" dirty="0">
              <a:latin typeface="方正楷体简体" panose="02010601030101010101" pitchFamily="2" charset="-122"/>
              <a:ea typeface="方正楷体简体" panose="02010601030101010101" pitchFamily="2" charset="-122"/>
            </a:endParaRPr>
          </a:p>
        </p:txBody>
      </p:sp>
    </p:spTree>
    <p:extLst>
      <p:ext uri="{BB962C8B-B14F-4D97-AF65-F5344CB8AC3E}">
        <p14:creationId xmlns:p14="http://schemas.microsoft.com/office/powerpoint/2010/main" val="10304712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200" dirty="0">
                <a:latin typeface="华文楷体" panose="02010600040101010101" pitchFamily="2" charset="-122"/>
                <a:ea typeface="华文楷体" panose="02010600040101010101" pitchFamily="2" charset="-122"/>
              </a:rPr>
              <a:t>思路：</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我们看到这道题的颜色最多只有</a:t>
            </a:r>
            <a:r>
              <a:rPr lang="en-US" altLang="zh-CN" sz="2200" dirty="0">
                <a:latin typeface="华文楷体" panose="02010600040101010101" pitchFamily="2" charset="-122"/>
                <a:ea typeface="华文楷体" panose="02010600040101010101" pitchFamily="2" charset="-122"/>
              </a:rPr>
              <a:t>60</a:t>
            </a:r>
            <a:r>
              <a:rPr lang="zh-CN" altLang="en-US" sz="2200" dirty="0">
                <a:latin typeface="华文楷体" panose="02010600040101010101" pitchFamily="2" charset="-122"/>
                <a:ea typeface="华文楷体" panose="02010600040101010101" pitchFamily="2" charset="-122"/>
              </a:rPr>
              <a:t>种，所以理所应当的想到突破口就是颜色，</a:t>
            </a:r>
            <a:r>
              <a:rPr lang="en-US" altLang="zh-CN" sz="2200" dirty="0">
                <a:latin typeface="华文楷体" panose="02010600040101010101" pitchFamily="2" charset="-122"/>
                <a:ea typeface="华文楷体" panose="02010600040101010101" pitchFamily="2" charset="-122"/>
              </a:rPr>
              <a:t>60</a:t>
            </a:r>
            <a:r>
              <a:rPr lang="zh-CN" altLang="en-US" sz="2200" dirty="0">
                <a:latin typeface="华文楷体" panose="02010600040101010101" pitchFamily="2" charset="-122"/>
                <a:ea typeface="华文楷体" panose="02010600040101010101" pitchFamily="2" charset="-122"/>
              </a:rPr>
              <a:t>的范围可以考虑状压，其实我们在乎的只是有或者没有该颜色，所以我们可以用或运算来合并两个块</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只有修改子树或者查询子树的操作，所以直接</a:t>
            </a:r>
            <a:r>
              <a:rPr lang="en-US" altLang="zh-CN" sz="2200" dirty="0" err="1">
                <a:latin typeface="华文楷体" panose="02010600040101010101" pitchFamily="2" charset="-122"/>
                <a:ea typeface="华文楷体" panose="02010600040101010101" pitchFamily="2" charset="-122"/>
              </a:rPr>
              <a:t>dfs</a:t>
            </a:r>
            <a:r>
              <a:rPr lang="zh-CN" altLang="en-US" sz="2200" dirty="0">
                <a:latin typeface="华文楷体" panose="02010600040101010101" pitchFamily="2" charset="-122"/>
                <a:ea typeface="华文楷体" panose="02010600040101010101" pitchFamily="2" charset="-122"/>
              </a:rPr>
              <a:t>序就可以</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对</a:t>
            </a:r>
            <a:r>
              <a:rPr lang="en-US" altLang="zh-CN" sz="2200" dirty="0" err="1">
                <a:latin typeface="华文楷体" panose="02010600040101010101" pitchFamily="2" charset="-122"/>
                <a:ea typeface="华文楷体" panose="02010600040101010101" pitchFamily="2" charset="-122"/>
              </a:rPr>
              <a:t>dfs</a:t>
            </a:r>
            <a:r>
              <a:rPr lang="zh-CN" altLang="en-US" sz="2200" dirty="0">
                <a:latin typeface="华文楷体" panose="02010600040101010101" pitchFamily="2" charset="-122"/>
                <a:ea typeface="华文楷体" panose="02010600040101010101" pitchFamily="2" charset="-122"/>
              </a:rPr>
              <a:t>序维护一个线段树，支持区间修改区间或，统计区间或之后得到的数在二进制下</a:t>
            </a: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的个数，即为答案</a:t>
            </a:r>
          </a:p>
        </p:txBody>
      </p:sp>
      <p:sp>
        <p:nvSpPr>
          <p:cNvPr id="4" name="标题 1"/>
          <p:cNvSpPr txBox="1">
            <a:spLocks/>
          </p:cNvSpPr>
          <p:nvPr/>
        </p:nvSpPr>
        <p:spPr>
          <a:xfrm>
            <a:off x="1353673" y="879039"/>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fontAlgn="auto">
              <a:lnSpc>
                <a:spcPct val="100000"/>
              </a:lnSpc>
              <a:spcAft>
                <a:spcPts val="0"/>
              </a:spcAft>
              <a:buClrTx/>
              <a:buSzTx/>
              <a:tabLst/>
              <a:defRPr/>
            </a:pPr>
            <a:r>
              <a:rPr lang="en-US" altLang="zh-CN" dirty="0" err="1"/>
              <a:t>Codeforces</a:t>
            </a:r>
            <a:r>
              <a:rPr lang="en-US" altLang="zh-CN" dirty="0"/>
              <a:t> 620E</a:t>
            </a:r>
            <a:endParaRPr lang="zh-CN" altLang="en-US" dirty="0"/>
          </a:p>
        </p:txBody>
      </p:sp>
    </p:spTree>
    <p:extLst>
      <p:ext uri="{BB962C8B-B14F-4D97-AF65-F5344CB8AC3E}">
        <p14:creationId xmlns:p14="http://schemas.microsoft.com/office/powerpoint/2010/main" val="35010803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BZOJ 1018 </a:t>
            </a:r>
            <a:r>
              <a:rPr lang="zh-CN" altLang="en-US" dirty="0"/>
              <a:t>堵塞的交通</a:t>
            </a:r>
          </a:p>
        </p:txBody>
      </p:sp>
      <p:sp>
        <p:nvSpPr>
          <p:cNvPr id="3" name="内容占位符 2"/>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rPr>
              <a:t>题目自己看</a:t>
            </a:r>
            <a:r>
              <a:rPr lang="en-US" altLang="zh-CN" dirty="0">
                <a:latin typeface="华文楷体" panose="02010600040101010101" pitchFamily="2" charset="-122"/>
                <a:ea typeface="华文楷体" panose="02010600040101010101" pitchFamily="2" charset="-122"/>
              </a:rPr>
              <a:t>   &gt;.&lt;</a:t>
            </a:r>
          </a:p>
          <a:p>
            <a:r>
              <a:rPr lang="zh-CN" altLang="zh-CN" dirty="0">
                <a:latin typeface="华文楷体" panose="02010600040101010101" pitchFamily="2" charset="-122"/>
                <a:ea typeface="华文楷体" panose="02010600040101010101" pitchFamily="2" charset="-122"/>
              </a:rPr>
              <a:t>假设询问</a:t>
            </a:r>
            <a:r>
              <a:rPr lang="en-US" altLang="zh-CN" dirty="0">
                <a:latin typeface="华文楷体" panose="02010600040101010101" pitchFamily="2" charset="-122"/>
                <a:ea typeface="华文楷体" panose="02010600040101010101" pitchFamily="2" charset="-122"/>
              </a:rPr>
              <a:t>(r1,1)</a:t>
            </a:r>
            <a:r>
              <a:rPr lang="zh-CN" altLang="zh-CN"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(r2,2)(c2&gt;=c1)</a:t>
            </a:r>
            <a:r>
              <a:rPr lang="zh-CN" altLang="zh-CN" dirty="0">
                <a:latin typeface="华文楷体" panose="02010600040101010101" pitchFamily="2" charset="-122"/>
                <a:ea typeface="华文楷体" panose="02010600040101010101" pitchFamily="2" charset="-122"/>
              </a:rPr>
              <a:t>的连通性，我们对最复杂的连通方式进行分析：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540" y="3971645"/>
            <a:ext cx="8947546" cy="15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486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BZOJ 1018 </a:t>
            </a:r>
            <a:r>
              <a:rPr lang="zh-CN" altLang="en-US" dirty="0"/>
              <a:t>堵塞的交通</a:t>
            </a:r>
          </a:p>
        </p:txBody>
      </p:sp>
      <p:sp>
        <p:nvSpPr>
          <p:cNvPr id="3" name="内容占位符 2"/>
          <p:cNvSpPr>
            <a:spLocks noGrp="1"/>
          </p:cNvSpPr>
          <p:nvPr>
            <p:ph idx="1"/>
          </p:nvPr>
        </p:nvSpPr>
        <p:spPr>
          <a:xfrm>
            <a:off x="1295401" y="2556932"/>
            <a:ext cx="9601196" cy="3318936"/>
          </a:xfrm>
        </p:spPr>
        <p:txBody>
          <a:bodyPr>
            <a:normAutofit fontScale="92500" lnSpcReduction="10000"/>
          </a:bodyPr>
          <a:lstStyle/>
          <a:p>
            <a:r>
              <a:rPr lang="zh-CN" altLang="zh-CN" dirty="0">
                <a:latin typeface="华文楷体" panose="02010600040101010101" pitchFamily="2" charset="-122"/>
                <a:ea typeface="华文楷体" panose="02010600040101010101" pitchFamily="2" charset="-122"/>
              </a:rPr>
              <a:t>将路线分成</a:t>
            </a:r>
            <a:r>
              <a:rPr lang="en-US" altLang="zh-CN" dirty="0">
                <a:latin typeface="华文楷体" panose="02010600040101010101" pitchFamily="2" charset="-122"/>
                <a:ea typeface="华文楷体" panose="02010600040101010101" pitchFamily="2" charset="-122"/>
              </a:rPr>
              <a:t>3</a:t>
            </a:r>
            <a:r>
              <a:rPr lang="zh-CN" altLang="zh-CN" dirty="0">
                <a:latin typeface="华文楷体" panose="02010600040101010101" pitchFamily="2" charset="-122"/>
                <a:ea typeface="华文楷体" panose="02010600040101010101" pitchFamily="2" charset="-122"/>
              </a:rPr>
              <a:t>个部分，很容易发现，路线只有几种可能：</a:t>
            </a:r>
          </a:p>
          <a:p>
            <a:pPr lvl="0"/>
            <a:r>
              <a:rPr lang="zh-CN" altLang="zh-CN" dirty="0">
                <a:latin typeface="华文楷体" panose="02010600040101010101" pitchFamily="2" charset="-122"/>
                <a:ea typeface="华文楷体" panose="02010600040101010101" pitchFamily="2" charset="-122"/>
              </a:rPr>
              <a:t>从</a:t>
            </a:r>
            <a:r>
              <a:rPr lang="en-US" altLang="zh-CN" dirty="0">
                <a:latin typeface="华文楷体" panose="02010600040101010101" pitchFamily="2" charset="-122"/>
                <a:ea typeface="华文楷体" panose="02010600040101010101" pitchFamily="2" charset="-122"/>
              </a:rPr>
              <a:t>(r1,1)</a:t>
            </a:r>
            <a:r>
              <a:rPr lang="zh-CN" altLang="zh-CN" dirty="0">
                <a:latin typeface="华文楷体" panose="02010600040101010101" pitchFamily="2" charset="-122"/>
                <a:ea typeface="华文楷体" panose="02010600040101010101" pitchFamily="2" charset="-122"/>
              </a:rPr>
              <a:t>直接一直向右、上、下走直接到</a:t>
            </a:r>
            <a:r>
              <a:rPr lang="en-US" altLang="zh-CN" dirty="0">
                <a:latin typeface="华文楷体" panose="02010600040101010101" pitchFamily="2" charset="-122"/>
                <a:ea typeface="华文楷体" panose="02010600040101010101" pitchFamily="2" charset="-122"/>
              </a:rPr>
              <a:t>(r2,2)</a:t>
            </a:r>
            <a:endParaRPr lang="zh-CN" altLang="zh-CN" dirty="0">
              <a:latin typeface="华文楷体" panose="02010600040101010101" pitchFamily="2" charset="-122"/>
              <a:ea typeface="华文楷体" panose="02010600040101010101" pitchFamily="2" charset="-122"/>
            </a:endParaRPr>
          </a:p>
          <a:p>
            <a:pPr lvl="0"/>
            <a:r>
              <a:rPr lang="zh-CN" altLang="zh-CN" dirty="0">
                <a:latin typeface="华文楷体" panose="02010600040101010101" pitchFamily="2" charset="-122"/>
                <a:ea typeface="华文楷体" panose="02010600040101010101" pitchFamily="2" charset="-122"/>
              </a:rPr>
              <a:t>先从</a:t>
            </a:r>
            <a:r>
              <a:rPr lang="en-US" altLang="zh-CN" dirty="0">
                <a:latin typeface="华文楷体" panose="02010600040101010101" pitchFamily="2" charset="-122"/>
                <a:ea typeface="华文楷体" panose="02010600040101010101" pitchFamily="2" charset="-122"/>
              </a:rPr>
              <a:t>(r1,1)</a:t>
            </a:r>
            <a:r>
              <a:rPr lang="zh-CN" altLang="zh-CN"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(r1,2)</a:t>
            </a:r>
            <a:r>
              <a:rPr lang="zh-CN" altLang="zh-CN" dirty="0">
                <a:latin typeface="华文楷体" panose="02010600040101010101" pitchFamily="2" charset="-122"/>
                <a:ea typeface="华文楷体" panose="02010600040101010101" pitchFamily="2" charset="-122"/>
              </a:rPr>
              <a:t>，再从</a:t>
            </a:r>
            <a:r>
              <a:rPr lang="en-US" altLang="zh-CN" dirty="0">
                <a:latin typeface="华文楷体" panose="02010600040101010101" pitchFamily="2" charset="-122"/>
                <a:ea typeface="华文楷体" panose="02010600040101010101" pitchFamily="2" charset="-122"/>
              </a:rPr>
              <a:t>(r1,2)</a:t>
            </a:r>
            <a:r>
              <a:rPr lang="zh-CN" altLang="zh-CN" dirty="0">
                <a:latin typeface="华文楷体" panose="02010600040101010101" pitchFamily="2" charset="-122"/>
                <a:ea typeface="华文楷体" panose="02010600040101010101" pitchFamily="2" charset="-122"/>
              </a:rPr>
              <a:t>直接一直向右、上、下走直接到</a:t>
            </a:r>
            <a:r>
              <a:rPr lang="en-US" altLang="zh-CN" dirty="0">
                <a:latin typeface="华文楷体" panose="02010600040101010101" pitchFamily="2" charset="-122"/>
                <a:ea typeface="华文楷体" panose="02010600040101010101" pitchFamily="2" charset="-122"/>
              </a:rPr>
              <a:t>(r2,2)</a:t>
            </a:r>
            <a:endParaRPr lang="zh-CN" altLang="zh-CN" dirty="0">
              <a:latin typeface="华文楷体" panose="02010600040101010101" pitchFamily="2" charset="-122"/>
              <a:ea typeface="华文楷体" panose="02010600040101010101" pitchFamily="2" charset="-122"/>
            </a:endParaRPr>
          </a:p>
          <a:p>
            <a:pPr lvl="0"/>
            <a:r>
              <a:rPr lang="zh-CN" altLang="zh-CN" dirty="0">
                <a:latin typeface="华文楷体" panose="02010600040101010101" pitchFamily="2" charset="-122"/>
                <a:ea typeface="华文楷体" panose="02010600040101010101" pitchFamily="2" charset="-122"/>
              </a:rPr>
              <a:t>从</a:t>
            </a:r>
            <a:r>
              <a:rPr lang="en-US" altLang="zh-CN" dirty="0">
                <a:latin typeface="华文楷体" panose="02010600040101010101" pitchFamily="2" charset="-122"/>
                <a:ea typeface="华文楷体" panose="02010600040101010101" pitchFamily="2" charset="-122"/>
              </a:rPr>
              <a:t>(r1,1)</a:t>
            </a:r>
            <a:r>
              <a:rPr lang="zh-CN" altLang="zh-CN" dirty="0">
                <a:latin typeface="华文楷体" panose="02010600040101010101" pitchFamily="2" charset="-122"/>
                <a:ea typeface="华文楷体" panose="02010600040101010101" pitchFamily="2" charset="-122"/>
              </a:rPr>
              <a:t>直接一直向右、上、下走直接到</a:t>
            </a:r>
            <a:r>
              <a:rPr lang="en-US" altLang="zh-CN" dirty="0">
                <a:latin typeface="华文楷体" panose="02010600040101010101" pitchFamily="2" charset="-122"/>
                <a:ea typeface="华文楷体" panose="02010600040101010101" pitchFamily="2" charset="-122"/>
              </a:rPr>
              <a:t>(r2,1)</a:t>
            </a:r>
            <a:r>
              <a:rPr lang="zh-CN" altLang="zh-CN" dirty="0">
                <a:latin typeface="华文楷体" panose="02010600040101010101" pitchFamily="2" charset="-122"/>
                <a:ea typeface="华文楷体" panose="02010600040101010101" pitchFamily="2" charset="-122"/>
              </a:rPr>
              <a:t>，再从</a:t>
            </a:r>
            <a:r>
              <a:rPr lang="en-US" altLang="zh-CN" dirty="0">
                <a:latin typeface="华文楷体" panose="02010600040101010101" pitchFamily="2" charset="-122"/>
                <a:ea typeface="华文楷体" panose="02010600040101010101" pitchFamily="2" charset="-122"/>
              </a:rPr>
              <a:t>(r2,1)</a:t>
            </a:r>
            <a:r>
              <a:rPr lang="zh-CN" altLang="zh-CN"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(r2,2)</a:t>
            </a:r>
            <a:endParaRPr lang="zh-CN" altLang="zh-CN" dirty="0">
              <a:latin typeface="华文楷体" panose="02010600040101010101" pitchFamily="2" charset="-122"/>
              <a:ea typeface="华文楷体" panose="02010600040101010101" pitchFamily="2" charset="-122"/>
            </a:endParaRPr>
          </a:p>
          <a:p>
            <a:pPr lvl="0"/>
            <a:r>
              <a:rPr lang="zh-CN" altLang="zh-CN" dirty="0">
                <a:latin typeface="华文楷体" panose="02010600040101010101" pitchFamily="2" charset="-122"/>
                <a:ea typeface="华文楷体" panose="02010600040101010101" pitchFamily="2" charset="-122"/>
              </a:rPr>
              <a:t>先从</a:t>
            </a:r>
            <a:r>
              <a:rPr lang="en-US" altLang="zh-CN" dirty="0">
                <a:latin typeface="华文楷体" panose="02010600040101010101" pitchFamily="2" charset="-122"/>
                <a:ea typeface="华文楷体" panose="02010600040101010101" pitchFamily="2" charset="-122"/>
              </a:rPr>
              <a:t>(r1,1)</a:t>
            </a:r>
            <a:r>
              <a:rPr lang="zh-CN" altLang="zh-CN"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(r1,2)</a:t>
            </a:r>
            <a:r>
              <a:rPr lang="zh-CN" altLang="zh-CN" dirty="0">
                <a:latin typeface="华文楷体" panose="02010600040101010101" pitchFamily="2" charset="-122"/>
                <a:ea typeface="华文楷体" panose="02010600040101010101" pitchFamily="2" charset="-122"/>
              </a:rPr>
              <a:t>，再从</a:t>
            </a:r>
            <a:r>
              <a:rPr lang="en-US" altLang="zh-CN" dirty="0">
                <a:latin typeface="华文楷体" panose="02010600040101010101" pitchFamily="2" charset="-122"/>
                <a:ea typeface="华文楷体" panose="02010600040101010101" pitchFamily="2" charset="-122"/>
              </a:rPr>
              <a:t>(r1,2)</a:t>
            </a:r>
            <a:r>
              <a:rPr lang="zh-CN" altLang="zh-CN" dirty="0">
                <a:latin typeface="华文楷体" panose="02010600040101010101" pitchFamily="2" charset="-122"/>
                <a:ea typeface="华文楷体" panose="02010600040101010101" pitchFamily="2" charset="-122"/>
              </a:rPr>
              <a:t>直接一直向右、上、下走直接到</a:t>
            </a:r>
            <a:r>
              <a:rPr lang="en-US" altLang="zh-CN" dirty="0">
                <a:latin typeface="华文楷体" panose="02010600040101010101" pitchFamily="2" charset="-122"/>
                <a:ea typeface="华文楷体" panose="02010600040101010101" pitchFamily="2" charset="-122"/>
              </a:rPr>
              <a:t>(r2,1) </a:t>
            </a:r>
            <a:r>
              <a:rPr lang="zh-CN" altLang="zh-CN" dirty="0">
                <a:latin typeface="华文楷体" panose="02010600040101010101" pitchFamily="2" charset="-122"/>
                <a:ea typeface="华文楷体" panose="02010600040101010101" pitchFamily="2" charset="-122"/>
              </a:rPr>
              <a:t>，再从</a:t>
            </a:r>
            <a:r>
              <a:rPr lang="en-US" altLang="zh-CN" dirty="0">
                <a:latin typeface="华文楷体" panose="02010600040101010101" pitchFamily="2" charset="-122"/>
                <a:ea typeface="华文楷体" panose="02010600040101010101" pitchFamily="2" charset="-122"/>
              </a:rPr>
              <a:t>(r2,1)</a:t>
            </a:r>
            <a:r>
              <a:rPr lang="zh-CN" altLang="zh-CN"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(r2,2)</a:t>
            </a:r>
            <a:endParaRPr lang="zh-CN"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其中，</a:t>
            </a:r>
            <a:r>
              <a:rPr lang="en-US" altLang="zh-CN" dirty="0">
                <a:latin typeface="华文楷体" panose="02010600040101010101" pitchFamily="2" charset="-122"/>
                <a:ea typeface="华文楷体" panose="02010600040101010101" pitchFamily="2" charset="-122"/>
              </a:rPr>
              <a:t>(r1,1)</a:t>
            </a:r>
            <a:r>
              <a:rPr lang="zh-CN" altLang="zh-CN"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(r1,2)</a:t>
            </a:r>
            <a:r>
              <a:rPr lang="zh-CN" altLang="zh-CN" dirty="0">
                <a:latin typeface="华文楷体" panose="02010600040101010101" pitchFamily="2" charset="-122"/>
                <a:ea typeface="华文楷体" panose="02010600040101010101" pitchFamily="2" charset="-122"/>
              </a:rPr>
              <a:t>的方法只能是一直向左走到某个地方，然后想下，再一直向右走到</a:t>
            </a:r>
            <a:r>
              <a:rPr lang="en-US" altLang="zh-CN" dirty="0">
                <a:latin typeface="华文楷体" panose="02010600040101010101" pitchFamily="2" charset="-122"/>
                <a:ea typeface="华文楷体" panose="02010600040101010101" pitchFamily="2" charset="-122"/>
              </a:rPr>
              <a:t>(r1,2)</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199055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BZOJ 1018 </a:t>
            </a:r>
            <a:r>
              <a:rPr lang="zh-CN" altLang="en-US" dirty="0"/>
              <a:t>堵塞的交通</a:t>
            </a:r>
          </a:p>
        </p:txBody>
      </p:sp>
      <p:sp>
        <p:nvSpPr>
          <p:cNvPr id="3" name="内容占位符 2"/>
          <p:cNvSpPr>
            <a:spLocks noGrp="1"/>
          </p:cNvSpPr>
          <p:nvPr>
            <p:ph idx="1"/>
          </p:nvPr>
        </p:nvSpPr>
        <p:spPr/>
        <p:txBody>
          <a:bodyPr>
            <a:normAutofit lnSpcReduction="10000"/>
          </a:bodyPr>
          <a:lstStyle/>
          <a:p>
            <a:r>
              <a:rPr lang="zh-CN" altLang="zh-CN" sz="2200" dirty="0">
                <a:latin typeface="华文楷体" panose="02010600040101010101" pitchFamily="2" charset="-122"/>
                <a:ea typeface="华文楷体" panose="02010600040101010101" pitchFamily="2" charset="-122"/>
              </a:rPr>
              <a:t>同理，</a:t>
            </a:r>
            <a:r>
              <a:rPr lang="en-US" altLang="zh-CN" sz="2200" dirty="0">
                <a:latin typeface="华文楷体" panose="02010600040101010101" pitchFamily="2" charset="-122"/>
                <a:ea typeface="华文楷体" panose="02010600040101010101" pitchFamily="2" charset="-122"/>
              </a:rPr>
              <a:t>(r2,1)</a:t>
            </a:r>
            <a:r>
              <a:rPr lang="zh-CN" altLang="zh-CN" sz="2200" dirty="0">
                <a:latin typeface="华文楷体" panose="02010600040101010101" pitchFamily="2" charset="-122"/>
                <a:ea typeface="华文楷体" panose="02010600040101010101" pitchFamily="2" charset="-122"/>
              </a:rPr>
              <a:t>到</a:t>
            </a:r>
            <a:r>
              <a:rPr lang="en-US" altLang="zh-CN" sz="2200" dirty="0">
                <a:latin typeface="华文楷体" panose="02010600040101010101" pitchFamily="2" charset="-122"/>
                <a:ea typeface="华文楷体" panose="02010600040101010101" pitchFamily="2" charset="-122"/>
              </a:rPr>
              <a:t>(r2,2)</a:t>
            </a:r>
            <a:r>
              <a:rPr lang="zh-CN" altLang="zh-CN" sz="2200" dirty="0">
                <a:latin typeface="华文楷体" panose="02010600040101010101" pitchFamily="2" charset="-122"/>
                <a:ea typeface="华文楷体" panose="02010600040101010101" pitchFamily="2" charset="-122"/>
              </a:rPr>
              <a:t>的方法只能是一直向右走到某个地方，然后想下，再一直向左走到</a:t>
            </a:r>
            <a:r>
              <a:rPr lang="en-US" altLang="zh-CN" sz="2200" dirty="0">
                <a:latin typeface="华文楷体" panose="02010600040101010101" pitchFamily="2" charset="-122"/>
                <a:ea typeface="华文楷体" panose="02010600040101010101" pitchFamily="2" charset="-122"/>
              </a:rPr>
              <a:t>(r2,2)</a:t>
            </a:r>
            <a:endParaRPr lang="zh-CN" altLang="zh-CN" sz="2200"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于是我们只需要能够快速得到如下数据便可以判断</a:t>
            </a:r>
            <a:r>
              <a:rPr lang="en-US" altLang="zh-CN" sz="2200" dirty="0">
                <a:latin typeface="华文楷体" panose="02010600040101010101" pitchFamily="2" charset="-122"/>
                <a:ea typeface="华文楷体" panose="02010600040101010101" pitchFamily="2" charset="-122"/>
              </a:rPr>
              <a:t>(r1,1),(r2,2)</a:t>
            </a:r>
            <a:r>
              <a:rPr lang="zh-CN" altLang="zh-CN" sz="2200" dirty="0">
                <a:latin typeface="华文楷体" panose="02010600040101010101" pitchFamily="2" charset="-122"/>
                <a:ea typeface="华文楷体" panose="02010600040101010101" pitchFamily="2" charset="-122"/>
              </a:rPr>
              <a:t>是否连通：</a:t>
            </a:r>
          </a:p>
          <a:p>
            <a:pPr lvl="0"/>
            <a:r>
              <a:rPr lang="en-US" altLang="zh-CN" sz="2200" dirty="0">
                <a:latin typeface="华文楷体" panose="02010600040101010101" pitchFamily="2" charset="-122"/>
                <a:ea typeface="华文楷体" panose="02010600040101010101" pitchFamily="2" charset="-122"/>
              </a:rPr>
              <a:t>(r1,1)</a:t>
            </a:r>
            <a:r>
              <a:rPr lang="zh-CN" altLang="zh-CN" sz="2200" dirty="0">
                <a:latin typeface="华文楷体" panose="02010600040101010101" pitchFamily="2" charset="-122"/>
                <a:ea typeface="华文楷体" panose="02010600040101010101" pitchFamily="2" charset="-122"/>
              </a:rPr>
              <a:t>到</a:t>
            </a:r>
            <a:r>
              <a:rPr lang="en-US" altLang="zh-CN" sz="2200" dirty="0">
                <a:latin typeface="华文楷体" panose="02010600040101010101" pitchFamily="2" charset="-122"/>
                <a:ea typeface="华文楷体" panose="02010600040101010101" pitchFamily="2" charset="-122"/>
              </a:rPr>
              <a:t>(r1,2)</a:t>
            </a:r>
            <a:r>
              <a:rPr lang="zh-CN" altLang="zh-CN" sz="2200" dirty="0">
                <a:latin typeface="华文楷体" panose="02010600040101010101" pitchFamily="2" charset="-122"/>
                <a:ea typeface="华文楷体" panose="02010600040101010101" pitchFamily="2" charset="-122"/>
              </a:rPr>
              <a:t>，只能先左走一段，再向下，再右走一段是否有路</a:t>
            </a:r>
          </a:p>
          <a:p>
            <a:pPr lvl="0"/>
            <a:r>
              <a:rPr lang="en-US" altLang="zh-CN" sz="2200" dirty="0">
                <a:latin typeface="华文楷体" panose="02010600040101010101" pitchFamily="2" charset="-122"/>
                <a:ea typeface="华文楷体" panose="02010600040101010101" pitchFamily="2" charset="-122"/>
              </a:rPr>
              <a:t>(r2,1)</a:t>
            </a:r>
            <a:r>
              <a:rPr lang="zh-CN" altLang="zh-CN" sz="2200" dirty="0">
                <a:latin typeface="华文楷体" panose="02010600040101010101" pitchFamily="2" charset="-122"/>
                <a:ea typeface="华文楷体" panose="02010600040101010101" pitchFamily="2" charset="-122"/>
              </a:rPr>
              <a:t>到</a:t>
            </a:r>
            <a:r>
              <a:rPr lang="en-US" altLang="zh-CN" sz="2200" dirty="0">
                <a:latin typeface="华文楷体" panose="02010600040101010101" pitchFamily="2" charset="-122"/>
                <a:ea typeface="华文楷体" panose="02010600040101010101" pitchFamily="2" charset="-122"/>
              </a:rPr>
              <a:t>(r2,2)</a:t>
            </a:r>
            <a:r>
              <a:rPr lang="zh-CN" altLang="zh-CN" sz="2200" dirty="0">
                <a:latin typeface="华文楷体" panose="02010600040101010101" pitchFamily="2" charset="-122"/>
                <a:ea typeface="华文楷体" panose="02010600040101010101" pitchFamily="2" charset="-122"/>
              </a:rPr>
              <a:t>，只能先右走一段，再向下，再左走一段是否有路</a:t>
            </a:r>
          </a:p>
          <a:p>
            <a:pPr lvl="0"/>
            <a:r>
              <a:rPr lang="zh-CN" altLang="zh-CN" sz="2200" dirty="0">
                <a:latin typeface="华文楷体" panose="02010600040101010101" pitchFamily="2" charset="-122"/>
                <a:ea typeface="华文楷体" panose="02010600040101010101" pitchFamily="2" charset="-122"/>
              </a:rPr>
              <a:t>从</a:t>
            </a:r>
            <a:r>
              <a:rPr lang="en-US" altLang="zh-CN" sz="2200" dirty="0">
                <a:latin typeface="华文楷体" panose="02010600040101010101" pitchFamily="2" charset="-122"/>
                <a:ea typeface="华文楷体" panose="02010600040101010101" pitchFamily="2" charset="-122"/>
              </a:rPr>
              <a:t>(r1,1)</a:t>
            </a:r>
            <a:r>
              <a:rPr lang="zh-CN" altLang="zh-CN" sz="2200" dirty="0">
                <a:latin typeface="华文楷体" panose="02010600040101010101" pitchFamily="2" charset="-122"/>
                <a:ea typeface="华文楷体" panose="02010600040101010101" pitchFamily="2" charset="-122"/>
              </a:rPr>
              <a:t>到</a:t>
            </a:r>
            <a:r>
              <a:rPr lang="en-US" altLang="zh-CN" sz="2200" dirty="0">
                <a:latin typeface="华文楷体" panose="02010600040101010101" pitchFamily="2" charset="-122"/>
                <a:ea typeface="华文楷体" panose="02010600040101010101" pitchFamily="2" charset="-122"/>
              </a:rPr>
              <a:t>(r2,1)</a:t>
            </a:r>
            <a:r>
              <a:rPr lang="zh-CN" altLang="zh-CN" sz="2200" dirty="0">
                <a:latin typeface="华文楷体" panose="02010600040101010101" pitchFamily="2" charset="-122"/>
                <a:ea typeface="华文楷体" panose="02010600040101010101" pitchFamily="2" charset="-122"/>
              </a:rPr>
              <a:t>，从</a:t>
            </a:r>
            <a:r>
              <a:rPr lang="en-US" altLang="zh-CN" sz="2200" dirty="0">
                <a:latin typeface="华文楷体" panose="02010600040101010101" pitchFamily="2" charset="-122"/>
                <a:ea typeface="华文楷体" panose="02010600040101010101" pitchFamily="2" charset="-122"/>
              </a:rPr>
              <a:t>(r1,1)</a:t>
            </a:r>
            <a:r>
              <a:rPr lang="zh-CN" altLang="zh-CN" sz="2200" dirty="0">
                <a:latin typeface="华文楷体" panose="02010600040101010101" pitchFamily="2" charset="-122"/>
                <a:ea typeface="华文楷体" panose="02010600040101010101" pitchFamily="2" charset="-122"/>
              </a:rPr>
              <a:t>到</a:t>
            </a:r>
            <a:r>
              <a:rPr lang="en-US" altLang="zh-CN" sz="2200" dirty="0">
                <a:latin typeface="华文楷体" panose="02010600040101010101" pitchFamily="2" charset="-122"/>
                <a:ea typeface="华文楷体" panose="02010600040101010101" pitchFamily="2" charset="-122"/>
              </a:rPr>
              <a:t>(r2,2)</a:t>
            </a:r>
            <a:r>
              <a:rPr lang="zh-CN" altLang="zh-CN" sz="2200" dirty="0">
                <a:latin typeface="华文楷体" panose="02010600040101010101" pitchFamily="2" charset="-122"/>
                <a:ea typeface="华文楷体" panose="02010600040101010101" pitchFamily="2" charset="-122"/>
              </a:rPr>
              <a:t>，从</a:t>
            </a:r>
            <a:r>
              <a:rPr lang="en-US" altLang="zh-CN" sz="2200" dirty="0">
                <a:latin typeface="华文楷体" panose="02010600040101010101" pitchFamily="2" charset="-122"/>
                <a:ea typeface="华文楷体" panose="02010600040101010101" pitchFamily="2" charset="-122"/>
              </a:rPr>
              <a:t>(r1,2)</a:t>
            </a:r>
            <a:r>
              <a:rPr lang="zh-CN" altLang="zh-CN" sz="2200" dirty="0">
                <a:latin typeface="华文楷体" panose="02010600040101010101" pitchFamily="2" charset="-122"/>
                <a:ea typeface="华文楷体" panose="02010600040101010101" pitchFamily="2" charset="-122"/>
              </a:rPr>
              <a:t>到</a:t>
            </a:r>
            <a:r>
              <a:rPr lang="en-US" altLang="zh-CN" sz="2200" dirty="0">
                <a:latin typeface="华文楷体" panose="02010600040101010101" pitchFamily="2" charset="-122"/>
                <a:ea typeface="华文楷体" panose="02010600040101010101" pitchFamily="2" charset="-122"/>
              </a:rPr>
              <a:t>(r2,1)</a:t>
            </a:r>
            <a:r>
              <a:rPr lang="zh-CN" altLang="zh-CN" sz="2200" dirty="0">
                <a:latin typeface="华文楷体" panose="02010600040101010101" pitchFamily="2" charset="-122"/>
                <a:ea typeface="华文楷体" panose="02010600040101010101" pitchFamily="2" charset="-122"/>
              </a:rPr>
              <a:t>，从</a:t>
            </a:r>
            <a:r>
              <a:rPr lang="en-US" altLang="zh-CN" sz="2200" dirty="0">
                <a:latin typeface="华文楷体" panose="02010600040101010101" pitchFamily="2" charset="-122"/>
                <a:ea typeface="华文楷体" panose="02010600040101010101" pitchFamily="2" charset="-122"/>
              </a:rPr>
              <a:t>(r1,2)</a:t>
            </a:r>
            <a:r>
              <a:rPr lang="zh-CN" altLang="zh-CN" sz="2200" dirty="0">
                <a:latin typeface="华文楷体" panose="02010600040101010101" pitchFamily="2" charset="-122"/>
                <a:ea typeface="华文楷体" panose="02010600040101010101" pitchFamily="2" charset="-122"/>
              </a:rPr>
              <a:t>到</a:t>
            </a:r>
            <a:r>
              <a:rPr lang="en-US" altLang="zh-CN" sz="2200" dirty="0">
                <a:latin typeface="华文楷体" panose="02010600040101010101" pitchFamily="2" charset="-122"/>
                <a:ea typeface="华文楷体" panose="02010600040101010101" pitchFamily="2" charset="-122"/>
              </a:rPr>
              <a:t>(r2,2)</a:t>
            </a:r>
            <a:r>
              <a:rPr lang="zh-CN" altLang="zh-CN" sz="2200" dirty="0">
                <a:latin typeface="华文楷体" panose="02010600040101010101" pitchFamily="2" charset="-122"/>
                <a:ea typeface="华文楷体" panose="02010600040101010101" pitchFamily="2" charset="-122"/>
              </a:rPr>
              <a:t>，只能右上下走，是否有路</a:t>
            </a:r>
          </a:p>
          <a:p>
            <a:r>
              <a:rPr lang="zh-CN" altLang="zh-CN" sz="2200" dirty="0">
                <a:latin typeface="华文楷体" panose="02010600040101010101" pitchFamily="2" charset="-122"/>
                <a:ea typeface="华文楷体" panose="02010600040101010101" pitchFamily="2" charset="-122"/>
              </a:rPr>
              <a:t>而这</a:t>
            </a:r>
            <a:r>
              <a:rPr lang="en-US" altLang="zh-CN" sz="2200" dirty="0">
                <a:latin typeface="华文楷体" panose="02010600040101010101" pitchFamily="2" charset="-122"/>
                <a:ea typeface="华文楷体" panose="02010600040101010101" pitchFamily="2" charset="-122"/>
              </a:rPr>
              <a:t>3</a:t>
            </a:r>
            <a:r>
              <a:rPr lang="zh-CN" altLang="zh-CN" sz="2200" dirty="0">
                <a:latin typeface="华文楷体" panose="02010600040101010101" pitchFamily="2" charset="-122"/>
                <a:ea typeface="华文楷体" panose="02010600040101010101" pitchFamily="2" charset="-122"/>
              </a:rPr>
              <a:t>个数据都可以用线段树维护</a:t>
            </a:r>
            <a:endParaRPr lang="zh-CN" altLang="en-US" sz="2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3241653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t>BZOJ 4373  </a:t>
            </a:r>
            <a:r>
              <a:rPr lang="zh-CN" altLang="en-US" dirty="0"/>
              <a:t>算术天才⑨与等差数列</a:t>
            </a:r>
          </a:p>
        </p:txBody>
      </p:sp>
      <p:sp>
        <p:nvSpPr>
          <p:cNvPr id="3" name="内容占位符 2"/>
          <p:cNvSpPr>
            <a:spLocks noGrp="1"/>
          </p:cNvSpPr>
          <p:nvPr>
            <p:ph idx="1"/>
          </p:nvPr>
        </p:nvSpPr>
        <p:spPr>
          <a:xfrm>
            <a:off x="1295401" y="2556932"/>
            <a:ext cx="9601196" cy="3318936"/>
          </a:xfrm>
        </p:spPr>
        <p:txBody>
          <a:bodyPr>
            <a:normAutofit/>
          </a:bodyPr>
          <a:lstStyle/>
          <a:p>
            <a:r>
              <a:rPr lang="zh-CN" altLang="en-US" dirty="0">
                <a:latin typeface="华文楷体" panose="02010600040101010101" pitchFamily="2" charset="-122"/>
                <a:ea typeface="华文楷体" panose="02010600040101010101" pitchFamily="2" charset="-122"/>
              </a:rPr>
              <a:t>题意：</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给你一个长度为</a:t>
            </a:r>
            <a:r>
              <a:rPr lang="en-US" altLang="zh-CN" dirty="0">
                <a:latin typeface="华文楷体" panose="02010600040101010101" pitchFamily="2" charset="-122"/>
                <a:ea typeface="华文楷体" panose="02010600040101010101" pitchFamily="2" charset="-122"/>
              </a:rPr>
              <a:t>n</a:t>
            </a:r>
            <a:r>
              <a:rPr lang="zh-CN" altLang="en-US" dirty="0">
                <a:latin typeface="华文楷体" panose="02010600040101010101" pitchFamily="2" charset="-122"/>
                <a:ea typeface="华文楷体" panose="02010600040101010101" pitchFamily="2" charset="-122"/>
              </a:rPr>
              <a:t>的序列，有</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个操作，写一个程序支持以下两个操作： </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修改一个值 </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给出三个数</a:t>
            </a:r>
            <a:r>
              <a:rPr lang="en-US" altLang="zh-CN" dirty="0" err="1">
                <a:latin typeface="华文楷体" panose="02010600040101010101" pitchFamily="2" charset="-122"/>
                <a:ea typeface="华文楷体" panose="02010600040101010101" pitchFamily="2" charset="-122"/>
              </a:rPr>
              <a:t>l,r,k</a:t>
            </a:r>
            <a:r>
              <a:rPr lang="zh-CN" altLang="en-US" dirty="0">
                <a:latin typeface="华文楷体" panose="02010600040101010101" pitchFamily="2" charset="-122"/>
                <a:ea typeface="华文楷体" panose="02010600040101010101" pitchFamily="2" charset="-122"/>
              </a:rPr>
              <a:t>，询问：如果把区间</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l,r</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的数从小到大排序，能否形成公差为</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的等差数列。 </a:t>
            </a:r>
            <a:endParaRPr lang="en-US" altLang="zh-CN" dirty="0">
              <a:latin typeface="华文楷体" panose="02010600040101010101" pitchFamily="2" charset="-122"/>
              <a:ea typeface="华文楷体" panose="02010600040101010101" pitchFamily="2" charset="-122"/>
            </a:endParaRPr>
          </a:p>
          <a:p>
            <a:r>
              <a:rPr lang="pt-BR" altLang="zh-CN" dirty="0">
                <a:latin typeface="华文楷体" panose="02010600040101010101" pitchFamily="2" charset="-122"/>
                <a:ea typeface="华文楷体" panose="02010600040101010101" pitchFamily="2" charset="-122"/>
              </a:rPr>
              <a:t>n,m≤300000 0≤k,a[i]≤10</a:t>
            </a:r>
            <a:r>
              <a:rPr lang="pt-BR" altLang="zh-CN" baseline="30000" dirty="0">
                <a:latin typeface="华文楷体" panose="02010600040101010101" pitchFamily="2" charset="-122"/>
                <a:ea typeface="华文楷体" panose="02010600040101010101" pitchFamily="2" charset="-122"/>
              </a:rPr>
              <a:t>9</a:t>
            </a:r>
            <a:endParaRPr lang="zh-CN" altLang="en-US" sz="2000" baseline="30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523751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BZOJ 4373  </a:t>
            </a:r>
            <a:r>
              <a:rPr lang="zh-CN" altLang="en-US" dirty="0"/>
              <a:t>算术天才⑨与等差数列</a:t>
            </a:r>
          </a:p>
        </p:txBody>
      </p:sp>
      <p:sp>
        <p:nvSpPr>
          <p:cNvPr id="3" name="内容占位符 2"/>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rPr>
              <a:t>直接维护区间等差数列显然很难，那么考虑一下：如果区间</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l,r</a:t>
            </a:r>
            <a:r>
              <a:rPr lang="en-US" altLang="zh-CN" dirty="0">
                <a:latin typeface="华文楷体" panose="02010600040101010101" pitchFamily="2" charset="-122"/>
                <a:ea typeface="华文楷体" panose="02010600040101010101" pitchFamily="2" charset="-122"/>
              </a:rPr>
              <a:t>] (l &lt; r)</a:t>
            </a:r>
            <a:r>
              <a:rPr lang="zh-CN" altLang="en-US" dirty="0">
                <a:latin typeface="华文楷体" panose="02010600040101010101" pitchFamily="2" charset="-122"/>
                <a:ea typeface="华文楷体" panose="02010600040101010101" pitchFamily="2" charset="-122"/>
              </a:rPr>
              <a:t>排序后能形成公差为</a:t>
            </a:r>
            <a:r>
              <a:rPr lang="en-US" altLang="zh-CN" dirty="0">
                <a:latin typeface="华文楷体" panose="02010600040101010101" pitchFamily="2" charset="-122"/>
                <a:ea typeface="华文楷体" panose="02010600040101010101" pitchFamily="2" charset="-122"/>
              </a:rPr>
              <a:t>k(k&gt;0)</a:t>
            </a:r>
            <a:r>
              <a:rPr lang="zh-CN" altLang="en-US" dirty="0">
                <a:latin typeface="华文楷体" panose="02010600040101010101" pitchFamily="2" charset="-122"/>
                <a:ea typeface="华文楷体" panose="02010600040101010101" pitchFamily="2" charset="-122"/>
              </a:rPr>
              <a:t>的等差数列，要满足什么条件？ </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很显然，假设</a:t>
            </a:r>
            <a:r>
              <a:rPr lang="en-US" altLang="zh-CN" dirty="0">
                <a:latin typeface="华文楷体" panose="02010600040101010101" pitchFamily="2" charset="-122"/>
                <a:ea typeface="华文楷体" panose="02010600040101010101" pitchFamily="2" charset="-122"/>
              </a:rPr>
              <a:t>min</a:t>
            </a:r>
            <a:r>
              <a:rPr lang="zh-CN" altLang="en-US" dirty="0">
                <a:latin typeface="华文楷体" panose="02010600040101010101" pitchFamily="2" charset="-122"/>
                <a:ea typeface="华文楷体" panose="02010600040101010101" pitchFamily="2" charset="-122"/>
              </a:rPr>
              <a:t>是区间最小值，</a:t>
            </a:r>
            <a:r>
              <a:rPr lang="en-US" altLang="zh-CN" dirty="0">
                <a:latin typeface="华文楷体" panose="02010600040101010101" pitchFamily="2" charset="-122"/>
                <a:ea typeface="华文楷体" panose="02010600040101010101" pitchFamily="2" charset="-122"/>
              </a:rPr>
              <a:t>max</a:t>
            </a:r>
            <a:r>
              <a:rPr lang="zh-CN" altLang="en-US" dirty="0">
                <a:latin typeface="华文楷体" panose="02010600040101010101" pitchFamily="2" charset="-122"/>
                <a:ea typeface="华文楷体" panose="02010600040101010101" pitchFamily="2" charset="-122"/>
              </a:rPr>
              <a:t>是区间最大值，那么 </a:t>
            </a:r>
            <a:r>
              <a:rPr lang="en-US" altLang="zh-CN" dirty="0" err="1">
                <a:latin typeface="华文楷体" panose="02010600040101010101" pitchFamily="2" charset="-122"/>
                <a:ea typeface="华文楷体" panose="02010600040101010101" pitchFamily="2" charset="-122"/>
              </a:rPr>
              <a:t>min+k</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l)=max</a:t>
            </a:r>
            <a:r>
              <a:rPr lang="zh-CN" altLang="en-US" dirty="0">
                <a:latin typeface="华文楷体" panose="02010600040101010101" pitchFamily="2" charset="-122"/>
                <a:ea typeface="华文楷体" panose="02010600040101010101" pitchFamily="2" charset="-122"/>
              </a:rPr>
              <a:t> </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区间相邻两个数之差的绝对值的</a:t>
            </a:r>
            <a:r>
              <a:rPr lang="en-US" altLang="zh-CN" dirty="0" err="1">
                <a:latin typeface="华文楷体" panose="02010600040101010101" pitchFamily="2" charset="-122"/>
                <a:ea typeface="华文楷体" panose="02010600040101010101" pitchFamily="2" charset="-122"/>
              </a:rPr>
              <a:t>gcd</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3. </a:t>
            </a:r>
            <a:r>
              <a:rPr lang="zh-CN" altLang="en-US" dirty="0">
                <a:latin typeface="华文楷体" panose="02010600040101010101" pitchFamily="2" charset="-122"/>
                <a:ea typeface="华文楷体" panose="02010600040101010101" pitchFamily="2" charset="-122"/>
              </a:rPr>
              <a:t>区间没有重复的数</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前两个条件 线段树直接维护就好</a:t>
            </a:r>
            <a:r>
              <a:rPr lang="en-US" altLang="zh-CN" dirty="0">
                <a:latin typeface="华文楷体" panose="02010600040101010101" pitchFamily="2" charset="-122"/>
                <a:ea typeface="华文楷体" panose="02010600040101010101" pitchFamily="2" charset="-122"/>
              </a:rPr>
              <a:t>-&gt; -&gt;</a:t>
            </a:r>
          </a:p>
        </p:txBody>
      </p:sp>
    </p:spTree>
    <p:extLst>
      <p:ext uri="{BB962C8B-B14F-4D97-AF65-F5344CB8AC3E}">
        <p14:creationId xmlns:p14="http://schemas.microsoft.com/office/powerpoint/2010/main" val="12098150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BZOJ 4373  </a:t>
            </a:r>
            <a:r>
              <a:rPr lang="zh-CN" altLang="en-US" dirty="0"/>
              <a:t>算术天才⑨与等差数列</a:t>
            </a:r>
          </a:p>
        </p:txBody>
      </p:sp>
      <p:sp>
        <p:nvSpPr>
          <p:cNvPr id="3" name="内容占位符 2"/>
          <p:cNvSpPr>
            <a:spLocks noGrp="1"/>
          </p:cNvSpPr>
          <p:nvPr>
            <p:ph idx="1"/>
          </p:nvPr>
        </p:nvSpPr>
        <p:spPr/>
        <p:txBody>
          <a:bodyPr>
            <a:normAutofit/>
          </a:bodyPr>
          <a:lstStyle/>
          <a:p>
            <a:r>
              <a:rPr lang="zh-CN" altLang="en-US" dirty="0">
                <a:latin typeface="华文楷体" panose="02010600040101010101" pitchFamily="2" charset="-122"/>
                <a:ea typeface="华文楷体" panose="02010600040101010101" pitchFamily="2" charset="-122"/>
              </a:rPr>
              <a:t>第三个条件：</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对于每个权值开个</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，值为位置（离散化标号）</a:t>
            </a:r>
          </a:p>
          <a:p>
            <a:r>
              <a:rPr lang="zh-CN" altLang="en-US" dirty="0">
                <a:latin typeface="华文楷体" panose="02010600040101010101" pitchFamily="2" charset="-122"/>
                <a:ea typeface="华文楷体" panose="02010600040101010101" pitchFamily="2" charset="-122"/>
              </a:rPr>
              <a:t>然后维护一个</a:t>
            </a:r>
            <a:r>
              <a:rPr lang="en-US" altLang="zh-CN" dirty="0">
                <a:latin typeface="华文楷体" panose="02010600040101010101" pitchFamily="2" charset="-122"/>
                <a:ea typeface="华文楷体" panose="02010600040101010101" pitchFamily="2" charset="-122"/>
              </a:rPr>
              <a:t>pre[</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，表示当前</a:t>
            </a:r>
            <a:r>
              <a:rPr lang="en-US" altLang="zh-CN" dirty="0">
                <a:latin typeface="华文楷体" panose="02010600040101010101" pitchFamily="2" charset="-122"/>
                <a:ea typeface="华文楷体" panose="02010600040101010101" pitchFamily="2" charset="-122"/>
              </a:rPr>
              <a:t>a[</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这个值，在</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前面最后一次出现的位置。那么满足第</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个条件，当且仅当区间</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l,r</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pre</a:t>
            </a:r>
            <a:r>
              <a:rPr lang="zh-CN" altLang="en-US" dirty="0">
                <a:latin typeface="华文楷体" panose="02010600040101010101" pitchFamily="2" charset="-122"/>
                <a:ea typeface="华文楷体" panose="02010600040101010101" pitchFamily="2" charset="-122"/>
              </a:rPr>
              <a:t>的最大值小于</a:t>
            </a:r>
            <a:r>
              <a:rPr lang="en-US" altLang="zh-CN" dirty="0">
                <a:latin typeface="华文楷体" panose="02010600040101010101" pitchFamily="2" charset="-122"/>
                <a:ea typeface="华文楷体" panose="02010600040101010101" pitchFamily="2" charset="-122"/>
              </a:rPr>
              <a:t>l</a:t>
            </a:r>
            <a:r>
              <a:rPr lang="zh-CN" altLang="en-US" dirty="0">
                <a:latin typeface="华文楷体" panose="02010600040101010101" pitchFamily="2" charset="-122"/>
                <a:ea typeface="华文楷体" panose="02010600040101010101" pitchFamily="2" charset="-122"/>
              </a:rPr>
              <a:t>。这个也是用线段树维护。 </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然后看修改操作：在</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上找前一个数、后一个数，然后修改相应的值。 </a:t>
            </a:r>
          </a:p>
        </p:txBody>
      </p:sp>
    </p:spTree>
    <p:extLst>
      <p:ext uri="{BB962C8B-B14F-4D97-AF65-F5344CB8AC3E}">
        <p14:creationId xmlns:p14="http://schemas.microsoft.com/office/powerpoint/2010/main" val="84001854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E296605A-2345-44A2-833C-58E42AA329AC}"/>
              </a:ext>
            </a:extLst>
          </p:cNvPr>
          <p:cNvSpPr>
            <a:spLocks noGrp="1"/>
          </p:cNvSpPr>
          <p:nvPr>
            <p:ph type="title"/>
          </p:nvPr>
        </p:nvSpPr>
        <p:spPr/>
        <p:txBody>
          <a:bodyPr/>
          <a:lstStyle/>
          <a:p>
            <a:r>
              <a:rPr lang="zh-CN" altLang="en-US" dirty="0"/>
              <a:t>树链剖分</a:t>
            </a:r>
          </a:p>
        </p:txBody>
      </p:sp>
    </p:spTree>
    <p:extLst>
      <p:ext uri="{BB962C8B-B14F-4D97-AF65-F5344CB8AC3E}">
        <p14:creationId xmlns:p14="http://schemas.microsoft.com/office/powerpoint/2010/main" val="2828842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A000120140530A99PPBG">
  <a:themeElements>
    <a:clrScheme name="自定义 641">
      <a:dk1>
        <a:srgbClr val="FFFFFF"/>
      </a:dk1>
      <a:lt1>
        <a:srgbClr val="3D3F41"/>
      </a:lt1>
      <a:dk2>
        <a:srgbClr val="FFFFFF"/>
      </a:dk2>
      <a:lt2>
        <a:srgbClr val="3D3F41"/>
      </a:lt2>
      <a:accent1>
        <a:srgbClr val="47B6E7"/>
      </a:accent1>
      <a:accent2>
        <a:srgbClr val="628EE3"/>
      </a:accent2>
      <a:accent3>
        <a:srgbClr val="2BC3B5"/>
      </a:accent3>
      <a:accent4>
        <a:srgbClr val="92D050"/>
      </a:accent4>
      <a:accent5>
        <a:srgbClr val="C0000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 xmlns:thm15="http://schemas.microsoft.com/office/thememl/2012/main" name="blue" id="{A2EDCE3D-B250-1645-9312-DB187795D211}" vid="{F72A91B9-311D-AC44-8D1D-959275643095}"/>
    </a:ext>
  </a:extLst>
</a:theme>
</file>

<file path=ppt/theme/theme3.xml><?xml version="1.0" encoding="utf-8"?>
<a:theme xmlns:a="http://schemas.openxmlformats.org/drawingml/2006/main" name="1_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2.xml><?xml version="1.0" encoding="utf-8"?>
<a:themeOverride xmlns:a="http://schemas.openxmlformats.org/drawingml/2006/main">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3.xml><?xml version="1.0" encoding="utf-8"?>
<a:themeOverride xmlns:a="http://schemas.openxmlformats.org/drawingml/2006/main">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Organic</Template>
  <TotalTime>1226</TotalTime>
  <Words>9512</Words>
  <Application>Microsoft Office PowerPoint</Application>
  <PresentationFormat>自定义</PresentationFormat>
  <Paragraphs>779</Paragraphs>
  <Slides>140</Slides>
  <Notes>1</Notes>
  <HiddenSlides>0</HiddenSlides>
  <MMClips>0</MMClips>
  <ScaleCrop>false</ScaleCrop>
  <HeadingPairs>
    <vt:vector size="4" baseType="variant">
      <vt:variant>
        <vt:lpstr>主题</vt:lpstr>
      </vt:variant>
      <vt:variant>
        <vt:i4>3</vt:i4>
      </vt:variant>
      <vt:variant>
        <vt:lpstr>幻灯片标题</vt:lpstr>
      </vt:variant>
      <vt:variant>
        <vt:i4>140</vt:i4>
      </vt:variant>
    </vt:vector>
  </HeadingPairs>
  <TitlesOfParts>
    <vt:vector size="143" baseType="lpstr">
      <vt:lpstr>环保</vt:lpstr>
      <vt:lpstr>A000120140530A99PPBG</vt:lpstr>
      <vt:lpstr>1_环保</vt:lpstr>
      <vt:lpstr>数据结构算法选讲</vt:lpstr>
      <vt:lpstr>Basic part</vt:lpstr>
      <vt:lpstr>Easy part</vt:lpstr>
      <vt:lpstr>单调队列</vt:lpstr>
      <vt:lpstr>单调队列，即单调递减或单调递增的队列。</vt:lpstr>
      <vt:lpstr>什么是单调队列？</vt:lpstr>
      <vt:lpstr>如何实现/使用单调队列？</vt:lpstr>
      <vt:lpstr>单调队列的应用范围？</vt:lpstr>
      <vt:lpstr>POJ 2823</vt:lpstr>
      <vt:lpstr>POJ 2823</vt:lpstr>
      <vt:lpstr>POJ 2823</vt:lpstr>
      <vt:lpstr>PowerPoint 演示文稿</vt:lpstr>
      <vt:lpstr>POJ 2373 </vt:lpstr>
      <vt:lpstr>POJ 2373</vt:lpstr>
      <vt:lpstr>POJ 2373</vt:lpstr>
      <vt:lpstr>POJ 2373</vt:lpstr>
      <vt:lpstr>BZOJ 3831</vt:lpstr>
      <vt:lpstr>BZOJ 3831</vt:lpstr>
      <vt:lpstr>单调栈</vt:lpstr>
      <vt:lpstr>单调栈，单调递增或单调减的栈，跟单调队列差不多，但是只用到它的一端，利用它可以用来解决一些ACM/ICPC和OI的题目，如……</vt:lpstr>
      <vt:lpstr>什么是单调栈？</vt:lpstr>
      <vt:lpstr>如何实现/使用单调栈？</vt:lpstr>
      <vt:lpstr>POJ 3250</vt:lpstr>
      <vt:lpstr>POJ 3250</vt:lpstr>
      <vt:lpstr>POJ 3250</vt:lpstr>
      <vt:lpstr>POJ 3044</vt:lpstr>
      <vt:lpstr>POJ 3044</vt:lpstr>
      <vt:lpstr>二叉堆</vt:lpstr>
      <vt:lpstr>什么是二叉堆？</vt:lpstr>
      <vt:lpstr>常用特性</vt:lpstr>
      <vt:lpstr>如何实现二叉堆？</vt:lpstr>
      <vt:lpstr>如何实现二叉堆？</vt:lpstr>
      <vt:lpstr>二叉堆的应用范围？</vt:lpstr>
      <vt:lpstr>BZOJ 1572</vt:lpstr>
      <vt:lpstr>BZOJ 1572</vt:lpstr>
      <vt:lpstr>BZOJ 2802</vt:lpstr>
      <vt:lpstr>BZOJ 2802</vt:lpstr>
      <vt:lpstr>BZOJ 1150 CTSC 2007 Backup </vt:lpstr>
      <vt:lpstr>BZOJ1150[CTSC2007]</vt:lpstr>
      <vt:lpstr>BZOJ 2288</vt:lpstr>
      <vt:lpstr>BZOJ 2288</vt:lpstr>
      <vt:lpstr>POJ 2227</vt:lpstr>
      <vt:lpstr>POJ 2227</vt:lpstr>
      <vt:lpstr>并查集</vt:lpstr>
      <vt:lpstr>什么是并查集？</vt:lpstr>
      <vt:lpstr>如何实现并查集？</vt:lpstr>
      <vt:lpstr>如何实现并查集？</vt:lpstr>
      <vt:lpstr>如何实现并查集？</vt:lpstr>
      <vt:lpstr>BZOJ 4551</vt:lpstr>
      <vt:lpstr>BZOJ 4551</vt:lpstr>
      <vt:lpstr>BZOJ 4668</vt:lpstr>
      <vt:lpstr>BZOJ 4668</vt:lpstr>
      <vt:lpstr>BZOJ 1015</vt:lpstr>
      <vt:lpstr>BZOJ 1015</vt:lpstr>
      <vt:lpstr>BZOJ 1116</vt:lpstr>
      <vt:lpstr>BZOJ 1116</vt:lpstr>
      <vt:lpstr>BZOJ 2079</vt:lpstr>
      <vt:lpstr>BZOJ 2079</vt:lpstr>
      <vt:lpstr>BZOJ 5101</vt:lpstr>
      <vt:lpstr>BZOJ 5101</vt:lpstr>
      <vt:lpstr>平衡树</vt:lpstr>
      <vt:lpstr>数据结构的启发式合并</vt:lpstr>
      <vt:lpstr>BZOJ 3991</vt:lpstr>
      <vt:lpstr>BZOJ 3991</vt:lpstr>
      <vt:lpstr>BZOJ 4236</vt:lpstr>
      <vt:lpstr>BZOJ 4236</vt:lpstr>
      <vt:lpstr>51nod 1515</vt:lpstr>
      <vt:lpstr>NOI 2015 程序自动分析</vt:lpstr>
      <vt:lpstr>NOI 2015 程序自动分析</vt:lpstr>
      <vt:lpstr>51nod 1515</vt:lpstr>
      <vt:lpstr>Medium part</vt:lpstr>
      <vt:lpstr>线段树</vt:lpstr>
      <vt:lpstr>什么是线段树？</vt:lpstr>
      <vt:lpstr>PowerPoint 演示文稿</vt:lpstr>
      <vt:lpstr>SPOJ GSS1&amp;GSS3</vt:lpstr>
      <vt:lpstr>SPOJ GSS1&amp;GSS3</vt:lpstr>
      <vt:lpstr>SPOJ GSS5</vt:lpstr>
      <vt:lpstr>codechef DGCD </vt:lpstr>
      <vt:lpstr>codechef DGCD </vt:lpstr>
      <vt:lpstr>codechef DGCD </vt:lpstr>
      <vt:lpstr>Codeforces 914D</vt:lpstr>
      <vt:lpstr>Codeforces 914D</vt:lpstr>
      <vt:lpstr>BZOJ 3211</vt:lpstr>
      <vt:lpstr>Codeforces 920F</vt:lpstr>
      <vt:lpstr>Codeforces 438D</vt:lpstr>
      <vt:lpstr>Codeforces 438D</vt:lpstr>
      <vt:lpstr>BZOJ 4034</vt:lpstr>
      <vt:lpstr>BZOJ 4034</vt:lpstr>
      <vt:lpstr>Codeforces 718C</vt:lpstr>
      <vt:lpstr>Codeforces 718C</vt:lpstr>
      <vt:lpstr>Codeforces 620E</vt:lpstr>
      <vt:lpstr>PowerPoint 演示文稿</vt:lpstr>
      <vt:lpstr>BZOJ 1018 堵塞的交通</vt:lpstr>
      <vt:lpstr>BZOJ 1018 堵塞的交通</vt:lpstr>
      <vt:lpstr>BZOJ 1018 堵塞的交通</vt:lpstr>
      <vt:lpstr>BZOJ 4373  算术天才⑨与等差数列</vt:lpstr>
      <vt:lpstr>BZOJ 4373  算术天才⑨与等差数列</vt:lpstr>
      <vt:lpstr>BZOJ 4373  算术天才⑨与等差数列</vt:lpstr>
      <vt:lpstr>树链剖分</vt:lpstr>
      <vt:lpstr>树链剖分</vt:lpstr>
      <vt:lpstr>树链剖分 算法实现</vt:lpstr>
      <vt:lpstr>树链剖分 算法实现</vt:lpstr>
      <vt:lpstr>树链剖分 算法实现</vt:lpstr>
      <vt:lpstr>树链剖分 算法实现</vt:lpstr>
      <vt:lpstr>SPOJ 375 QTREE - Query on a tree</vt:lpstr>
      <vt:lpstr>BZOJ 3083-遥远的国度</vt:lpstr>
      <vt:lpstr>BZOJ 3083-遥远的国度</vt:lpstr>
      <vt:lpstr>BZOJ 2836 魔法树</vt:lpstr>
      <vt:lpstr>BZOJ 2836 魔法树</vt:lpstr>
      <vt:lpstr>BZOJ 3631 松鼠的新家</vt:lpstr>
      <vt:lpstr>BZOJ 3626   LCA</vt:lpstr>
      <vt:lpstr>BZOJ 3626   LCA</vt:lpstr>
      <vt:lpstr>分块</vt:lpstr>
      <vt:lpstr>BZOJ 4241历史研究</vt:lpstr>
      <vt:lpstr>BZOJ 4241历史研究</vt:lpstr>
      <vt:lpstr>·</vt:lpstr>
      <vt:lpstr>BZOJ 2002   弹飞绵羊</vt:lpstr>
      <vt:lpstr>BZOJ 2002   弹飞绵羊</vt:lpstr>
      <vt:lpstr>BZOJ 4028  [HEOI2015]公约数数列</vt:lpstr>
      <vt:lpstr>BZOJ 4028  [HEOI2015]公约数数列</vt:lpstr>
      <vt:lpstr>BZOJ 3343</vt:lpstr>
      <vt:lpstr>BZOJ 3343</vt:lpstr>
      <vt:lpstr>BZOJ 3798  特殊的质数</vt:lpstr>
      <vt:lpstr>BZOJ 4765   普通计算姬</vt:lpstr>
      <vt:lpstr>BZOJ 4765   普通计算姬</vt:lpstr>
      <vt:lpstr>BZOJ 3744</vt:lpstr>
      <vt:lpstr>BZOJ 4537</vt:lpstr>
      <vt:lpstr>BZOJ 4537</vt:lpstr>
      <vt:lpstr>BZOJ 4537</vt:lpstr>
      <vt:lpstr>BZOJ 4537</vt:lpstr>
      <vt:lpstr>BZOJ 4320</vt:lpstr>
      <vt:lpstr>BZOJ 4320</vt:lpstr>
      <vt:lpstr>BZOJ 4320</vt:lpstr>
      <vt:lpstr>BZOJ 2506   calc</vt:lpstr>
      <vt:lpstr>BZOJ 2506   calc</vt:lpstr>
      <vt:lpstr>2017 ACM-ICPC 亚洲区（西安赛区）网络赛 G. Xor</vt:lpstr>
      <vt:lpstr>Codeforces 455D</vt:lpstr>
      <vt:lpstr>Codeforces 455D</vt:lpstr>
      <vt:lpstr>Hard part</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数据结构算法选讲</dc:title>
  <dc:creator>任 羽辰</dc:creator>
  <cp:lastModifiedBy>sjzez</cp:lastModifiedBy>
  <cp:revision>108</cp:revision>
  <dcterms:created xsi:type="dcterms:W3CDTF">2019-04-02T05:34:00Z</dcterms:created>
  <dcterms:modified xsi:type="dcterms:W3CDTF">2019-04-05T09:48:26Z</dcterms:modified>
</cp:coreProperties>
</file>