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73" r:id="rId5"/>
    <p:sldId id="275" r:id="rId6"/>
    <p:sldId id="276" r:id="rId7"/>
    <p:sldId id="277" r:id="rId8"/>
    <p:sldId id="279" r:id="rId9"/>
    <p:sldId id="280" r:id="rId10"/>
    <p:sldId id="285" r:id="rId11"/>
    <p:sldId id="281" r:id="rId12"/>
    <p:sldId id="282" r:id="rId13"/>
    <p:sldId id="257" r:id="rId14"/>
    <p:sldId id="258" r:id="rId15"/>
    <p:sldId id="259" r:id="rId16"/>
    <p:sldId id="260" r:id="rId17"/>
    <p:sldId id="261" r:id="rId18"/>
    <p:sldId id="262" r:id="rId19"/>
    <p:sldId id="263" r:id="rId20"/>
    <p:sldId id="264" r:id="rId21"/>
    <p:sldId id="286" r:id="rId22"/>
    <p:sldId id="265" r:id="rId23"/>
    <p:sldId id="268" r:id="rId24"/>
    <p:sldId id="269" r:id="rId25"/>
    <p:sldId id="270" r:id="rId26"/>
    <p:sldId id="283" r:id="rId27"/>
    <p:sldId id="284" r:id="rId28"/>
    <p:sldId id="271"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917159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163757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42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295187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3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1164727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2420120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346737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11093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303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14704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15721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99235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312677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302319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E56C51-E265-4C04-A93D-389FB567650D}" type="datetimeFigureOut">
              <a:rPr lang="zh-CN" altLang="en-US" smtClean="0"/>
              <a:t>2019/4/4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108690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56C51-E265-4C04-A93D-389FB567650D}" type="datetimeFigureOut">
              <a:rPr lang="zh-CN" altLang="en-US" smtClean="0"/>
              <a:t>2019/4/4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11145A-E6E3-4DDC-A45F-8AF17FE07A65}" type="slidenum">
              <a:rPr lang="zh-CN" altLang="en-US" smtClean="0"/>
              <a:t>‹#›</a:t>
            </a:fld>
            <a:endParaRPr lang="zh-CN" altLang="en-US"/>
          </a:p>
        </p:txBody>
      </p:sp>
    </p:spTree>
    <p:extLst>
      <p:ext uri="{BB962C8B-B14F-4D97-AF65-F5344CB8AC3E}">
        <p14:creationId xmlns:p14="http://schemas.microsoft.com/office/powerpoint/2010/main" val="1420638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E8C7-0DCF-4385-8DCC-2B6E24E8E48D}"/>
              </a:ext>
            </a:extLst>
          </p:cNvPr>
          <p:cNvSpPr>
            <a:spLocks noGrp="1"/>
          </p:cNvSpPr>
          <p:nvPr>
            <p:ph type="ctrTitle"/>
          </p:nvPr>
        </p:nvSpPr>
        <p:spPr/>
        <p:txBody>
          <a:bodyPr/>
          <a:lstStyle/>
          <a:p>
            <a:r>
              <a:rPr lang="zh-CN" altLang="en-US" dirty="0"/>
              <a:t>杂题选讲</a:t>
            </a:r>
            <a:r>
              <a:rPr lang="en-US" altLang="zh-CN" dirty="0"/>
              <a:t>2</a:t>
            </a:r>
            <a:endParaRPr lang="zh-CN" altLang="en-US" dirty="0"/>
          </a:p>
        </p:txBody>
      </p:sp>
      <p:sp>
        <p:nvSpPr>
          <p:cNvPr id="3" name="副标题 2">
            <a:extLst>
              <a:ext uri="{FF2B5EF4-FFF2-40B4-BE49-F238E27FC236}">
                <a16:creationId xmlns:a16="http://schemas.microsoft.com/office/drawing/2014/main" id="{92B6151B-7202-40E8-907A-A5688D372BCA}"/>
              </a:ext>
            </a:extLst>
          </p:cNvPr>
          <p:cNvSpPr>
            <a:spLocks noGrp="1"/>
          </p:cNvSpPr>
          <p:nvPr>
            <p:ph type="subTitle" idx="1"/>
          </p:nvPr>
        </p:nvSpPr>
        <p:spPr/>
        <p:txBody>
          <a:bodyPr/>
          <a:lstStyle/>
          <a:p>
            <a:r>
              <a:rPr lang="en-US" altLang="zh-CN" dirty="0" err="1"/>
              <a:t>Monster_Yi</a:t>
            </a:r>
            <a:endParaRPr lang="zh-CN" altLang="en-US" dirty="0"/>
          </a:p>
        </p:txBody>
      </p:sp>
    </p:spTree>
    <p:extLst>
      <p:ext uri="{BB962C8B-B14F-4D97-AF65-F5344CB8AC3E}">
        <p14:creationId xmlns:p14="http://schemas.microsoft.com/office/powerpoint/2010/main" val="345257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6613D-DEAE-44A1-A718-E91FA81F48F0}"/>
              </a:ext>
            </a:extLst>
          </p:cNvPr>
          <p:cNvSpPr>
            <a:spLocks noGrp="1"/>
          </p:cNvSpPr>
          <p:nvPr>
            <p:ph type="title"/>
          </p:nvPr>
        </p:nvSpPr>
        <p:spPr/>
        <p:txBody>
          <a:bodyPr/>
          <a:lstStyle/>
          <a:p>
            <a:r>
              <a:rPr lang="en-US" altLang="zh-CN" dirty="0"/>
              <a:t>BZOJ3714</a:t>
            </a:r>
            <a:endParaRPr lang="zh-CN" altLang="en-US" dirty="0"/>
          </a:p>
        </p:txBody>
      </p:sp>
      <p:sp>
        <p:nvSpPr>
          <p:cNvPr id="3" name="内容占位符 2">
            <a:extLst>
              <a:ext uri="{FF2B5EF4-FFF2-40B4-BE49-F238E27FC236}">
                <a16:creationId xmlns:a16="http://schemas.microsoft.com/office/drawing/2014/main" id="{2B14005A-1BA1-43FE-AB79-D62FCCEF938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1131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67615-DF95-4F6E-87B8-6B79321FCE40}"/>
              </a:ext>
            </a:extLst>
          </p:cNvPr>
          <p:cNvSpPr>
            <a:spLocks noGrp="1"/>
          </p:cNvSpPr>
          <p:nvPr>
            <p:ph type="title"/>
          </p:nvPr>
        </p:nvSpPr>
        <p:spPr/>
        <p:txBody>
          <a:bodyPr/>
          <a:lstStyle/>
          <a:p>
            <a:r>
              <a:rPr lang="en-US" altLang="zh-CN" dirty="0"/>
              <a:t>BZOJ2276</a:t>
            </a:r>
            <a:endParaRPr lang="zh-CN" altLang="en-US" dirty="0"/>
          </a:p>
        </p:txBody>
      </p:sp>
      <p:sp>
        <p:nvSpPr>
          <p:cNvPr id="3" name="内容占位符 2">
            <a:extLst>
              <a:ext uri="{FF2B5EF4-FFF2-40B4-BE49-F238E27FC236}">
                <a16:creationId xmlns:a16="http://schemas.microsoft.com/office/drawing/2014/main" id="{F19ABA51-441B-4EE9-9F56-4EBBB3F2A222}"/>
              </a:ext>
            </a:extLst>
          </p:cNvPr>
          <p:cNvSpPr>
            <a:spLocks noGrp="1"/>
          </p:cNvSpPr>
          <p:nvPr>
            <p:ph idx="1"/>
          </p:nvPr>
        </p:nvSpPr>
        <p:spPr/>
        <p:txBody>
          <a:bodyPr/>
          <a:lstStyle/>
          <a:p>
            <a:r>
              <a:rPr lang="zh-CN" altLang="en-US" dirty="0"/>
              <a:t>某国进行了连续</a:t>
            </a:r>
            <a:r>
              <a:rPr lang="en-US" altLang="zh-CN" dirty="0"/>
              <a:t>n</a:t>
            </a:r>
            <a:r>
              <a:rPr lang="zh-CN" altLang="en-US" dirty="0"/>
              <a:t>天的温度测量，测量存在误差，测量结果是第</a:t>
            </a:r>
            <a:r>
              <a:rPr lang="en-US" altLang="zh-CN" dirty="0" err="1"/>
              <a:t>i</a:t>
            </a:r>
            <a:r>
              <a:rPr lang="zh-CN" altLang="en-US" dirty="0"/>
              <a:t>天温度在</a:t>
            </a:r>
            <a:r>
              <a:rPr lang="en-US" altLang="zh-CN" dirty="0"/>
              <a:t>[</a:t>
            </a:r>
            <a:r>
              <a:rPr lang="en-US" altLang="zh-CN" dirty="0" err="1"/>
              <a:t>l_i,r_i</a:t>
            </a:r>
            <a:r>
              <a:rPr lang="en-US" altLang="zh-CN" dirty="0"/>
              <a:t>]</a:t>
            </a:r>
            <a:r>
              <a:rPr lang="zh-CN" altLang="en-US" dirty="0"/>
              <a:t>范围内。</a:t>
            </a:r>
            <a:br>
              <a:rPr lang="zh-CN" altLang="en-US" dirty="0"/>
            </a:br>
            <a:r>
              <a:rPr lang="zh-CN" altLang="en-US" dirty="0"/>
              <a:t>求最长的连续的一段，满足该段内可能温度不降。</a:t>
            </a:r>
            <a:endParaRPr lang="en-US" altLang="zh-CN" dirty="0"/>
          </a:p>
          <a:p>
            <a:r>
              <a:rPr lang="en-US" altLang="zh-CN" dirty="0"/>
              <a:t>n&lt;=1000000</a:t>
            </a:r>
            <a:endParaRPr lang="zh-CN" altLang="en-US" dirty="0"/>
          </a:p>
        </p:txBody>
      </p:sp>
    </p:spTree>
    <p:extLst>
      <p:ext uri="{BB962C8B-B14F-4D97-AF65-F5344CB8AC3E}">
        <p14:creationId xmlns:p14="http://schemas.microsoft.com/office/powerpoint/2010/main" val="346412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4C771-7EC8-47A6-ABBA-90B1D884BCAF}"/>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FE24891B-5E2D-4CC2-B32C-EAA7B147F4CA}"/>
              </a:ext>
            </a:extLst>
          </p:cNvPr>
          <p:cNvSpPr>
            <a:spLocks noGrp="1"/>
          </p:cNvSpPr>
          <p:nvPr>
            <p:ph idx="1"/>
          </p:nvPr>
        </p:nvSpPr>
        <p:spPr/>
        <p:txBody>
          <a:bodyPr/>
          <a:lstStyle/>
          <a:p>
            <a:r>
              <a:rPr lang="en-US" altLang="zh-CN" dirty="0"/>
              <a:t>[</a:t>
            </a:r>
            <a:r>
              <a:rPr lang="en-US" altLang="zh-CN" dirty="0" err="1"/>
              <a:t>x,y</a:t>
            </a:r>
            <a:r>
              <a:rPr lang="en-US" altLang="zh-CN" dirty="0"/>
              <a:t>]</a:t>
            </a:r>
            <a:r>
              <a:rPr lang="zh-CN" altLang="en-US" dirty="0"/>
              <a:t>满足题意，当且仅当这段区间</a:t>
            </a:r>
            <a:r>
              <a:rPr lang="en-US" altLang="zh-CN" dirty="0"/>
              <a:t>Li</a:t>
            </a:r>
            <a:r>
              <a:rPr lang="zh-CN" altLang="en-US" dirty="0"/>
              <a:t>的最大值小于等于</a:t>
            </a:r>
            <a:r>
              <a:rPr lang="en-US" altLang="zh-CN" dirty="0"/>
              <a:t>Ry</a:t>
            </a:r>
            <a:r>
              <a:rPr lang="zh-CN" altLang="en-US" dirty="0"/>
              <a:t>并且</a:t>
            </a:r>
            <a:r>
              <a:rPr lang="en-US" altLang="zh-CN" dirty="0"/>
              <a:t>[x,y-1]</a:t>
            </a:r>
            <a:r>
              <a:rPr lang="zh-CN" altLang="en-US" dirty="0"/>
              <a:t>合法。</a:t>
            </a:r>
            <a:endParaRPr lang="en-US" altLang="zh-CN" dirty="0"/>
          </a:p>
          <a:p>
            <a:r>
              <a:rPr lang="zh-CN" altLang="en-US" dirty="0"/>
              <a:t>左端点单调不降。</a:t>
            </a:r>
            <a:endParaRPr lang="en-US" altLang="zh-CN" dirty="0"/>
          </a:p>
          <a:p>
            <a:r>
              <a:rPr lang="zh-CN" altLang="en-US" dirty="0"/>
              <a:t>单调队列。</a:t>
            </a:r>
            <a:endParaRPr lang="en-US" altLang="zh-CN" dirty="0"/>
          </a:p>
        </p:txBody>
      </p:sp>
    </p:spTree>
    <p:extLst>
      <p:ext uri="{BB962C8B-B14F-4D97-AF65-F5344CB8AC3E}">
        <p14:creationId xmlns:p14="http://schemas.microsoft.com/office/powerpoint/2010/main" val="234993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31E7A-C2BA-420C-8E88-05A74001D076}"/>
              </a:ext>
            </a:extLst>
          </p:cNvPr>
          <p:cNvSpPr>
            <a:spLocks noGrp="1"/>
          </p:cNvSpPr>
          <p:nvPr>
            <p:ph type="title"/>
          </p:nvPr>
        </p:nvSpPr>
        <p:spPr/>
        <p:txBody>
          <a:bodyPr/>
          <a:lstStyle/>
          <a:p>
            <a:r>
              <a:rPr lang="en-US" altLang="zh-CN" dirty="0"/>
              <a:t>BZOJ2069</a:t>
            </a:r>
            <a:endParaRPr lang="zh-CN" altLang="en-US" dirty="0"/>
          </a:p>
        </p:txBody>
      </p:sp>
      <p:sp>
        <p:nvSpPr>
          <p:cNvPr id="3" name="内容占位符 2">
            <a:extLst>
              <a:ext uri="{FF2B5EF4-FFF2-40B4-BE49-F238E27FC236}">
                <a16:creationId xmlns:a16="http://schemas.microsoft.com/office/drawing/2014/main" id="{A29223C5-52C6-4913-8B36-EE4038B369A7}"/>
              </a:ext>
            </a:extLst>
          </p:cNvPr>
          <p:cNvSpPr>
            <a:spLocks noGrp="1"/>
          </p:cNvSpPr>
          <p:nvPr>
            <p:ph idx="1"/>
          </p:nvPr>
        </p:nvSpPr>
        <p:spPr/>
        <p:txBody>
          <a:bodyPr/>
          <a:lstStyle/>
          <a:p>
            <a:r>
              <a:rPr lang="zh-CN" altLang="en-US" dirty="0"/>
              <a:t>给定一张无向图，每条边从两个方向走各有一个权值，求从点</a:t>
            </a:r>
            <a:r>
              <a:rPr lang="en-US" altLang="zh-CN" dirty="0"/>
              <a:t>1</a:t>
            </a:r>
            <a:r>
              <a:rPr lang="zh-CN" altLang="en-US" dirty="0"/>
              <a:t>往出走至少一步之后回到点</a:t>
            </a:r>
            <a:r>
              <a:rPr lang="en-US" altLang="zh-CN" dirty="0"/>
              <a:t>1</a:t>
            </a:r>
            <a:r>
              <a:rPr lang="zh-CN" altLang="en-US" dirty="0"/>
              <a:t>且不经过重复点和重复边的最短路。</a:t>
            </a:r>
            <a:endParaRPr lang="en-US" altLang="zh-CN" dirty="0"/>
          </a:p>
          <a:p>
            <a:r>
              <a:rPr lang="en-US" altLang="zh-CN" dirty="0"/>
              <a:t>n&lt;=5000,m&lt;=10000</a:t>
            </a:r>
            <a:endParaRPr lang="zh-CN" altLang="en-US" dirty="0"/>
          </a:p>
        </p:txBody>
      </p:sp>
    </p:spTree>
    <p:extLst>
      <p:ext uri="{BB962C8B-B14F-4D97-AF65-F5344CB8AC3E}">
        <p14:creationId xmlns:p14="http://schemas.microsoft.com/office/powerpoint/2010/main" val="357235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25086-BAEF-4D7F-8E0D-F2E7AEFE5CD1}"/>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BF78709C-0C3B-4AE4-BA2B-02D363DAED57}"/>
              </a:ext>
            </a:extLst>
          </p:cNvPr>
          <p:cNvSpPr>
            <a:spLocks noGrp="1"/>
          </p:cNvSpPr>
          <p:nvPr>
            <p:ph idx="1"/>
          </p:nvPr>
        </p:nvSpPr>
        <p:spPr/>
        <p:txBody>
          <a:bodyPr/>
          <a:lstStyle/>
          <a:p>
            <a:r>
              <a:rPr lang="zh-CN" altLang="en-US" dirty="0"/>
              <a:t>把所有与</a:t>
            </a:r>
            <a:r>
              <a:rPr lang="en-US" altLang="zh-CN" dirty="0"/>
              <a:t>1</a:t>
            </a:r>
            <a:r>
              <a:rPr lang="zh-CN" altLang="en-US" dirty="0"/>
              <a:t>相连的点设为关键点，题目转化为求关键点两两最短路的最小值。</a:t>
            </a:r>
            <a:endParaRPr lang="en-US" altLang="zh-CN" dirty="0"/>
          </a:p>
          <a:p>
            <a:r>
              <a:rPr lang="zh-CN" altLang="en-US" dirty="0"/>
              <a:t>二进制分组。</a:t>
            </a:r>
            <a:endParaRPr lang="en-US" altLang="zh-CN" dirty="0"/>
          </a:p>
        </p:txBody>
      </p:sp>
    </p:spTree>
    <p:extLst>
      <p:ext uri="{BB962C8B-B14F-4D97-AF65-F5344CB8AC3E}">
        <p14:creationId xmlns:p14="http://schemas.microsoft.com/office/powerpoint/2010/main" val="292972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1B22D-6F9B-431E-B382-1500B9A2BD19}"/>
              </a:ext>
            </a:extLst>
          </p:cNvPr>
          <p:cNvSpPr>
            <a:spLocks noGrp="1"/>
          </p:cNvSpPr>
          <p:nvPr>
            <p:ph type="title"/>
          </p:nvPr>
        </p:nvSpPr>
        <p:spPr/>
        <p:txBody>
          <a:bodyPr/>
          <a:lstStyle/>
          <a:p>
            <a:r>
              <a:rPr lang="en-US" altLang="zh-CN" dirty="0"/>
              <a:t>BZOJ2093</a:t>
            </a:r>
            <a:endParaRPr lang="zh-CN" altLang="en-US" dirty="0"/>
          </a:p>
        </p:txBody>
      </p:sp>
      <p:sp>
        <p:nvSpPr>
          <p:cNvPr id="3" name="内容占位符 2">
            <a:extLst>
              <a:ext uri="{FF2B5EF4-FFF2-40B4-BE49-F238E27FC236}">
                <a16:creationId xmlns:a16="http://schemas.microsoft.com/office/drawing/2014/main" id="{269ADED2-F79B-4292-BFD8-934334FAF4FD}"/>
              </a:ext>
            </a:extLst>
          </p:cNvPr>
          <p:cNvSpPr>
            <a:spLocks noGrp="1"/>
          </p:cNvSpPr>
          <p:nvPr>
            <p:ph idx="1"/>
          </p:nvPr>
        </p:nvSpPr>
        <p:spPr/>
        <p:txBody>
          <a:bodyPr/>
          <a:lstStyle/>
          <a:p>
            <a:r>
              <a:rPr lang="zh-CN" altLang="en-US" dirty="0"/>
              <a:t>一条河上面有</a:t>
            </a:r>
            <a:r>
              <a:rPr lang="en-US" altLang="zh-CN" dirty="0"/>
              <a:t>n</a:t>
            </a:r>
            <a:r>
              <a:rPr lang="zh-CN" altLang="en-US" dirty="0"/>
              <a:t>块石头，石头离左边的河岸距离严格递增，现在</a:t>
            </a:r>
            <a:r>
              <a:rPr lang="en-US" altLang="zh-CN" dirty="0" err="1"/>
              <a:t>Zxl</a:t>
            </a:r>
            <a:r>
              <a:rPr lang="zh-CN" altLang="en-US" dirty="0"/>
              <a:t>在某一块石头上，想跳到离他这块石头第</a:t>
            </a:r>
            <a:r>
              <a:rPr lang="en-US" altLang="zh-CN" dirty="0"/>
              <a:t>k</a:t>
            </a:r>
            <a:r>
              <a:rPr lang="zh-CN" altLang="en-US" dirty="0"/>
              <a:t>远的石头上去，假如离他第</a:t>
            </a:r>
            <a:r>
              <a:rPr lang="en-US" altLang="zh-CN" dirty="0"/>
              <a:t>k</a:t>
            </a:r>
            <a:r>
              <a:rPr lang="zh-CN" altLang="en-US" dirty="0"/>
              <a:t>远的石头不是唯一的，他就选离岸最近的那一个，他想你让他知道，从每块石头开始跳了</a:t>
            </a:r>
            <a:r>
              <a:rPr lang="en-US" altLang="zh-CN" dirty="0"/>
              <a:t>m</a:t>
            </a:r>
            <a:r>
              <a:rPr lang="zh-CN" altLang="en-US" dirty="0"/>
              <a:t>次后，自己在哪。</a:t>
            </a:r>
            <a:endParaRPr lang="en-US" altLang="zh-CN" dirty="0"/>
          </a:p>
          <a:p>
            <a:r>
              <a:rPr lang="en-US" altLang="zh-CN" dirty="0"/>
              <a:t>n&lt;=10^6,m&lt;=10^18</a:t>
            </a:r>
            <a:endParaRPr lang="zh-CN" altLang="en-US" dirty="0"/>
          </a:p>
        </p:txBody>
      </p:sp>
    </p:spTree>
    <p:extLst>
      <p:ext uri="{BB962C8B-B14F-4D97-AF65-F5344CB8AC3E}">
        <p14:creationId xmlns:p14="http://schemas.microsoft.com/office/powerpoint/2010/main" val="96042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453FF-7DEF-44F5-B05A-8E66028FD79A}"/>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17996213-4521-420C-AD04-10D1B6AC9939}"/>
              </a:ext>
            </a:extLst>
          </p:cNvPr>
          <p:cNvSpPr>
            <a:spLocks noGrp="1"/>
          </p:cNvSpPr>
          <p:nvPr>
            <p:ph idx="1"/>
          </p:nvPr>
        </p:nvSpPr>
        <p:spPr/>
        <p:txBody>
          <a:bodyPr/>
          <a:lstStyle/>
          <a:p>
            <a:r>
              <a:rPr lang="zh-CN" altLang="en-US" dirty="0"/>
              <a:t>用一个滑动窗口预处理每个点的</a:t>
            </a:r>
            <a:r>
              <a:rPr lang="en-US" altLang="zh-CN" dirty="0"/>
              <a:t>k</a:t>
            </a:r>
            <a:r>
              <a:rPr lang="zh-CN" altLang="en-US" dirty="0"/>
              <a:t>远点是谁。</a:t>
            </a:r>
            <a:endParaRPr lang="en-US" altLang="zh-CN" dirty="0"/>
          </a:p>
          <a:p>
            <a:r>
              <a:rPr lang="zh-CN" altLang="en-US" dirty="0"/>
              <a:t>倍增。</a:t>
            </a:r>
          </a:p>
        </p:txBody>
      </p:sp>
    </p:spTree>
    <p:extLst>
      <p:ext uri="{BB962C8B-B14F-4D97-AF65-F5344CB8AC3E}">
        <p14:creationId xmlns:p14="http://schemas.microsoft.com/office/powerpoint/2010/main" val="267941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79554-3AF4-442D-B585-D3AF3B940EBE}"/>
              </a:ext>
            </a:extLst>
          </p:cNvPr>
          <p:cNvSpPr>
            <a:spLocks noGrp="1"/>
          </p:cNvSpPr>
          <p:nvPr>
            <p:ph type="title"/>
          </p:nvPr>
        </p:nvSpPr>
        <p:spPr/>
        <p:txBody>
          <a:bodyPr/>
          <a:lstStyle/>
          <a:p>
            <a:r>
              <a:rPr lang="en-US" altLang="zh-CN" dirty="0"/>
              <a:t>BZOJ1922</a:t>
            </a:r>
            <a:endParaRPr lang="zh-CN" altLang="en-US" dirty="0"/>
          </a:p>
        </p:txBody>
      </p:sp>
      <p:sp>
        <p:nvSpPr>
          <p:cNvPr id="3" name="内容占位符 2">
            <a:extLst>
              <a:ext uri="{FF2B5EF4-FFF2-40B4-BE49-F238E27FC236}">
                <a16:creationId xmlns:a16="http://schemas.microsoft.com/office/drawing/2014/main" id="{C9EF686D-557A-4DFE-90CB-B9D9B8644EA8}"/>
              </a:ext>
            </a:extLst>
          </p:cNvPr>
          <p:cNvSpPr>
            <a:spLocks noGrp="1"/>
          </p:cNvSpPr>
          <p:nvPr>
            <p:ph idx="1"/>
          </p:nvPr>
        </p:nvSpPr>
        <p:spPr/>
        <p:txBody>
          <a:bodyPr/>
          <a:lstStyle/>
          <a:p>
            <a:r>
              <a:rPr lang="zh-CN" altLang="en-US" dirty="0"/>
              <a:t>杰森国有 </a:t>
            </a:r>
            <a:r>
              <a:rPr lang="en-US" altLang="zh-CN" dirty="0"/>
              <a:t>N </a:t>
            </a:r>
            <a:r>
              <a:rPr lang="zh-CN" altLang="en-US" dirty="0"/>
              <a:t>个城市，由 </a:t>
            </a:r>
            <a:r>
              <a:rPr lang="en-US" altLang="zh-CN" dirty="0"/>
              <a:t>M</a:t>
            </a:r>
            <a:r>
              <a:rPr lang="zh-CN" altLang="en-US" dirty="0"/>
              <a:t>条单向道 路连接。神谕镇是城市 </a:t>
            </a:r>
            <a:r>
              <a:rPr lang="en-US" altLang="zh-CN" dirty="0"/>
              <a:t>1</a:t>
            </a:r>
            <a:r>
              <a:rPr lang="zh-CN" altLang="en-US" dirty="0"/>
              <a:t>而杰森国的首都是城市 </a:t>
            </a:r>
            <a:r>
              <a:rPr lang="en-US" altLang="zh-CN" dirty="0"/>
              <a:t>N</a:t>
            </a:r>
            <a:r>
              <a:rPr lang="zh-CN" altLang="en-US" dirty="0"/>
              <a:t>。你只需摧毁位于杰森国首都 的曾</a:t>
            </a:r>
            <a:r>
              <a:rPr lang="en-US" altLang="zh-CN" dirty="0"/>
              <a:t>·</a:t>
            </a:r>
            <a:r>
              <a:rPr lang="zh-CN" altLang="en-US" dirty="0"/>
              <a:t>布拉泽大神殿，杰森国的信仰，军队还有一切就都会土崩瓦解，灰飞烟灭。 为了尽量减小己方的消耗，你决定使用自爆机器人完成这一任务。唯一的困 难是，杰森国的一部分城市有结界保护，不破坏掉结界就无法进入城市。而每个 城市的结界都是由分布在其他城市中的一些结界发生器维持的，如果想进入某个 城市，你就必须破坏掉维持这个城市结界的所有结界发生器。 现在你有无限多的自爆机器人，一旦进入了某个城市，自爆机器人可以瞬间 引爆，破坏一个目标（结界发生器，或是杰森国大神殿），当然机器人本身也会 一起被破坏。你需要知道：摧毁杰森国所需的最短时间。</a:t>
            </a:r>
            <a:endParaRPr lang="en-US" altLang="zh-CN" dirty="0"/>
          </a:p>
          <a:p>
            <a:r>
              <a:rPr lang="en-US" altLang="zh-CN" dirty="0"/>
              <a:t>n&lt;=3000,m&lt;=70000</a:t>
            </a:r>
            <a:endParaRPr lang="zh-CN" altLang="en-US" dirty="0"/>
          </a:p>
        </p:txBody>
      </p:sp>
    </p:spTree>
    <p:extLst>
      <p:ext uri="{BB962C8B-B14F-4D97-AF65-F5344CB8AC3E}">
        <p14:creationId xmlns:p14="http://schemas.microsoft.com/office/powerpoint/2010/main" val="205656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D7B41-0DB1-4F9D-9AAA-E06596602225}"/>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48611BEE-58FC-47D6-BA23-91FF8DEA4A2E}"/>
              </a:ext>
            </a:extLst>
          </p:cNvPr>
          <p:cNvSpPr>
            <a:spLocks noGrp="1"/>
          </p:cNvSpPr>
          <p:nvPr>
            <p:ph idx="1"/>
          </p:nvPr>
        </p:nvSpPr>
        <p:spPr/>
        <p:txBody>
          <a:bodyPr/>
          <a:lstStyle/>
          <a:p>
            <a:r>
              <a:rPr lang="en-US" altLang="zh-CN" dirty="0"/>
              <a:t>d1</a:t>
            </a:r>
            <a:r>
              <a:rPr lang="zh-CN" altLang="en-US" dirty="0"/>
              <a:t>为到达时间，</a:t>
            </a:r>
            <a:r>
              <a:rPr lang="en-US" altLang="zh-CN" dirty="0"/>
              <a:t>d2</a:t>
            </a:r>
            <a:r>
              <a:rPr lang="zh-CN" altLang="en-US" dirty="0"/>
              <a:t>为摧毁所有结界时间，则真实时间为</a:t>
            </a:r>
            <a:r>
              <a:rPr lang="en-US" altLang="zh-CN" dirty="0"/>
              <a:t>max(d1,d2)</a:t>
            </a:r>
          </a:p>
          <a:p>
            <a:r>
              <a:rPr lang="en-US" altLang="zh-CN" dirty="0" err="1"/>
              <a:t>dijkstra</a:t>
            </a:r>
            <a:r>
              <a:rPr lang="zh-CN" altLang="en-US" dirty="0"/>
              <a:t>用</a:t>
            </a:r>
            <a:r>
              <a:rPr lang="en-US" altLang="zh-CN" dirty="0" err="1"/>
              <a:t>d+w</a:t>
            </a:r>
            <a:r>
              <a:rPr lang="en-US" altLang="zh-CN" dirty="0"/>
              <a:t>[</a:t>
            </a:r>
            <a:r>
              <a:rPr lang="en-US" altLang="zh-CN" dirty="0" err="1"/>
              <a:t>i</a:t>
            </a:r>
            <a:r>
              <a:rPr lang="en-US" altLang="zh-CN" dirty="0"/>
              <a:t>]</a:t>
            </a:r>
            <a:r>
              <a:rPr lang="zh-CN" altLang="en-US" dirty="0"/>
              <a:t>更新</a:t>
            </a:r>
            <a:r>
              <a:rPr lang="en-US" altLang="zh-CN" dirty="0"/>
              <a:t>d1</a:t>
            </a:r>
            <a:r>
              <a:rPr lang="zh-CN" altLang="en-US" dirty="0"/>
              <a:t>的时候，只有当</a:t>
            </a:r>
            <a:r>
              <a:rPr lang="en-US" altLang="zh-CN" dirty="0"/>
              <a:t>to[</a:t>
            </a:r>
            <a:r>
              <a:rPr lang="en-US" altLang="zh-CN" dirty="0" err="1"/>
              <a:t>i</a:t>
            </a:r>
            <a:r>
              <a:rPr lang="en-US" altLang="zh-CN" dirty="0"/>
              <a:t>]</a:t>
            </a:r>
            <a:r>
              <a:rPr lang="zh-CN" altLang="en-US" dirty="0"/>
              <a:t>的结界全部被摧毁才进堆。</a:t>
            </a:r>
            <a:endParaRPr lang="en-US" altLang="zh-CN" dirty="0"/>
          </a:p>
          <a:p>
            <a:r>
              <a:rPr lang="zh-CN" altLang="en-US" dirty="0"/>
              <a:t>同时将所有结界发生器在当前点的点的结界数量</a:t>
            </a:r>
            <a:r>
              <a:rPr lang="en-US" altLang="zh-CN" dirty="0"/>
              <a:t>--</a:t>
            </a:r>
            <a:r>
              <a:rPr lang="zh-CN" altLang="en-US" dirty="0"/>
              <a:t>，如果减为</a:t>
            </a:r>
            <a:r>
              <a:rPr lang="en-US" altLang="zh-CN" dirty="0"/>
              <a:t>0</a:t>
            </a:r>
            <a:r>
              <a:rPr lang="zh-CN" altLang="en-US" dirty="0"/>
              <a:t>，进堆。</a:t>
            </a:r>
          </a:p>
        </p:txBody>
      </p:sp>
    </p:spTree>
    <p:extLst>
      <p:ext uri="{BB962C8B-B14F-4D97-AF65-F5344CB8AC3E}">
        <p14:creationId xmlns:p14="http://schemas.microsoft.com/office/powerpoint/2010/main" val="68452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05DD7-6C2C-462B-8A1F-663338C1634B}"/>
              </a:ext>
            </a:extLst>
          </p:cNvPr>
          <p:cNvSpPr>
            <a:spLocks noGrp="1"/>
          </p:cNvSpPr>
          <p:nvPr>
            <p:ph type="title"/>
          </p:nvPr>
        </p:nvSpPr>
        <p:spPr/>
        <p:txBody>
          <a:bodyPr/>
          <a:lstStyle/>
          <a:p>
            <a:r>
              <a:rPr lang="en-US" altLang="zh-CN" dirty="0"/>
              <a:t>BZOJ4883</a:t>
            </a:r>
            <a:endParaRPr lang="zh-CN" altLang="en-US" dirty="0"/>
          </a:p>
        </p:txBody>
      </p:sp>
      <p:sp>
        <p:nvSpPr>
          <p:cNvPr id="3" name="内容占位符 2">
            <a:extLst>
              <a:ext uri="{FF2B5EF4-FFF2-40B4-BE49-F238E27FC236}">
                <a16:creationId xmlns:a16="http://schemas.microsoft.com/office/drawing/2014/main" id="{FF3FFFB0-BDA2-4F72-BA38-6B762AA53900}"/>
              </a:ext>
            </a:extLst>
          </p:cNvPr>
          <p:cNvSpPr>
            <a:spLocks noGrp="1"/>
          </p:cNvSpPr>
          <p:nvPr>
            <p:ph idx="1"/>
          </p:nvPr>
        </p:nvSpPr>
        <p:spPr/>
        <p:txBody>
          <a:bodyPr/>
          <a:lstStyle/>
          <a:p>
            <a:r>
              <a:rPr lang="zh-CN" altLang="en-US" dirty="0"/>
              <a:t>在一个</a:t>
            </a:r>
            <a:r>
              <a:rPr lang="en-US" altLang="zh-CN" dirty="0"/>
              <a:t>n*m</a:t>
            </a:r>
            <a:r>
              <a:rPr lang="zh-CN" altLang="en-US" dirty="0"/>
              <a:t>的棋盘上要放置若干个守卫。对于</a:t>
            </a:r>
            <a:r>
              <a:rPr lang="en-US" altLang="zh-CN" dirty="0"/>
              <a:t>n</a:t>
            </a:r>
            <a:r>
              <a:rPr lang="zh-CN" altLang="en-US" dirty="0"/>
              <a:t>行来说，每行必须恰好放置一个横向守卫；同理对于</a:t>
            </a:r>
            <a:r>
              <a:rPr lang="en-US" altLang="zh-CN" dirty="0"/>
              <a:t>m</a:t>
            </a:r>
            <a:r>
              <a:rPr lang="zh-CN" altLang="en-US" dirty="0"/>
              <a:t>列来说，每列必须恰好放置一个纵向守卫。每个位置放置守卫的代价是不一样的，且每个位置最多只能放置一个守卫，一个守卫不能同时兼顾行列的防御。请计算控制整个棋盘的最小代价。</a:t>
            </a:r>
          </a:p>
          <a:p>
            <a:r>
              <a:rPr lang="en-US" altLang="zh-CN" dirty="0"/>
              <a:t>n</a:t>
            </a:r>
            <a:r>
              <a:rPr lang="zh-CN" altLang="en-US" dirty="0"/>
              <a:t>*</a:t>
            </a:r>
            <a:r>
              <a:rPr lang="en-US" altLang="zh-CN" dirty="0"/>
              <a:t>m&lt;=100000</a:t>
            </a:r>
            <a:endParaRPr lang="zh-CN" altLang="en-US" dirty="0"/>
          </a:p>
        </p:txBody>
      </p:sp>
    </p:spTree>
    <p:extLst>
      <p:ext uri="{BB962C8B-B14F-4D97-AF65-F5344CB8AC3E}">
        <p14:creationId xmlns:p14="http://schemas.microsoft.com/office/powerpoint/2010/main" val="152708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527EF-C9B4-44B9-B589-2BF16F543DF9}"/>
              </a:ext>
            </a:extLst>
          </p:cNvPr>
          <p:cNvSpPr>
            <a:spLocks noGrp="1"/>
          </p:cNvSpPr>
          <p:nvPr>
            <p:ph type="title"/>
          </p:nvPr>
        </p:nvSpPr>
        <p:spPr/>
        <p:txBody>
          <a:bodyPr/>
          <a:lstStyle/>
          <a:p>
            <a:r>
              <a:rPr lang="en-US" altLang="zh-CN" dirty="0"/>
              <a:t>BZOJ4554</a:t>
            </a:r>
            <a:endParaRPr lang="zh-CN" altLang="en-US" dirty="0"/>
          </a:p>
        </p:txBody>
      </p:sp>
      <p:sp>
        <p:nvSpPr>
          <p:cNvPr id="3" name="内容占位符 2">
            <a:extLst>
              <a:ext uri="{FF2B5EF4-FFF2-40B4-BE49-F238E27FC236}">
                <a16:creationId xmlns:a16="http://schemas.microsoft.com/office/drawing/2014/main" id="{7B13610F-9001-4153-A04D-91E425E2D873}"/>
              </a:ext>
            </a:extLst>
          </p:cNvPr>
          <p:cNvSpPr>
            <a:spLocks noGrp="1"/>
          </p:cNvSpPr>
          <p:nvPr>
            <p:ph idx="1"/>
          </p:nvPr>
        </p:nvSpPr>
        <p:spPr/>
        <p:txBody>
          <a:bodyPr/>
          <a:lstStyle/>
          <a:p>
            <a:r>
              <a:rPr lang="zh-CN" altLang="en-US" dirty="0"/>
              <a:t>给定一张地图，在这张地图上最多能放上多少个炸弹能使得任意两个炸弹之间不会互相炸到。炸弹能炸到的范围是该炸弹所在的一行和一列，炸弹的威力可以穿透软石头，但是不能穿透硬石头。给定一张</a:t>
            </a:r>
            <a:r>
              <a:rPr lang="en-US" altLang="zh-CN" dirty="0"/>
              <a:t>n*m</a:t>
            </a:r>
            <a:r>
              <a:rPr lang="zh-CN" altLang="en-US" dirty="0"/>
              <a:t>的网格地图，其中*代表空地，炸弹的威力可以穿透，可以在空地上放置一枚炸弹。</a:t>
            </a:r>
            <a:r>
              <a:rPr lang="en-US" altLang="zh-CN" dirty="0"/>
              <a:t>x</a:t>
            </a:r>
            <a:r>
              <a:rPr lang="zh-CN" altLang="en-US" dirty="0"/>
              <a:t>代表软石头，炸弹的威力可以穿透，不能在此放置炸弹。</a:t>
            </a:r>
            <a:r>
              <a:rPr lang="en-US" altLang="zh-CN" dirty="0"/>
              <a:t>#</a:t>
            </a:r>
            <a:r>
              <a:rPr lang="zh-CN" altLang="en-US" dirty="0"/>
              <a:t>代表硬石头，炸弹的威力是不能穿透的，不能在此放置炸弹。</a:t>
            </a:r>
          </a:p>
          <a:p>
            <a:r>
              <a:rPr lang="en-US" altLang="zh-CN" dirty="0"/>
              <a:t>n,m≤50</a:t>
            </a:r>
            <a:endParaRPr lang="zh-CN" altLang="en-US" dirty="0"/>
          </a:p>
        </p:txBody>
      </p:sp>
    </p:spTree>
    <p:extLst>
      <p:ext uri="{BB962C8B-B14F-4D97-AF65-F5344CB8AC3E}">
        <p14:creationId xmlns:p14="http://schemas.microsoft.com/office/powerpoint/2010/main" val="4259643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5E627-5119-494D-B031-132214D12AB4}"/>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3CD8D1C0-40AA-42F3-87A8-7664795F0447}"/>
              </a:ext>
            </a:extLst>
          </p:cNvPr>
          <p:cNvSpPr>
            <a:spLocks noGrp="1"/>
          </p:cNvSpPr>
          <p:nvPr>
            <p:ph idx="1"/>
          </p:nvPr>
        </p:nvSpPr>
        <p:spPr/>
        <p:txBody>
          <a:bodyPr/>
          <a:lstStyle/>
          <a:p>
            <a:r>
              <a:rPr lang="zh-CN" altLang="en-US" dirty="0"/>
              <a:t>左右两排点，</a:t>
            </a:r>
            <a:r>
              <a:rPr lang="en-US" altLang="zh-CN" dirty="0" err="1"/>
              <a:t>i</a:t>
            </a:r>
            <a:r>
              <a:rPr lang="zh-CN" altLang="en-US" dirty="0"/>
              <a:t>向</a:t>
            </a:r>
            <a:r>
              <a:rPr lang="en-US" altLang="zh-CN" dirty="0" err="1"/>
              <a:t>j+n</a:t>
            </a:r>
            <a:r>
              <a:rPr lang="zh-CN" altLang="en-US" dirty="0"/>
              <a:t>连</a:t>
            </a:r>
            <a:r>
              <a:rPr lang="en-US" altLang="zh-CN" dirty="0"/>
              <a:t>w[</a:t>
            </a:r>
            <a:r>
              <a:rPr lang="en-US" altLang="zh-CN" dirty="0" err="1"/>
              <a:t>i</a:t>
            </a:r>
            <a:r>
              <a:rPr lang="en-US" altLang="zh-CN" dirty="0"/>
              <a:t>][j]</a:t>
            </a:r>
          </a:p>
          <a:p>
            <a:r>
              <a:rPr lang="zh-CN" altLang="en-US" dirty="0"/>
              <a:t>最小生成基环森林</a:t>
            </a:r>
            <a:endParaRPr lang="en-US" altLang="zh-CN" dirty="0"/>
          </a:p>
          <a:p>
            <a:r>
              <a:rPr lang="zh-CN" altLang="en-US" dirty="0"/>
              <a:t>每个边属于一个点，每个点占有一条边</a:t>
            </a:r>
            <a:endParaRPr lang="en-US" altLang="zh-CN" dirty="0"/>
          </a:p>
          <a:p>
            <a:r>
              <a:rPr lang="zh-CN" altLang="en-US" dirty="0"/>
              <a:t>用</a:t>
            </a:r>
            <a:r>
              <a:rPr lang="en-US" altLang="zh-CN" dirty="0"/>
              <a:t>v</a:t>
            </a:r>
            <a:r>
              <a:rPr lang="zh-CN" altLang="en-US" dirty="0"/>
              <a:t>数组记录当前联通块里是否有环</a:t>
            </a:r>
            <a:endParaRPr lang="en-US" altLang="zh-CN" dirty="0"/>
          </a:p>
        </p:txBody>
      </p:sp>
    </p:spTree>
    <p:extLst>
      <p:ext uri="{BB962C8B-B14F-4D97-AF65-F5344CB8AC3E}">
        <p14:creationId xmlns:p14="http://schemas.microsoft.com/office/powerpoint/2010/main" val="202400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94C62-346D-4F3B-AB7C-1217631FE2DE}"/>
              </a:ext>
            </a:extLst>
          </p:cNvPr>
          <p:cNvSpPr>
            <a:spLocks noGrp="1"/>
          </p:cNvSpPr>
          <p:nvPr>
            <p:ph type="title"/>
          </p:nvPr>
        </p:nvSpPr>
        <p:spPr/>
        <p:txBody>
          <a:bodyPr/>
          <a:lstStyle/>
          <a:p>
            <a:r>
              <a:rPr lang="en-US" altLang="zh-CN" dirty="0"/>
              <a:t>BZOJ3743</a:t>
            </a:r>
            <a:endParaRPr lang="zh-CN" altLang="en-US" dirty="0"/>
          </a:p>
        </p:txBody>
      </p:sp>
      <p:sp>
        <p:nvSpPr>
          <p:cNvPr id="3" name="内容占位符 2">
            <a:extLst>
              <a:ext uri="{FF2B5EF4-FFF2-40B4-BE49-F238E27FC236}">
                <a16:creationId xmlns:a16="http://schemas.microsoft.com/office/drawing/2014/main" id="{13FA4FE0-E5B8-43BB-837B-404EF379FF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6546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C81E0-CCC7-4615-BA29-CDEE9A00C1BA}"/>
              </a:ext>
            </a:extLst>
          </p:cNvPr>
          <p:cNvSpPr>
            <a:spLocks noGrp="1"/>
          </p:cNvSpPr>
          <p:nvPr>
            <p:ph type="title"/>
          </p:nvPr>
        </p:nvSpPr>
        <p:spPr/>
        <p:txBody>
          <a:bodyPr/>
          <a:lstStyle/>
          <a:p>
            <a:r>
              <a:rPr lang="en-US" altLang="zh-CN" dirty="0"/>
              <a:t>51nod1717</a:t>
            </a:r>
            <a:endParaRPr lang="zh-CN" altLang="en-US" dirty="0"/>
          </a:p>
        </p:txBody>
      </p:sp>
      <p:sp>
        <p:nvSpPr>
          <p:cNvPr id="3" name="内容占位符 2">
            <a:extLst>
              <a:ext uri="{FF2B5EF4-FFF2-40B4-BE49-F238E27FC236}">
                <a16:creationId xmlns:a16="http://schemas.microsoft.com/office/drawing/2014/main" id="{8CDF6985-BB2C-48A4-9213-7645F5C551A0}"/>
              </a:ext>
            </a:extLst>
          </p:cNvPr>
          <p:cNvSpPr>
            <a:spLocks noGrp="1"/>
          </p:cNvSpPr>
          <p:nvPr>
            <p:ph idx="1"/>
          </p:nvPr>
        </p:nvSpPr>
        <p:spPr/>
        <p:txBody>
          <a:bodyPr/>
          <a:lstStyle/>
          <a:p>
            <a:r>
              <a:rPr lang="zh-CN" altLang="en-US" dirty="0"/>
              <a:t>有</a:t>
            </a:r>
            <a:r>
              <a:rPr lang="en-US" altLang="zh-CN" dirty="0"/>
              <a:t>n</a:t>
            </a:r>
            <a:r>
              <a:rPr lang="zh-CN" altLang="en-US" dirty="0"/>
              <a:t>个数，</a:t>
            </a:r>
            <a:r>
              <a:rPr lang="en-US" altLang="zh-CN" dirty="0"/>
              <a:t>a[1],a[2],...,a[n]</a:t>
            </a:r>
            <a:r>
              <a:rPr lang="zh-CN" altLang="en-US" dirty="0"/>
              <a:t>开始都是</a:t>
            </a:r>
            <a:r>
              <a:rPr lang="en-US" altLang="zh-CN" dirty="0"/>
              <a:t>0</a:t>
            </a:r>
          </a:p>
          <a:p>
            <a:r>
              <a:rPr lang="zh-CN" altLang="en-US" dirty="0"/>
              <a:t>现在进行操作 </a:t>
            </a:r>
            <a:r>
              <a:rPr lang="en-US" altLang="zh-CN" dirty="0"/>
              <a:t>t</a:t>
            </a:r>
            <a:r>
              <a:rPr lang="zh-CN" altLang="en-US" dirty="0"/>
              <a:t>从</a:t>
            </a:r>
            <a:r>
              <a:rPr lang="en-US" altLang="zh-CN" dirty="0"/>
              <a:t>1~n</a:t>
            </a:r>
            <a:r>
              <a:rPr lang="zh-CN" altLang="en-US" dirty="0"/>
              <a:t>依次增加</a:t>
            </a:r>
          </a:p>
          <a:p>
            <a:r>
              <a:rPr lang="zh-CN" altLang="en-US" dirty="0"/>
              <a:t>每次把下标是</a:t>
            </a:r>
            <a:r>
              <a:rPr lang="en-US" altLang="zh-CN" dirty="0"/>
              <a:t>t</a:t>
            </a:r>
            <a:r>
              <a:rPr lang="zh-CN" altLang="en-US" dirty="0"/>
              <a:t>的倍数的数都反转（</a:t>
            </a:r>
            <a:r>
              <a:rPr lang="en-US" altLang="zh-CN" dirty="0"/>
              <a:t>0</a:t>
            </a:r>
            <a:r>
              <a:rPr lang="zh-CN" altLang="en-US" dirty="0"/>
              <a:t>变成</a:t>
            </a:r>
            <a:r>
              <a:rPr lang="en-US" altLang="zh-CN" dirty="0"/>
              <a:t>1,1</a:t>
            </a:r>
            <a:r>
              <a:rPr lang="zh-CN" altLang="en-US" dirty="0"/>
              <a:t>变成</a:t>
            </a:r>
            <a:r>
              <a:rPr lang="en-US" altLang="zh-CN" dirty="0"/>
              <a:t>0</a:t>
            </a:r>
            <a:r>
              <a:rPr lang="zh-CN" altLang="en-US" dirty="0"/>
              <a:t>） </a:t>
            </a:r>
          </a:p>
          <a:p>
            <a:r>
              <a:rPr lang="zh-CN" altLang="en-US" dirty="0"/>
              <a:t>如果最后</a:t>
            </a:r>
            <a:r>
              <a:rPr lang="en-US" altLang="zh-CN" dirty="0"/>
              <a:t>a[</a:t>
            </a:r>
            <a:r>
              <a:rPr lang="en-US" altLang="zh-CN" dirty="0" err="1"/>
              <a:t>i</a:t>
            </a:r>
            <a:r>
              <a:rPr lang="en-US" altLang="zh-CN" dirty="0"/>
              <a:t>]</a:t>
            </a:r>
            <a:r>
              <a:rPr lang="zh-CN" altLang="en-US" dirty="0"/>
              <a:t>为</a:t>
            </a:r>
            <a:r>
              <a:rPr lang="en-US" altLang="zh-CN" dirty="0"/>
              <a:t>0</a:t>
            </a:r>
            <a:r>
              <a:rPr lang="zh-CN" altLang="en-US" dirty="0"/>
              <a:t>，那么称此时的</a:t>
            </a:r>
            <a:r>
              <a:rPr lang="en-US" altLang="zh-CN" dirty="0" err="1"/>
              <a:t>i</a:t>
            </a:r>
            <a:r>
              <a:rPr lang="zh-CN" altLang="en-US" dirty="0"/>
              <a:t>为好数。</a:t>
            </a:r>
          </a:p>
          <a:p>
            <a:r>
              <a:rPr lang="zh-CN" altLang="en-US" dirty="0"/>
              <a:t>现在对于给定的</a:t>
            </a:r>
            <a:r>
              <a:rPr lang="en-US" altLang="zh-CN" dirty="0"/>
              <a:t>n</a:t>
            </a:r>
            <a:r>
              <a:rPr lang="zh-CN" altLang="en-US" dirty="0"/>
              <a:t>，求这时候的好数个数。</a:t>
            </a:r>
          </a:p>
          <a:p>
            <a:r>
              <a:rPr lang="en-US" altLang="zh-CN" dirty="0"/>
              <a:t>n&lt;=1e15</a:t>
            </a:r>
          </a:p>
        </p:txBody>
      </p:sp>
    </p:spTree>
    <p:extLst>
      <p:ext uri="{BB962C8B-B14F-4D97-AF65-F5344CB8AC3E}">
        <p14:creationId xmlns:p14="http://schemas.microsoft.com/office/powerpoint/2010/main" val="2931187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BD8C-F3F9-4D6D-8CFC-373962D3055A}"/>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9F784875-ED8A-4C2C-92B2-C8F4683A6837}"/>
              </a:ext>
            </a:extLst>
          </p:cNvPr>
          <p:cNvSpPr>
            <a:spLocks noGrp="1"/>
          </p:cNvSpPr>
          <p:nvPr>
            <p:ph idx="1"/>
          </p:nvPr>
        </p:nvSpPr>
        <p:spPr/>
        <p:txBody>
          <a:bodyPr/>
          <a:lstStyle/>
          <a:p>
            <a:r>
              <a:rPr lang="zh-CN" altLang="en-US" dirty="0"/>
              <a:t>约数个数为偶数的是好数。</a:t>
            </a:r>
            <a:endParaRPr lang="en-US" altLang="zh-CN" dirty="0"/>
          </a:p>
          <a:p>
            <a:r>
              <a:rPr lang="zh-CN" altLang="en-US" dirty="0"/>
              <a:t>只有完全平方数的约数才是奇数。</a:t>
            </a:r>
            <a:endParaRPr lang="en-US" altLang="zh-CN" dirty="0"/>
          </a:p>
          <a:p>
            <a:r>
              <a:rPr lang="zh-CN" altLang="en-US" dirty="0"/>
              <a:t>所以答案为</a:t>
            </a:r>
            <a:r>
              <a:rPr lang="en-US" altLang="zh-CN" dirty="0"/>
              <a:t>n-(</a:t>
            </a:r>
            <a:r>
              <a:rPr lang="en-US" altLang="zh-CN" dirty="0" err="1"/>
              <a:t>int</a:t>
            </a:r>
            <a:r>
              <a:rPr lang="en-US" altLang="zh-CN" dirty="0"/>
              <a:t>)sqrt(n)</a:t>
            </a:r>
          </a:p>
        </p:txBody>
      </p:sp>
    </p:spTree>
    <p:extLst>
      <p:ext uri="{BB962C8B-B14F-4D97-AF65-F5344CB8AC3E}">
        <p14:creationId xmlns:p14="http://schemas.microsoft.com/office/powerpoint/2010/main" val="229866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68EBA-48CF-4D4F-B782-DE0BE97413AD}"/>
              </a:ext>
            </a:extLst>
          </p:cNvPr>
          <p:cNvSpPr>
            <a:spLocks noGrp="1"/>
          </p:cNvSpPr>
          <p:nvPr>
            <p:ph type="title"/>
          </p:nvPr>
        </p:nvSpPr>
        <p:spPr/>
        <p:txBody>
          <a:bodyPr/>
          <a:lstStyle/>
          <a:p>
            <a:r>
              <a:rPr lang="en-US" altLang="zh-CN" dirty="0"/>
              <a:t>51nod1799</a:t>
            </a:r>
            <a:endParaRPr lang="zh-CN" altLang="en-US" dirty="0"/>
          </a:p>
        </p:txBody>
      </p:sp>
      <p:sp>
        <p:nvSpPr>
          <p:cNvPr id="3" name="内容占位符 2">
            <a:extLst>
              <a:ext uri="{FF2B5EF4-FFF2-40B4-BE49-F238E27FC236}">
                <a16:creationId xmlns:a16="http://schemas.microsoft.com/office/drawing/2014/main" id="{07C68A4A-316B-436C-9236-3FAE1B2CD912}"/>
              </a:ext>
            </a:extLst>
          </p:cNvPr>
          <p:cNvSpPr>
            <a:spLocks noGrp="1"/>
          </p:cNvSpPr>
          <p:nvPr>
            <p:ph idx="1"/>
          </p:nvPr>
        </p:nvSpPr>
        <p:spPr/>
        <p:txBody>
          <a:bodyPr/>
          <a:lstStyle/>
          <a:p>
            <a:r>
              <a:rPr lang="zh-CN" altLang="en-US" dirty="0"/>
              <a:t>自行看题。</a:t>
            </a:r>
          </a:p>
        </p:txBody>
      </p:sp>
    </p:spTree>
    <p:extLst>
      <p:ext uri="{BB962C8B-B14F-4D97-AF65-F5344CB8AC3E}">
        <p14:creationId xmlns:p14="http://schemas.microsoft.com/office/powerpoint/2010/main" val="19121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CB31A-1509-4580-BFA8-56965CC4FFF8}"/>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1EE862FF-605B-461A-88DA-309EF4721FBF}"/>
              </a:ext>
            </a:extLst>
          </p:cNvPr>
          <p:cNvSpPr>
            <a:spLocks noGrp="1"/>
          </p:cNvSpPr>
          <p:nvPr>
            <p:ph idx="1"/>
          </p:nvPr>
        </p:nvSpPr>
        <p:spPr/>
        <p:txBody>
          <a:bodyPr/>
          <a:lstStyle/>
          <a:p>
            <a:r>
              <a:rPr lang="zh-CN" altLang="en-US" dirty="0"/>
              <a:t>模拟二分过程</a:t>
            </a:r>
            <a:endParaRPr lang="en-US" altLang="zh-CN" dirty="0"/>
          </a:p>
          <a:p>
            <a:r>
              <a:rPr lang="en-US" altLang="zh-CN" dirty="0"/>
              <a:t>mid==k</a:t>
            </a:r>
            <a:r>
              <a:rPr lang="zh-CN" altLang="en-US" dirty="0"/>
              <a:t>，跳</a:t>
            </a:r>
            <a:r>
              <a:rPr lang="en-US" altLang="zh-CN" dirty="0"/>
              <a:t>l</a:t>
            </a:r>
            <a:r>
              <a:rPr lang="zh-CN" altLang="en-US" dirty="0"/>
              <a:t>，之后一直跳</a:t>
            </a:r>
            <a:r>
              <a:rPr lang="en-US" altLang="zh-CN" dirty="0"/>
              <a:t>r</a:t>
            </a:r>
          </a:p>
          <a:p>
            <a:r>
              <a:rPr lang="en-US" altLang="zh-CN" dirty="0"/>
              <a:t>mid&lt;k</a:t>
            </a:r>
            <a:r>
              <a:rPr lang="zh-CN" altLang="en-US" dirty="0"/>
              <a:t>，跳</a:t>
            </a:r>
            <a:r>
              <a:rPr lang="en-US" altLang="zh-CN" dirty="0"/>
              <a:t>l</a:t>
            </a:r>
          </a:p>
          <a:p>
            <a:r>
              <a:rPr lang="en-US" altLang="zh-CN" dirty="0"/>
              <a:t>mid&gt;k</a:t>
            </a:r>
            <a:r>
              <a:rPr lang="zh-CN" altLang="en-US" dirty="0"/>
              <a:t>，跳</a:t>
            </a:r>
            <a:r>
              <a:rPr lang="en-US" altLang="zh-CN" dirty="0"/>
              <a:t>r</a:t>
            </a:r>
          </a:p>
          <a:p>
            <a:r>
              <a:rPr lang="zh-CN" altLang="en-US" dirty="0"/>
              <a:t>假设一共算出了</a:t>
            </a:r>
            <a:r>
              <a:rPr lang="en-US" altLang="zh-CN" dirty="0" err="1"/>
              <a:t>tt</a:t>
            </a:r>
            <a:r>
              <a:rPr lang="zh-CN" altLang="en-US" dirty="0"/>
              <a:t>个</a:t>
            </a:r>
            <a:r>
              <a:rPr lang="en-US" altLang="zh-CN" dirty="0"/>
              <a:t>mid</a:t>
            </a:r>
            <a:r>
              <a:rPr lang="zh-CN" altLang="en-US" dirty="0"/>
              <a:t>，这</a:t>
            </a:r>
            <a:r>
              <a:rPr lang="en-US" altLang="zh-CN" dirty="0" err="1"/>
              <a:t>tt</a:t>
            </a:r>
            <a:r>
              <a:rPr lang="zh-CN" altLang="en-US" dirty="0"/>
              <a:t>个与</a:t>
            </a:r>
            <a:r>
              <a:rPr lang="en-US" altLang="zh-CN" dirty="0"/>
              <a:t>m</a:t>
            </a:r>
            <a:r>
              <a:rPr lang="zh-CN" altLang="en-US" dirty="0"/>
              <a:t>的大小是有限制的，计算这</a:t>
            </a:r>
            <a:r>
              <a:rPr lang="en-US" altLang="zh-CN" dirty="0" err="1"/>
              <a:t>tt</a:t>
            </a:r>
            <a:r>
              <a:rPr lang="zh-CN" altLang="en-US" dirty="0"/>
              <a:t>个的答案。</a:t>
            </a:r>
            <a:endParaRPr lang="en-US" altLang="zh-CN" dirty="0"/>
          </a:p>
          <a:p>
            <a:r>
              <a:rPr lang="zh-CN" altLang="en-US" dirty="0"/>
              <a:t>剩下</a:t>
            </a:r>
            <a:r>
              <a:rPr lang="en-US" altLang="zh-CN" dirty="0"/>
              <a:t>(n-</a:t>
            </a:r>
            <a:r>
              <a:rPr lang="en-US" altLang="zh-CN" dirty="0" err="1"/>
              <a:t>tt</a:t>
            </a:r>
            <a:r>
              <a:rPr lang="en-US" altLang="zh-CN" dirty="0"/>
              <a:t>)!</a:t>
            </a:r>
          </a:p>
          <a:p>
            <a:r>
              <a:rPr lang="zh-CN" altLang="en-US" dirty="0"/>
              <a:t>分段打表</a:t>
            </a:r>
          </a:p>
        </p:txBody>
      </p:sp>
    </p:spTree>
    <p:extLst>
      <p:ext uri="{BB962C8B-B14F-4D97-AF65-F5344CB8AC3E}">
        <p14:creationId xmlns:p14="http://schemas.microsoft.com/office/powerpoint/2010/main" val="4105617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5B785-37EB-473F-95D2-0A874E9CD869}"/>
              </a:ext>
            </a:extLst>
          </p:cNvPr>
          <p:cNvSpPr>
            <a:spLocks noGrp="1"/>
          </p:cNvSpPr>
          <p:nvPr>
            <p:ph type="title"/>
          </p:nvPr>
        </p:nvSpPr>
        <p:spPr/>
        <p:txBody>
          <a:bodyPr/>
          <a:lstStyle/>
          <a:p>
            <a:r>
              <a:rPr lang="en-US" altLang="zh-CN" dirty="0"/>
              <a:t>BZOJ1124</a:t>
            </a:r>
            <a:endParaRPr lang="zh-CN" altLang="en-US" dirty="0"/>
          </a:p>
        </p:txBody>
      </p:sp>
      <p:sp>
        <p:nvSpPr>
          <p:cNvPr id="3" name="内容占位符 2">
            <a:extLst>
              <a:ext uri="{FF2B5EF4-FFF2-40B4-BE49-F238E27FC236}">
                <a16:creationId xmlns:a16="http://schemas.microsoft.com/office/drawing/2014/main" id="{7106B1D6-5A71-4894-977D-45BCE3CF33ED}"/>
              </a:ext>
            </a:extLst>
          </p:cNvPr>
          <p:cNvSpPr>
            <a:spLocks noGrp="1"/>
          </p:cNvSpPr>
          <p:nvPr>
            <p:ph idx="1"/>
          </p:nvPr>
        </p:nvSpPr>
        <p:spPr/>
        <p:txBody>
          <a:bodyPr/>
          <a:lstStyle/>
          <a:p>
            <a:r>
              <a:rPr lang="zh-CN" altLang="en-US" dirty="0"/>
              <a:t>有</a:t>
            </a:r>
            <a:r>
              <a:rPr lang="en-US" altLang="zh-CN" dirty="0"/>
              <a:t>n</a:t>
            </a:r>
            <a:r>
              <a:rPr lang="zh-CN" altLang="en-US" dirty="0"/>
              <a:t>个人，每个人手里有一把手枪。一开始所有人都选定一个人瞄准（有可能瞄准自己）。然后他们按某个顺序开枪，且任意时刻只有一个人开枪。因此，对于不同的开枪顺序，最后死的人也不同。你要求最后死亡数目的最小和最大可能。</a:t>
            </a:r>
            <a:endParaRPr lang="en-US" altLang="zh-CN" dirty="0"/>
          </a:p>
          <a:p>
            <a:r>
              <a:rPr lang="en-US" altLang="zh-CN" dirty="0"/>
              <a:t>n&lt;1000000</a:t>
            </a:r>
            <a:endParaRPr lang="zh-CN" altLang="en-US" dirty="0"/>
          </a:p>
        </p:txBody>
      </p:sp>
    </p:spTree>
    <p:extLst>
      <p:ext uri="{BB962C8B-B14F-4D97-AF65-F5344CB8AC3E}">
        <p14:creationId xmlns:p14="http://schemas.microsoft.com/office/powerpoint/2010/main" val="3260376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FCC39-DDCB-4CF0-8400-9CEA79B6E31F}"/>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59702EB1-772D-4695-8FD7-661FCF30DED0}"/>
              </a:ext>
            </a:extLst>
          </p:cNvPr>
          <p:cNvSpPr>
            <a:spLocks noGrp="1"/>
          </p:cNvSpPr>
          <p:nvPr>
            <p:ph idx="1"/>
          </p:nvPr>
        </p:nvSpPr>
        <p:spPr/>
        <p:txBody>
          <a:bodyPr/>
          <a:lstStyle/>
          <a:p>
            <a:r>
              <a:rPr lang="zh-CN" altLang="en-US" dirty="0"/>
              <a:t>每个联通块单独考虑。</a:t>
            </a:r>
            <a:endParaRPr lang="en-US" altLang="zh-CN" dirty="0"/>
          </a:p>
          <a:p>
            <a:r>
              <a:rPr lang="zh-CN" altLang="en-US" dirty="0"/>
              <a:t>最多：</a:t>
            </a:r>
            <a:endParaRPr lang="en-US" altLang="zh-CN" dirty="0"/>
          </a:p>
          <a:p>
            <a:r>
              <a:rPr lang="en-US" altLang="zh-CN" dirty="0"/>
              <a:t>1</a:t>
            </a:r>
            <a:r>
              <a:rPr lang="zh-CN" altLang="en-US" dirty="0"/>
              <a:t>个人，死</a:t>
            </a:r>
            <a:r>
              <a:rPr lang="en-US" altLang="zh-CN" dirty="0"/>
              <a:t>1</a:t>
            </a:r>
            <a:r>
              <a:rPr lang="zh-CN" altLang="en-US" dirty="0"/>
              <a:t>个；</a:t>
            </a:r>
            <a:endParaRPr lang="en-US" altLang="zh-CN" dirty="0"/>
          </a:p>
          <a:p>
            <a:r>
              <a:rPr lang="zh-CN" altLang="en-US" dirty="0"/>
              <a:t>环，死</a:t>
            </a:r>
            <a:r>
              <a:rPr lang="en-US" altLang="zh-CN" dirty="0"/>
              <a:t>size-1</a:t>
            </a:r>
            <a:r>
              <a:rPr lang="zh-CN" altLang="en-US" dirty="0"/>
              <a:t>个；</a:t>
            </a:r>
            <a:endParaRPr lang="en-US" altLang="zh-CN" dirty="0"/>
          </a:p>
          <a:p>
            <a:r>
              <a:rPr lang="zh-CN" altLang="en-US" dirty="0"/>
              <a:t>否则除了叶节点都可以死，死</a:t>
            </a:r>
            <a:r>
              <a:rPr lang="en-US" altLang="zh-CN" dirty="0"/>
              <a:t>size-</a:t>
            </a:r>
            <a:r>
              <a:rPr lang="zh-CN" altLang="en-US" dirty="0"/>
              <a:t>叶节点数个。</a:t>
            </a:r>
            <a:endParaRPr lang="en-US" altLang="zh-CN" dirty="0"/>
          </a:p>
          <a:p>
            <a:r>
              <a:rPr lang="zh-CN" altLang="en-US" dirty="0"/>
              <a:t>最少：</a:t>
            </a:r>
            <a:endParaRPr lang="en-US" altLang="zh-CN" dirty="0"/>
          </a:p>
          <a:p>
            <a:r>
              <a:rPr lang="zh-CN" altLang="en-US" dirty="0"/>
              <a:t>叶节点不能死，加入队列。</a:t>
            </a:r>
            <a:endParaRPr lang="en-US" altLang="zh-CN" dirty="0"/>
          </a:p>
          <a:p>
            <a:r>
              <a:rPr lang="zh-CN" altLang="en-US" dirty="0"/>
              <a:t>队列中的人杀掉他瞄准的人，如果瞄准的人瞄准的人成为了新的叶节点，将其加入队列。</a:t>
            </a:r>
            <a:endParaRPr lang="en-US" altLang="zh-CN" dirty="0"/>
          </a:p>
          <a:p>
            <a:r>
              <a:rPr lang="zh-CN" altLang="en-US" dirty="0"/>
              <a:t>最后剩一些环，死</a:t>
            </a:r>
            <a:r>
              <a:rPr lang="en-US" altLang="zh-CN" dirty="0"/>
              <a:t>size/2</a:t>
            </a:r>
            <a:r>
              <a:rPr lang="zh-CN" altLang="en-US"/>
              <a:t>上取整个</a:t>
            </a:r>
            <a:r>
              <a:rPr lang="zh-CN" altLang="en-US" dirty="0"/>
              <a:t>。</a:t>
            </a:r>
            <a:endParaRPr lang="en-US" altLang="zh-CN" dirty="0"/>
          </a:p>
        </p:txBody>
      </p:sp>
    </p:spTree>
    <p:extLst>
      <p:ext uri="{BB962C8B-B14F-4D97-AF65-F5344CB8AC3E}">
        <p14:creationId xmlns:p14="http://schemas.microsoft.com/office/powerpoint/2010/main" val="3599206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FCF0C-B152-4E7B-B5CC-CAB622AABB21}"/>
              </a:ext>
            </a:extLst>
          </p:cNvPr>
          <p:cNvSpPr>
            <a:spLocks noGrp="1"/>
          </p:cNvSpPr>
          <p:nvPr>
            <p:ph type="title"/>
          </p:nvPr>
        </p:nvSpPr>
        <p:spPr/>
        <p:txBody>
          <a:bodyPr/>
          <a:lstStyle/>
          <a:p>
            <a:r>
              <a:rPr lang="en-US" altLang="zh-CN" dirty="0"/>
              <a:t>BZOJ4206</a:t>
            </a:r>
            <a:endParaRPr lang="zh-CN" altLang="en-US" dirty="0"/>
          </a:p>
        </p:txBody>
      </p:sp>
      <p:sp>
        <p:nvSpPr>
          <p:cNvPr id="3" name="内容占位符 2">
            <a:extLst>
              <a:ext uri="{FF2B5EF4-FFF2-40B4-BE49-F238E27FC236}">
                <a16:creationId xmlns:a16="http://schemas.microsoft.com/office/drawing/2014/main" id="{640C897E-D0A4-4C36-AF19-777F6DDB1C25}"/>
              </a:ext>
            </a:extLst>
          </p:cNvPr>
          <p:cNvSpPr>
            <a:spLocks noGrp="1"/>
          </p:cNvSpPr>
          <p:nvPr>
            <p:ph idx="1"/>
          </p:nvPr>
        </p:nvSpPr>
        <p:spPr/>
        <p:txBody>
          <a:bodyPr/>
          <a:lstStyle/>
          <a:p>
            <a:r>
              <a:rPr lang="zh-CN" altLang="en-US" dirty="0"/>
              <a:t>给出平面上</a:t>
            </a:r>
            <a:r>
              <a:rPr lang="en-US" altLang="zh-CN" dirty="0"/>
              <a:t>N</a:t>
            </a:r>
            <a:r>
              <a:rPr lang="zh-CN" altLang="en-US" dirty="0"/>
              <a:t>个点的坐标，和一个半径为</a:t>
            </a:r>
            <a:r>
              <a:rPr lang="en-US" altLang="zh-CN" dirty="0"/>
              <a:t>R</a:t>
            </a:r>
            <a:r>
              <a:rPr lang="zh-CN" altLang="en-US" dirty="0"/>
              <a:t>的圆心在原点的圆。对于两个点，它们之间有连边，当且仅当它们的连线与圆不相交。</a:t>
            </a:r>
          </a:p>
          <a:p>
            <a:r>
              <a:rPr lang="zh-CN" altLang="en-US" dirty="0"/>
              <a:t>求此图的最大团。</a:t>
            </a:r>
            <a:endParaRPr lang="en-US" altLang="zh-CN" dirty="0"/>
          </a:p>
          <a:p>
            <a:r>
              <a:rPr lang="en-US" altLang="zh-CN" dirty="0"/>
              <a:t>n&lt;=2000</a:t>
            </a:r>
            <a:endParaRPr lang="zh-CN" altLang="en-US" dirty="0"/>
          </a:p>
        </p:txBody>
      </p:sp>
    </p:spTree>
    <p:extLst>
      <p:ext uri="{BB962C8B-B14F-4D97-AF65-F5344CB8AC3E}">
        <p14:creationId xmlns:p14="http://schemas.microsoft.com/office/powerpoint/2010/main" val="527127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5DAAF-59CA-44F8-B367-91DFBE6B9A5C}"/>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DC4164F2-BD1D-4D4E-807C-14B88985E48E}"/>
              </a:ext>
            </a:extLst>
          </p:cNvPr>
          <p:cNvSpPr>
            <a:spLocks noGrp="1"/>
          </p:cNvSpPr>
          <p:nvPr>
            <p:ph idx="1"/>
          </p:nvPr>
        </p:nvSpPr>
        <p:spPr/>
        <p:txBody>
          <a:bodyPr/>
          <a:lstStyle/>
          <a:p>
            <a:r>
              <a:rPr lang="zh-CN" altLang="en-US" dirty="0"/>
              <a:t>从每个点向圆引两条切线，两个点连线与圆不相交当且仅当他们两条切线对应的圆弧相交且不包含。</a:t>
            </a:r>
            <a:endParaRPr lang="en-US" altLang="zh-CN" dirty="0"/>
          </a:p>
          <a:p>
            <a:r>
              <a:rPr lang="zh-CN" altLang="en-US" dirty="0"/>
              <a:t>即</a:t>
            </a:r>
            <a:r>
              <a:rPr lang="en-US" altLang="zh-CN" dirty="0"/>
              <a:t>l1&lt;l2&lt;…&lt;ln&lt;r1&lt;r2&lt;…&lt;</a:t>
            </a:r>
            <a:r>
              <a:rPr lang="en-US" altLang="zh-CN" dirty="0" err="1"/>
              <a:t>rn</a:t>
            </a:r>
            <a:endParaRPr lang="en-US" altLang="zh-CN" dirty="0"/>
          </a:p>
          <a:p>
            <a:r>
              <a:rPr lang="zh-CN" altLang="en-US" dirty="0"/>
              <a:t>把圆弧取反不影响答案。</a:t>
            </a:r>
            <a:endParaRPr lang="en-US" altLang="zh-CN" dirty="0"/>
          </a:p>
          <a:p>
            <a:r>
              <a:rPr lang="zh-CN" altLang="en-US" dirty="0"/>
              <a:t>枚举第一个区间，将剩下的合法区间按左端点排序，右端点求最长上升子序列。</a:t>
            </a:r>
            <a:endParaRPr lang="en-US" altLang="zh-CN" dirty="0"/>
          </a:p>
        </p:txBody>
      </p:sp>
    </p:spTree>
    <p:extLst>
      <p:ext uri="{BB962C8B-B14F-4D97-AF65-F5344CB8AC3E}">
        <p14:creationId xmlns:p14="http://schemas.microsoft.com/office/powerpoint/2010/main" val="144297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DFD2D-0BC9-4DE9-A68F-2A571296C460}"/>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0761F5FD-E4EA-49B2-BF8D-AB238DBB0808}"/>
              </a:ext>
            </a:extLst>
          </p:cNvPr>
          <p:cNvSpPr>
            <a:spLocks noGrp="1"/>
          </p:cNvSpPr>
          <p:nvPr>
            <p:ph idx="1"/>
          </p:nvPr>
        </p:nvSpPr>
        <p:spPr/>
        <p:txBody>
          <a:bodyPr/>
          <a:lstStyle/>
          <a:p>
            <a:r>
              <a:rPr lang="zh-CN" altLang="en-US" dirty="0"/>
              <a:t>愉悦身心的第一题。</a:t>
            </a:r>
          </a:p>
        </p:txBody>
      </p:sp>
    </p:spTree>
    <p:extLst>
      <p:ext uri="{BB962C8B-B14F-4D97-AF65-F5344CB8AC3E}">
        <p14:creationId xmlns:p14="http://schemas.microsoft.com/office/powerpoint/2010/main" val="47873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44684-E009-46AC-8068-E8DC4CAB0F9F}"/>
              </a:ext>
            </a:extLst>
          </p:cNvPr>
          <p:cNvSpPr>
            <a:spLocks noGrp="1"/>
          </p:cNvSpPr>
          <p:nvPr>
            <p:ph type="title"/>
          </p:nvPr>
        </p:nvSpPr>
        <p:spPr/>
        <p:txBody>
          <a:bodyPr/>
          <a:lstStyle/>
          <a:p>
            <a:r>
              <a:rPr lang="en-US" altLang="zh-CN" dirty="0"/>
              <a:t>BZOJ4668</a:t>
            </a:r>
            <a:endParaRPr lang="zh-CN" altLang="en-US" dirty="0"/>
          </a:p>
        </p:txBody>
      </p:sp>
      <p:sp>
        <p:nvSpPr>
          <p:cNvPr id="3" name="内容占位符 2">
            <a:extLst>
              <a:ext uri="{FF2B5EF4-FFF2-40B4-BE49-F238E27FC236}">
                <a16:creationId xmlns:a16="http://schemas.microsoft.com/office/drawing/2014/main" id="{978C3F2C-EF82-4648-92A0-E6AAE67B5C0F}"/>
              </a:ext>
            </a:extLst>
          </p:cNvPr>
          <p:cNvSpPr>
            <a:spLocks noGrp="1"/>
          </p:cNvSpPr>
          <p:nvPr>
            <p:ph idx="1"/>
          </p:nvPr>
        </p:nvSpPr>
        <p:spPr/>
        <p:txBody>
          <a:bodyPr/>
          <a:lstStyle/>
          <a:p>
            <a:r>
              <a:rPr lang="en-US" altLang="zh-CN" dirty="0"/>
              <a:t>0 u v</a:t>
            </a:r>
            <a:r>
              <a:rPr lang="zh-CN" altLang="en-US" dirty="0"/>
              <a:t>，修建一条连接</a:t>
            </a:r>
            <a:r>
              <a:rPr lang="en-US" altLang="zh-CN" dirty="0"/>
              <a:t>u</a:t>
            </a:r>
            <a:r>
              <a:rPr lang="zh-CN" altLang="en-US" dirty="0"/>
              <a:t>号军工厂及</a:t>
            </a:r>
            <a:r>
              <a:rPr lang="en-US" altLang="zh-CN" dirty="0"/>
              <a:t>v</a:t>
            </a:r>
            <a:r>
              <a:rPr lang="zh-CN" altLang="en-US" dirty="0"/>
              <a:t>号军工厂的铁路。</a:t>
            </a:r>
            <a:endParaRPr lang="en-US" altLang="zh-CN" dirty="0"/>
          </a:p>
          <a:p>
            <a:r>
              <a:rPr lang="en-US" altLang="zh-CN" dirty="0"/>
              <a:t>1 u v</a:t>
            </a:r>
            <a:r>
              <a:rPr lang="zh-CN" altLang="en-US" dirty="0"/>
              <a:t>，询问</a:t>
            </a:r>
            <a:r>
              <a:rPr lang="en-US" altLang="zh-CN" dirty="0"/>
              <a:t>u</a:t>
            </a:r>
            <a:r>
              <a:rPr lang="zh-CN" altLang="en-US" dirty="0"/>
              <a:t>号军工厂及</a:t>
            </a:r>
            <a:r>
              <a:rPr lang="en-US" altLang="zh-CN" dirty="0"/>
              <a:t>v</a:t>
            </a:r>
            <a:r>
              <a:rPr lang="zh-CN" altLang="en-US" dirty="0"/>
              <a:t>号军工厂最早在加入第几条铁路后会联通。</a:t>
            </a:r>
            <a:endParaRPr lang="en-US" altLang="zh-CN" dirty="0"/>
          </a:p>
          <a:p>
            <a:r>
              <a:rPr lang="zh-CN" altLang="en-US" dirty="0"/>
              <a:t>强制在线。</a:t>
            </a:r>
            <a:endParaRPr lang="en-US" altLang="zh-CN" dirty="0"/>
          </a:p>
          <a:p>
            <a:r>
              <a:rPr lang="en-US" altLang="zh-CN" dirty="0"/>
              <a:t>N, M ≤ 500000</a:t>
            </a:r>
            <a:endParaRPr lang="zh-CN" altLang="en-US" dirty="0"/>
          </a:p>
        </p:txBody>
      </p:sp>
    </p:spTree>
    <p:extLst>
      <p:ext uri="{BB962C8B-B14F-4D97-AF65-F5344CB8AC3E}">
        <p14:creationId xmlns:p14="http://schemas.microsoft.com/office/powerpoint/2010/main" val="206680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F751E-570E-4977-A20C-0A620185C822}"/>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972F140C-882C-42BD-98E9-57EC5D4A05E2}"/>
              </a:ext>
            </a:extLst>
          </p:cNvPr>
          <p:cNvSpPr>
            <a:spLocks noGrp="1"/>
          </p:cNvSpPr>
          <p:nvPr>
            <p:ph idx="1"/>
          </p:nvPr>
        </p:nvSpPr>
        <p:spPr/>
        <p:txBody>
          <a:bodyPr/>
          <a:lstStyle/>
          <a:p>
            <a:r>
              <a:rPr lang="zh-CN" altLang="en-US" dirty="0"/>
              <a:t>按秩合并，没了。</a:t>
            </a:r>
          </a:p>
        </p:txBody>
      </p:sp>
    </p:spTree>
    <p:extLst>
      <p:ext uri="{BB962C8B-B14F-4D97-AF65-F5344CB8AC3E}">
        <p14:creationId xmlns:p14="http://schemas.microsoft.com/office/powerpoint/2010/main" val="165087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B6A31-C1A3-4213-B188-7056E24A416F}"/>
              </a:ext>
            </a:extLst>
          </p:cNvPr>
          <p:cNvSpPr>
            <a:spLocks noGrp="1"/>
          </p:cNvSpPr>
          <p:nvPr>
            <p:ph type="title"/>
          </p:nvPr>
        </p:nvSpPr>
        <p:spPr/>
        <p:txBody>
          <a:bodyPr/>
          <a:lstStyle/>
          <a:p>
            <a:r>
              <a:rPr lang="en-US" altLang="zh-CN" dirty="0"/>
              <a:t>BZOJ1123</a:t>
            </a:r>
            <a:endParaRPr lang="zh-CN" altLang="en-US" dirty="0"/>
          </a:p>
        </p:txBody>
      </p:sp>
      <p:sp>
        <p:nvSpPr>
          <p:cNvPr id="3" name="内容占位符 2">
            <a:extLst>
              <a:ext uri="{FF2B5EF4-FFF2-40B4-BE49-F238E27FC236}">
                <a16:creationId xmlns:a16="http://schemas.microsoft.com/office/drawing/2014/main" id="{33D4FFC5-257A-4381-AFA0-AB46F147971B}"/>
              </a:ext>
            </a:extLst>
          </p:cNvPr>
          <p:cNvSpPr>
            <a:spLocks noGrp="1"/>
          </p:cNvSpPr>
          <p:nvPr>
            <p:ph idx="1"/>
          </p:nvPr>
        </p:nvSpPr>
        <p:spPr>
          <a:xfrm>
            <a:off x="677334" y="2160589"/>
            <a:ext cx="8596668" cy="3880773"/>
          </a:xfrm>
        </p:spPr>
        <p:txBody>
          <a:bodyPr/>
          <a:lstStyle/>
          <a:p>
            <a:r>
              <a:rPr lang="zh-CN" altLang="en-US" dirty="0"/>
              <a:t>给定一张无重边自环的无向图，求如果把第</a:t>
            </a:r>
            <a:r>
              <a:rPr lang="en-US" altLang="zh-CN" dirty="0" err="1"/>
              <a:t>i</a:t>
            </a:r>
            <a:r>
              <a:rPr lang="zh-CN" altLang="en-US" dirty="0"/>
              <a:t>个点去掉，将有多少对点不能互通。</a:t>
            </a:r>
            <a:endParaRPr lang="en-US" altLang="zh-CN" dirty="0"/>
          </a:p>
          <a:p>
            <a:r>
              <a:rPr lang="en-US" altLang="zh-CN" dirty="0"/>
              <a:t>n&lt;=100000</a:t>
            </a:r>
            <a:r>
              <a:rPr lang="zh-CN" altLang="en-US" dirty="0"/>
              <a:t>，</a:t>
            </a:r>
            <a:r>
              <a:rPr lang="en-US" altLang="zh-CN" dirty="0"/>
              <a:t>m&lt;=500000</a:t>
            </a:r>
            <a:endParaRPr lang="zh-CN" altLang="en-US" dirty="0"/>
          </a:p>
        </p:txBody>
      </p:sp>
    </p:spTree>
    <p:extLst>
      <p:ext uri="{BB962C8B-B14F-4D97-AF65-F5344CB8AC3E}">
        <p14:creationId xmlns:p14="http://schemas.microsoft.com/office/powerpoint/2010/main" val="322621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B3859-8219-4E22-AEE4-308F32B971F6}"/>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62837050-A667-4A95-9181-F2EA5DB3E004}"/>
              </a:ext>
            </a:extLst>
          </p:cNvPr>
          <p:cNvSpPr>
            <a:spLocks noGrp="1"/>
          </p:cNvSpPr>
          <p:nvPr>
            <p:ph idx="1"/>
          </p:nvPr>
        </p:nvSpPr>
        <p:spPr/>
        <p:txBody>
          <a:bodyPr/>
          <a:lstStyle/>
          <a:p>
            <a:r>
              <a:rPr lang="en-US" altLang="zh-CN" dirty="0" err="1"/>
              <a:t>tarjan</a:t>
            </a:r>
            <a:r>
              <a:rPr lang="zh-CN" altLang="en-US" dirty="0"/>
              <a:t>求点双。</a:t>
            </a:r>
            <a:endParaRPr lang="en-US" altLang="zh-CN" dirty="0"/>
          </a:p>
          <a:p>
            <a:r>
              <a:rPr lang="zh-CN" altLang="en-US" dirty="0"/>
              <a:t>记录每个点的</a:t>
            </a:r>
            <a:r>
              <a:rPr lang="en-US" altLang="zh-CN" dirty="0" err="1"/>
              <a:t>sz</a:t>
            </a:r>
            <a:r>
              <a:rPr lang="zh-CN" altLang="en-US" dirty="0"/>
              <a:t>。</a:t>
            </a:r>
            <a:endParaRPr lang="en-US" altLang="zh-CN" dirty="0"/>
          </a:p>
          <a:p>
            <a:r>
              <a:rPr lang="zh-CN" altLang="en-US" dirty="0"/>
              <a:t>乘法原理。</a:t>
            </a:r>
          </a:p>
        </p:txBody>
      </p:sp>
    </p:spTree>
    <p:extLst>
      <p:ext uri="{BB962C8B-B14F-4D97-AF65-F5344CB8AC3E}">
        <p14:creationId xmlns:p14="http://schemas.microsoft.com/office/powerpoint/2010/main" val="36409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E2F9D-9523-48B6-B91B-630A581DCF60}"/>
              </a:ext>
            </a:extLst>
          </p:cNvPr>
          <p:cNvSpPr>
            <a:spLocks noGrp="1"/>
          </p:cNvSpPr>
          <p:nvPr>
            <p:ph type="title"/>
          </p:nvPr>
        </p:nvSpPr>
        <p:spPr/>
        <p:txBody>
          <a:bodyPr/>
          <a:lstStyle/>
          <a:p>
            <a:r>
              <a:rPr lang="en-US" altLang="zh-CN" dirty="0"/>
              <a:t>BZOJ1407</a:t>
            </a:r>
            <a:endParaRPr lang="zh-CN" altLang="en-US" dirty="0"/>
          </a:p>
        </p:txBody>
      </p:sp>
      <p:sp>
        <p:nvSpPr>
          <p:cNvPr id="3" name="内容占位符 2">
            <a:extLst>
              <a:ext uri="{FF2B5EF4-FFF2-40B4-BE49-F238E27FC236}">
                <a16:creationId xmlns:a16="http://schemas.microsoft.com/office/drawing/2014/main" id="{EBFD1CFE-7BF5-455A-81F1-D30F6064F4C6}"/>
              </a:ext>
            </a:extLst>
          </p:cNvPr>
          <p:cNvSpPr>
            <a:spLocks noGrp="1"/>
          </p:cNvSpPr>
          <p:nvPr>
            <p:ph idx="1"/>
          </p:nvPr>
        </p:nvSpPr>
        <p:spPr/>
        <p:txBody>
          <a:bodyPr/>
          <a:lstStyle/>
          <a:p>
            <a:r>
              <a:rPr lang="zh-CN" altLang="en-US" dirty="0"/>
              <a:t>自行看题吧。</a:t>
            </a:r>
          </a:p>
        </p:txBody>
      </p:sp>
    </p:spTree>
    <p:extLst>
      <p:ext uri="{BB962C8B-B14F-4D97-AF65-F5344CB8AC3E}">
        <p14:creationId xmlns:p14="http://schemas.microsoft.com/office/powerpoint/2010/main" val="128487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F2136-0707-44AE-9E34-0BC81AC89704}"/>
              </a:ext>
            </a:extLst>
          </p:cNvPr>
          <p:cNvSpPr>
            <a:spLocks noGrp="1"/>
          </p:cNvSpPr>
          <p:nvPr>
            <p:ph type="title"/>
          </p:nvPr>
        </p:nvSpPr>
        <p:spPr/>
        <p:txBody>
          <a:bodyPr/>
          <a:lstStyle/>
          <a:p>
            <a:r>
              <a:rPr lang="zh-CN" altLang="en-US" dirty="0"/>
              <a:t>解</a:t>
            </a:r>
          </a:p>
        </p:txBody>
      </p:sp>
      <p:sp>
        <p:nvSpPr>
          <p:cNvPr id="3" name="内容占位符 2">
            <a:extLst>
              <a:ext uri="{FF2B5EF4-FFF2-40B4-BE49-F238E27FC236}">
                <a16:creationId xmlns:a16="http://schemas.microsoft.com/office/drawing/2014/main" id="{C098FA29-AC2C-476F-AE91-4E9378DADEAC}"/>
              </a:ext>
            </a:extLst>
          </p:cNvPr>
          <p:cNvSpPr>
            <a:spLocks noGrp="1"/>
          </p:cNvSpPr>
          <p:nvPr>
            <p:ph idx="1"/>
          </p:nvPr>
        </p:nvSpPr>
        <p:spPr/>
        <p:txBody>
          <a:bodyPr/>
          <a:lstStyle/>
          <a:p>
            <a:r>
              <a:rPr lang="zh-CN" altLang="en-US" dirty="0"/>
              <a:t>枚举山洞数</a:t>
            </a:r>
            <a:r>
              <a:rPr lang="en-US" altLang="zh-CN" dirty="0"/>
              <a:t>m</a:t>
            </a:r>
            <a:r>
              <a:rPr lang="zh-CN" altLang="en-US" dirty="0"/>
              <a:t>，</a:t>
            </a:r>
            <a:r>
              <a:rPr lang="en-US" altLang="zh-CN" dirty="0" err="1"/>
              <a:t>i</a:t>
            </a:r>
            <a:r>
              <a:rPr lang="zh-CN" altLang="en-US" dirty="0"/>
              <a:t>和</a:t>
            </a:r>
            <a:r>
              <a:rPr lang="en-US" altLang="zh-CN" dirty="0"/>
              <a:t>j</a:t>
            </a:r>
            <a:r>
              <a:rPr lang="zh-CN" altLang="en-US" dirty="0"/>
              <a:t>能相遇当且仅当</a:t>
            </a:r>
            <a:r>
              <a:rPr lang="en-US" altLang="zh-CN" dirty="0" err="1"/>
              <a:t>ci+pi</a:t>
            </a:r>
            <a:r>
              <a:rPr lang="en-US" altLang="zh-CN" dirty="0"/>
              <a:t>*x=</a:t>
            </a:r>
            <a:r>
              <a:rPr lang="en-US" altLang="zh-CN" dirty="0" err="1"/>
              <a:t>cj+pj</a:t>
            </a:r>
            <a:r>
              <a:rPr lang="en-US" altLang="zh-CN" dirty="0"/>
              <a:t>*x (mod m)</a:t>
            </a:r>
            <a:r>
              <a:rPr lang="zh-CN" altLang="en-US" dirty="0"/>
              <a:t>有</a:t>
            </a:r>
            <a:r>
              <a:rPr lang="en-US" altLang="zh-CN" dirty="0"/>
              <a:t>x&lt;=li&amp;&amp;x&lt;=</a:t>
            </a:r>
            <a:r>
              <a:rPr lang="en-US" altLang="zh-CN" dirty="0" err="1"/>
              <a:t>lj</a:t>
            </a:r>
            <a:r>
              <a:rPr lang="zh-CN" altLang="en-US" dirty="0"/>
              <a:t>的正整数解。</a:t>
            </a:r>
            <a:endParaRPr lang="en-US" altLang="zh-CN" dirty="0"/>
          </a:p>
          <a:p>
            <a:r>
              <a:rPr lang="zh-CN" altLang="en-US" dirty="0"/>
              <a:t>扩展欧几里得。</a:t>
            </a:r>
          </a:p>
        </p:txBody>
      </p:sp>
    </p:spTree>
    <p:extLst>
      <p:ext uri="{BB962C8B-B14F-4D97-AF65-F5344CB8AC3E}">
        <p14:creationId xmlns:p14="http://schemas.microsoft.com/office/powerpoint/2010/main" val="1222474967"/>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350</TotalTime>
  <Words>1351</Words>
  <Application>Microsoft Office PowerPoint</Application>
  <PresentationFormat>宽屏</PresentationFormat>
  <Paragraphs>105</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方正姚体</vt:lpstr>
      <vt:lpstr>华文新魏</vt:lpstr>
      <vt:lpstr>Arial</vt:lpstr>
      <vt:lpstr>Trebuchet MS</vt:lpstr>
      <vt:lpstr>Wingdings 3</vt:lpstr>
      <vt:lpstr>平面</vt:lpstr>
      <vt:lpstr>杂题选讲2</vt:lpstr>
      <vt:lpstr>BZOJ4554</vt:lpstr>
      <vt:lpstr>解</vt:lpstr>
      <vt:lpstr>BZOJ4668</vt:lpstr>
      <vt:lpstr>解</vt:lpstr>
      <vt:lpstr>BZOJ1123</vt:lpstr>
      <vt:lpstr>解</vt:lpstr>
      <vt:lpstr>BZOJ1407</vt:lpstr>
      <vt:lpstr>解</vt:lpstr>
      <vt:lpstr>BZOJ3714</vt:lpstr>
      <vt:lpstr>BZOJ2276</vt:lpstr>
      <vt:lpstr>解</vt:lpstr>
      <vt:lpstr>BZOJ2069</vt:lpstr>
      <vt:lpstr>解</vt:lpstr>
      <vt:lpstr>BZOJ2093</vt:lpstr>
      <vt:lpstr>解</vt:lpstr>
      <vt:lpstr>BZOJ1922</vt:lpstr>
      <vt:lpstr>解</vt:lpstr>
      <vt:lpstr>BZOJ4883</vt:lpstr>
      <vt:lpstr>解</vt:lpstr>
      <vt:lpstr>BZOJ3743</vt:lpstr>
      <vt:lpstr>51nod1717</vt:lpstr>
      <vt:lpstr>解</vt:lpstr>
      <vt:lpstr>51nod1799</vt:lpstr>
      <vt:lpstr>解</vt:lpstr>
      <vt:lpstr>BZOJ1124</vt:lpstr>
      <vt:lpstr>解</vt:lpstr>
      <vt:lpstr>BZOJ4206</vt:lpstr>
      <vt:lpstr>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杂题选讲2</dc:title>
  <dc:creator>李天逸</dc:creator>
  <cp:lastModifiedBy>李 天逸</cp:lastModifiedBy>
  <cp:revision>23</cp:revision>
  <dcterms:created xsi:type="dcterms:W3CDTF">2017-10-20T15:38:57Z</dcterms:created>
  <dcterms:modified xsi:type="dcterms:W3CDTF">2019-04-04T15:48:57Z</dcterms:modified>
</cp:coreProperties>
</file>