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2" r:id="rId5"/>
    <p:sldId id="333" r:id="rId6"/>
    <p:sldId id="360" r:id="rId7"/>
    <p:sldId id="361" r:id="rId8"/>
    <p:sldId id="389" r:id="rId9"/>
    <p:sldId id="390" r:id="rId10"/>
    <p:sldId id="423" r:id="rId11"/>
    <p:sldId id="424" r:id="rId12"/>
    <p:sldId id="391" r:id="rId13"/>
    <p:sldId id="392" r:id="rId14"/>
    <p:sldId id="393" r:id="rId15"/>
    <p:sldId id="362" r:id="rId16"/>
    <p:sldId id="363" r:id="rId17"/>
    <p:sldId id="348" r:id="rId18"/>
    <p:sldId id="349" r:id="rId19"/>
    <p:sldId id="427" r:id="rId20"/>
    <p:sldId id="428" r:id="rId21"/>
    <p:sldId id="475" r:id="rId22"/>
    <p:sldId id="476" r:id="rId23"/>
    <p:sldId id="353" r:id="rId24"/>
    <p:sldId id="354" r:id="rId25"/>
    <p:sldId id="355" r:id="rId26"/>
    <p:sldId id="429" r:id="rId27"/>
    <p:sldId id="430" r:id="rId28"/>
    <p:sldId id="425" r:id="rId29"/>
    <p:sldId id="426" r:id="rId30"/>
    <p:sldId id="471" r:id="rId31"/>
    <p:sldId id="472" r:id="rId32"/>
    <p:sldId id="351" r:id="rId33"/>
    <p:sldId id="352" r:id="rId34"/>
    <p:sldId id="359" r:id="rId35"/>
    <p:sldId id="327" r:id="rId36"/>
    <p:sldId id="328" r:id="rId37"/>
    <p:sldId id="329" r:id="rId38"/>
    <p:sldId id="330" r:id="rId39"/>
    <p:sldId id="421" r:id="rId40"/>
    <p:sldId id="422" r:id="rId41"/>
    <p:sldId id="469" r:id="rId42"/>
    <p:sldId id="470" r:id="rId43"/>
    <p:sldId id="431" r:id="rId44"/>
    <p:sldId id="432" r:id="rId45"/>
    <p:sldId id="272" r:id="rId46"/>
    <p:sldId id="433" r:id="rId47"/>
    <p:sldId id="434" r:id="rId48"/>
    <p:sldId id="467" r:id="rId49"/>
    <p:sldId id="468" r:id="rId50"/>
    <p:sldId id="473" r:id="rId51"/>
    <p:sldId id="474" r:id="rId52"/>
    <p:sldId id="356" r:id="rId53"/>
    <p:sldId id="357" r:id="rId54"/>
    <p:sldId id="358" r:id="rId55"/>
    <p:sldId id="364" r:id="rId56"/>
    <p:sldId id="365" r:id="rId57"/>
    <p:sldId id="319" r:id="rId58"/>
    <p:sldId id="320" r:id="rId59"/>
    <p:sldId id="324" r:id="rId60"/>
    <p:sldId id="325" r:id="rId61"/>
    <p:sldId id="321" r:id="rId62"/>
    <p:sldId id="322" r:id="rId63"/>
    <p:sldId id="279" r:id="rId6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C2C25E"/>
    <a:srgbClr val="808080"/>
    <a:srgbClr val="489698"/>
    <a:srgbClr val="5F5F5F"/>
    <a:srgbClr val="58B898"/>
    <a:srgbClr val="3D8F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77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36ED-F308-48BB-8092-B78FD1547B5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1A74FD-57D2-43AC-9B72-F16BDC5575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47C91D-832F-438F-81A9-6070355E0CF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0" smtClean="0">
                <a:latin typeface="+mj-ea"/>
                <a:ea typeface="+mj-ea"/>
              </a:rPr>
              <a:t>动态规划</a:t>
            </a:r>
            <a:endParaRPr lang="zh-CN" altLang="en-US" b="0" smtClean="0">
              <a:latin typeface="+mj-ea"/>
              <a:ea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latin typeface="+mn-lt"/>
                <a:ea typeface="+mn-ea"/>
              </a:rPr>
              <a:t>Monster_Yi</a:t>
            </a:r>
            <a:endParaRPr 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单调队列优化多重背包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27220"/>
          </a:xfrm>
        </p:spPr>
        <p:txBody>
          <a:bodyPr>
            <a:normAutofit fontScale="87500" lnSpcReduction="20000"/>
          </a:bodyPr>
          <a:lstStyle/>
          <a:p>
            <a:r>
              <a:rPr lang="zh-CN" altLang="en-US" dirty="0">
                <a:sym typeface="+mn-ea"/>
              </a:rPr>
              <a:t>若有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种物品，背包容量为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，物品体积、价值、最大使用次数为</a:t>
            </a:r>
            <a:r>
              <a:rPr lang="en-US" altLang="zh-CN" dirty="0" err="1">
                <a:sym typeface="+mn-ea"/>
              </a:rPr>
              <a:t>v,w,c</a:t>
            </a:r>
            <a:r>
              <a:rPr lang="zh-CN" altLang="en-US" dirty="0">
                <a:sym typeface="+mn-ea"/>
              </a:rPr>
              <a:t>，则朴素的动规方程为：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]=max{f[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-v*k]+w*k} (1&lt;=k&lt;=c)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把</a:t>
            </a:r>
            <a:r>
              <a:rPr lang="zh-CN" altLang="en-US" dirty="0">
                <a:sym typeface="+mn-ea"/>
              </a:rPr>
              <a:t>所有可能达到的体积按照除以当前物品体积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的余数划分为</a:t>
            </a:r>
            <a:r>
              <a:rPr lang="en-US" altLang="zh-CN" dirty="0" smtClean="0">
                <a:sym typeface="+mn-ea"/>
              </a:rPr>
              <a:t>0~v-1</a:t>
            </a:r>
            <a:r>
              <a:rPr lang="zh-CN" altLang="en-US" dirty="0" smtClean="0">
                <a:sym typeface="+mn-ea"/>
              </a:rPr>
              <a:t>，则</a:t>
            </a:r>
            <a:r>
              <a:rPr lang="zh-CN" altLang="en-US" dirty="0">
                <a:sym typeface="+mn-ea"/>
              </a:rPr>
              <a:t>当余数为</a:t>
            </a:r>
            <a:r>
              <a:rPr lang="en-US" altLang="zh-CN" dirty="0">
                <a:sym typeface="+mn-ea"/>
              </a:rPr>
              <a:t>k(k∈[0,v-1])</a:t>
            </a:r>
            <a:r>
              <a:rPr lang="zh-CN" altLang="en-US" dirty="0">
                <a:sym typeface="+mn-ea"/>
              </a:rPr>
              <a:t>时又</a:t>
            </a:r>
            <a:r>
              <a:rPr lang="zh-CN" altLang="en-US" dirty="0" smtClean="0">
                <a:sym typeface="+mn-ea"/>
              </a:rPr>
              <a:t>可划分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k,k+v,k+2*v…</a:t>
            </a:r>
            <a:r>
              <a:rPr lang="en-US" altLang="zh-CN" dirty="0" err="1" smtClean="0">
                <a:sym typeface="+mn-ea"/>
              </a:rPr>
              <a:t>k+j</a:t>
            </a:r>
            <a:r>
              <a:rPr lang="en-US" altLang="zh-CN" dirty="0" smtClean="0">
                <a:sym typeface="+mn-ea"/>
              </a:rPr>
              <a:t>*v…k+</a:t>
            </a:r>
            <a:r>
              <a:rPr lang="en-US" altLang="zh-CN" dirty="0">
                <a:sym typeface="+mn-ea"/>
              </a:rPr>
              <a:t>(m-k</a:t>
            </a:r>
            <a:r>
              <a:rPr lang="en-US" altLang="zh-CN" dirty="0" smtClean="0">
                <a:sym typeface="+mn-ea"/>
              </a:rPr>
              <a:t>)/v*v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对于</a:t>
            </a:r>
            <a:r>
              <a:rPr lang="zh-CN" altLang="en-US" dirty="0">
                <a:sym typeface="+mn-ea"/>
              </a:rPr>
              <a:t>余数为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时的转移只会发生在以上列举出的几个体积上</a:t>
            </a:r>
            <a:r>
              <a:rPr lang="zh-CN" altLang="en-US" dirty="0" smtClean="0">
                <a:sym typeface="+mn-ea"/>
              </a:rPr>
              <a:t>，可以</a:t>
            </a:r>
            <a:r>
              <a:rPr lang="zh-CN" altLang="en-US" dirty="0">
                <a:sym typeface="+mn-ea"/>
              </a:rPr>
              <a:t>建立关于以上几个体积的单调队列，以便于快速地找到最优决策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这</a:t>
            </a:r>
            <a:r>
              <a:rPr lang="zh-CN" altLang="en-US" dirty="0">
                <a:sym typeface="+mn-ea"/>
              </a:rPr>
              <a:t>几个决策的体积和价值都不相同，直接没有可比性，</a:t>
            </a:r>
            <a:r>
              <a:rPr lang="zh-CN" altLang="en-US" dirty="0" smtClean="0">
                <a:sym typeface="+mn-ea"/>
              </a:rPr>
              <a:t>所以利用</a:t>
            </a:r>
            <a:r>
              <a:rPr lang="zh-CN" altLang="en-US" dirty="0">
                <a:sym typeface="+mn-ea"/>
              </a:rPr>
              <a:t>体积为</a:t>
            </a:r>
            <a:r>
              <a:rPr lang="en-US" altLang="zh-CN" dirty="0" err="1">
                <a:sym typeface="+mn-ea"/>
              </a:rPr>
              <a:t>k+j</a:t>
            </a:r>
            <a:r>
              <a:rPr lang="en-US" altLang="zh-CN" dirty="0">
                <a:sym typeface="+mn-ea"/>
              </a:rPr>
              <a:t>*v</a:t>
            </a:r>
            <a:r>
              <a:rPr lang="zh-CN" altLang="en-US" dirty="0">
                <a:sym typeface="+mn-ea"/>
              </a:rPr>
              <a:t>这一特点，把需要插入队中的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k+j</a:t>
            </a:r>
            <a:r>
              <a:rPr lang="en-US" altLang="zh-CN" dirty="0">
                <a:sym typeface="+mn-ea"/>
              </a:rPr>
              <a:t>*v]</a:t>
            </a:r>
            <a:r>
              <a:rPr lang="zh-CN" altLang="en-US" dirty="0">
                <a:sym typeface="+mn-ea"/>
              </a:rPr>
              <a:t>的价值减去</a:t>
            </a:r>
            <a:r>
              <a:rPr lang="en-US" altLang="zh-CN" dirty="0">
                <a:sym typeface="+mn-ea"/>
              </a:rPr>
              <a:t>j*w</a:t>
            </a:r>
            <a:r>
              <a:rPr lang="zh-CN" altLang="en-US" dirty="0">
                <a:sym typeface="+mn-ea"/>
              </a:rPr>
              <a:t>，就是当体积为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时的一个可以用于比较的“参考”价值</a:t>
            </a:r>
            <a:r>
              <a:rPr lang="zh-CN" altLang="en-US" dirty="0" smtClean="0">
                <a:sym typeface="+mn-ea"/>
              </a:rPr>
              <a:t>。由于</a:t>
            </a:r>
            <a:r>
              <a:rPr lang="zh-CN" altLang="en-US" dirty="0">
                <a:sym typeface="+mn-ea"/>
              </a:rPr>
              <a:t>转移时，使用当前物品贡献的那一部分是二者之差，所以这与减掉</a:t>
            </a:r>
            <a:r>
              <a:rPr lang="en-US" altLang="zh-CN" dirty="0">
                <a:sym typeface="+mn-ea"/>
              </a:rPr>
              <a:t>j*w</a:t>
            </a:r>
            <a:r>
              <a:rPr lang="zh-CN" altLang="en-US" dirty="0">
                <a:sym typeface="+mn-ea"/>
              </a:rPr>
              <a:t>之前是等效的。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这样</a:t>
            </a:r>
            <a:r>
              <a:rPr lang="zh-CN" altLang="en-US" dirty="0">
                <a:sym typeface="+mn-ea"/>
              </a:rPr>
              <a:t>，每次求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k+j</a:t>
            </a:r>
            <a:r>
              <a:rPr lang="en-US" altLang="zh-CN" dirty="0">
                <a:sym typeface="+mn-ea"/>
              </a:rPr>
              <a:t>*v]</a:t>
            </a:r>
            <a:r>
              <a:rPr lang="zh-CN" altLang="en-US" dirty="0">
                <a:sym typeface="+mn-ea"/>
              </a:rPr>
              <a:t>时，只需要在队列中找到一个最优的决策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k+j</a:t>
            </a:r>
            <a:r>
              <a:rPr lang="en-US" altLang="zh-CN" dirty="0">
                <a:sym typeface="+mn-ea"/>
              </a:rPr>
              <a:t>’*v]</a:t>
            </a:r>
            <a:r>
              <a:rPr lang="zh-CN" altLang="en-US" dirty="0">
                <a:sym typeface="+mn-ea"/>
              </a:rPr>
              <a:t>，使得</a:t>
            </a:r>
            <a:r>
              <a:rPr lang="en-US" altLang="zh-CN" dirty="0">
                <a:sym typeface="+mn-ea"/>
              </a:rPr>
              <a:t>j-j’&lt;=c</a:t>
            </a:r>
            <a:r>
              <a:rPr lang="zh-CN" altLang="en-US" dirty="0">
                <a:sym typeface="+mn-ea"/>
              </a:rPr>
              <a:t>即可，剩下的工作就只有维护单调队列了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3163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没有权限号可以看</a:t>
            </a:r>
            <a:r>
              <a:rPr lang="en-US" altLang="zh-CN"/>
              <a:t>You Siki</a:t>
            </a:r>
            <a:r>
              <a:rPr lang="zh-CN" altLang="en-US"/>
              <a:t>神犇的题面</a:t>
            </a:r>
            <a:endParaRPr lang="zh-CN" altLang="en-US"/>
          </a:p>
          <a:p>
            <a:r>
              <a:rPr lang="zh-CN" altLang="en-US"/>
              <a:t>https://www.cnblogs.com/yousiki/p/6414054.html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3163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好像可以分治做，不过其实前缀</a:t>
            </a:r>
            <a:r>
              <a:rPr lang="en-US" altLang="zh-CN"/>
              <a:t>+</a:t>
            </a:r>
            <a:r>
              <a:rPr lang="zh-CN" altLang="en-US"/>
              <a:t>后缀背包即可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78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小春现在很清闲,面对书桌上的N张牌,他决定给每张染色,目前小春只有3种颜色:红色,蓝色,绿色.他询问Sun</a:t>
            </a:r>
            <a:r>
              <a:rPr lang="en-US" dirty="0" smtClean="0"/>
              <a:t>有多少种染色方案</a:t>
            </a:r>
            <a:r>
              <a:rPr lang="en-US" dirty="0"/>
              <a:t>,Sun很快就给出了答案.进一步,小春要求染出Sr张红色,Sb张蓝色,Sg张</a:t>
            </a:r>
            <a:r>
              <a:rPr lang="zh-CN" dirty="0"/>
              <a:t>绿</a:t>
            </a:r>
            <a:r>
              <a:rPr lang="en-US" dirty="0"/>
              <a:t>色.</a:t>
            </a:r>
            <a:r>
              <a:rPr lang="en-US" dirty="0" smtClean="0"/>
              <a:t>他又询问有多少种方案</a:t>
            </a:r>
            <a:r>
              <a:rPr lang="en-US" dirty="0"/>
              <a:t>,Sun想了一下,又给出了正确答案. </a:t>
            </a:r>
            <a:r>
              <a:rPr lang="en-US" dirty="0" err="1"/>
              <a:t>最后小春发明了M种不同的洗牌法,这里他又问Sun有多少种不同的染色方案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两种染色方法相同当且仅当其中一种可以通过任意的洗牌法</a:t>
            </a:r>
            <a:r>
              <a:rPr lang="en-US" dirty="0"/>
              <a:t>(</a:t>
            </a:r>
            <a:r>
              <a:rPr lang="en-US" dirty="0" err="1"/>
              <a:t>即可以使用多种洗牌法,而每种方法可以使用多次</a:t>
            </a:r>
            <a:r>
              <a:rPr lang="en-US" dirty="0"/>
              <a:t>)</a:t>
            </a:r>
            <a:r>
              <a:rPr lang="en-US" dirty="0" err="1" smtClean="0"/>
              <a:t>洗成另一种</a:t>
            </a:r>
            <a:r>
              <a:rPr lang="en-US" dirty="0" err="1"/>
              <a:t>.Sun发现这个问题有点难度,决定交给你,答案可能很大,只要求出答案除以P的余数</a:t>
            </a:r>
            <a:r>
              <a:rPr lang="en-US" dirty="0"/>
              <a:t>(</a:t>
            </a:r>
            <a:r>
              <a:rPr lang="en-US" dirty="0" err="1"/>
              <a:t>P为质数</a:t>
            </a:r>
            <a:r>
              <a:rPr lang="en-US" dirty="0"/>
              <a:t>).</a:t>
            </a:r>
            <a:endParaRPr lang="en-US" dirty="0"/>
          </a:p>
          <a:p>
            <a:r>
              <a:rPr lang="en-US" dirty="0"/>
              <a:t>m&lt;=60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Burnside</a:t>
            </a:r>
            <a:r>
              <a:rPr lang="zh-CN" altLang="en-US"/>
              <a:t>计数</a:t>
            </a:r>
            <a:endParaRPr lang="zh-CN" altLang="en-US"/>
          </a:p>
          <a:p>
            <a:r>
              <a:rPr lang="zh-CN" altLang="en-US"/>
              <a:t>每个置换环内要求颜色相同，做背包即可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3925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770755"/>
          </a:xfrm>
        </p:spPr>
        <p:txBody>
          <a:bodyPr/>
          <a:lstStyle/>
          <a:p>
            <a:r>
              <a:rPr lang="en-US"/>
              <a:t>n</a:t>
            </a:r>
            <a:r>
              <a:rPr lang="zh-CN" altLang="en-US"/>
              <a:t>个点</a:t>
            </a:r>
            <a:r>
              <a:rPr lang="en-US" altLang="zh-CN"/>
              <a:t>m</a:t>
            </a:r>
            <a:r>
              <a:rPr lang="zh-CN" altLang="en-US"/>
              <a:t>条边的图，每条边权值为</a:t>
            </a:r>
            <a:r>
              <a:t>0到1之间均匀分布的随机实数</a:t>
            </a:r>
            <a:r>
              <a:rPr lang="zh-CN"/>
              <a:t>，求该图最小生成树中最大边的期望。</a:t>
            </a:r>
            <a:endParaRPr lang="zh-CN"/>
          </a:p>
          <a:p>
            <a:r>
              <a:rPr lang="zh-CN"/>
              <a:t>n&lt;=10, m&lt;=n(n-1)/2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3925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332605"/>
          </a:xfrm>
        </p:spPr>
        <p:txBody>
          <a:bodyPr>
            <a:normAutofit lnSpcReduction="10000"/>
          </a:bodyPr>
          <a:lstStyle/>
          <a:p>
            <a:r>
              <a:rPr lang="en-US"/>
              <a:t>对于n个[0,1]之间的随机变量x1,x2,...,xn，第k小的那个的期望值是k/(n+1)。</a:t>
            </a:r>
            <a:endParaRPr lang="en-US"/>
          </a:p>
          <a:p>
            <a:r>
              <a:rPr lang="en-US"/>
              <a:t>cnt[s]</a:t>
            </a:r>
            <a:r>
              <a:rPr lang="zh-CN" altLang="en-US"/>
              <a:t>表示点集</a:t>
            </a:r>
            <a:r>
              <a:rPr lang="en-US" altLang="zh-CN"/>
              <a:t>s</a:t>
            </a:r>
            <a:r>
              <a:rPr lang="zh-CN" altLang="en-US"/>
              <a:t>之间的边数</a:t>
            </a:r>
            <a:endParaRPr lang="en-US"/>
          </a:p>
          <a:p>
            <a:r>
              <a:rPr lang="en-US" altLang="zh-CN"/>
              <a:t>f[s][i]</a:t>
            </a:r>
            <a:r>
              <a:rPr lang="zh-CN" altLang="en-US"/>
              <a:t>表示点集为</a:t>
            </a:r>
            <a:r>
              <a:rPr lang="en-US" altLang="zh-CN"/>
              <a:t>s</a:t>
            </a:r>
            <a:r>
              <a:rPr lang="zh-CN" altLang="en-US"/>
              <a:t>，选</a:t>
            </a:r>
            <a:r>
              <a:rPr lang="en-US" altLang="zh-CN"/>
              <a:t>i</a:t>
            </a:r>
            <a:r>
              <a:rPr lang="zh-CN" altLang="en-US"/>
              <a:t>条边使点集不连通的方案数</a:t>
            </a:r>
            <a:endParaRPr lang="zh-CN" altLang="en-US"/>
          </a:p>
          <a:p>
            <a:r>
              <a:rPr lang="en-US" altLang="zh-CN"/>
              <a:t>g[s][i]</a:t>
            </a:r>
            <a:r>
              <a:rPr lang="zh-CN" altLang="en-US"/>
              <a:t>表示</a:t>
            </a:r>
            <a:r>
              <a:rPr lang="zh-CN" altLang="en-US">
                <a:sym typeface="+mn-ea"/>
              </a:rPr>
              <a:t>点集为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，选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条边使点集连通的方案数</a:t>
            </a:r>
            <a:endParaRPr lang="zh-CN" altLang="en-US">
              <a:sym typeface="+mn-ea"/>
            </a:endParaRPr>
          </a:p>
          <a:p>
            <a:r>
              <a:rPr lang="zh-CN" altLang="en-US"/>
              <a:t>显然</a:t>
            </a:r>
            <a:r>
              <a:rPr lang="en-US" altLang="zh-CN"/>
              <a:t>f[s][i]+g[s][i]=C(cnt[s],i)</a:t>
            </a:r>
            <a:endParaRPr lang="en-US" altLang="zh-CN"/>
          </a:p>
          <a:p>
            <a:r>
              <a:rPr lang="zh-CN" altLang="en-US"/>
              <a:t>枚举包含某个定点</a:t>
            </a:r>
            <a:r>
              <a:rPr lang="en-US" altLang="zh-CN"/>
              <a:t>P</a:t>
            </a:r>
            <a:r>
              <a:rPr lang="zh-CN" altLang="en-US"/>
              <a:t>的点集</a:t>
            </a:r>
            <a:r>
              <a:rPr lang="en-US" altLang="zh-CN"/>
              <a:t>T</a:t>
            </a:r>
            <a:endParaRPr lang="en-US" altLang="zh-CN"/>
          </a:p>
          <a:p>
            <a:r>
              <a:rPr lang="en-US" altLang="zh-CN"/>
              <a:t>f[s][i+j]=Σg[T][i]*C(cnt[s-T],j)</a:t>
            </a:r>
            <a:endParaRPr lang="en-US" altLang="zh-CN"/>
          </a:p>
          <a:p>
            <a:r>
              <a:rPr lang="zh-CN" altLang="en-US"/>
              <a:t>答案为</a:t>
            </a:r>
            <a:r>
              <a:rPr lang="en-US" altLang="zh-CN"/>
              <a:t>(Σf[all][i]/C(cnt[all],i))/(m+1)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NOI2009 </a:t>
            </a:r>
            <a:r>
              <a:rPr lang="zh-CN"/>
              <a:t>管道取珠（</a:t>
            </a:r>
            <a:r>
              <a:rPr lang="en-US"/>
              <a:t>BZOJ 1566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https://www.lydsy.com/JudgeOnline/problem.php?id=1566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1566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142740"/>
          </a:xfrm>
        </p:spPr>
        <p:txBody>
          <a:bodyPr/>
          <a:lstStyle/>
          <a:p>
            <a:r>
              <a:rPr lang="zh-CN" altLang="en-US"/>
              <a:t>我们可以看成两个人来玩这个游戏，那么答案就是第二个人的</a:t>
            </a:r>
            <a:endParaRPr lang="zh-CN" altLang="en-US"/>
          </a:p>
          <a:p>
            <a:r>
              <a:rPr lang="zh-CN" altLang="en-US"/>
              <a:t>每个方案在第一个人的所有方案中出现次数的和</a:t>
            </a:r>
            <a:endParaRPr lang="zh-CN" altLang="en-US"/>
          </a:p>
          <a:p>
            <a:r>
              <a:rPr lang="en-US" altLang="en-US"/>
              <a:t>f[i][j][k]</a:t>
            </a:r>
            <a:r>
              <a:rPr lang="zh-CN" altLang="en-US"/>
              <a:t>表示第一个人上面拿了</a:t>
            </a:r>
            <a:r>
              <a:rPr lang="en-US" altLang="zh-CN"/>
              <a:t>i</a:t>
            </a:r>
            <a:r>
              <a:rPr lang="zh-CN" altLang="en-US"/>
              <a:t>个，下面拿了</a:t>
            </a:r>
            <a:r>
              <a:rPr lang="en-US" altLang="zh-CN"/>
              <a:t>j</a:t>
            </a:r>
            <a:r>
              <a:rPr lang="zh-CN" altLang="en-US"/>
              <a:t>个，第二个人上面拿了</a:t>
            </a:r>
            <a:r>
              <a:rPr lang="en-US" altLang="zh-CN"/>
              <a:t>k</a:t>
            </a:r>
            <a:r>
              <a:rPr lang="zh-CN" altLang="en-US"/>
              <a:t>个（下面拿了</a:t>
            </a:r>
            <a:r>
              <a:rPr lang="en-US" altLang="zh-CN"/>
              <a:t>i+j-k</a:t>
            </a:r>
            <a:r>
              <a:rPr lang="zh-CN" altLang="en-US"/>
              <a:t>个）的次数和。</a:t>
            </a:r>
            <a:endParaRPr lang="zh-CN" altLang="en-US"/>
          </a:p>
          <a:p>
            <a:r>
              <a:rPr lang="zh-CN" altLang="en-US"/>
              <a:t>从四种方案转移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1089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如果一棵树的所有非叶节点都恰好有n个儿子，那么我们称它为严格n元树。如果该树中最底层的节点深度为d（根的深度为0），那么我们称它为一棵深度为d的严格n元树</a:t>
            </a:r>
            <a:endParaRPr lang="en-US"/>
          </a:p>
          <a:p>
            <a:r>
              <a:rPr lang="en-US"/>
              <a:t>给出n, d，编程数出深度为d的n元树数目。</a:t>
            </a:r>
            <a:endParaRPr lang="en-US"/>
          </a:p>
          <a:p>
            <a:r>
              <a:rPr lang="en-US"/>
              <a:t>0   &lt;   n   &lt;   =   32,   0  &lt; =   d  &lt; = 16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4033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有一棵点数为N的树，树边有边权。给你一个在0~N之内的正整数K，你要在这棵树中选择K个点，将其染成黑色，并</a:t>
            </a:r>
            <a:endParaRPr lang="en-US"/>
          </a:p>
          <a:p>
            <a:r>
              <a:rPr lang="en-US"/>
              <a:t>将其他的N-K个点染成白色。将所有点染色后，你会获得黑点两两之间的距离加上白点两两之间距离的和的收益。</a:t>
            </a:r>
            <a:endParaRPr lang="en-US"/>
          </a:p>
          <a:p>
            <a:r>
              <a:rPr lang="en-US"/>
              <a:t>问收益最大值是多少。</a:t>
            </a:r>
            <a:endParaRPr lang="en-US"/>
          </a:p>
          <a:p>
            <a:r>
              <a:rPr lang="en-US"/>
              <a:t>N&lt;=2000,0&lt;=K&lt;=N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1089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f[i]</a:t>
            </a:r>
            <a:r>
              <a:rPr lang="zh-CN" altLang="en-US"/>
              <a:t>表示深度</a:t>
            </a:r>
            <a:r>
              <a:rPr lang="en-US" altLang="zh-CN"/>
              <a:t>&lt;=i</a:t>
            </a:r>
            <a:r>
              <a:rPr lang="zh-CN" altLang="en-US"/>
              <a:t>的严格</a:t>
            </a:r>
            <a:r>
              <a:rPr lang="en-US" altLang="zh-CN"/>
              <a:t>n</a:t>
            </a:r>
            <a:r>
              <a:rPr lang="zh-CN" altLang="en-US"/>
              <a:t>元树数目</a:t>
            </a:r>
            <a:endParaRPr lang="zh-CN" altLang="en-US"/>
          </a:p>
          <a:p>
            <a:r>
              <a:rPr lang="en-US" altLang="zh-CN"/>
              <a:t>f[i]=pow(f[i-1],n)+1</a:t>
            </a:r>
            <a:endParaRPr lang="en-US" altLang="zh-CN"/>
          </a:p>
          <a:p>
            <a:r>
              <a:rPr lang="zh-CN" altLang="en-US"/>
              <a:t>答案为</a:t>
            </a:r>
            <a:r>
              <a:rPr lang="en-US" altLang="zh-CN"/>
              <a:t>f[d]-f[d-1]</a:t>
            </a:r>
            <a:endParaRPr lang="en-US" altLang="zh-CN"/>
          </a:p>
          <a:p>
            <a:r>
              <a:rPr lang="zh-CN" altLang="en-US"/>
              <a:t>需要高精度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2878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个点、不超过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条边的连通图。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从每个点出发一直走下去，不能重复经过某个点。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问走过的路径长度的数学期望是多少？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N&lt;=100000</a:t>
            </a:r>
            <a:r>
              <a:rPr lang="zh-CN" altLang="en-US" dirty="0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2878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8439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ym typeface="+mn-ea"/>
              </a:rPr>
              <a:t>如果是一棵树：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首先</a:t>
            </a:r>
            <a:r>
              <a:rPr lang="zh-CN" altLang="en-US" dirty="0">
                <a:sym typeface="+mn-ea"/>
              </a:rPr>
              <a:t>随便取一个点为根（例如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号点），做树状动规。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设点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走向它的子树的期望长度为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的子节点为</a:t>
            </a:r>
            <a:r>
              <a:rPr lang="en-US" altLang="zh-CN" dirty="0">
                <a:sym typeface="+mn-ea"/>
              </a:rPr>
              <a:t>s1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s2……</a:t>
            </a:r>
            <a:r>
              <a:rPr lang="en-US" altLang="zh-CN" dirty="0" err="1">
                <a:sym typeface="+mn-ea"/>
              </a:rPr>
              <a:t>sk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D[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= ∑( F[</a:t>
            </a:r>
            <a:r>
              <a:rPr lang="en-US" altLang="zh-CN" dirty="0" err="1">
                <a:sym typeface="+mn-ea"/>
              </a:rPr>
              <a:t>sj</a:t>
            </a:r>
            <a:r>
              <a:rPr lang="en-US" altLang="zh-CN" dirty="0">
                <a:sym typeface="+mn-ea"/>
              </a:rPr>
              <a:t>] + edge(</a:t>
            </a:r>
            <a:r>
              <a:rPr lang="en-US" altLang="zh-CN" dirty="0" err="1">
                <a:sym typeface="+mn-ea"/>
              </a:rPr>
              <a:t>i,sj</a:t>
            </a:r>
            <a:r>
              <a:rPr lang="en-US" altLang="zh-CN" dirty="0">
                <a:sym typeface="+mn-ea"/>
              </a:rPr>
              <a:t>) ) 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= D[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/ k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P[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作为起点的期望长度，那么</a:t>
            </a:r>
            <a:r>
              <a:rPr lang="en-US" altLang="zh-CN" dirty="0">
                <a:sym typeface="+mn-ea"/>
              </a:rPr>
              <a:t>P[1]=F[1]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Du[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是节点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的度数。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再进行一次</a:t>
            </a:r>
            <a:r>
              <a:rPr lang="en-US" altLang="zh-CN" dirty="0">
                <a:sym typeface="+mn-ea"/>
              </a:rPr>
              <a:t>DFS</a:t>
            </a:r>
            <a:r>
              <a:rPr lang="zh-CN" altLang="en-US" dirty="0">
                <a:sym typeface="+mn-ea"/>
              </a:rPr>
              <a:t>，如果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的子节点，</a:t>
            </a:r>
            <a:r>
              <a:rPr lang="en-US" altLang="zh-CN" dirty="0">
                <a:sym typeface="+mn-ea"/>
              </a:rPr>
              <a:t>P[x]</a:t>
            </a:r>
            <a:r>
              <a:rPr lang="zh-CN" altLang="en-US" dirty="0">
                <a:sym typeface="+mn-ea"/>
              </a:rPr>
              <a:t>已经算出。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那么当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为根时，有</a:t>
            </a:r>
            <a:r>
              <a:rPr lang="en-US" altLang="zh-CN" dirty="0">
                <a:sym typeface="+mn-ea"/>
              </a:rPr>
              <a:t>D[y] += (D[x]-F[y]-edge(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)) / (Du[x]-1) + edge(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P[y] = D[y] / Du[y]</a:t>
            </a:r>
            <a:r>
              <a:rPr lang="zh-CN" altLang="en-US" dirty="0">
                <a:sym typeface="+mn-ea"/>
              </a:rPr>
              <a:t>。这样通过一次</a:t>
            </a:r>
            <a:r>
              <a:rPr lang="en-US" altLang="zh-CN" dirty="0">
                <a:sym typeface="+mn-ea"/>
              </a:rPr>
              <a:t>DFS</a:t>
            </a:r>
            <a:r>
              <a:rPr lang="zh-CN" altLang="en-US" dirty="0">
                <a:sym typeface="+mn-ea"/>
              </a:rPr>
              <a:t>，就可以算出所有点的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值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2878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050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如果是基环树：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去掉</a:t>
            </a:r>
            <a:r>
              <a:rPr lang="zh-CN" altLang="en-US" dirty="0">
                <a:sym typeface="+mn-ea"/>
              </a:rPr>
              <a:t>这个环，那就是一些子树构成的森林</a:t>
            </a:r>
            <a:r>
              <a:rPr lang="zh-CN" altLang="en-US" dirty="0" smtClean="0">
                <a:sym typeface="+mn-ea"/>
              </a:rPr>
              <a:t>。首先</a:t>
            </a:r>
            <a:r>
              <a:rPr lang="zh-CN" altLang="en-US" dirty="0">
                <a:sym typeface="+mn-ea"/>
              </a:rPr>
              <a:t>用前面提到的树形动规的方法处理这些子树</a:t>
            </a:r>
            <a:r>
              <a:rPr lang="zh-CN" altLang="en-US" dirty="0" smtClean="0">
                <a:sym typeface="+mn-ea"/>
              </a:rPr>
              <a:t>。然后</a:t>
            </a:r>
            <a:r>
              <a:rPr lang="zh-CN" altLang="en-US" dirty="0">
                <a:sym typeface="+mn-ea"/>
              </a:rPr>
              <a:t>注意到环上的点很少，我们就依次让环上的每个点作为起点计算一遍。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G[x]</a:t>
            </a:r>
            <a:r>
              <a:rPr lang="zh-CN" altLang="en-US" dirty="0">
                <a:sym typeface="+mn-ea"/>
              </a:rPr>
              <a:t>表示从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出发的各条路径的期望之和。从这个点出发有两种路径：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进入以这个点为根的子树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，直接</a:t>
            </a:r>
            <a:r>
              <a:rPr lang="en-US" altLang="zh-CN" dirty="0">
                <a:sym typeface="+mn-ea"/>
              </a:rPr>
              <a:t>G[x]+=F[y]+edge(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进入左右两侧的环上点，</a:t>
            </a:r>
            <a:r>
              <a:rPr lang="en-US" altLang="zh-CN" dirty="0">
                <a:sym typeface="+mn-ea"/>
              </a:rPr>
              <a:t>O(n^2)</a:t>
            </a:r>
            <a:r>
              <a:rPr lang="zh-CN" altLang="en-US" dirty="0">
                <a:sym typeface="+mn-ea"/>
              </a:rPr>
              <a:t>枚举走到环的哪停止。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算出每个环上点为起点的期望后，我们再像前面提到的一样，</a:t>
            </a:r>
            <a:r>
              <a:rPr lang="en-US" altLang="zh-CN" dirty="0">
                <a:sym typeface="+mn-ea"/>
              </a:rPr>
              <a:t>DFS</a:t>
            </a:r>
            <a:r>
              <a:rPr lang="zh-CN" altLang="en-US" dirty="0">
                <a:sym typeface="+mn-ea"/>
              </a:rPr>
              <a:t>一遍求出子树上的点为起点时的期望。</a:t>
            </a:r>
            <a:endParaRPr lang="zh-CN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IOI2008 </a:t>
            </a:r>
            <a:r>
              <a:rPr lang="zh-CN" altLang="en-US"/>
              <a:t>岛屿（</a:t>
            </a:r>
            <a:r>
              <a:rPr lang="en-US"/>
              <a:t>BZOJ 1791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0756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>
                <a:sym typeface="+mn-ea"/>
              </a:rPr>
              <a:t>来源：</a:t>
            </a:r>
            <a:r>
              <a:rPr lang="en-US" altLang="zh-CN" dirty="0">
                <a:sym typeface="+mn-ea"/>
              </a:rPr>
              <a:t>IOI2008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个岛屿，从每个岛屿出发向另外一个岛屿建一座桥，桥可以双向行走。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两个不通过桥连通的岛屿之间可以通过渡船到达。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选择一个岛屿开始旅行，每个岛屿最多只能经过一次。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求旅行过程中经过的桥的长度总和最长是多少？</a:t>
            </a:r>
            <a:r>
              <a:rPr lang="en-US" altLang="zh-CN" dirty="0">
                <a:sym typeface="+mn-ea"/>
              </a:rPr>
              <a:t>N&lt;=1000000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图的形态？基环树森林。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每棵基环树里走桥，不同基环树通过渡船连接。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模型？求每棵基环树的最长链长度之和。</a:t>
            </a:r>
            <a:endParaRPr lang="en-US" altLang="zh-CN" dirty="0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1791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43730"/>
          </a:xfrm>
        </p:spPr>
        <p:txBody>
          <a:bodyPr>
            <a:normAutofit fontScale="77500" lnSpcReduction="10000"/>
          </a:bodyPr>
          <a:lstStyle/>
          <a:p>
            <a:r>
              <a:rPr lang="zh-CN" altLang="en-US" sz="2800" dirty="0">
                <a:sym typeface="+mn-ea"/>
              </a:rPr>
              <a:t>树的最长链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直径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？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贪心，两次</a:t>
            </a:r>
            <a:r>
              <a:rPr lang="en-US" altLang="zh-CN" sz="2800" dirty="0">
                <a:sym typeface="+mn-ea"/>
              </a:rPr>
              <a:t>BFS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树形</a:t>
            </a:r>
            <a:r>
              <a:rPr lang="en-US" altLang="zh-CN" sz="2800" dirty="0">
                <a:sym typeface="+mn-ea"/>
              </a:rPr>
              <a:t>DP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D[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</a:t>
            </a:r>
            <a:r>
              <a:rPr lang="zh-CN" altLang="en-US" sz="2800" dirty="0">
                <a:sym typeface="+mn-ea"/>
              </a:rPr>
              <a:t>表示点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向下的最大深度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DP</a:t>
            </a:r>
            <a:r>
              <a:rPr lang="zh-CN" altLang="en-US" sz="2800" dirty="0">
                <a:sym typeface="+mn-ea"/>
              </a:rPr>
              <a:t>过程中适当利用</a:t>
            </a:r>
            <a:r>
              <a:rPr lang="en-US" altLang="zh-CN" sz="2800" dirty="0">
                <a:sym typeface="+mn-ea"/>
              </a:rPr>
              <a:t>D[x]+D[y]+edge(</a:t>
            </a:r>
            <a:r>
              <a:rPr lang="en-US" altLang="zh-CN" sz="2800" dirty="0" err="1">
                <a:sym typeface="+mn-ea"/>
              </a:rPr>
              <a:t>x,y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更新答案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基环树的最长链？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如果不经过环，那么在某棵子树中，就是树的直径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如果经过环？把这个环随意断开一条边，拉成一条链，然后把它扩展一倍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对于扩展后的链上一点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，找到另一点</a:t>
            </a:r>
            <a:r>
              <a:rPr lang="en-US" altLang="zh-CN" sz="2800" dirty="0">
                <a:sym typeface="+mn-ea"/>
              </a:rPr>
              <a:t>j</a:t>
            </a:r>
            <a:r>
              <a:rPr lang="zh-CN" altLang="en-US" sz="2800" dirty="0">
                <a:sym typeface="+mn-ea"/>
              </a:rPr>
              <a:t>，使</a:t>
            </a:r>
            <a:r>
              <a:rPr lang="en-US" altLang="zh-CN" sz="2800" dirty="0">
                <a:sym typeface="+mn-ea"/>
              </a:rPr>
              <a:t>D[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]+D[j]+</a:t>
            </a:r>
            <a:r>
              <a:rPr lang="en-US" altLang="zh-CN" sz="2800" dirty="0" err="1">
                <a:sym typeface="+mn-ea"/>
              </a:rPr>
              <a:t>Dist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i,j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最大，</a:t>
            </a:r>
            <a:r>
              <a:rPr lang="en-US" altLang="zh-CN" sz="2800" dirty="0">
                <a:sym typeface="+mn-ea"/>
              </a:rPr>
              <a:t>|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-j|&lt;=N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决策具有单调性：若计算点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时有两个决策</a:t>
            </a:r>
            <a:r>
              <a:rPr lang="en-US" altLang="zh-CN" sz="2800" dirty="0" err="1">
                <a:sym typeface="+mn-ea"/>
              </a:rPr>
              <a:t>j,k</a:t>
            </a:r>
            <a:r>
              <a:rPr lang="zh-CN" altLang="en-US" sz="2800" dirty="0">
                <a:sym typeface="+mn-ea"/>
              </a:rPr>
              <a:t>，满足</a:t>
            </a:r>
            <a:r>
              <a:rPr lang="en-US" altLang="zh-CN" sz="2800" dirty="0">
                <a:sym typeface="+mn-ea"/>
              </a:rPr>
              <a:t>D[j]+</a:t>
            </a:r>
            <a:r>
              <a:rPr lang="en-US" altLang="zh-CN" sz="2800" dirty="0" err="1">
                <a:sym typeface="+mn-ea"/>
              </a:rPr>
              <a:t>Dist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i,j</a:t>
            </a:r>
            <a:r>
              <a:rPr lang="en-US" altLang="zh-CN" sz="2800" dirty="0">
                <a:sym typeface="+mn-ea"/>
              </a:rPr>
              <a:t>)&gt;D[k]+</a:t>
            </a:r>
            <a:r>
              <a:rPr lang="en-US" altLang="zh-CN" sz="2800" dirty="0" err="1">
                <a:sym typeface="+mn-ea"/>
              </a:rPr>
              <a:t>Dist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i,k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，之后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zh-CN" altLang="en-US" sz="2800" dirty="0">
                <a:sym typeface="+mn-ea"/>
              </a:rPr>
              <a:t>增大为</a:t>
            </a:r>
            <a:r>
              <a:rPr lang="en-US" altLang="zh-CN" sz="2800" dirty="0">
                <a:sym typeface="+mn-ea"/>
              </a:rPr>
              <a:t>i’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 err="1">
                <a:sym typeface="+mn-ea"/>
              </a:rPr>
              <a:t>Dist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’,j)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 err="1">
                <a:sym typeface="+mn-ea"/>
              </a:rPr>
              <a:t>Dist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’,k)</a:t>
            </a:r>
            <a:r>
              <a:rPr lang="zh-CN" altLang="en-US" sz="2800" dirty="0">
                <a:sym typeface="+mn-ea"/>
              </a:rPr>
              <a:t>同时增大</a:t>
            </a:r>
            <a:r>
              <a:rPr lang="en-US" altLang="zh-CN" sz="2800" dirty="0" err="1">
                <a:sym typeface="+mn-ea"/>
              </a:rPr>
              <a:t>Dist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i,i</a:t>
            </a:r>
            <a:r>
              <a:rPr lang="en-US" altLang="zh-CN" sz="2800" dirty="0">
                <a:sym typeface="+mn-ea"/>
              </a:rPr>
              <a:t>’)</a:t>
            </a:r>
            <a:r>
              <a:rPr lang="zh-CN" altLang="en-US" sz="2800" dirty="0">
                <a:sym typeface="+mn-ea"/>
              </a:rPr>
              <a:t>，不等式依然满足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单调队列优化环上的</a:t>
            </a:r>
            <a:r>
              <a:rPr lang="en-US" altLang="zh-CN" sz="2800" dirty="0">
                <a:sym typeface="+mn-ea"/>
              </a:rPr>
              <a:t>DP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O(N)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BZOJ 2337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zh-CN"/>
              <a:t>个点</a:t>
            </a:r>
            <a:r>
              <a:rPr lang="en-US" altLang="zh-CN"/>
              <a:t>m</a:t>
            </a:r>
            <a:r>
              <a:rPr lang="zh-CN" altLang="en-US"/>
              <a:t>条边的图，随机游走，求从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的边权</a:t>
            </a:r>
            <a:r>
              <a:rPr lang="en-US" altLang="zh-CN"/>
              <a:t>XOR</a:t>
            </a:r>
            <a:r>
              <a:rPr lang="zh-CN" altLang="en-US"/>
              <a:t>期望</a:t>
            </a:r>
            <a:endParaRPr lang="zh-CN" altLang="en-US"/>
          </a:p>
          <a:p>
            <a:r>
              <a:rPr lang="en-US" altLang="zh-CN"/>
              <a:t>n&lt;=100 m&lt;=10000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2337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每位单独考虑，</a:t>
            </a:r>
            <a:r>
              <a:rPr lang="en-US" altLang="zh-CN"/>
              <a:t>f[i]</a:t>
            </a:r>
            <a:r>
              <a:rPr lang="zh-CN" altLang="en-US"/>
              <a:t>表示从点</a:t>
            </a:r>
            <a:r>
              <a:rPr lang="en-US" altLang="zh-CN"/>
              <a:t>i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某位为</a:t>
            </a:r>
            <a:r>
              <a:rPr lang="en-US" altLang="zh-CN"/>
              <a:t>1</a:t>
            </a:r>
            <a:r>
              <a:rPr lang="zh-CN" altLang="en-US"/>
              <a:t>的概率</a:t>
            </a:r>
            <a:endParaRPr lang="zh-CN" altLang="en-US"/>
          </a:p>
          <a:p>
            <a:r>
              <a:rPr lang="zh-CN" altLang="en-US"/>
              <a:t>需要高斯消元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POJ 1185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http://poj.org/problem?id=1185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 1185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每行的状态只有</a:t>
            </a:r>
            <a:r>
              <a:rPr lang="en-US" altLang="zh-CN"/>
              <a:t>60</a:t>
            </a:r>
            <a:r>
              <a:rPr lang="zh-CN" altLang="en-US"/>
              <a:t>多种，可以状压</a:t>
            </a:r>
            <a:endParaRPr lang="zh-CN" altLang="en-US"/>
          </a:p>
          <a:p>
            <a:r>
              <a:rPr lang="en-US" altLang="zh-CN"/>
              <a:t>f[i][j][k]</a:t>
            </a:r>
            <a:r>
              <a:rPr lang="zh-CN" altLang="en-US"/>
              <a:t>表示第</a:t>
            </a:r>
            <a:r>
              <a:rPr lang="en-US" altLang="zh-CN"/>
              <a:t>i</a:t>
            </a:r>
            <a:r>
              <a:rPr lang="zh-CN" altLang="en-US"/>
              <a:t>行状态为</a:t>
            </a:r>
            <a:r>
              <a:rPr lang="en-US" altLang="zh-CN"/>
              <a:t>j</a:t>
            </a:r>
            <a:r>
              <a:rPr lang="zh-CN" altLang="en-US"/>
              <a:t>第</a:t>
            </a:r>
            <a:r>
              <a:rPr lang="en-US" altLang="zh-CN"/>
              <a:t>i-1</a:t>
            </a:r>
            <a:r>
              <a:rPr lang="zh-CN" altLang="en-US"/>
              <a:t>行状态为</a:t>
            </a:r>
            <a:r>
              <a:rPr lang="en-US" altLang="zh-CN"/>
              <a:t>k</a:t>
            </a:r>
            <a:r>
              <a:rPr lang="zh-CN" altLang="en-US"/>
              <a:t>的答案</a:t>
            </a:r>
            <a:endParaRPr lang="zh-CN" altLang="en-US"/>
          </a:p>
          <a:p>
            <a:r>
              <a:rPr lang="zh-CN" altLang="en-US"/>
              <a:t>预处理一下转移即可。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BZOJ 4033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树形背包，比较简单，复杂度</a:t>
            </a:r>
            <a:r>
              <a:rPr lang="en-US" altLang="zh-CN"/>
              <a:t>O(n^2)</a:t>
            </a:r>
            <a:endParaRPr lang="en-US" altLang="zh-CN"/>
          </a:p>
          <a:p>
            <a:r>
              <a:rPr lang="en-US" altLang="zh-CN"/>
              <a:t>f[i][j]</a:t>
            </a:r>
            <a:r>
              <a:rPr lang="zh-CN" altLang="en-US"/>
              <a:t>表示以</a:t>
            </a:r>
            <a:r>
              <a:rPr lang="en-US" altLang="zh-CN"/>
              <a:t>i</a:t>
            </a:r>
            <a:r>
              <a:rPr lang="zh-CN" altLang="en-US"/>
              <a:t>为根的子树有</a:t>
            </a:r>
            <a:r>
              <a:rPr lang="en-US" altLang="zh-CN"/>
              <a:t>j</a:t>
            </a:r>
            <a:r>
              <a:rPr lang="zh-CN" altLang="en-US"/>
              <a:t>个黑的最大收益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4197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530090"/>
          </a:xfrm>
        </p:spPr>
        <p:txBody>
          <a:bodyPr>
            <a:normAutofit/>
          </a:bodyPr>
          <a:lstStyle/>
          <a:p>
            <a:r>
              <a:rPr lang="en-US"/>
              <a:t>在晚宴上,主办方为大家提供了 n−1 种不同的寿司，编号 1,2,3,…,n−1，其中第 i 种寿司的美味度为 i+1 （即寿司的美味度为从 2 到 n）。</a:t>
            </a:r>
            <a:endParaRPr lang="en-US"/>
          </a:p>
          <a:p>
            <a:r>
              <a:rPr lang="en-US"/>
              <a:t>现在小 G 和小 W 希望每人选一些寿司种类来品尝，他们规定一种品尝方案为不和谐的当且仅当：小 G 品尝的寿司种类中存在一种美味度为 x 的寿司，小 W 品尝的寿司中存在一种美味度为 y 的寿司，而 x 与 y 不互质。</a:t>
            </a:r>
            <a:endParaRPr lang="en-US"/>
          </a:p>
          <a:p>
            <a:r>
              <a:rPr lang="en-US"/>
              <a:t>现在小 G 和小 W 希望统计一共有多少种和谐的品尝寿司的方案（对给定的正整数 p 取模）。注意一个人可以不吃任何寿司。</a:t>
            </a:r>
            <a:endParaRPr lang="en-US"/>
          </a:p>
          <a:p>
            <a:r>
              <a:rPr lang="en-US"/>
              <a:t> 2≤n≤500</a:t>
            </a:r>
            <a:r>
              <a:rPr lang="zh-CN" altLang="en-US"/>
              <a:t>（</a:t>
            </a:r>
            <a:r>
              <a:rPr lang="en-US" altLang="zh-CN"/>
              <a:t>30</a:t>
            </a:r>
            <a:r>
              <a:rPr lang="zh-CN" altLang="en-US"/>
              <a:t>分：</a:t>
            </a:r>
            <a:r>
              <a:rPr lang="en-US" altLang="zh-CN"/>
              <a:t>n&lt;=30)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4197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00550"/>
          </a:xfrm>
        </p:spPr>
        <p:txBody>
          <a:bodyPr/>
          <a:lstStyle/>
          <a:p>
            <a:r>
              <a:rPr lang="en-US"/>
              <a:t>30</a:t>
            </a:r>
            <a:r>
              <a:rPr lang="zh-CN" altLang="en-US"/>
              <a:t>分：</a:t>
            </a:r>
            <a:r>
              <a:rPr lang="en-US" altLang="zh-CN"/>
              <a:t>f[s][t]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拿</a:t>
            </a:r>
            <a:r>
              <a:rPr lang="en-US" altLang="zh-CN"/>
              <a:t>s</a:t>
            </a:r>
            <a:r>
              <a:rPr lang="zh-CN" altLang="en-US"/>
              <a:t>集合的质因数，</a:t>
            </a:r>
            <a:r>
              <a:rPr lang="en-US" altLang="zh-CN"/>
              <a:t>B</a:t>
            </a:r>
            <a:r>
              <a:rPr lang="zh-CN" altLang="en-US"/>
              <a:t>拿</a:t>
            </a:r>
            <a:r>
              <a:rPr lang="en-US" altLang="zh-CN"/>
              <a:t>t</a:t>
            </a:r>
            <a:r>
              <a:rPr lang="zh-CN" altLang="en-US"/>
              <a:t>集合的质因数的方案数，</a:t>
            </a:r>
            <a:r>
              <a:rPr lang="en-US" altLang="zh-CN"/>
              <a:t>f[s|a[i]]+=f[s][t] i=2,3,...,n</a:t>
            </a:r>
            <a:endParaRPr lang="en-US" altLang="zh-CN"/>
          </a:p>
          <a:p>
            <a:r>
              <a:rPr lang="en-US" altLang="zh-CN"/>
              <a:t>100</a:t>
            </a:r>
            <a:r>
              <a:rPr lang="zh-CN" altLang="en-US"/>
              <a:t>分：每个数只会有一个大于</a:t>
            </a:r>
            <a:r>
              <a:rPr lang="en-US" altLang="zh-CN"/>
              <a:t>sqrt(n)</a:t>
            </a:r>
            <a:r>
              <a:rPr lang="zh-CN" altLang="en-US"/>
              <a:t>的质数，用</a:t>
            </a:r>
            <a:r>
              <a:rPr lang="en-US" altLang="zh-CN"/>
              <a:t>f[i][s][t]</a:t>
            </a:r>
            <a:r>
              <a:rPr lang="zh-CN" altLang="en-US"/>
              <a:t>表示考虑前</a:t>
            </a:r>
            <a:r>
              <a:rPr lang="en-US" altLang="zh-CN"/>
              <a:t>i</a:t>
            </a:r>
            <a:r>
              <a:rPr lang="zh-CN" altLang="en-US"/>
              <a:t>个大质数，</a:t>
            </a:r>
            <a:r>
              <a:rPr lang="en-US" altLang="zh-CN"/>
              <a:t>A</a:t>
            </a:r>
            <a:r>
              <a:rPr lang="zh-CN" altLang="en-US"/>
              <a:t>拿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拿</a:t>
            </a:r>
            <a:r>
              <a:rPr lang="en-US" altLang="zh-CN"/>
              <a:t>t</a:t>
            </a:r>
            <a:r>
              <a:rPr lang="zh-CN" altLang="en-US"/>
              <a:t>的方案数。</a:t>
            </a:r>
            <a:endParaRPr lang="zh-CN" altLang="en-US"/>
          </a:p>
          <a:p>
            <a:r>
              <a:rPr lang="zh-CN" altLang="en-US"/>
              <a:t>枚举包含第</a:t>
            </a:r>
            <a:r>
              <a:rPr lang="en-US" altLang="zh-CN"/>
              <a:t>i</a:t>
            </a:r>
            <a:r>
              <a:rPr lang="zh-CN" altLang="en-US"/>
              <a:t>个大质数的所有数，这些数要么一部分给</a:t>
            </a:r>
            <a:r>
              <a:rPr lang="en-US" altLang="zh-CN"/>
              <a:t>A</a:t>
            </a:r>
            <a:r>
              <a:rPr lang="zh-CN" altLang="en-US"/>
              <a:t>，要么一部分给</a:t>
            </a:r>
            <a:r>
              <a:rPr lang="en-US" altLang="zh-CN"/>
              <a:t>B</a:t>
            </a:r>
            <a:r>
              <a:rPr lang="zh-CN" altLang="en-US"/>
              <a:t>，要么两部分都不给，</a:t>
            </a:r>
            <a:r>
              <a:rPr lang="en-US" altLang="zh-CN"/>
              <a:t>dp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POJ 1739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现在有一个N*M(1&lt;=N,M&lt;=8)的矩阵，矩阵中有好格和坏格，坏格子不能走，现在要求你求从矩阵左下角走到矩阵右下角（这两个格肯定是好格）且经过矩阵中所有的好格一次 共有多少种走法？</a:t>
            </a:r>
            <a:endParaRPr lang="en-US"/>
          </a:p>
          <a:p>
            <a:endParaRPr lang="en-US"/>
          </a:p>
          <a:p>
            <a:r>
              <a:rPr lang="zh-CN" altLang="en-US"/>
              <a:t>插头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3679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701540"/>
          </a:xfrm>
        </p:spPr>
        <p:txBody>
          <a:bodyPr/>
          <a:lstStyle/>
          <a:p>
            <a:r>
              <a:rPr lang="en-US"/>
              <a:t>一个数x各个数位上的数之积记为f(x) &lt;不含前导零&gt;</a:t>
            </a:r>
            <a:endParaRPr lang="en-US"/>
          </a:p>
          <a:p>
            <a:r>
              <a:rPr lang="en-US"/>
              <a:t>求[L,R)中满足0&lt;f(x)&lt;=n的数的个数</a:t>
            </a:r>
            <a:endParaRPr lang="en-US"/>
          </a:p>
          <a:p>
            <a:r>
              <a:rPr lang="en-US"/>
              <a:t>0&lt;L&lt;R&lt;10^18 , n&lt;=10^9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3679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76140"/>
          </a:xfrm>
        </p:spPr>
        <p:txBody>
          <a:bodyPr/>
          <a:lstStyle/>
          <a:p>
            <a:r>
              <a:rPr lang="zh-CN"/>
              <a:t>乘积只有</a:t>
            </a:r>
            <a:r>
              <a:rPr lang="en-US" altLang="zh-CN"/>
              <a:t>5000</a:t>
            </a:r>
            <a:r>
              <a:rPr lang="zh-CN" altLang="en-US"/>
              <a:t>种左右，用</a:t>
            </a:r>
            <a:r>
              <a:rPr lang="en-US" altLang="zh-CN"/>
              <a:t>map</a:t>
            </a:r>
            <a:r>
              <a:rPr lang="zh-CN" altLang="en-US"/>
              <a:t>预处理所有乘积</a:t>
            </a:r>
            <a:endParaRPr lang="zh-CN" altLang="en-US"/>
          </a:p>
          <a:p>
            <a:r>
              <a:rPr lang="en-US" altLang="zh-CN"/>
              <a:t>f[i][j]</a:t>
            </a:r>
            <a:r>
              <a:rPr lang="zh-CN" altLang="en-US"/>
              <a:t>表示</a:t>
            </a:r>
            <a:r>
              <a:rPr lang="en-US" altLang="zh-CN"/>
              <a:t>i</a:t>
            </a:r>
            <a:r>
              <a:rPr lang="zh-CN" altLang="en-US"/>
              <a:t>位乘积为</a:t>
            </a:r>
            <a:r>
              <a:rPr lang="en-US" altLang="zh-CN"/>
              <a:t>j</a:t>
            </a:r>
            <a:r>
              <a:rPr lang="zh-CN" altLang="en-US"/>
              <a:t>的方案数</a:t>
            </a:r>
            <a:endParaRPr lang="zh-CN" altLang="en-US"/>
          </a:p>
          <a:p>
            <a:r>
              <a:rPr lang="en-US" altLang="zh-CN"/>
              <a:t>f[i][j*k]+=f[i-1][j] (k=1,2,...,9)</a:t>
            </a:r>
            <a:endParaRPr lang="en-US" altLang="zh-CN"/>
          </a:p>
          <a:p>
            <a:r>
              <a:rPr lang="zh-CN" altLang="en-US"/>
              <a:t>写一个搜索函数</a:t>
            </a:r>
            <a:r>
              <a:rPr lang="en-US" altLang="zh-CN"/>
              <a:t>solve(m)</a:t>
            </a:r>
            <a:r>
              <a:rPr lang="zh-CN" altLang="en-US"/>
              <a:t>表示</a:t>
            </a:r>
            <a:r>
              <a:rPr lang="en-US" altLang="zh-CN"/>
              <a:t>[1,m)</a:t>
            </a:r>
            <a:r>
              <a:rPr lang="zh-CN" altLang="en-US"/>
              <a:t>中</a:t>
            </a:r>
            <a:r>
              <a:rPr lang="en-US" altLang="zh-CN"/>
              <a:t>0&lt;f(x)&lt;=n</a:t>
            </a:r>
            <a:r>
              <a:rPr lang="zh-CN" altLang="en-US"/>
              <a:t>的个数</a:t>
            </a:r>
            <a:endParaRPr lang="en-US" altLang="zh-CN"/>
          </a:p>
          <a:p>
            <a:r>
              <a:rPr lang="zh-CN" altLang="en-US"/>
              <a:t>答案为</a:t>
            </a:r>
            <a:r>
              <a:rPr lang="en-US" altLang="zh-CN"/>
              <a:t>solve(r)-solve(l-1)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3209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392295"/>
          </a:xfrm>
        </p:spPr>
        <p:txBody>
          <a:bodyPr/>
          <a:lstStyle/>
          <a:p>
            <a:r>
              <a:rPr lang="en-US"/>
              <a:t>设 sum(i) 表示 i 的二进制表示中 1 的个数。给出一个正整数 N ，花神要问你sum(1)—sum(N) 的乘积。</a:t>
            </a:r>
            <a:endParaRPr lang="en-US"/>
          </a:p>
          <a:p>
            <a:r>
              <a:rPr lang="en-US"/>
              <a:t>N≤10^15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3209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735830"/>
          </a:xfrm>
        </p:spPr>
        <p:txBody>
          <a:bodyPr/>
          <a:lstStyle/>
          <a:p>
            <a:r>
              <a:rPr lang="zh-CN" altLang="en-US"/>
              <a:t>转化为求有多少个</a:t>
            </a:r>
            <a:r>
              <a:rPr lang="en-US" altLang="zh-CN"/>
              <a:t>&lt;=n</a:t>
            </a:r>
            <a:r>
              <a:rPr lang="zh-CN" altLang="en-US"/>
              <a:t>的数有</a:t>
            </a:r>
            <a:r>
              <a:rPr lang="en-US" altLang="zh-CN"/>
              <a:t>k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，之后快速幂即可</a:t>
            </a:r>
            <a:endParaRPr lang="zh-CN" altLang="en-US"/>
          </a:p>
          <a:p>
            <a:r>
              <a:rPr lang="zh-CN" altLang="en-US"/>
              <a:t>逐位爆搜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BZOJ 3591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给出1~n的一个排列的一个最长上升子序列，求原排列可能的种类数。</a:t>
            </a:r>
            <a:endParaRPr lang="en-US"/>
          </a:p>
          <a:p>
            <a:r>
              <a:rPr lang="en-US"/>
              <a:t>1 &lt;= n &lt;= 15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3591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考虑</a:t>
            </a:r>
            <a:r>
              <a:rPr lang="en-US" altLang="zh-CN"/>
              <a:t>nlogn</a:t>
            </a:r>
            <a:r>
              <a:rPr lang="zh-CN" altLang="en-US"/>
              <a:t>求最长上升子序列的过程，需要维护一个单调不降的数组，设为</a:t>
            </a:r>
            <a:r>
              <a:rPr lang="en-US" altLang="zh-CN"/>
              <a:t>a</a:t>
            </a:r>
            <a:r>
              <a:rPr lang="zh-CN" altLang="en-US"/>
              <a:t>，可以用三进制表示状态，</a:t>
            </a:r>
            <a:r>
              <a:rPr lang="en-US" altLang="zh-CN"/>
              <a:t>0</a:t>
            </a:r>
            <a:r>
              <a:rPr lang="zh-CN" altLang="en-US"/>
              <a:t>表示还没出现，</a:t>
            </a:r>
            <a:r>
              <a:rPr lang="en-US" altLang="zh-CN"/>
              <a:t>1</a:t>
            </a:r>
            <a:r>
              <a:rPr lang="zh-CN" altLang="en-US"/>
              <a:t>表示出现但没在</a:t>
            </a:r>
            <a:r>
              <a:rPr lang="en-US" altLang="zh-CN"/>
              <a:t>a</a:t>
            </a:r>
            <a:r>
              <a:rPr lang="zh-CN" altLang="en-US"/>
              <a:t>中出现，</a:t>
            </a:r>
            <a:r>
              <a:rPr lang="en-US" altLang="zh-CN"/>
              <a:t>2</a:t>
            </a:r>
            <a:r>
              <a:rPr lang="zh-CN" altLang="en-US"/>
              <a:t>表示在</a:t>
            </a:r>
            <a:r>
              <a:rPr lang="en-US" altLang="zh-CN"/>
              <a:t>a</a:t>
            </a:r>
            <a:r>
              <a:rPr lang="zh-CN" altLang="en-US"/>
              <a:t>中出现</a:t>
            </a:r>
            <a:endParaRPr lang="zh-CN" altLang="en-US"/>
          </a:p>
          <a:p>
            <a:r>
              <a:rPr lang="zh-CN" altLang="en-US"/>
              <a:t>枚举最后一个数，枚举子集转移即可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1076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577715"/>
          </a:xfrm>
        </p:spPr>
        <p:txBody>
          <a:bodyPr>
            <a:normAutofit fontScale="90000" lnSpcReduction="10000"/>
          </a:bodyPr>
          <a:lstStyle/>
          <a:p>
            <a:r>
              <a:rPr lang="en-US"/>
              <a:t>你正在玩你最喜欢的电子游戏，并且刚刚进入一个奖励关。在这个奖励关里，系统将依次随机抛出k次宝物，每次你都可以选择吃或者不吃（必须在抛出下一个宝物之前做出选择，且现在决定不吃的宝物以后也不能再吃）。宝物一共有n种，系统每次抛出这n种宝物的概率都相同且相互独立。也就是说，即使前k-1次系统都抛出宝物1（这种情况是有可能出现的，尽管概率非常小），第k次抛出各个宝物的概率依然均为1/n。 获取第i种宝物将得到Pi分，但并不是每种宝物都是可以随意获取的。第i种宝物有一个前提宝物集合Si。只有当Si中所有宝物都至少吃过一次，才能吃第i种宝物（如果系统抛出了一个目前不能吃的宝物，相当于白白的损失了一次机会）。注意，Pi可以是负数，但如果它是很多高分宝物的前提，损失短期利益而吃掉这个负分宝物将获得更大的长期利益。 假设你采取最优策略，平均情况你一共能在奖励关得到多少分值？</a:t>
            </a:r>
            <a:endParaRPr lang="en-US"/>
          </a:p>
          <a:p>
            <a:r>
              <a:rPr lang="en-US"/>
              <a:t>1&lt;=k&lt;=100,1&lt;=n&lt;=15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2111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称一个1,2,...,N的排列P1,P2...,Pn是Magic的，当且仅当2&lt;=i&lt;=N时，Pi&gt;Pi/2. 计算1，2，...N的排列中有多少是Magic的，答案可能很大，只能输出模P以后的值</a:t>
            </a:r>
            <a:endParaRPr lang="en-US"/>
          </a:p>
          <a:p>
            <a:r>
              <a:rPr lang="en-US"/>
              <a:t>N ≤ 10^6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1076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倒推</a:t>
            </a:r>
            <a:endParaRPr lang="zh-CN" altLang="en-US"/>
          </a:p>
          <a:p>
            <a:r>
              <a:rPr lang="en-US" altLang="zh-CN"/>
              <a:t>f[i][j]</a:t>
            </a:r>
            <a:r>
              <a:rPr lang="zh-CN" altLang="en-US"/>
              <a:t>表示进行了</a:t>
            </a:r>
            <a:r>
              <a:rPr lang="en-US" altLang="zh-CN"/>
              <a:t>i</a:t>
            </a:r>
            <a:r>
              <a:rPr lang="zh-CN" altLang="en-US"/>
              <a:t>轮，拿到礼物集合为</a:t>
            </a:r>
            <a:r>
              <a:rPr lang="en-US" altLang="zh-CN"/>
              <a:t>j</a:t>
            </a:r>
            <a:r>
              <a:rPr lang="zh-CN" altLang="en-US"/>
              <a:t>，到结束的期望值</a:t>
            </a:r>
            <a:endParaRPr lang="zh-CN" altLang="en-US"/>
          </a:p>
          <a:p>
            <a:r>
              <a:rPr lang="zh-CN" altLang="en-US"/>
              <a:t>枚举当前轮刷新的礼物，转移即可。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4300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给定一个长度为n的数列ai，求ai的子序列bi的最长长度，满足bi&amp;bi-1!=0(2&lt;=i&lt;=len)。</a:t>
            </a:r>
            <a:endParaRPr lang="en-US"/>
          </a:p>
          <a:p>
            <a:r>
              <a:rPr lang="en-US"/>
              <a:t>n&lt;=100000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4300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f[i]</a:t>
            </a:r>
            <a:r>
              <a:rPr lang="zh-CN"/>
              <a:t>表示到当前数为止最后一个数第</a:t>
            </a:r>
            <a:r>
              <a:rPr lang="en-US" altLang="zh-CN"/>
              <a:t>i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的最长子序列</a:t>
            </a:r>
            <a:endParaRPr lang="zh-CN" altLang="en-US"/>
          </a:p>
          <a:p>
            <a:r>
              <a:rPr lang="zh-CN" altLang="en-US"/>
              <a:t>转移就很简单了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+mj-ea"/>
                <a:ea typeface="+mj-ea"/>
              </a:rPr>
              <a:t>dp</a:t>
            </a:r>
            <a:r>
              <a:rPr lang="zh-CN" altLang="en-US" b="0" dirty="0" smtClean="0">
                <a:latin typeface="+mj-ea"/>
                <a:ea typeface="+mj-ea"/>
              </a:rPr>
              <a:t>优化</a:t>
            </a:r>
            <a:endParaRPr lang="zh-CN" altLang="en-US" b="0" dirty="0" smtClean="0">
              <a:latin typeface="+mj-ea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02410"/>
            <a:ext cx="10515600" cy="484759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4870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https://www.lydsy.com/JudgeOnline/problem.php?id=4870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4870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考虑实际意义，</a:t>
            </a:r>
            <a:r>
              <a:rPr lang="en-US" altLang="zh-CN"/>
              <a:t>nk</a:t>
            </a:r>
            <a:r>
              <a:rPr lang="zh-CN" altLang="en-US"/>
              <a:t>个物品拿了模</a:t>
            </a:r>
            <a:r>
              <a:rPr lang="en-US" altLang="zh-CN"/>
              <a:t>k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个的方案数</a:t>
            </a:r>
            <a:endParaRPr lang="zh-CN" altLang="en-US"/>
          </a:p>
          <a:p>
            <a:r>
              <a:rPr lang="en-US" altLang="zh-CN"/>
              <a:t>f[i][j]</a:t>
            </a:r>
            <a:r>
              <a:rPr lang="zh-CN" altLang="en-US"/>
              <a:t>表示</a:t>
            </a:r>
            <a:r>
              <a:rPr lang="en-US" altLang="zh-CN"/>
              <a:t>i</a:t>
            </a:r>
            <a:r>
              <a:rPr lang="zh-CN" altLang="en-US"/>
              <a:t>个物品拿了模</a:t>
            </a:r>
            <a:r>
              <a:rPr lang="en-US" altLang="zh-CN"/>
              <a:t>k</a:t>
            </a:r>
            <a:r>
              <a:rPr lang="zh-CN" altLang="en-US"/>
              <a:t>为</a:t>
            </a:r>
            <a:r>
              <a:rPr lang="en-US" altLang="zh-CN"/>
              <a:t>j</a:t>
            </a:r>
            <a:r>
              <a:rPr lang="zh-CN" altLang="en-US"/>
              <a:t>个的方案数</a:t>
            </a:r>
            <a:endParaRPr lang="zh-CN" altLang="en-US"/>
          </a:p>
          <a:p>
            <a:r>
              <a:rPr lang="en-US" altLang="zh-CN"/>
              <a:t>f[i][j]=f[i-1][j]+f[i-1][j-1], j&gt;0</a:t>
            </a:r>
            <a:endParaRPr lang="en-US" altLang="zh-CN"/>
          </a:p>
          <a:p>
            <a:r>
              <a:rPr lang="en-US" altLang="zh-CN"/>
              <a:t>f[i][0]=f[i-1][0]+f[i-1][k-1]</a:t>
            </a:r>
            <a:endParaRPr lang="en-US" altLang="zh-CN"/>
          </a:p>
          <a:p>
            <a:r>
              <a:rPr lang="zh-CN" altLang="en-US"/>
              <a:t>矩阵快速幂即可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4818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Alice想要得到一个长度为n的序列，序列中的数都是不超过m的正整数，而且这n个数的和是p的倍数。Alice还希望，这n个数中，至少有一个数是质数。Alice想知道，有多少个序列满足她的要求。</a:t>
            </a:r>
            <a:endParaRPr lang="en-US"/>
          </a:p>
          <a:p>
            <a:r>
              <a:rPr lang="en-US"/>
              <a:t>1&lt;=n&lt;=10^9,1&lt;=m&lt;=2×10^7,1&lt;=p&lt;=100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4818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先不考虑质数</a:t>
            </a:r>
            <a:endParaRPr lang="en-US"/>
          </a:p>
          <a:p>
            <a:r>
              <a:rPr lang="en-US"/>
              <a:t>f[i][j]表示填i个数，mod为j的方案数。</a:t>
            </a:r>
            <a:endParaRPr lang="en-US"/>
          </a:p>
          <a:p>
            <a:r>
              <a:rPr lang="zh-CN" altLang="en-US"/>
              <a:t>矩阵快速幂求</a:t>
            </a:r>
            <a:r>
              <a:rPr lang="en-US" altLang="zh-CN"/>
              <a:t>f[n][0]</a:t>
            </a:r>
            <a:r>
              <a:rPr lang="zh-CN" altLang="en-US"/>
              <a:t>的值</a:t>
            </a:r>
            <a:endParaRPr lang="zh-CN" altLang="en-US"/>
          </a:p>
          <a:p>
            <a:r>
              <a:rPr lang="zh-CN" altLang="en-US"/>
              <a:t>再把所有质数去掉求一遍</a:t>
            </a:r>
            <a:r>
              <a:rPr lang="en-US" altLang="zh-CN"/>
              <a:t>f[n][0]</a:t>
            </a:r>
            <a:endParaRPr lang="en-US" altLang="zh-CN"/>
          </a:p>
          <a:p>
            <a:r>
              <a:rPr lang="zh-CN" altLang="en-US"/>
              <a:t>两个值一减就好了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BZOJ 2326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15815"/>
          </a:xfrm>
        </p:spPr>
        <p:txBody>
          <a:bodyPr>
            <a:normAutofit/>
          </a:bodyPr>
          <a:lstStyle/>
          <a:p>
            <a:r>
              <a:rPr lang="en-US"/>
              <a:t>小 C 数学成绩优异，于是老师给小 C 留了一道非常难的数学作业题：给定正整数 N 和 M</a:t>
            </a:r>
            <a:endParaRPr lang="en-US"/>
          </a:p>
          <a:p>
            <a:r>
              <a:rPr lang="en-US"/>
              <a:t>要求计算 Concatenate (1 .. N) Mod M 的值，其中 Concatenate (1 ..N)是将所有正整数 1, 2, …, N 顺序连接起来得到的数。</a:t>
            </a:r>
            <a:endParaRPr lang="en-US"/>
          </a:p>
          <a:p>
            <a:r>
              <a:rPr lang="en-US"/>
              <a:t>例如，N = 13, Concatenate (1 .. N)=12345678910111213.小C 想了大半天终于意识到这是一道不可能手算出来的题目，</a:t>
            </a:r>
            <a:endParaRPr lang="en-US"/>
          </a:p>
          <a:p>
            <a:r>
              <a:rPr lang="en-US"/>
              <a:t>于是他只好向你求助，希望你能编写一个程序帮他解决这个问题。</a:t>
            </a:r>
            <a:endParaRPr lang="en-US"/>
          </a:p>
          <a:p>
            <a:r>
              <a:rPr lang="en-US"/>
              <a:t>1≤N≤10^18且1≤M≤10^9.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 2326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f[i]=f[i-1]*g[i]+i</a:t>
            </a:r>
            <a:endParaRPr lang="en-US"/>
          </a:p>
          <a:p>
            <a:r>
              <a:rPr lang="en-US"/>
              <a:t>f[i]</a:t>
            </a:r>
            <a:r>
              <a:rPr lang="zh-CN"/>
              <a:t>表示</a:t>
            </a:r>
            <a:r>
              <a:rPr lang="en-US" altLang="zh-CN"/>
              <a:t>1~i</a:t>
            </a:r>
            <a:r>
              <a:rPr lang="zh-CN" altLang="en-US"/>
              <a:t>连起来</a:t>
            </a:r>
            <a:r>
              <a:rPr lang="en-US" altLang="zh-CN"/>
              <a:t>mod m</a:t>
            </a:r>
            <a:r>
              <a:rPr lang="zh-CN" altLang="en-US"/>
              <a:t>的值，</a:t>
            </a:r>
            <a:r>
              <a:rPr lang="en-US" altLang="zh-CN"/>
              <a:t>g[i]</a:t>
            </a:r>
            <a:r>
              <a:rPr lang="zh-CN" altLang="en-US"/>
              <a:t>表示</a:t>
            </a:r>
            <a:r>
              <a:rPr lang="en-US" altLang="zh-CN"/>
              <a:t>10</a:t>
            </a:r>
            <a:r>
              <a:rPr lang="zh-CN" altLang="en-US"/>
              <a:t>的</a:t>
            </a:r>
            <a:r>
              <a:rPr lang="en-US" altLang="zh-CN"/>
              <a:t>i</a:t>
            </a:r>
            <a:r>
              <a:rPr lang="zh-CN" altLang="en-US"/>
              <a:t>的位数次幂，计算</a:t>
            </a:r>
            <a:r>
              <a:rPr lang="en-US" altLang="zh-CN"/>
              <a:t>log(n)</a:t>
            </a:r>
            <a:r>
              <a:rPr lang="zh-CN" altLang="en-US"/>
              <a:t>次矩阵快速幂即可。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2111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zh-CN" altLang="en-US"/>
              <a:t>的儿子为</a:t>
            </a:r>
            <a:r>
              <a:rPr lang="en-US" altLang="zh-CN"/>
              <a:t>i&lt;&lt;1</a:t>
            </a:r>
            <a:r>
              <a:rPr lang="zh-CN" altLang="en-US"/>
              <a:t>与</a:t>
            </a:r>
            <a:r>
              <a:rPr lang="en-US" altLang="zh-CN"/>
              <a:t>i&lt;&lt;1|1,</a:t>
            </a:r>
            <a:r>
              <a:rPr lang="zh-CN" altLang="en-US"/>
              <a:t>建出一棵树</a:t>
            </a:r>
            <a:endParaRPr lang="zh-CN" altLang="en-US"/>
          </a:p>
          <a:p>
            <a:r>
              <a:rPr lang="en-US" altLang="zh-CN"/>
              <a:t>f[i]=f[l]*f[r]*C(sz[i]-1,sz[l])</a:t>
            </a:r>
            <a:endParaRPr lang="en-US" altLang="zh-CN"/>
          </a:p>
          <a:p>
            <a:r>
              <a:rPr lang="zh-CN" altLang="en-US"/>
              <a:t>计算</a:t>
            </a:r>
            <a:r>
              <a:rPr lang="en-US" altLang="zh-CN"/>
              <a:t>C(n,m)</a:t>
            </a:r>
            <a:r>
              <a:rPr lang="zh-CN" altLang="en-US"/>
              <a:t>时，由于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可能小于</a:t>
            </a:r>
            <a:r>
              <a:rPr lang="en-US" altLang="zh-CN"/>
              <a:t>p</a:t>
            </a:r>
            <a:r>
              <a:rPr lang="zh-CN" altLang="en-US"/>
              <a:t>，需要使用</a:t>
            </a:r>
            <a:r>
              <a:rPr lang="en-US" altLang="zh-CN"/>
              <a:t>Lucas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NOIP2012 </a:t>
            </a:r>
            <a:r>
              <a:rPr lang="zh-CN" altLang="en-US"/>
              <a:t>开车旅行</a:t>
            </a:r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1125" y="1502410"/>
            <a:ext cx="942911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NOIP2012 </a:t>
            </a:r>
            <a:r>
              <a:rPr lang="zh-CN" altLang="en-US">
                <a:sym typeface="+mn-ea"/>
              </a:rPr>
              <a:t>开车旅行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439" y="1502727"/>
            <a:ext cx="10239375" cy="1123950"/>
          </a:xfrm>
          <a:prstGeom prst="rect">
            <a:avLst/>
          </a:prstGeom>
        </p:spPr>
      </p:pic>
      <p:pic>
        <p:nvPicPr>
          <p:cNvPr id="11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" y="2626678"/>
            <a:ext cx="10220325" cy="1457325"/>
          </a:xfrm>
          <a:prstGeom prst="rect">
            <a:avLst/>
          </a:prstGeom>
        </p:spPr>
      </p:pic>
      <p:pic>
        <p:nvPicPr>
          <p:cNvPr id="12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40" y="4196587"/>
            <a:ext cx="102489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NOIP2012 </a:t>
            </a:r>
            <a:r>
              <a:rPr lang="zh-CN" altLang="en-US">
                <a:sym typeface="+mn-ea"/>
              </a:rPr>
              <a:t>开车旅行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589780"/>
          </a:xfrm>
        </p:spPr>
        <p:txBody>
          <a:bodyPr>
            <a:normAutofit fontScale="87500" lnSpcReduction="20000"/>
          </a:bodyPr>
          <a:lstStyle/>
          <a:p>
            <a:r>
              <a:rPr lang="zh-CN" altLang="en-US" sz="2800" dirty="0">
                <a:sym typeface="+mn-ea"/>
              </a:rPr>
              <a:t>先预处理小</a:t>
            </a:r>
            <a:r>
              <a:rPr lang="en-US" altLang="zh-CN" sz="2800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和小</a:t>
            </a:r>
            <a:r>
              <a:rPr lang="en-US" altLang="zh-CN" sz="2800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从每个城市出发，沿前进方向行驶到的下一个城市。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STL-set</a:t>
            </a:r>
            <a:r>
              <a:rPr lang="zh-CN" altLang="en-US" sz="2800" dirty="0">
                <a:sym typeface="+mn-ea"/>
              </a:rPr>
              <a:t>（平衡树）？</a:t>
            </a:r>
            <a:r>
              <a:rPr lang="en-US" altLang="zh-CN" sz="2800" dirty="0">
                <a:sym typeface="+mn-ea"/>
              </a:rPr>
              <a:t>O(</a:t>
            </a:r>
            <a:r>
              <a:rPr lang="en-US" altLang="zh-CN" sz="2800" dirty="0" err="1">
                <a:sym typeface="+mn-ea"/>
              </a:rPr>
              <a:t>NlogN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如何在</a:t>
            </a:r>
            <a:r>
              <a:rPr lang="en-US" altLang="zh-CN" sz="2800" dirty="0">
                <a:sym typeface="+mn-ea"/>
              </a:rPr>
              <a:t>DP</a:t>
            </a:r>
            <a:r>
              <a:rPr lang="zh-CN" altLang="en-US" sz="2800" dirty="0">
                <a:sym typeface="+mn-ea"/>
              </a:rPr>
              <a:t>中高效记录起点、行驶天数</a:t>
            </a:r>
            <a:r>
              <a:rPr lang="en-US" altLang="zh-CN" sz="2800" dirty="0">
                <a:sym typeface="+mn-ea"/>
              </a:rPr>
              <a:t>(or</a:t>
            </a:r>
            <a:r>
              <a:rPr lang="zh-CN" altLang="en-US" sz="2800" dirty="0">
                <a:sym typeface="+mn-ea"/>
              </a:rPr>
              <a:t>距离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、驾驶人等要素？</a:t>
            </a:r>
            <a:endParaRPr lang="en-US" altLang="zh-CN" sz="2800" dirty="0"/>
          </a:p>
          <a:p>
            <a:pPr lvl="1"/>
            <a:r>
              <a:rPr lang="en-US" altLang="zh-CN" sz="2800" dirty="0" err="1">
                <a:sym typeface="+mn-ea"/>
              </a:rPr>
              <a:t>dest</a:t>
            </a:r>
            <a:r>
              <a:rPr lang="en-US" altLang="zh-CN" sz="2800" dirty="0">
                <a:sym typeface="+mn-ea"/>
              </a:rPr>
              <a:t>[s][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][p=</a:t>
            </a:r>
            <a:r>
              <a:rPr lang="en-US" altLang="zh-CN" sz="2800" dirty="0" err="1">
                <a:sym typeface="+mn-ea"/>
              </a:rPr>
              <a:t>AorB</a:t>
            </a:r>
            <a:r>
              <a:rPr lang="en-US" altLang="zh-CN" sz="2800" dirty="0">
                <a:sym typeface="+mn-ea"/>
              </a:rPr>
              <a:t>]</a:t>
            </a:r>
            <a:r>
              <a:rPr lang="zh-CN" altLang="en-US" sz="2800" dirty="0">
                <a:sym typeface="+mn-ea"/>
              </a:rPr>
              <a:t> 从</a:t>
            </a:r>
            <a:r>
              <a:rPr lang="en-US" altLang="zh-CN" sz="2800" dirty="0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出发 行驶</a:t>
            </a:r>
            <a:r>
              <a:rPr lang="en-US" altLang="zh-CN" sz="2800" dirty="0">
                <a:sym typeface="+mn-ea"/>
              </a:rPr>
              <a:t>2^i</a:t>
            </a:r>
            <a:r>
              <a:rPr lang="zh-CN" altLang="en-US" sz="2800" dirty="0">
                <a:sym typeface="+mn-ea"/>
              </a:rPr>
              <a:t>天 </a:t>
            </a:r>
            <a:r>
              <a:rPr lang="en-US" altLang="zh-CN" sz="2800" dirty="0">
                <a:sym typeface="+mn-ea"/>
              </a:rPr>
              <a:t>p</a:t>
            </a:r>
            <a:r>
              <a:rPr lang="zh-CN" altLang="en-US" sz="2800" dirty="0">
                <a:sym typeface="+mn-ea"/>
              </a:rPr>
              <a:t>先开 最终到达的城市</a:t>
            </a:r>
            <a:endParaRPr lang="en-US" altLang="zh-CN" sz="2800" dirty="0"/>
          </a:p>
          <a:p>
            <a:pPr lvl="1"/>
            <a:r>
              <a:rPr lang="en-US" altLang="zh-CN" sz="2800" dirty="0" err="1">
                <a:sym typeface="+mn-ea"/>
              </a:rPr>
              <a:t>distA</a:t>
            </a:r>
            <a:r>
              <a:rPr lang="en-US" altLang="zh-CN" sz="2800" dirty="0">
                <a:sym typeface="+mn-ea"/>
              </a:rPr>
              <a:t>[s][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][p=</a:t>
            </a:r>
            <a:r>
              <a:rPr lang="en-US" altLang="zh-CN" sz="2800" dirty="0" err="1">
                <a:sym typeface="+mn-ea"/>
              </a:rPr>
              <a:t>AorB</a:t>
            </a:r>
            <a:r>
              <a:rPr lang="en-US" altLang="zh-CN" sz="2800" dirty="0">
                <a:sym typeface="+mn-ea"/>
              </a:rPr>
              <a:t>] </a:t>
            </a:r>
            <a:r>
              <a:rPr lang="zh-CN" altLang="en-US" sz="2800" dirty="0">
                <a:sym typeface="+mn-ea"/>
              </a:rPr>
              <a:t>从</a:t>
            </a:r>
            <a:r>
              <a:rPr lang="en-US" altLang="zh-CN" sz="2800" dirty="0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出发 行驶</a:t>
            </a:r>
            <a:r>
              <a:rPr lang="en-US" altLang="zh-CN" sz="2800" dirty="0">
                <a:sym typeface="+mn-ea"/>
              </a:rPr>
              <a:t>2^i</a:t>
            </a:r>
            <a:r>
              <a:rPr lang="zh-CN" altLang="en-US" sz="2800" dirty="0">
                <a:sym typeface="+mn-ea"/>
              </a:rPr>
              <a:t>天 </a:t>
            </a:r>
            <a:r>
              <a:rPr lang="en-US" altLang="zh-CN" sz="2800" dirty="0">
                <a:sym typeface="+mn-ea"/>
              </a:rPr>
              <a:t>p</a:t>
            </a:r>
            <a:r>
              <a:rPr lang="zh-CN" altLang="en-US" sz="2800" dirty="0">
                <a:sym typeface="+mn-ea"/>
              </a:rPr>
              <a:t>先开 </a:t>
            </a:r>
            <a:r>
              <a:rPr lang="en-US" altLang="zh-CN" sz="2800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行驶的路程总长度</a:t>
            </a:r>
            <a:endParaRPr lang="en-US" altLang="zh-CN" sz="2800" dirty="0"/>
          </a:p>
          <a:p>
            <a:pPr lvl="1"/>
            <a:r>
              <a:rPr lang="en-US" altLang="zh-CN" sz="2800" dirty="0" err="1">
                <a:sym typeface="+mn-ea"/>
              </a:rPr>
              <a:t>distB</a:t>
            </a:r>
            <a:r>
              <a:rPr lang="en-US" altLang="zh-CN" sz="2800" dirty="0">
                <a:sym typeface="+mn-ea"/>
              </a:rPr>
              <a:t>[s][</a:t>
            </a:r>
            <a:r>
              <a:rPr lang="en-US" altLang="zh-CN" sz="2800" dirty="0" err="1">
                <a:sym typeface="+mn-ea"/>
              </a:rPr>
              <a:t>i</a:t>
            </a:r>
            <a:r>
              <a:rPr lang="en-US" altLang="zh-CN" sz="2800" dirty="0">
                <a:sym typeface="+mn-ea"/>
              </a:rPr>
              <a:t>][p=</a:t>
            </a:r>
            <a:r>
              <a:rPr lang="en-US" altLang="zh-CN" sz="2800" dirty="0" err="1">
                <a:sym typeface="+mn-ea"/>
              </a:rPr>
              <a:t>AorB</a:t>
            </a:r>
            <a:r>
              <a:rPr lang="en-US" altLang="zh-CN" sz="2800" dirty="0">
                <a:sym typeface="+mn-ea"/>
              </a:rPr>
              <a:t>] </a:t>
            </a:r>
            <a:r>
              <a:rPr lang="zh-CN" altLang="en-US" sz="2800" dirty="0">
                <a:sym typeface="+mn-ea"/>
              </a:rPr>
              <a:t>从</a:t>
            </a:r>
            <a:r>
              <a:rPr lang="en-US" altLang="zh-CN" sz="2800" dirty="0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出发 行驶</a:t>
            </a:r>
            <a:r>
              <a:rPr lang="en-US" altLang="zh-CN" sz="2800" dirty="0">
                <a:sym typeface="+mn-ea"/>
              </a:rPr>
              <a:t>2^i</a:t>
            </a:r>
            <a:r>
              <a:rPr lang="zh-CN" altLang="en-US" sz="2800" dirty="0">
                <a:sym typeface="+mn-ea"/>
              </a:rPr>
              <a:t>天 </a:t>
            </a:r>
            <a:r>
              <a:rPr lang="en-US" altLang="zh-CN" sz="2800" dirty="0">
                <a:sym typeface="+mn-ea"/>
              </a:rPr>
              <a:t>p</a:t>
            </a:r>
            <a:r>
              <a:rPr lang="zh-CN" altLang="en-US" sz="2800" dirty="0">
                <a:sym typeface="+mn-ea"/>
              </a:rPr>
              <a:t>先开 </a:t>
            </a:r>
            <a:r>
              <a:rPr lang="en-US" altLang="zh-CN" sz="2800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行驶的路程总长度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以天数为阶段，转移？</a:t>
            </a:r>
            <a:r>
              <a:rPr lang="en-US" altLang="zh-CN" sz="2800" dirty="0">
                <a:sym typeface="+mn-ea"/>
              </a:rPr>
              <a:t>O(</a:t>
            </a:r>
            <a:r>
              <a:rPr lang="en-US" altLang="zh-CN" sz="2800" dirty="0" err="1">
                <a:sym typeface="+mn-ea"/>
              </a:rPr>
              <a:t>NlogN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考虑问题</a:t>
            </a:r>
            <a:r>
              <a:rPr lang="en-US" altLang="zh-CN" sz="2800" dirty="0" err="1">
                <a:sym typeface="+mn-ea"/>
              </a:rPr>
              <a:t>calc</a:t>
            </a:r>
            <a:r>
              <a:rPr lang="en-US" altLang="zh-CN" sz="2800" dirty="0">
                <a:sym typeface="+mn-ea"/>
              </a:rPr>
              <a:t>(S,X)</a:t>
            </a:r>
            <a:r>
              <a:rPr lang="zh-CN" altLang="en-US" sz="2800" dirty="0">
                <a:sym typeface="+mn-ea"/>
              </a:rPr>
              <a:t>表示“从城市</a:t>
            </a:r>
            <a:r>
              <a:rPr lang="en-US" altLang="zh-CN" sz="2800" dirty="0">
                <a:sym typeface="+mn-ea"/>
              </a:rPr>
              <a:t>S</a:t>
            </a:r>
            <a:r>
              <a:rPr lang="zh-CN" altLang="en-US" sz="2800" dirty="0">
                <a:sym typeface="+mn-ea"/>
              </a:rPr>
              <a:t>出发最多行驶</a:t>
            </a:r>
            <a:r>
              <a:rPr lang="en-US" altLang="zh-CN" sz="2800" dirty="0">
                <a:sym typeface="+mn-ea"/>
              </a:rPr>
              <a:t>X</a:t>
            </a:r>
            <a:r>
              <a:rPr lang="zh-CN" altLang="en-US" sz="2800" dirty="0">
                <a:sym typeface="+mn-ea"/>
              </a:rPr>
              <a:t>公里”</a:t>
            </a:r>
            <a:r>
              <a:rPr lang="en-US" altLang="zh-CN" sz="2800" dirty="0">
                <a:sym typeface="+mn-ea"/>
              </a:rPr>
              <a:t>AB</a:t>
            </a:r>
            <a:r>
              <a:rPr lang="zh-CN" altLang="en-US" sz="2800" dirty="0">
                <a:sym typeface="+mn-ea"/>
              </a:rPr>
              <a:t>行驶的路程情况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递减枚举行驶天数的次幂指数，填充</a:t>
            </a:r>
            <a:r>
              <a:rPr lang="en-US" altLang="zh-CN" sz="2800" dirty="0">
                <a:sym typeface="+mn-ea"/>
              </a:rPr>
              <a:t>X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O(</a:t>
            </a:r>
            <a:r>
              <a:rPr lang="en-US" altLang="zh-CN" sz="2800" dirty="0" err="1">
                <a:sym typeface="+mn-ea"/>
              </a:rPr>
              <a:t>logN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原问题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，枚举起点</a:t>
            </a:r>
            <a:r>
              <a:rPr lang="en-US" altLang="zh-CN" sz="2800" dirty="0">
                <a:sym typeface="+mn-ea"/>
              </a:rPr>
              <a:t>Si</a:t>
            </a:r>
            <a:r>
              <a:rPr lang="zh-CN" altLang="en-US" sz="2800" dirty="0">
                <a:sym typeface="+mn-ea"/>
              </a:rPr>
              <a:t>，取最小比值的</a:t>
            </a:r>
            <a:r>
              <a:rPr lang="en-US" altLang="zh-CN" sz="2800" dirty="0" err="1">
                <a:sym typeface="+mn-ea"/>
              </a:rPr>
              <a:t>calc</a:t>
            </a:r>
            <a:r>
              <a:rPr lang="en-US" altLang="zh-CN" sz="2800" dirty="0">
                <a:sym typeface="+mn-ea"/>
              </a:rPr>
              <a:t>(Si,X0)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O(</a:t>
            </a:r>
            <a:r>
              <a:rPr lang="en-US" altLang="zh-CN" sz="2800" dirty="0" err="1">
                <a:sym typeface="+mn-ea"/>
              </a:rPr>
              <a:t>NlogN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原问题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，多次询问</a:t>
            </a:r>
            <a:r>
              <a:rPr lang="en-US" altLang="zh-CN" sz="2800" dirty="0" err="1">
                <a:sym typeface="+mn-ea"/>
              </a:rPr>
              <a:t>calc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dirty="0" err="1">
                <a:sym typeface="+mn-ea"/>
              </a:rPr>
              <a:t>Si,Xi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O(</a:t>
            </a:r>
            <a:r>
              <a:rPr lang="en-US" altLang="zh-CN" sz="2800" dirty="0" err="1">
                <a:sym typeface="+mn-ea"/>
              </a:rPr>
              <a:t>MlogN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POJ 1821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5198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块木板从左到右排成一行，有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个工匠对这些木板进行粉刷，每块木板至多被粉刷一次。第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个工匠要么不粉刷，要么粉刷包含木板</a:t>
            </a:r>
            <a:r>
              <a:rPr lang="en-US" altLang="zh-CN" dirty="0">
                <a:sym typeface="+mn-ea"/>
              </a:rPr>
              <a:t>Si</a:t>
            </a:r>
            <a:r>
              <a:rPr lang="zh-CN" altLang="en-US" dirty="0" smtClean="0">
                <a:sym typeface="+mn-ea"/>
              </a:rPr>
              <a:t>的长度</a:t>
            </a:r>
            <a:r>
              <a:rPr lang="zh-CN" altLang="en-US" dirty="0">
                <a:sym typeface="+mn-ea"/>
              </a:rPr>
              <a:t>不超过</a:t>
            </a:r>
            <a:r>
              <a:rPr lang="en-US" altLang="zh-CN" dirty="0">
                <a:sym typeface="+mn-ea"/>
              </a:rPr>
              <a:t>Li</a:t>
            </a:r>
            <a:r>
              <a:rPr lang="zh-CN" altLang="en-US" dirty="0">
                <a:sym typeface="+mn-ea"/>
              </a:rPr>
              <a:t>的连续的一段木板，每粉刷一块可以得到</a:t>
            </a:r>
            <a:r>
              <a:rPr lang="en-US" altLang="zh-CN" dirty="0">
                <a:sym typeface="+mn-ea"/>
              </a:rPr>
              <a:t>Pi</a:t>
            </a:r>
            <a:r>
              <a:rPr lang="zh-CN" altLang="en-US" dirty="0">
                <a:sym typeface="+mn-ea"/>
              </a:rPr>
              <a:t>的报酬。求如何安排使工匠们获得的总报酬最多。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 1821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F[</a:t>
            </a:r>
            <a:r>
              <a:rPr lang="en-US" altLang="zh-CN" dirty="0" err="1">
                <a:sym typeface="+mn-ea"/>
              </a:rPr>
              <a:t>i,j</a:t>
            </a:r>
            <a:r>
              <a:rPr lang="en-US" altLang="zh-CN" dirty="0" smtClean="0">
                <a:sym typeface="+mn-ea"/>
              </a:rPr>
              <a:t>]</a:t>
            </a:r>
            <a:r>
              <a:rPr lang="zh-CN" altLang="en-US" dirty="0" smtClean="0">
                <a:sym typeface="+mn-ea"/>
              </a:rPr>
              <a:t>：前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个工匠刷前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面墙（可以有空着不刷的</a:t>
            </a:r>
            <a:r>
              <a:rPr lang="zh-CN" altLang="en-US" dirty="0" smtClean="0">
                <a:sym typeface="+mn-ea"/>
              </a:rPr>
              <a:t>）获得的最多报酬 </a:t>
            </a:r>
            <a:r>
              <a:rPr lang="en-US" altLang="zh-CN" dirty="0" smtClean="0">
                <a:sym typeface="+mn-ea"/>
              </a:rPr>
              <a:t>= Max{F[i-1,j</a:t>
            </a:r>
            <a:r>
              <a:rPr lang="en-US" altLang="zh-CN" dirty="0">
                <a:sym typeface="+mn-ea"/>
              </a:rPr>
              <a:t>],</a:t>
            </a:r>
            <a:r>
              <a:rPr lang="zh-CN" altLang="en-US" dirty="0">
                <a:sym typeface="+mn-ea"/>
              </a:rPr>
              <a:t> </a:t>
            </a:r>
            <a:r>
              <a:rPr lang="en-US" altLang="zh-CN" dirty="0" smtClean="0">
                <a:sym typeface="+mn-ea"/>
              </a:rPr>
              <a:t>F[i,j-1</a:t>
            </a:r>
            <a:r>
              <a:rPr lang="en-US" altLang="zh-CN" dirty="0">
                <a:sym typeface="+mn-ea"/>
              </a:rPr>
              <a:t>],</a:t>
            </a:r>
            <a:r>
              <a:rPr lang="zh-CN" altLang="en-US" dirty="0">
                <a:sym typeface="+mn-ea"/>
              </a:rPr>
              <a:t> </a:t>
            </a:r>
            <a:r>
              <a:rPr lang="en-US" altLang="zh-CN" dirty="0" smtClean="0">
                <a:sym typeface="+mn-ea"/>
              </a:rPr>
              <a:t>Max(F[i-1,k</a:t>
            </a:r>
            <a:r>
              <a:rPr lang="en-US" altLang="zh-CN" dirty="0">
                <a:sym typeface="+mn-ea"/>
              </a:rPr>
              <a:t>]+p[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]*(j-k))}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维护“</a:t>
            </a:r>
            <a:r>
              <a:rPr lang="zh-CN" altLang="en-US" dirty="0">
                <a:sym typeface="+mn-ea"/>
              </a:rPr>
              <a:t>入队时间递增，</a:t>
            </a:r>
            <a:r>
              <a:rPr lang="en-US" altLang="zh-CN" dirty="0">
                <a:sym typeface="+mn-ea"/>
              </a:rPr>
              <a:t>F[i-1,k]-p[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]*k</a:t>
            </a:r>
            <a:r>
              <a:rPr lang="zh-CN" altLang="en-US" dirty="0">
                <a:sym typeface="+mn-ea"/>
              </a:rPr>
              <a:t>的值递减”的单调队列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1911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1945" y="1219200"/>
            <a:ext cx="6467475" cy="3457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0" y="4853305"/>
            <a:ext cx="64674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1911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495165"/>
          </a:xfrm>
        </p:spPr>
        <p:txBody>
          <a:bodyPr/>
          <a:lstStyle/>
          <a:p>
            <a:r>
              <a:rPr lang="en-US"/>
              <a:t>s[i]</a:t>
            </a:r>
            <a:r>
              <a:rPr lang="zh-CN"/>
              <a:t>表示前缀和，</a:t>
            </a:r>
            <a:r>
              <a:rPr lang="en-US" altLang="zh-CN"/>
              <a:t>f[i]</a:t>
            </a:r>
            <a:r>
              <a:rPr lang="zh-CN" altLang="en-US"/>
              <a:t>表示前</a:t>
            </a:r>
            <a:r>
              <a:rPr lang="en-US" altLang="zh-CN"/>
              <a:t>i</a:t>
            </a:r>
            <a:r>
              <a:rPr lang="zh-CN" altLang="en-US"/>
              <a:t>个人战斗力最大值。</a:t>
            </a:r>
            <a:endParaRPr lang="zh-CN" altLang="en-US"/>
          </a:p>
          <a:p>
            <a:r>
              <a:rPr lang="en-US" altLang="zh-CN"/>
              <a:t>f[i]=max{f[k]+a*(s[i]-s[k])*(s[i]-s[k])+b*(s[i]-s[k])+c}</a:t>
            </a:r>
            <a:endParaRPr lang="en-US" altLang="zh-CN"/>
          </a:p>
          <a:p>
            <a:r>
              <a:rPr lang="zh-CN" altLang="en-US"/>
              <a:t>考虑如果</a:t>
            </a:r>
            <a:r>
              <a:rPr lang="en-US" altLang="zh-CN"/>
              <a:t>j&gt;k</a:t>
            </a:r>
            <a:r>
              <a:rPr lang="zh-CN" altLang="en-US"/>
              <a:t>且决策</a:t>
            </a:r>
            <a:r>
              <a:rPr lang="en-US" altLang="zh-CN"/>
              <a:t>j</a:t>
            </a:r>
            <a:r>
              <a:rPr lang="zh-CN" altLang="en-US"/>
              <a:t>比决策</a:t>
            </a:r>
            <a:r>
              <a:rPr lang="en-US" altLang="zh-CN"/>
              <a:t>k</a:t>
            </a:r>
            <a:r>
              <a:rPr lang="zh-CN" altLang="en-US"/>
              <a:t>优，整理成关于斜率的式子</a:t>
            </a:r>
            <a:endParaRPr lang="zh-CN" altLang="en-US"/>
          </a:p>
          <a:p>
            <a:r>
              <a:rPr lang="zh-CN" altLang="en-US"/>
              <a:t>用单调队列维护凸包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1096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92650"/>
          </a:xfrm>
        </p:spPr>
        <p:txBody>
          <a:bodyPr/>
          <a:lstStyle/>
          <a:p>
            <a:r>
              <a:rPr lang="en-US"/>
              <a:t>https://www.lydsy.com/JudgeOnline/problem.php?id=1096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1096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744085"/>
          </a:xfrm>
        </p:spPr>
        <p:txBody>
          <a:bodyPr/>
          <a:lstStyle/>
          <a:p>
            <a:r>
              <a:rPr lang="zh-CN"/>
              <a:t>需要维护两个前缀和，</a:t>
            </a:r>
            <a:r>
              <a:rPr lang="en-US" altLang="zh-CN"/>
              <a:t>dp</a:t>
            </a:r>
            <a:r>
              <a:rPr lang="zh-CN" altLang="en-US"/>
              <a:t>方程比较简单</a:t>
            </a:r>
            <a:endParaRPr lang="zh-CN" altLang="en-US"/>
          </a:p>
          <a:p>
            <a:r>
              <a:rPr lang="en-US" altLang="en-US"/>
              <a:t>f[i]=max{</a:t>
            </a:r>
            <a:r>
              <a:rPr lang="zh-CN" altLang="en-US"/>
              <a:t>f[j]+x[i]*(s</a:t>
            </a:r>
            <a:r>
              <a:rPr lang="en-US" altLang="zh-CN"/>
              <a:t>1</a:t>
            </a:r>
            <a:r>
              <a:rPr lang="zh-CN" altLang="en-US"/>
              <a:t>[i]-s</a:t>
            </a:r>
            <a:r>
              <a:rPr lang="en-US" altLang="zh-CN"/>
              <a:t>1</a:t>
            </a:r>
            <a:r>
              <a:rPr lang="zh-CN" altLang="en-US"/>
              <a:t>[j])+</a:t>
            </a:r>
            <a:r>
              <a:rPr lang="en-US" altLang="zh-CN"/>
              <a:t>s2</a:t>
            </a:r>
            <a:r>
              <a:rPr lang="zh-CN" altLang="en-US"/>
              <a:t>[j]</a:t>
            </a:r>
            <a:r>
              <a:rPr lang="en-US" altLang="zh-CN"/>
              <a:t>}</a:t>
            </a:r>
            <a:endParaRPr lang="en-US" altLang="zh-CN"/>
          </a:p>
          <a:p>
            <a:r>
              <a:rPr lang="zh-CN" altLang="zh-CN"/>
              <a:t>斜率优化的原理类似上题</a:t>
            </a:r>
            <a:endParaRPr lang="zh-CN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b="0" dirty="0" smtClean="0">
                <a:latin typeface="+mj-ea"/>
                <a:ea typeface="+mj-ea"/>
              </a:rPr>
              <a:t>BZOJ 3675</a:t>
            </a:r>
            <a:endParaRPr lang="en-US" altLang="en-US" b="0" dirty="0" smtClean="0">
              <a:latin typeface="+mj-ea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02410"/>
            <a:ext cx="10515600" cy="4907280"/>
          </a:xfrm>
        </p:spPr>
        <p:txBody>
          <a:bodyPr>
            <a:normAutofit fontScale="77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小H最近迷上了一个分隔序列的游戏。在这个游戏里，小H需要将一个长度为n的非负整数序列分割成k+1个非空的子序列。为了得到k+1个子序列，小H需要重复k次以下的步骤：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1.小H首先选择一个长度超过1的序列（一开始小H只有一个长度为n的序列——也就是一开始得到的整个序列）；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2.选择一个位置，并通过这个位置将这个序列分割成连续的两个非空的新序列。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每次进行上述步骤之后，小H将会得到一定的分数。这个分数为两个新序列中元素和的乘积。小H希望选择一种最佳的分割方式，使得k轮之后，小H的总得分最大。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2≤n≤100000,1≤k≤min(n -1，200)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2302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632960"/>
          </a:xfrm>
        </p:spPr>
        <p:txBody>
          <a:bodyPr/>
          <a:lstStyle/>
          <a:p>
            <a:r>
              <a:rPr lang="en-US"/>
              <a:t>给n个人安排座位，先给每个人一个1~n的编号，设第i个人的编号为ai（不同人的编号可以相同），接着从第一个人开始，大家依次入座，第i个人来了以后尝试坐到ai，如果ai被占据了，就尝试ai+1，ai+1也被占据了的话就尝试ai+2，……，如果一直尝试到第n个都不行，该安排方案就不合法。然而有m个人的编号已经确定(他们或许贿赂了你的上司...)，你只能安排剩下的人的编号，求有多少种合法的安排方案。由于答案可能很大，只需输出其除以M后的余数即可。</a:t>
            </a:r>
            <a:endParaRPr lang="en-US"/>
          </a:p>
          <a:p>
            <a:r>
              <a:rPr lang="en-US"/>
              <a:t>1≤n≤300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3675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795520"/>
          </a:xfrm>
        </p:spPr>
        <p:txBody>
          <a:bodyPr/>
          <a:lstStyle/>
          <a:p>
            <a:r>
              <a:rPr lang="zh-CN" altLang="en-US"/>
              <a:t>得分与切割顺序无关，为每两段的乘积和</a:t>
            </a:r>
            <a:endParaRPr lang="zh-CN" altLang="en-US"/>
          </a:p>
          <a:p>
            <a:r>
              <a:rPr lang="en-US" altLang="zh-CN"/>
              <a:t>s[i]</a:t>
            </a:r>
            <a:r>
              <a:rPr lang="zh-CN" altLang="en-US"/>
              <a:t>表示前缀和，</a:t>
            </a:r>
            <a:r>
              <a:rPr lang="en-US" altLang="zh-CN"/>
              <a:t>f[t][i]</a:t>
            </a:r>
            <a:r>
              <a:rPr lang="zh-CN" altLang="en-US"/>
              <a:t>表示前</a:t>
            </a:r>
            <a:r>
              <a:rPr lang="en-US" altLang="zh-CN"/>
              <a:t>i</a:t>
            </a:r>
            <a:r>
              <a:rPr lang="zh-CN" altLang="en-US"/>
              <a:t>段切</a:t>
            </a:r>
            <a:r>
              <a:rPr lang="en-US" altLang="zh-CN"/>
              <a:t>t</a:t>
            </a:r>
            <a:r>
              <a:rPr lang="zh-CN" altLang="en-US"/>
              <a:t>次最高分（需要费用提前计算）</a:t>
            </a:r>
            <a:endParaRPr lang="zh-CN" altLang="en-US"/>
          </a:p>
          <a:p>
            <a:r>
              <a:rPr lang="en-US" altLang="zh-CN"/>
              <a:t>f[t][i]=max{f[t-1][j]+(s[i]-s[j])*(s[n]-s[i]+s[j])}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19394674">
            <a:off x="7200121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6669246" y="2490788"/>
            <a:ext cx="1042988" cy="1042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19394674">
            <a:off x="5873373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5341699" y="2490788"/>
            <a:ext cx="1042988" cy="10429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19394674">
            <a:off x="4546623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015343" y="2490788"/>
            <a:ext cx="1042988" cy="1042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 rot="19394674">
            <a:off x="3219874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2688987" y="2490788"/>
            <a:ext cx="1042988" cy="1042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 rot="19394674">
            <a:off x="8528467" y="2973110"/>
            <a:ext cx="974546" cy="1465541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7996793" y="2490788"/>
            <a:ext cx="1042988" cy="10429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endParaRPr lang="zh-CN" altLang="en-US" sz="495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BZOJ 2302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能安排上座位的充要条件为编号</a:t>
            </a:r>
            <a:r>
              <a:rPr lang="en-US" altLang="zh-CN"/>
              <a:t>&lt;=i</a:t>
            </a:r>
            <a:r>
              <a:rPr lang="zh-CN" altLang="en-US"/>
              <a:t>的人的个数</a:t>
            </a:r>
            <a:r>
              <a:rPr lang="en-US" altLang="zh-CN"/>
              <a:t>&gt;=i</a:t>
            </a:r>
            <a:endParaRPr lang="en-US" altLang="zh-CN"/>
          </a:p>
          <a:p>
            <a:r>
              <a:rPr lang="en-US" altLang="zh-CN"/>
              <a:t>f[i][j]</a:t>
            </a:r>
            <a:r>
              <a:rPr lang="zh-CN" altLang="en-US"/>
              <a:t>为</a:t>
            </a:r>
            <a:r>
              <a:rPr lang="en-US" altLang="zh-CN"/>
              <a:t>j</a:t>
            </a:r>
            <a:r>
              <a:rPr lang="zh-CN" altLang="en-US"/>
              <a:t>个人编号</a:t>
            </a:r>
            <a:r>
              <a:rPr lang="en-US" altLang="zh-CN"/>
              <a:t>&lt;=i</a:t>
            </a:r>
            <a:r>
              <a:rPr lang="zh-CN" altLang="en-US"/>
              <a:t>的方案数</a:t>
            </a:r>
            <a:r>
              <a:rPr lang="en-US" altLang="zh-CN"/>
              <a:t>j&gt;=i</a:t>
            </a:r>
            <a:endParaRPr lang="en-US" altLang="zh-CN"/>
          </a:p>
          <a:p>
            <a:r>
              <a:rPr lang="en-US" altLang="zh-CN"/>
              <a:t>s[i]</a:t>
            </a:r>
            <a:r>
              <a:rPr lang="zh-CN" altLang="en-US"/>
              <a:t>为</a:t>
            </a:r>
            <a:r>
              <a:rPr lang="en-US" altLang="zh-CN"/>
              <a:t>m</a:t>
            </a:r>
            <a:r>
              <a:rPr lang="zh-CN" altLang="en-US"/>
              <a:t>个人中编号</a:t>
            </a:r>
            <a:r>
              <a:rPr lang="en-US" altLang="zh-CN"/>
              <a:t>&lt;=i</a:t>
            </a:r>
            <a:r>
              <a:rPr lang="zh-CN" altLang="en-US"/>
              <a:t>的人数</a:t>
            </a:r>
            <a:endParaRPr lang="en-US" altLang="zh-CN"/>
          </a:p>
          <a:p>
            <a:r>
              <a:rPr lang="zh-CN" altLang="en-US"/>
              <a:t>枚举编号为</a:t>
            </a:r>
            <a:r>
              <a:rPr lang="en-US" altLang="zh-CN"/>
              <a:t>i</a:t>
            </a:r>
            <a:r>
              <a:rPr lang="zh-CN" altLang="en-US"/>
              <a:t>的人数</a:t>
            </a:r>
            <a:r>
              <a:rPr lang="en-US" altLang="zh-CN"/>
              <a:t>k</a:t>
            </a:r>
            <a:endParaRPr lang="en-US" altLang="zh-CN"/>
          </a:p>
          <a:p>
            <a:r>
              <a:rPr lang="en-US" altLang="zh-CN"/>
              <a:t>f[i][j]=f[i-1][j-k]*C(n-m-j+k+s[i-1],k-s[i]+s[i-1])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2169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有N个点（编号1到N）组成的无向图，已经为你连了M条边。请你再连K条边，使得所有的点的度数都是偶数。求有多少种连的方法。要求你连的K条边中不能有重边，但和已经连好的边可以重。不允许自环的存在。求连边的方法数。我们只关心它模10007的余数。</a:t>
            </a:r>
            <a:endParaRPr lang="en-US"/>
          </a:p>
          <a:p>
            <a:r>
              <a:rPr lang="en-US"/>
              <a:t>N≤1000，M≤N，K≤1000，K≤N(N-1)/2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BZOJ 2169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f[i][j]</a:t>
            </a:r>
            <a:r>
              <a:rPr lang="zh-CN" altLang="en-US"/>
              <a:t>表示连了</a:t>
            </a:r>
            <a:r>
              <a:rPr lang="en-US" altLang="zh-CN"/>
              <a:t>i</a:t>
            </a:r>
            <a:r>
              <a:rPr lang="zh-CN" altLang="en-US"/>
              <a:t>条边，</a:t>
            </a:r>
            <a:r>
              <a:rPr lang="en-US" altLang="zh-CN"/>
              <a:t>j</a:t>
            </a:r>
            <a:r>
              <a:rPr lang="zh-CN" altLang="en-US"/>
              <a:t>个点为奇点的方案数。</a:t>
            </a:r>
            <a:endParaRPr lang="zh-CN" altLang="en-US"/>
          </a:p>
          <a:p>
            <a:r>
              <a:rPr lang="zh-CN" altLang="en-US"/>
              <a:t>分三种状态转移（</a:t>
            </a:r>
            <a:r>
              <a:rPr lang="zh-CN" altLang="en-US">
                <a:sym typeface="+mn-ea"/>
              </a:rPr>
              <a:t>奇奇、奇偶、偶偶）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需要去掉重边的情况</a:t>
            </a:r>
            <a:r>
              <a:rPr lang="en-US" altLang="zh-CN">
                <a:sym typeface="+mn-ea"/>
              </a:rPr>
              <a:t>f[i][j]-=f[i-2][j]*(C(n,2)-(i-2))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最后需要除以</a:t>
            </a:r>
            <a:r>
              <a:rPr lang="en-US" altLang="zh-CN">
                <a:sym typeface="+mn-ea"/>
              </a:rPr>
              <a:t>k!</a:t>
            </a:r>
            <a:r>
              <a:rPr lang="zh-CN" altLang="en-US">
                <a:sym typeface="+mn-ea"/>
              </a:rPr>
              <a:t>变为无序情况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f"/>
  <p:tag name="KSO_WM_UNIT_INDEX" val="1"/>
  <p:tag name="KSO_WM_UNIT_ID" val="custom160428_2*f*1"/>
  <p:tag name="KSO_WM_UNIT_CLEAR" val="1"/>
  <p:tag name="KSO_WM_UNIT_LAYERLEVEL" val="1"/>
  <p:tag name="KSO_WM_UNIT_VALUE" val="14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27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0"/>
  <p:tag name="KSO_WM_TEMPLATE_CATEGORY" val="custom"/>
  <p:tag name="KSO_WM_TEMPLATE_INDEX" val="160428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1"/>
  <p:tag name="KSO_WM_TEMPLATE_CATEGORY" val="custom"/>
  <p:tag name="KSO_WM_TEMPLATE_INDEX" val="160428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2"/>
  <p:tag name="KSO_WM_TEMPLATE_CATEGORY" val="custom"/>
  <p:tag name="KSO_WM_TEMPLATE_INDEX" val="160428"/>
  <p:tag name="KSO_WM_UNIT_INDEX" val="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3"/>
  <p:tag name="KSO_WM_TEMPLATE_CATEGORY" val="custom"/>
  <p:tag name="KSO_WM_TEMPLATE_INDEX" val="160428"/>
  <p:tag name="KSO_WM_UNIT_INDEX" val="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4"/>
  <p:tag name="KSO_WM_TEMPLATE_CATEGORY" val="custom"/>
  <p:tag name="KSO_WM_TEMPLATE_INDEX" val="160428"/>
  <p:tag name="KSO_WM_UNIT_INDEX" val="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5"/>
  <p:tag name="KSO_WM_TEMPLATE_CATEGORY" val="custom"/>
  <p:tag name="KSO_WM_TEMPLATE_INDEX" val="160428"/>
  <p:tag name="KSO_WM_UNIT_INDEX" val="5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6"/>
  <p:tag name="KSO_WM_TEMPLATE_CATEGORY" val="custom"/>
  <p:tag name="KSO_WM_TEMPLATE_INDEX" val="160428"/>
  <p:tag name="KSO_WM_UNIT_INDEX" val="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7"/>
  <p:tag name="KSO_WM_TEMPLATE_CATEGORY" val="custom"/>
  <p:tag name="KSO_WM_TEMPLATE_INDEX" val="160428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8"/>
  <p:tag name="KSO_WM_TEMPLATE_CATEGORY" val="custom"/>
  <p:tag name="KSO_WM_TEMPLATE_INDEX" val="160428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28_29*i*9"/>
  <p:tag name="KSO_WM_TEMPLATE_CATEGORY" val="custom"/>
  <p:tag name="KSO_WM_TEMPLATE_INDEX" val="160428"/>
  <p:tag name="KSO_WM_UNIT_INDEX" val="9"/>
</p:tagLst>
</file>

<file path=ppt/tags/tag22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29"/>
  <p:tag name="KSO_WM_SLIDE_INDEX" val="29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f"/>
  <p:tag name="KSO_WM_UNIT_INDEX" val="1"/>
  <p:tag name="KSO_WM_UNIT_ID" val="custom160428_2*f*1"/>
  <p:tag name="KSO_WM_UNIT_CLEAR" val="1"/>
  <p:tag name="KSO_WM_UNIT_LAYERLEVEL" val="1"/>
  <p:tag name="KSO_WM_UNIT_VALUE" val="14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27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7667</Words>
  <Application>WPS 演示</Application>
  <PresentationFormat>宽屏</PresentationFormat>
  <Paragraphs>381</Paragraphs>
  <Slides>61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幼圆</vt:lpstr>
      <vt:lpstr>黑体</vt:lpstr>
      <vt:lpstr>Wingdings 2</vt:lpstr>
      <vt:lpstr>微软雅黑</vt:lpstr>
      <vt:lpstr>Arial Unicode MS</vt:lpstr>
      <vt:lpstr>A000120140530A99PPBG</vt:lpstr>
      <vt:lpstr>动态规划</vt:lpstr>
      <vt:lpstr>BZOJ 4033</vt:lpstr>
      <vt:lpstr>BZOJ 4033</vt:lpstr>
      <vt:lpstr>BZOJ 2111</vt:lpstr>
      <vt:lpstr>BZOJ 2111</vt:lpstr>
      <vt:lpstr>BZOJ 2302</vt:lpstr>
      <vt:lpstr>BZOJ 2302</vt:lpstr>
      <vt:lpstr>BZOJ 2169</vt:lpstr>
      <vt:lpstr>BZOJ 2169</vt:lpstr>
      <vt:lpstr>单调队列优化多重背包</vt:lpstr>
      <vt:lpstr>BZOJ 3163</vt:lpstr>
      <vt:lpstr>BZOJ 3163</vt:lpstr>
      <vt:lpstr>BZOJ 1004</vt:lpstr>
      <vt:lpstr>BZOJ 1004</vt:lpstr>
      <vt:lpstr>BZOJ 3925</vt:lpstr>
      <vt:lpstr>BZOJ 3925</vt:lpstr>
      <vt:lpstr>NOI2009 管道取珠（BZOJ 1566）</vt:lpstr>
      <vt:lpstr>BZOJ 1566</vt:lpstr>
      <vt:lpstr>BZOJ 1089</vt:lpstr>
      <vt:lpstr>BZOJ 1089</vt:lpstr>
      <vt:lpstr>BZOJ 2878</vt:lpstr>
      <vt:lpstr>BZOJ 2878</vt:lpstr>
      <vt:lpstr>BZOJ 2878</vt:lpstr>
      <vt:lpstr>IOI2008 岛屿（BZOJ 1791）</vt:lpstr>
      <vt:lpstr>BZOJ 1791</vt:lpstr>
      <vt:lpstr>BZOJ 2337</vt:lpstr>
      <vt:lpstr>BZOJ 2337</vt:lpstr>
      <vt:lpstr>POJ 1185</vt:lpstr>
      <vt:lpstr>POJ 1185</vt:lpstr>
      <vt:lpstr>BZOJ 4197</vt:lpstr>
      <vt:lpstr>BZOJ 4197</vt:lpstr>
      <vt:lpstr>POJ 1739</vt:lpstr>
      <vt:lpstr>BZOJ 3679</vt:lpstr>
      <vt:lpstr>BZOJ 3679</vt:lpstr>
      <vt:lpstr>BZOJ 3209</vt:lpstr>
      <vt:lpstr>BZOJ 3209</vt:lpstr>
      <vt:lpstr>BZOJ 3591</vt:lpstr>
      <vt:lpstr>BZOJ 3591</vt:lpstr>
      <vt:lpstr>BZOJ 1076</vt:lpstr>
      <vt:lpstr>BZOJ 1076</vt:lpstr>
      <vt:lpstr>BZOJ 4300</vt:lpstr>
      <vt:lpstr>BZOJ 4300</vt:lpstr>
      <vt:lpstr>dp优化</vt:lpstr>
      <vt:lpstr>BZOJ 4870</vt:lpstr>
      <vt:lpstr>BZOJ 4870</vt:lpstr>
      <vt:lpstr>BZOJ 4818</vt:lpstr>
      <vt:lpstr>BZOJ 4818</vt:lpstr>
      <vt:lpstr>BZOJ 2326</vt:lpstr>
      <vt:lpstr>BZOJ 2326</vt:lpstr>
      <vt:lpstr>NOIP2012 开车旅行</vt:lpstr>
      <vt:lpstr>NOIP2012 开车旅行</vt:lpstr>
      <vt:lpstr>NOIP2012 开车旅行</vt:lpstr>
      <vt:lpstr>POJ 1821</vt:lpstr>
      <vt:lpstr>POJ 1821</vt:lpstr>
      <vt:lpstr>BZOJ 1911</vt:lpstr>
      <vt:lpstr>BZOJ 1911</vt:lpstr>
      <vt:lpstr>BZOJ 1096</vt:lpstr>
      <vt:lpstr>BZOJ 1096</vt:lpstr>
      <vt:lpstr>BZOJ 3675</vt:lpstr>
      <vt:lpstr>BZOJ 3675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杨春夏</dc:creator>
  <cp:lastModifiedBy>STU</cp:lastModifiedBy>
  <cp:revision>474</cp:revision>
  <dcterms:created xsi:type="dcterms:W3CDTF">2015-04-09T06:25:00Z</dcterms:created>
  <dcterms:modified xsi:type="dcterms:W3CDTF">2019-08-15T03:41:56Z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