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9255" y="396875"/>
            <a:ext cx="9144000" cy="1528445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零散知识和题目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7500" y="5051743"/>
            <a:ext cx="9144000" cy="1655762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</a:rPr>
              <a:t>南京大学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张浩宇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3615" y="113665"/>
            <a:ext cx="7685405" cy="1210310"/>
          </a:xfrm>
        </p:spPr>
        <p:txBody>
          <a:bodyPr/>
          <a:p>
            <a:r>
              <a:rPr lang="zh-CN" altLang="en-US" sz="4000">
                <a:solidFill>
                  <a:schemeClr val="bg1"/>
                </a:solidFill>
              </a:rPr>
              <a:t>边与边权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3735" y="1324610"/>
            <a:ext cx="10824845" cy="5523865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边权只有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：看环的奇偶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边权只有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且包含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：看左右是否存在一个长度为奇数的全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链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保证存在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，边的权值为非负整数：发现走完后留权值没用，同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4.</a:t>
            </a:r>
            <a:r>
              <a:rPr lang="zh-CN" altLang="en-US">
                <a:solidFill>
                  <a:schemeClr val="bg1"/>
                </a:solidFill>
              </a:rPr>
              <a:t>不存在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边，保证存在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边：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性质：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边一旦走过，一定变成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边；当你旁边有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边的时候你就不能回头，因为走路不能留边权（否则会输）；第一个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边一定出现在某人操作后，此时旁边就是零边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环长为奇数，走出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边之后，只能向前，</a:t>
            </a:r>
            <a:r>
              <a:rPr lang="en-US" altLang="zh-CN">
                <a:solidFill>
                  <a:schemeClr val="bg1"/>
                </a:solidFill>
              </a:rPr>
              <a:t>Alice</a:t>
            </a:r>
            <a:r>
              <a:rPr lang="zh-CN" altLang="en-US">
                <a:solidFill>
                  <a:schemeClr val="bg1"/>
                </a:solidFill>
              </a:rPr>
              <a:t>第一步走零边必胜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环长为偶数，谁先走出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边，谁就失败，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考虑是否有必要将某个边的边权减少到大于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：因为如果边权</a:t>
            </a:r>
            <a:r>
              <a:rPr lang="en-US" altLang="zh-CN">
                <a:solidFill>
                  <a:schemeClr val="bg1"/>
                </a:solidFill>
              </a:rPr>
              <a:t>&gt;1</a:t>
            </a:r>
            <a:r>
              <a:rPr lang="zh-CN" altLang="en-US">
                <a:solidFill>
                  <a:schemeClr val="bg1"/>
                </a:solidFill>
              </a:rPr>
              <a:t>，那么对手可以走回来并将边权设为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，此时和你直接向另一个方向走是一样的；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发现此时的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边和前几种情况的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边一样，是不能走的（会输），所以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边具有和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边一样的性质。解法同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注意到：该游戏判断的是失败，也就是说可以将如何胜利等价于如何让对手失败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3615" y="113665"/>
            <a:ext cx="7685405" cy="1210310"/>
          </a:xfrm>
        </p:spPr>
        <p:txBody>
          <a:bodyPr/>
          <a:p>
            <a:r>
              <a:rPr lang="zh-CN" altLang="en-US" sz="4000">
                <a:solidFill>
                  <a:schemeClr val="bg1"/>
                </a:solidFill>
              </a:rPr>
              <a:t>边与边权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3735" y="1324610"/>
            <a:ext cx="10824845" cy="55238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5./*</a:t>
            </a:r>
            <a:r>
              <a:rPr lang="zh-CN">
                <a:solidFill>
                  <a:schemeClr val="bg1"/>
                </a:solidFill>
              </a:rPr>
              <a:t>都</a:t>
            </a:r>
            <a:r>
              <a:rPr lang="en-US" altLang="zh-CN">
                <a:solidFill>
                  <a:schemeClr val="bg1"/>
                </a:solidFill>
              </a:rPr>
              <a:t>&gt;1</a:t>
            </a:r>
            <a:r>
              <a:rPr lang="zh-CN" altLang="en-US">
                <a:solidFill>
                  <a:schemeClr val="bg1"/>
                </a:solidFill>
              </a:rPr>
              <a:t>：继续考虑有没有必要减少成</a:t>
            </a:r>
            <a:r>
              <a:rPr lang="en-US" altLang="zh-CN">
                <a:solidFill>
                  <a:schemeClr val="bg1"/>
                </a:solidFill>
              </a:rPr>
              <a:t>&gt;2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环长为奇数，</a:t>
            </a:r>
            <a:r>
              <a:rPr lang="en-US" altLang="zh-CN">
                <a:solidFill>
                  <a:schemeClr val="bg1"/>
                </a:solidFill>
              </a:rPr>
              <a:t>Alice</a:t>
            </a:r>
            <a:r>
              <a:rPr lang="zh-CN" altLang="en-US">
                <a:solidFill>
                  <a:schemeClr val="bg1"/>
                </a:solidFill>
              </a:rPr>
              <a:t>必胜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环长为偶数，谁先出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就输，谁先出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就输，将对手推到只能走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的地方，此时的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同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边</a:t>
            </a:r>
            <a:r>
              <a:rPr lang="en-US" altLang="zh-CN">
                <a:solidFill>
                  <a:schemeClr val="bg1"/>
                </a:solidFill>
              </a:rPr>
              <a:t>*/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真</a:t>
            </a:r>
            <a:r>
              <a:rPr lang="en-US" altLang="zh-CN">
                <a:solidFill>
                  <a:schemeClr val="bg1"/>
                </a:solidFill>
              </a:rPr>
              <a:t>5.</a:t>
            </a:r>
            <a:r>
              <a:rPr lang="zh-CN" altLang="en-US">
                <a:solidFill>
                  <a:schemeClr val="bg1"/>
                </a:solidFill>
              </a:rPr>
              <a:t>全部</a:t>
            </a:r>
            <a:r>
              <a:rPr lang="en-US" altLang="zh-CN">
                <a:solidFill>
                  <a:schemeClr val="bg1"/>
                </a:solidFill>
              </a:rPr>
              <a:t>&gt;0</a:t>
            </a:r>
            <a:r>
              <a:rPr lang="zh-CN" altLang="en-US">
                <a:solidFill>
                  <a:schemeClr val="bg1"/>
                </a:solidFill>
              </a:rPr>
              <a:t>时，若为奇数</a:t>
            </a:r>
            <a:r>
              <a:rPr lang="en-US" altLang="zh-CN">
                <a:solidFill>
                  <a:schemeClr val="bg1"/>
                </a:solidFill>
              </a:rPr>
              <a:t>Alice</a:t>
            </a:r>
            <a:r>
              <a:rPr lang="zh-CN" altLang="en-US">
                <a:solidFill>
                  <a:schemeClr val="bg1"/>
                </a:solidFill>
              </a:rPr>
              <a:t>必胜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若为偶数，则谁能把对手逼到创造新的最小值（即经过某个最小值），谁就能获胜，因为可以对称操作，保证自己存活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思想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r>
              <a:rPr lang="zh-CN" altLang="en-US">
                <a:solidFill>
                  <a:schemeClr val="bg1"/>
                </a:solidFill>
              </a:rPr>
              <a:t>对称操作使得自己总有路可走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3615" y="113665"/>
            <a:ext cx="7685405" cy="1210310"/>
          </a:xfrm>
        </p:spPr>
        <p:txBody>
          <a:bodyPr/>
          <a:p>
            <a:r>
              <a:rPr lang="zh-CN" altLang="en-US" sz="4000">
                <a:solidFill>
                  <a:schemeClr val="bg1"/>
                </a:solidFill>
              </a:rPr>
              <a:t>（三度唐突）线性乘法逆元处理</a:t>
            </a:r>
            <a:endParaRPr lang="zh-CN" altLang="en-US" sz="4000">
              <a:solidFill>
                <a:schemeClr val="bg1"/>
              </a:solidFill>
            </a:endParaRPr>
          </a:p>
        </p:txBody>
      </p:sp>
      <p:pic>
        <p:nvPicPr>
          <p:cNvPr id="4" name="图片 3" descr="2019-08-23 10-00-33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5385" y="1676400"/>
            <a:ext cx="47625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3615" y="113665"/>
            <a:ext cx="7685405" cy="1210310"/>
          </a:xfrm>
        </p:spPr>
        <p:txBody>
          <a:bodyPr/>
          <a:p>
            <a:r>
              <a:rPr lang="zh-CN" altLang="en-US" sz="4000">
                <a:solidFill>
                  <a:schemeClr val="bg1"/>
                </a:solidFill>
              </a:rPr>
              <a:t>邢神的</a:t>
            </a:r>
            <a:r>
              <a:rPr lang="en-US" altLang="zh-CN" sz="4000">
                <a:solidFill>
                  <a:schemeClr val="bg1"/>
                </a:solidFill>
              </a:rPr>
              <a:t>T1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895" y="1323975"/>
            <a:ext cx="10824845" cy="5523865"/>
          </a:xfrm>
        </p:spPr>
        <p:txBody>
          <a:bodyPr>
            <a:norm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直接枚举开几次方，下取整是较小的因数，上取整为较大的因数，然后枚举乘几次即可。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可以利用</a:t>
            </a:r>
            <a:r>
              <a:rPr lang="en-US" altLang="zh-CN">
                <a:solidFill>
                  <a:schemeClr val="bg1"/>
                </a:solidFill>
              </a:rPr>
              <a:t>long double </a:t>
            </a:r>
            <a:r>
              <a:rPr lang="zh-CN" altLang="en-US">
                <a:solidFill>
                  <a:schemeClr val="bg1"/>
                </a:solidFill>
              </a:rPr>
              <a:t>实现更高精度的运算</a:t>
            </a:r>
            <a:r>
              <a:rPr lang="en-US" altLang="zh-CN">
                <a:solidFill>
                  <a:schemeClr val="bg1"/>
                </a:solidFill>
              </a:rPr>
              <a:t>pow((long double)x,2.0l 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也可用</a:t>
            </a:r>
            <a:r>
              <a:rPr lang="en-US" altLang="zh-CN">
                <a:solidFill>
                  <a:schemeClr val="bg1"/>
                </a:solidFill>
              </a:rPr>
              <a:t>long double </a:t>
            </a:r>
            <a:r>
              <a:rPr lang="zh-CN" altLang="en-US">
                <a:solidFill>
                  <a:schemeClr val="bg1"/>
                </a:solidFill>
              </a:rPr>
              <a:t>或 </a:t>
            </a:r>
            <a:r>
              <a:rPr lang="en-US" altLang="zh-CN">
                <a:solidFill>
                  <a:schemeClr val="bg1"/>
                </a:solidFill>
              </a:rPr>
              <a:t>double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long long </a:t>
            </a:r>
            <a:r>
              <a:rPr lang="zh-CN" altLang="en-US">
                <a:solidFill>
                  <a:schemeClr val="bg1"/>
                </a:solidFill>
              </a:rPr>
              <a:t>同步操作，若浮点数过大，则</a:t>
            </a:r>
            <a:r>
              <a:rPr lang="en-US" altLang="zh-CN">
                <a:solidFill>
                  <a:schemeClr val="bg1"/>
                </a:solidFill>
              </a:rPr>
              <a:t>long long </a:t>
            </a:r>
            <a:r>
              <a:rPr lang="zh-CN" altLang="en-US">
                <a:solidFill>
                  <a:schemeClr val="bg1"/>
                </a:solidFill>
              </a:rPr>
              <a:t>被爆破。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浮点判爆破，整数保精度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3615" y="113665"/>
            <a:ext cx="7685405" cy="1210310"/>
          </a:xfrm>
        </p:spPr>
        <p:txBody>
          <a:bodyPr/>
          <a:p>
            <a:r>
              <a:rPr lang="zh-CN" altLang="en-US" sz="4000">
                <a:solidFill>
                  <a:schemeClr val="bg1"/>
                </a:solidFill>
              </a:rPr>
              <a:t>邢神的</a:t>
            </a:r>
            <a:r>
              <a:rPr lang="en-US" altLang="zh-CN" sz="4000">
                <a:solidFill>
                  <a:schemeClr val="bg1"/>
                </a:solidFill>
              </a:rPr>
              <a:t>T3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895" y="1323975"/>
            <a:ext cx="10824845" cy="5523865"/>
          </a:xfrm>
        </p:spPr>
        <p:txBody>
          <a:bodyPr>
            <a:norm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最小表示法，按标号枚举点，每个点枚举颜色（要么与前面的点的颜色标号相同），要么是新颜色（该颜色标为颜色数</a:t>
            </a:r>
            <a:r>
              <a:rPr lang="en-US" altLang="zh-CN">
                <a:solidFill>
                  <a:schemeClr val="bg1"/>
                </a:solidFill>
              </a:rPr>
              <a:t>+1</a:t>
            </a:r>
            <a:r>
              <a:rPr lang="zh-CN" altLang="en-US">
                <a:solidFill>
                  <a:schemeClr val="bg1"/>
                </a:solidFill>
              </a:rPr>
              <a:t>，并将颜色数</a:t>
            </a:r>
            <a:r>
              <a:rPr lang="en-US" altLang="zh-CN">
                <a:solidFill>
                  <a:schemeClr val="bg1"/>
                </a:solidFill>
              </a:rPr>
              <a:t>+1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然后从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zh-CN" altLang="en-US">
                <a:solidFill>
                  <a:schemeClr val="bg1"/>
                </a:solidFill>
              </a:rPr>
              <a:t>中取出</a:t>
            </a:r>
            <a:r>
              <a:rPr lang="en-US" altLang="zh-CN">
                <a:solidFill>
                  <a:schemeClr val="bg1"/>
                </a:solidFill>
              </a:rPr>
              <a:t>1~min(n,k)</a:t>
            </a:r>
            <a:r>
              <a:rPr lang="zh-CN" altLang="en-US">
                <a:solidFill>
                  <a:schemeClr val="bg1"/>
                </a:solidFill>
              </a:rPr>
              <a:t>种颜色，排列在</a:t>
            </a:r>
            <a:r>
              <a:rPr lang="en-US" altLang="zh-CN">
                <a:solidFill>
                  <a:schemeClr val="bg1"/>
                </a:solidFill>
              </a:rPr>
              <a:t>dp[1~min(n,k)]</a:t>
            </a:r>
            <a:r>
              <a:rPr lang="zh-CN" altLang="en-US">
                <a:solidFill>
                  <a:schemeClr val="bg1"/>
                </a:solidFill>
              </a:rPr>
              <a:t>中。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预处理复杂度是</a:t>
            </a:r>
            <a:r>
              <a:rPr lang="en-US" altLang="zh-CN">
                <a:solidFill>
                  <a:schemeClr val="bg1"/>
                </a:solidFill>
              </a:rPr>
              <a:t>2^n </a:t>
            </a:r>
            <a:r>
              <a:rPr lang="zh-CN" altLang="en-US">
                <a:solidFill>
                  <a:schemeClr val="bg1"/>
                </a:solidFill>
              </a:rPr>
              <a:t>（先给边多的标号）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组合数要动态算，打表时间太长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3615" y="113665"/>
            <a:ext cx="7685405" cy="1210310"/>
          </a:xfrm>
        </p:spPr>
        <p:txBody>
          <a:bodyPr/>
          <a:p>
            <a:r>
              <a:rPr lang="zh-CN" altLang="en-US" sz="4000">
                <a:solidFill>
                  <a:schemeClr val="bg1"/>
                </a:solidFill>
              </a:rPr>
              <a:t>跳动的字节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895" y="1323975"/>
            <a:ext cx="10824845" cy="5523865"/>
          </a:xfrm>
        </p:spPr>
        <p:txBody>
          <a:bodyPr>
            <a:normAutofit/>
          </a:bodyPr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3615" y="113665"/>
            <a:ext cx="7685405" cy="1210310"/>
          </a:xfrm>
        </p:spPr>
        <p:txBody>
          <a:bodyPr/>
          <a:p>
            <a:r>
              <a:rPr lang="zh-CN" altLang="en-US" sz="4000">
                <a:solidFill>
                  <a:schemeClr val="bg1"/>
                </a:solidFill>
              </a:rPr>
              <a:t>一道</a:t>
            </a:r>
            <a:r>
              <a:rPr lang="en-US" altLang="zh-CN" sz="4000">
                <a:solidFill>
                  <a:schemeClr val="bg1"/>
                </a:solidFill>
              </a:rPr>
              <a:t>IMO</a:t>
            </a:r>
            <a:r>
              <a:rPr lang="zh-CN" altLang="en-US" sz="4000">
                <a:solidFill>
                  <a:schemeClr val="bg1"/>
                </a:solidFill>
              </a:rPr>
              <a:t>题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895" y="1323975"/>
            <a:ext cx="10824845" cy="5523865"/>
          </a:xfrm>
        </p:spPr>
        <p:txBody>
          <a:bodyPr>
            <a:norm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你有一副扑克牌，从中随机抽出</a:t>
            </a:r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张，你选出一张牌待猜，你只能排列另外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张牌的顺序（排列之后只能展示一次），不能传递除了牌本身的数字及花色及其顺序之外的信息，求一种算法使得另一个人能知道待猜的那张牌的数字及花色（两个人都知道这个算法）。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知识：</a:t>
            </a:r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康拓展开（数字）</a:t>
            </a:r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抽屉原理（花色）</a:t>
            </a:r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基地址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偏移量（数字）</a:t>
            </a:r>
            <a:r>
              <a:rPr lang="en-US" altLang="zh-CN">
                <a:solidFill>
                  <a:schemeClr val="bg1"/>
                </a:solidFill>
              </a:rPr>
              <a:t>4.</a:t>
            </a:r>
            <a:r>
              <a:rPr lang="zh-CN" altLang="en-US">
                <a:solidFill>
                  <a:schemeClr val="bg1"/>
                </a:solidFill>
              </a:rPr>
              <a:t>取模（循环）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（数字）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WPS 演示</Application>
  <PresentationFormat>宽屏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DejaVu Sans</vt:lpstr>
      <vt:lpstr>微软雅黑</vt:lpstr>
      <vt:lpstr>Droid Sans Fallback</vt:lpstr>
      <vt:lpstr>Calibri</vt:lpstr>
      <vt:lpstr>Lucida Sans</vt:lpstr>
      <vt:lpstr>微软雅黑</vt:lpstr>
      <vt:lpstr>宋体</vt:lpstr>
      <vt:lpstr>Arial Unicode MS</vt:lpstr>
      <vt:lpstr>Office 主题</vt:lpstr>
      <vt:lpstr>零散知识和题目</vt:lpstr>
      <vt:lpstr>边与边权</vt:lpstr>
      <vt:lpstr>边与边权</vt:lpstr>
      <vt:lpstr>（三度唐突）线性乘法逆元处理</vt:lpstr>
      <vt:lpstr>邢神的T1</vt:lpstr>
      <vt:lpstr>邢神的T3</vt:lpstr>
      <vt:lpstr>邢神的T3</vt:lpstr>
      <vt:lpstr>跳动的字节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gbakkk5951</cp:lastModifiedBy>
  <cp:revision>20</cp:revision>
  <dcterms:created xsi:type="dcterms:W3CDTF">2019-08-23T09:46:12Z</dcterms:created>
  <dcterms:modified xsi:type="dcterms:W3CDTF">2019-08-23T09:46:12Z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2052-11.1.0.8722</vt:lpwstr>
  </property>
</Properties>
</file>