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488" r:id="rId3"/>
    <p:sldId id="318" r:id="rId4"/>
    <p:sldId id="382" r:id="rId5"/>
    <p:sldId id="383" r:id="rId6"/>
    <p:sldId id="486" r:id="rId7"/>
    <p:sldId id="484" r:id="rId8"/>
    <p:sldId id="485" r:id="rId9"/>
    <p:sldId id="315" r:id="rId10"/>
    <p:sldId id="345" r:id="rId11"/>
    <p:sldId id="309" r:id="rId12"/>
    <p:sldId id="328" r:id="rId13"/>
    <p:sldId id="470" r:id="rId14"/>
    <p:sldId id="471" r:id="rId15"/>
    <p:sldId id="477" r:id="rId16"/>
    <p:sldId id="472" r:id="rId17"/>
    <p:sldId id="473" r:id="rId18"/>
    <p:sldId id="479" r:id="rId19"/>
    <p:sldId id="480" r:id="rId20"/>
    <p:sldId id="316" r:id="rId21"/>
    <p:sldId id="320" r:id="rId22"/>
    <p:sldId id="369" r:id="rId23"/>
    <p:sldId id="482" r:id="rId24"/>
    <p:sldId id="483" r:id="rId25"/>
    <p:sldId id="489" r:id="rId26"/>
    <p:sldId id="381" r:id="rId27"/>
    <p:sldId id="312" r:id="rId28"/>
    <p:sldId id="490" r:id="rId29"/>
    <p:sldId id="354" r:id="rId30"/>
    <p:sldId id="491" r:id="rId31"/>
    <p:sldId id="358" r:id="rId32"/>
    <p:sldId id="360" r:id="rId33"/>
    <p:sldId id="363" r:id="rId34"/>
    <p:sldId id="387" r:id="rId35"/>
    <p:sldId id="388" r:id="rId36"/>
    <p:sldId id="366" r:id="rId37"/>
    <p:sldId id="367" r:id="rId38"/>
    <p:sldId id="411" r:id="rId39"/>
    <p:sldId id="412" r:id="rId40"/>
    <p:sldId id="416" r:id="rId41"/>
    <p:sldId id="417" r:id="rId42"/>
    <p:sldId id="452" r:id="rId43"/>
    <p:sldId id="492" r:id="rId44"/>
    <p:sldId id="257" r:id="rId45"/>
    <p:sldId id="259" r:id="rId46"/>
    <p:sldId id="275" r:id="rId47"/>
    <p:sldId id="493" r:id="rId48"/>
    <p:sldId id="314" r:id="rId49"/>
    <p:sldId id="494" r:id="rId50"/>
    <p:sldId id="261" r:id="rId51"/>
    <p:sldId id="284" r:id="rId52"/>
    <p:sldId id="287" r:id="rId53"/>
    <p:sldId id="293" r:id="rId54"/>
    <p:sldId id="294" r:id="rId55"/>
    <p:sldId id="307" r:id="rId56"/>
    <p:sldId id="295" r:id="rId57"/>
    <p:sldId id="296" r:id="rId58"/>
    <p:sldId id="308" r:id="rId59"/>
    <p:sldId id="495"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48" d="100"/>
          <a:sy n="48" d="100"/>
        </p:scale>
        <p:origin x="53"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88897-B05D-4380-B294-F0A8A9E4F9A3}" type="datetimeFigureOut">
              <a:rPr lang="zh-CN" altLang="en-US" smtClean="0"/>
              <a:t>2019/7/14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160D9-E5B7-4045-A794-4D6252CB43E6}" type="slidenum">
              <a:rPr lang="zh-CN" altLang="en-US" smtClean="0"/>
              <a:t>‹#›</a:t>
            </a:fld>
            <a:endParaRPr lang="zh-CN" altLang="en-US"/>
          </a:p>
        </p:txBody>
      </p:sp>
    </p:spTree>
    <p:extLst>
      <p:ext uri="{BB962C8B-B14F-4D97-AF65-F5344CB8AC3E}">
        <p14:creationId xmlns:p14="http://schemas.microsoft.com/office/powerpoint/2010/main" val="141969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题解</a:t>
            </a:r>
            <a:r>
              <a:rPr lang="en-US" altLang="zh-CN"/>
              <a:t>——lyy</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F78E603-BA2E-4CC6-84CF-6F6C0BB623F9}" type="slidenum">
              <a:rPr lang="zh-CN" altLang="en-US" smtClean="0"/>
              <a:t>44</a:t>
            </a:fld>
            <a:endParaRPr lang="zh-CN" altLang="en-US"/>
          </a:p>
        </p:txBody>
      </p:sp>
    </p:spTree>
    <p:extLst>
      <p:ext uri="{BB962C8B-B14F-4D97-AF65-F5344CB8AC3E}">
        <p14:creationId xmlns:p14="http://schemas.microsoft.com/office/powerpoint/2010/main" val="347431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78E603-BA2E-4CC6-84CF-6F6C0BB623F9}" type="slidenum">
              <a:rPr lang="zh-CN" altLang="en-US" smtClean="0"/>
              <a:t>45</a:t>
            </a:fld>
            <a:endParaRPr lang="zh-CN" altLang="en-US"/>
          </a:p>
        </p:txBody>
      </p:sp>
    </p:spTree>
    <p:extLst>
      <p:ext uri="{BB962C8B-B14F-4D97-AF65-F5344CB8AC3E}">
        <p14:creationId xmlns:p14="http://schemas.microsoft.com/office/powerpoint/2010/main" val="385882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AFCAB-2416-40D4-8F53-3B160563E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01AA71-E2E6-489F-9393-0DC58E497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1D51C-3817-45B5-AB54-3ADDE853AAEF}"/>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684F87A2-3D13-4B8D-8AC5-B6E43E912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17E7E-70A7-4B71-B8B8-1F19DCB5C532}"/>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403287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8424E-72EE-4092-A987-B84611B47B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512CF6-6618-4B51-8589-CE69D5AFC95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F5490B-9C95-41B1-AD19-0972AED06F11}"/>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163E3C2B-D6AA-4850-968A-AC252A7B74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D34129-FCA3-41BD-86F0-76CE2871B08F}"/>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297521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33D695-B1B4-4E13-B21B-12C21D259B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15F9E9-F9A6-43B3-BB61-E373E52C5A2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D1436E-4F60-4562-9A05-A3CBE476D557}"/>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A3B7CC2B-7989-4CAA-B4F8-BAABC2B155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FCF42-0C2B-4D80-B938-C46FF40EA34B}"/>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169787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4F2AB-A1B2-470F-BBE0-8F54FAC6D1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B8CE3E-705E-4E29-A660-A16301A0E8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1B73ED-E09D-4AB9-A522-C48995B8A46F}"/>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29A06018-13DE-401A-BAC9-431D3F3A8C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295315-106D-4549-BA19-EE8ED87953E0}"/>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82355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62903-E224-415C-B788-FFEA740E43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2C67CD-D30E-41FB-B909-445D0C697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E4D2C-536D-401F-86CA-149401E26548}"/>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414AC010-CE51-48AE-9CD2-DA680519F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76685-A607-4D1F-8B70-D8D396A6EAEB}"/>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275329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8F64B-A4CE-4157-86FE-AD72C00F5B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AC4C53-5037-4494-B931-8F0D195A5A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E8C656-198C-4301-A817-0F05FFF99B0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46AF99-7590-41CD-BA81-7FEF7C4518A7}"/>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001BD32F-1CED-4BF4-92AA-774060B986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CDEDDC-A513-4E32-A671-C98A2164ACA5}"/>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107741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B1EC5-F2BC-4F71-90EF-0FA9E892EC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0A716A-8F39-4635-BA24-598180E7A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F3D249-68AB-43FA-B6EC-AEAD9C24A4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13A6B2-B9DC-4572-8A51-357C3BDF5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7A0076-4010-47EB-A5C5-25E38BD638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EB58F2F-D1DF-463D-A6C0-EC5C862A87F6}"/>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8" name="页脚占位符 7">
            <a:extLst>
              <a:ext uri="{FF2B5EF4-FFF2-40B4-BE49-F238E27FC236}">
                <a16:creationId xmlns:a16="http://schemas.microsoft.com/office/drawing/2014/main" id="{40DC720E-CAA8-4E13-B388-3E252B0133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DCB3FF-AF0E-4A88-A56B-B7152468A1D1}"/>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414391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A9BC-78E4-4E99-A1B3-E48F969A3C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D8C936-A091-4BBA-9602-CD31E6C3C562}"/>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4" name="页脚占位符 3">
            <a:extLst>
              <a:ext uri="{FF2B5EF4-FFF2-40B4-BE49-F238E27FC236}">
                <a16:creationId xmlns:a16="http://schemas.microsoft.com/office/drawing/2014/main" id="{0361BD86-36C1-4030-8D06-C2A7741BAE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6E6227-7759-4432-91E4-27729B83C34A}"/>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257561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278FCF-C49E-4CE2-B6A2-E0193CE3ED01}"/>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3" name="页脚占位符 2">
            <a:extLst>
              <a:ext uri="{FF2B5EF4-FFF2-40B4-BE49-F238E27FC236}">
                <a16:creationId xmlns:a16="http://schemas.microsoft.com/office/drawing/2014/main" id="{1D46340F-B16A-4853-A210-22AC0BC208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41B775-5A31-407B-99E3-BB438D8062C7}"/>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140084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EAD85-5924-4DB8-B6D7-0727FB9068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C5B388-6613-4B72-A6D7-9AF38451D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E6D7F8-FD1F-426E-BA1D-5E3BB6E49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E6D76A-2160-4F07-B30F-02AF8A826BE2}"/>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85792FE6-4E69-4396-9137-140E768189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5DF0A0-502D-4198-9D6A-D5EEA1B12035}"/>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75753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F835-A838-45E2-97FB-F624A54AA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A31CD2-D472-46AC-8FA4-877181FA8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913E0F-6415-466F-991A-74720F606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452480-18B8-4562-9BDF-7B6981E5E766}"/>
              </a:ext>
            </a:extLst>
          </p:cNvPr>
          <p:cNvSpPr>
            <a:spLocks noGrp="1"/>
          </p:cNvSpPr>
          <p:nvPr>
            <p:ph type="dt" sz="half" idx="10"/>
          </p:nvPr>
        </p:nvSpPr>
        <p:spPr/>
        <p:txBody>
          <a:bodyPr/>
          <a:lstStyle/>
          <a:p>
            <a:fld id="{BBA032D8-D458-475D-9B7C-26358605CF60}"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BA4C0D24-79D5-4B3A-908C-531A93F8AB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552D61-CBE8-4467-B4F6-EA8CE2753CF4}"/>
              </a:ext>
            </a:extLst>
          </p:cNvPr>
          <p:cNvSpPr>
            <a:spLocks noGrp="1"/>
          </p:cNvSpPr>
          <p:nvPr>
            <p:ph type="sldNum" sz="quarter" idx="12"/>
          </p:nvPr>
        </p:nvSpPr>
        <p:spPr/>
        <p:txBody>
          <a:body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391850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2000" b="-12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F6839B-9442-4B23-8D2B-39507E17B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18A115-1B7A-4604-9B06-D4D6EA722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971E4D-7A02-43A1-8C75-36932FC66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032D8-D458-475D-9B7C-26358605CF60}"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B1C84806-06E4-4715-9BEF-61B89C4F6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34CE07-05E7-4E78-8448-74047AB51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61428-3A12-458E-88C3-25022637CDAC}" type="slidenum">
              <a:rPr lang="zh-CN" altLang="en-US" smtClean="0"/>
              <a:t>‹#›</a:t>
            </a:fld>
            <a:endParaRPr lang="zh-CN" altLang="en-US"/>
          </a:p>
        </p:txBody>
      </p:sp>
    </p:spTree>
    <p:extLst>
      <p:ext uri="{BB962C8B-B14F-4D97-AF65-F5344CB8AC3E}">
        <p14:creationId xmlns:p14="http://schemas.microsoft.com/office/powerpoint/2010/main" val="332235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28C3A-4300-46BF-A18C-89198EB2BE8D}"/>
              </a:ext>
            </a:extLst>
          </p:cNvPr>
          <p:cNvSpPr>
            <a:spLocks noGrp="1"/>
          </p:cNvSpPr>
          <p:nvPr>
            <p:ph type="ctrTitle"/>
          </p:nvPr>
        </p:nvSpPr>
        <p:spPr/>
        <p:txBody>
          <a:bodyPr/>
          <a:lstStyle/>
          <a:p>
            <a:r>
              <a:rPr lang="zh-CN" altLang="en-US" dirty="0"/>
              <a:t>搜索、分治与贪心算法</a:t>
            </a:r>
          </a:p>
        </p:txBody>
      </p:sp>
      <p:sp>
        <p:nvSpPr>
          <p:cNvPr id="3" name="副标题 2">
            <a:extLst>
              <a:ext uri="{FF2B5EF4-FFF2-40B4-BE49-F238E27FC236}">
                <a16:creationId xmlns:a16="http://schemas.microsoft.com/office/drawing/2014/main" id="{785EF1D9-3E81-4ECE-AD64-7F595BA1235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348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双向</a:t>
            </a:r>
            <a:r>
              <a:rPr lang="en-US" altLang="zh-CN" dirty="0"/>
              <a:t>BFS</a:t>
            </a:r>
          </a:p>
        </p:txBody>
      </p:sp>
      <p:sp>
        <p:nvSpPr>
          <p:cNvPr id="3" name="内容占位符 2"/>
          <p:cNvSpPr>
            <a:spLocks noGrp="1"/>
          </p:cNvSpPr>
          <p:nvPr>
            <p:ph idx="1"/>
          </p:nvPr>
        </p:nvSpPr>
        <p:spPr/>
        <p:txBody>
          <a:bodyPr>
            <a:normAutofit fontScale="90000"/>
          </a:bodyPr>
          <a:lstStyle/>
          <a:p>
            <a:r>
              <a:rPr lang="zh-CN" altLang="en-US" dirty="0">
                <a:sym typeface="+mn-ea"/>
              </a:rPr>
              <a:t>双向</a:t>
            </a:r>
            <a:r>
              <a:rPr lang="en-US" altLang="zh-CN" dirty="0">
                <a:sym typeface="+mn-ea"/>
              </a:rPr>
              <a:t>BFS,</a:t>
            </a:r>
            <a:r>
              <a:rPr lang="zh-CN" altLang="en-US" dirty="0">
                <a:sym typeface="+mn-ea"/>
              </a:rPr>
              <a:t>简单来说就是同时从起始状态和目标状态开始扩展</a:t>
            </a:r>
            <a:r>
              <a:rPr lang="en-US" altLang="zh-CN" dirty="0">
                <a:sym typeface="+mn-ea"/>
              </a:rPr>
              <a:t>(</a:t>
            </a:r>
            <a:r>
              <a:rPr lang="zh-CN" altLang="en-US" dirty="0">
                <a:sym typeface="+mn-ea"/>
              </a:rPr>
              <a:t>交替搜索</a:t>
            </a:r>
            <a:r>
              <a:rPr lang="en-US" altLang="zh-CN" dirty="0">
                <a:sym typeface="+mn-ea"/>
              </a:rPr>
              <a:t>)</a:t>
            </a:r>
            <a:r>
              <a:rPr lang="zh-CN" altLang="en-US" dirty="0">
                <a:sym typeface="+mn-ea"/>
              </a:rPr>
              <a:t>。</a:t>
            </a:r>
            <a:endParaRPr lang="zh-CN" altLang="en-US" dirty="0"/>
          </a:p>
          <a:p>
            <a:r>
              <a:rPr lang="zh-CN" altLang="en-US" dirty="0">
                <a:sym typeface="+mn-ea"/>
              </a:rPr>
              <a:t>优点：解空间较单向大大缩小</a:t>
            </a:r>
            <a:r>
              <a:rPr lang="en-US" altLang="zh-CN" dirty="0">
                <a:sym typeface="+mn-ea"/>
              </a:rPr>
              <a:t>(</a:t>
            </a:r>
            <a:r>
              <a:rPr lang="zh-CN" altLang="en-US" dirty="0">
                <a:sym typeface="+mn-ea"/>
              </a:rPr>
              <a:t>如图</a:t>
            </a:r>
            <a:r>
              <a:rPr lang="en-US" altLang="zh-CN" dirty="0">
                <a:sym typeface="+mn-ea"/>
              </a:rPr>
              <a:t>),</a:t>
            </a:r>
            <a:r>
              <a:rPr lang="zh-CN" altLang="en-US" dirty="0">
                <a:sym typeface="+mn-ea"/>
              </a:rPr>
              <a:t>时间复杂度减小</a:t>
            </a:r>
            <a:r>
              <a:rPr lang="en-US" altLang="zh-CN" dirty="0">
                <a:sym typeface="+mn-ea"/>
              </a:rPr>
              <a:t>(</a:t>
            </a:r>
            <a:r>
              <a:rPr lang="zh-CN" altLang="en-US" dirty="0">
                <a:sym typeface="+mn-ea"/>
              </a:rPr>
              <a:t>并不只是</a:t>
            </a:r>
            <a:r>
              <a:rPr lang="en-US" altLang="zh-CN" dirty="0">
                <a:sym typeface="+mn-ea"/>
              </a:rPr>
              <a:t>1/2!)</a:t>
            </a:r>
            <a:r>
              <a:rPr lang="zh-CN" altLang="en-US" dirty="0">
                <a:sym typeface="+mn-ea"/>
              </a:rPr>
              <a:t>。</a:t>
            </a:r>
            <a:endParaRPr lang="zh-CN" altLang="en-US" dirty="0"/>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适用范围：已知起始状态和目标状态以及操作满足可逆性。</a:t>
            </a:r>
            <a:endParaRPr lang="zh-CN" altLang="en-US" dirty="0"/>
          </a:p>
          <a:p>
            <a:pPr marL="0" indent="0">
              <a:buNone/>
            </a:pPr>
            <a:endParaRPr lang="zh-CN" altLang="en-US" dirty="0"/>
          </a:p>
        </p:txBody>
      </p:sp>
      <p:pic>
        <p:nvPicPr>
          <p:cNvPr id="4" name="图片 3" descr="ca4c32d09889a0507e4f1123e2bf432b_r"/>
          <p:cNvPicPr>
            <a:picLocks noChangeAspect="1"/>
          </p:cNvPicPr>
          <p:nvPr/>
        </p:nvPicPr>
        <p:blipFill>
          <a:blip r:embed="rId2"/>
          <a:stretch>
            <a:fillRect/>
          </a:stretch>
        </p:blipFill>
        <p:spPr>
          <a:xfrm>
            <a:off x="1125220" y="2652830"/>
            <a:ext cx="3888105" cy="3001645"/>
          </a:xfrm>
          <a:prstGeom prst="rect">
            <a:avLst/>
          </a:prstGeom>
        </p:spPr>
      </p:pic>
      <p:pic>
        <p:nvPicPr>
          <p:cNvPr id="5" name="图片 4" descr="b88124e241347cb020251592054120dc_r"/>
          <p:cNvPicPr>
            <a:picLocks noChangeAspect="1"/>
          </p:cNvPicPr>
          <p:nvPr/>
        </p:nvPicPr>
        <p:blipFill>
          <a:blip r:embed="rId3"/>
          <a:stretch>
            <a:fillRect/>
          </a:stretch>
        </p:blipFill>
        <p:spPr>
          <a:xfrm>
            <a:off x="6390674" y="2656005"/>
            <a:ext cx="3905885" cy="2998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彩球游戏</a:t>
            </a:r>
          </a:p>
        </p:txBody>
      </p:sp>
      <p:sp>
        <p:nvSpPr>
          <p:cNvPr id="3" name="内容占位符 2"/>
          <p:cNvSpPr>
            <a:spLocks noGrp="1"/>
          </p:cNvSpPr>
          <p:nvPr>
            <p:ph idx="1"/>
          </p:nvPr>
        </p:nvSpPr>
        <p:spPr/>
        <p:txBody>
          <a:bodyPr>
            <a:normAutofit lnSpcReduction="10000"/>
          </a:bodyPr>
          <a:lstStyle/>
          <a:p>
            <a:r>
              <a:rPr lang="en-US" altLang="zh-CN"/>
              <a:t>N×M</a:t>
            </a:r>
            <a:r>
              <a:rPr lang="zh-CN" altLang="en-US"/>
              <a:t>的方格中有红</a:t>
            </a:r>
            <a:r>
              <a:rPr lang="en-US" altLang="zh-CN"/>
              <a:t>(R)</a:t>
            </a:r>
            <a:r>
              <a:rPr lang="zh-CN" altLang="en-US"/>
              <a:t>绿</a:t>
            </a:r>
            <a:r>
              <a:rPr lang="en-US" altLang="zh-CN"/>
              <a:t>(G)</a:t>
            </a:r>
            <a:r>
              <a:rPr lang="zh-CN" altLang="en-US"/>
              <a:t>蓝</a:t>
            </a:r>
            <a:r>
              <a:rPr lang="en-US" altLang="zh-CN"/>
              <a:t>(B)</a:t>
            </a:r>
            <a:r>
              <a:rPr lang="zh-CN" altLang="en-US"/>
              <a:t>三种颜色的球</a:t>
            </a:r>
            <a:r>
              <a:rPr lang="en-US" altLang="zh-CN"/>
              <a:t>,</a:t>
            </a:r>
            <a:r>
              <a:rPr lang="zh-CN" altLang="en-US"/>
              <a:t>每次选择</a:t>
            </a:r>
            <a:r>
              <a:rPr lang="en-US" altLang="zh-CN"/>
              <a:t>2×2</a:t>
            </a:r>
            <a:r>
              <a:rPr lang="zh-CN" altLang="en-US"/>
              <a:t>四个球进行两种操作</a:t>
            </a:r>
            <a:r>
              <a:rPr lang="en-US" altLang="zh-CN"/>
              <a:t>:</a:t>
            </a:r>
          </a:p>
          <a:p>
            <a:r>
              <a:rPr lang="en-US" altLang="zh-CN"/>
              <a:t>1)</a:t>
            </a:r>
            <a:r>
              <a:rPr lang="zh-CN" altLang="en-US"/>
              <a:t>四个小球顺时针旋转</a:t>
            </a:r>
          </a:p>
          <a:p>
            <a:r>
              <a:rPr lang="en-US" altLang="zh-CN"/>
              <a:t>2)</a:t>
            </a:r>
            <a:r>
              <a:rPr lang="zh-CN" altLang="en-US"/>
              <a:t>颜色按照以下规则进行变换</a:t>
            </a:r>
            <a:r>
              <a:rPr lang="en-US" altLang="zh-CN"/>
              <a:t>:</a:t>
            </a:r>
          </a:p>
          <a:p>
            <a:r>
              <a:rPr lang="en-US" altLang="zh-CN"/>
              <a:t>R -&gt; B ; B -&gt; G ; G -&gt; R .</a:t>
            </a:r>
          </a:p>
          <a:p>
            <a:r>
              <a:rPr lang="zh-CN" altLang="en-US"/>
              <a:t>求从初始状态到目标状态的最少操作次数。</a:t>
            </a:r>
          </a:p>
          <a:p>
            <a:endParaRPr lang="zh-CN" altLang="en-US"/>
          </a:p>
          <a:p>
            <a:r>
              <a:rPr lang="en-US" altLang="zh-CN"/>
              <a:t>Data Constraint</a:t>
            </a:r>
          </a:p>
          <a:p>
            <a:r>
              <a:rPr lang="en-US" altLang="zh-CN"/>
              <a:t>2 ≤ N , M ≤ 4 , N×M ≤ 16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彩球游戏</a:t>
            </a:r>
          </a:p>
        </p:txBody>
      </p:sp>
      <p:sp>
        <p:nvSpPr>
          <p:cNvPr id="3" name="内容占位符 2"/>
          <p:cNvSpPr>
            <a:spLocks noGrp="1"/>
          </p:cNvSpPr>
          <p:nvPr>
            <p:ph idx="1"/>
          </p:nvPr>
        </p:nvSpPr>
        <p:spPr/>
        <p:txBody>
          <a:bodyPr/>
          <a:lstStyle/>
          <a:p>
            <a:r>
              <a:rPr lang="zh-CN" altLang="zh-CN"/>
              <a:t>这是一道简单题，相信大家都会了。</a:t>
            </a:r>
          </a:p>
          <a:p>
            <a:endParaRPr lang="zh-CN" altLang="zh-CN"/>
          </a:p>
          <a:p>
            <a:r>
              <a:rPr lang="zh-CN" altLang="en-US"/>
              <a:t>显然可以双向</a:t>
            </a:r>
            <a:r>
              <a:rPr lang="en-US" altLang="zh-CN"/>
              <a:t>BFS</a:t>
            </a:r>
          </a:p>
          <a:p>
            <a:r>
              <a:rPr lang="zh-CN" altLang="en-US"/>
              <a:t>顺时针旋转的逆操作逆时针旋转。颜色变换逆操作就直接按照规则反过来变换。</a:t>
            </a:r>
          </a:p>
          <a:p>
            <a:r>
              <a:rPr lang="zh-CN" altLang="zh-CN"/>
              <a:t>然后从起始状态和目标状态出发，每次将状态较少的那边拓展一层，然后用一个</a:t>
            </a:r>
            <a:r>
              <a:rPr lang="en-US" altLang="zh-CN"/>
              <a:t>hash</a:t>
            </a:r>
            <a:r>
              <a:rPr lang="zh-CN" altLang="en-US"/>
              <a:t>表来记录状态</a:t>
            </a:r>
            <a:r>
              <a:rPr lang="en-US" altLang="zh-CN"/>
              <a:t>(</a:t>
            </a:r>
            <a:r>
              <a:rPr lang="zh-CN" altLang="en-US"/>
              <a:t>可以把状态转化为一个整数</a:t>
            </a:r>
            <a:r>
              <a:rPr lang="en-US" altLang="zh-CN"/>
              <a:t>)</a:t>
            </a:r>
            <a:r>
              <a:rPr lang="zh-CN" altLang="en-US"/>
              <a:t>，如果在</a:t>
            </a:r>
            <a:r>
              <a:rPr lang="en-US" altLang="zh-CN"/>
              <a:t>hash</a:t>
            </a:r>
            <a:r>
              <a:rPr lang="zh-CN" altLang="en-US"/>
              <a:t>表中找到一个出现过的状态，那么当前答案就是最优解。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55228" y="2083777"/>
            <a:ext cx="7082168" cy="1646521"/>
          </a:xfrm>
        </p:spPr>
        <p:txBody>
          <a:bodyPr/>
          <a:lstStyle/>
          <a:p>
            <a:r>
              <a:rPr lang="zh-CN" altLang="en-US"/>
              <a:t>中途相遇法</a:t>
            </a:r>
          </a:p>
        </p:txBody>
      </p:sp>
      <p:sp>
        <p:nvSpPr>
          <p:cNvPr id="3" name="副标题 2"/>
          <p:cNvSpPr>
            <a:spLocks noGrp="1"/>
          </p:cNvSpPr>
          <p:nvPr>
            <p:ph type="subTitle" idx="1"/>
          </p:nvPr>
        </p:nvSpPr>
        <p:spPr>
          <a:xfrm>
            <a:off x="4234381" y="3730298"/>
            <a:ext cx="3723237" cy="519116"/>
          </a:xfrm>
        </p:spPr>
        <p:txBody>
          <a:bodyPr/>
          <a:lstStyle/>
          <a:p>
            <a:r>
              <a:rPr lang="en-US" altLang="zh-CN" dirty="0"/>
              <a:t>Meet in The Middle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中途相遇思想</a:t>
            </a:r>
          </a:p>
        </p:txBody>
      </p:sp>
      <p:sp>
        <p:nvSpPr>
          <p:cNvPr id="3" name="内容占位符 2"/>
          <p:cNvSpPr>
            <a:spLocks noGrp="1"/>
          </p:cNvSpPr>
          <p:nvPr>
            <p:ph idx="1"/>
          </p:nvPr>
        </p:nvSpPr>
        <p:spPr/>
        <p:txBody>
          <a:bodyPr/>
          <a:lstStyle/>
          <a:p>
            <a:r>
              <a:rPr lang="zh-CN" altLang="en-US"/>
              <a:t>假如现在有两人甲、乙分别从</a:t>
            </a:r>
            <a:r>
              <a:rPr lang="en-US" altLang="zh-CN"/>
              <a:t>A,B</a:t>
            </a:r>
            <a:r>
              <a:rPr lang="zh-CN" altLang="en-US"/>
              <a:t>两地出发</a:t>
            </a:r>
            <a:r>
              <a:rPr lang="en-US" altLang="zh-CN"/>
              <a:t>,</a:t>
            </a:r>
            <a:r>
              <a:rPr lang="zh-CN" altLang="en-US"/>
              <a:t>相向而行。当他们都走了</a:t>
            </a:r>
            <a:r>
              <a:rPr lang="en-US" altLang="zh-CN"/>
              <a:t>L/2</a:t>
            </a:r>
            <a:r>
              <a:rPr lang="zh-CN" altLang="en-US"/>
              <a:t>米相遇时</a:t>
            </a:r>
            <a:r>
              <a:rPr lang="en-US" altLang="zh-CN"/>
              <a:t>,</a:t>
            </a:r>
            <a:r>
              <a:rPr lang="zh-CN" altLang="en-US"/>
              <a:t>我们就可以说找到了一条长度为</a:t>
            </a:r>
            <a:r>
              <a:rPr lang="en-US" altLang="zh-CN"/>
              <a:t>L</a:t>
            </a:r>
            <a:r>
              <a:rPr lang="zh-CN" altLang="en-US"/>
              <a:t>的路径</a:t>
            </a:r>
          </a:p>
          <a:p>
            <a:r>
              <a:rPr lang="zh-CN" altLang="en-US"/>
              <a:t>中途相遇法是一种常用的搜索优化技巧。其实质类似双向搜索。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中途相遇法在有向图中的应用</a:t>
            </a:r>
            <a:endParaRPr lang="en-US" altLang="zh-CN"/>
          </a:p>
        </p:txBody>
      </p:sp>
      <p:sp>
        <p:nvSpPr>
          <p:cNvPr id="3" name="文本占位符 2"/>
          <p:cNvSpPr>
            <a:spLocks noGrp="1"/>
          </p:cNvSpPr>
          <p:nvPr>
            <p:ph type="body" idx="1"/>
          </p:nvPr>
        </p:nvSpPr>
        <p:spPr/>
        <p:txBody>
          <a:bodyPr/>
          <a:lstStyle/>
          <a:p>
            <a:r>
              <a:rPr lang="en-US" altLang="zh-CN">
                <a:sym typeface="+mn-ea"/>
              </a:rPr>
              <a:t>The Application of Meet in The Middle in Directed Graph</a:t>
            </a:r>
            <a:endParaRPr lang="en-US" altLang="zh-CN"/>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不同路径数</a:t>
            </a:r>
          </a:p>
        </p:txBody>
      </p:sp>
      <p:sp>
        <p:nvSpPr>
          <p:cNvPr id="3" name="内容占位符 2"/>
          <p:cNvSpPr>
            <a:spLocks noGrp="1"/>
          </p:cNvSpPr>
          <p:nvPr>
            <p:ph idx="1"/>
          </p:nvPr>
        </p:nvSpPr>
        <p:spPr/>
        <p:txBody>
          <a:bodyPr/>
          <a:lstStyle/>
          <a:p>
            <a:r>
              <a:rPr lang="zh-CN" altLang="en-US" dirty="0"/>
              <a:t>求有向图</a:t>
            </a:r>
            <a:r>
              <a:rPr lang="en-US" altLang="zh-CN" dirty="0"/>
              <a:t>G</a:t>
            </a:r>
            <a:r>
              <a:rPr lang="zh-CN" altLang="en-US" dirty="0"/>
              <a:t>中点</a:t>
            </a:r>
            <a:r>
              <a:rPr lang="en-US" altLang="zh-CN" dirty="0"/>
              <a:t>A</a:t>
            </a:r>
            <a:r>
              <a:rPr lang="zh-CN" altLang="en-US" dirty="0"/>
              <a:t>到点</a:t>
            </a:r>
            <a:r>
              <a:rPr lang="en-US" altLang="zh-CN" dirty="0"/>
              <a:t>B</a:t>
            </a:r>
            <a:r>
              <a:rPr lang="zh-CN" altLang="en-US" dirty="0"/>
              <a:t>长度为</a:t>
            </a:r>
            <a:r>
              <a:rPr lang="en-US" altLang="zh-CN" dirty="0"/>
              <a:t>L</a:t>
            </a:r>
            <a:r>
              <a:rPr lang="zh-CN" altLang="en-US" dirty="0"/>
              <a:t>的不同路径数目。</a:t>
            </a:r>
          </a:p>
          <a:p>
            <a:endParaRPr lang="zh-CN" altLang="en-US" dirty="0"/>
          </a:p>
          <a:p>
            <a:r>
              <a:rPr lang="en-US" altLang="zh-CN" dirty="0"/>
              <a:t>Data Constraint</a:t>
            </a:r>
          </a:p>
          <a:p>
            <a:r>
              <a:rPr lang="zh-CN" altLang="en-US" dirty="0"/>
              <a:t>设点数为</a:t>
            </a:r>
            <a:r>
              <a:rPr lang="en-US" altLang="zh-CN" dirty="0"/>
              <a:t>N,</a:t>
            </a:r>
            <a:r>
              <a:rPr lang="zh-CN" altLang="en-US" dirty="0"/>
              <a:t>每个点最大度数为</a:t>
            </a:r>
            <a:r>
              <a:rPr lang="en-US" altLang="zh-CN" dirty="0"/>
              <a:t>D</a:t>
            </a:r>
            <a:r>
              <a:rPr lang="zh-CN" altLang="en-US" dirty="0"/>
              <a:t>。</a:t>
            </a:r>
          </a:p>
          <a:p>
            <a:r>
              <a:rPr lang="en-US" altLang="zh-CN" dirty="0"/>
              <a:t>N ≤ 50000</a:t>
            </a:r>
          </a:p>
          <a:p>
            <a:r>
              <a:rPr lang="en-US" altLang="zh-CN" dirty="0"/>
              <a:t>D ≤ 3</a:t>
            </a:r>
          </a:p>
          <a:p>
            <a:r>
              <a:rPr lang="en-US" altLang="zh-CN" dirty="0"/>
              <a:t>L ≤ 30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显然</a:t>
            </a:r>
            <a:r>
              <a:rPr lang="en-US" altLang="zh-CN" dirty="0"/>
              <a:t>,</a:t>
            </a:r>
            <a:r>
              <a:rPr lang="zh-CN" altLang="en-US" dirty="0"/>
              <a:t>直接</a:t>
            </a:r>
            <a:r>
              <a:rPr lang="en-US" altLang="zh-CN" dirty="0"/>
              <a:t>DFS</a:t>
            </a:r>
            <a:r>
              <a:rPr lang="zh-CN" altLang="en-US" dirty="0"/>
              <a:t>时间复杂度是</a:t>
            </a:r>
            <a:r>
              <a:rPr lang="en-US" altLang="zh-CN" dirty="0"/>
              <a:t>O(D</a:t>
            </a:r>
            <a:r>
              <a:rPr lang="en-US" altLang="zh-CN" baseline="30000" dirty="0"/>
              <a:t>L</a:t>
            </a:r>
            <a:r>
              <a:rPr lang="en-US" altLang="zh-CN" dirty="0"/>
              <a:t>)</a:t>
            </a:r>
          </a:p>
          <a:p>
            <a:r>
              <a:rPr lang="zh-CN" altLang="en-US" dirty="0"/>
              <a:t>建立反向图</a:t>
            </a:r>
            <a:r>
              <a:rPr lang="en-US" altLang="zh-CN" dirty="0"/>
              <a:t>,</a:t>
            </a:r>
            <a:r>
              <a:rPr lang="zh-CN" altLang="en-US" dirty="0"/>
              <a:t>设             </a:t>
            </a:r>
            <a:r>
              <a:rPr lang="en-US" altLang="zh-CN" dirty="0"/>
              <a:t>, </a:t>
            </a:r>
            <a:r>
              <a:rPr lang="zh-CN" altLang="en-US" dirty="0"/>
              <a:t>             将算法分为三部分</a:t>
            </a:r>
            <a:r>
              <a:rPr lang="en-US" altLang="zh-CN" dirty="0"/>
              <a:t>:</a:t>
            </a:r>
          </a:p>
          <a:p>
            <a:r>
              <a:rPr lang="en-US" altLang="zh-CN" dirty="0"/>
              <a:t>1.</a:t>
            </a:r>
            <a:r>
              <a:rPr lang="zh-CN" altLang="en-US" dirty="0"/>
              <a:t>从</a:t>
            </a:r>
            <a:r>
              <a:rPr lang="en-US" altLang="zh-CN" dirty="0"/>
              <a:t>A</a:t>
            </a:r>
            <a:r>
              <a:rPr lang="zh-CN" altLang="en-US" dirty="0"/>
              <a:t>出发</a:t>
            </a:r>
            <a:r>
              <a:rPr lang="en-US" altLang="zh-CN" dirty="0"/>
              <a:t>,</a:t>
            </a:r>
            <a:r>
              <a:rPr lang="zh-CN" altLang="en-US" dirty="0"/>
              <a:t>沿原图搜索</a:t>
            </a:r>
            <a:r>
              <a:rPr lang="en-US" altLang="zh-CN" dirty="0"/>
              <a:t>L1</a:t>
            </a:r>
            <a:r>
              <a:rPr lang="zh-CN" altLang="en-US" dirty="0"/>
              <a:t>层</a:t>
            </a:r>
            <a:r>
              <a:rPr lang="en-US" altLang="zh-CN" dirty="0"/>
              <a:t>,</a:t>
            </a:r>
            <a:r>
              <a:rPr lang="zh-CN" altLang="en-US" dirty="0"/>
              <a:t>将第</a:t>
            </a:r>
            <a:r>
              <a:rPr lang="en-US" altLang="zh-CN" dirty="0"/>
              <a:t>L1</a:t>
            </a:r>
            <a:r>
              <a:rPr lang="zh-CN" altLang="en-US" dirty="0"/>
              <a:t>层到达点</a:t>
            </a:r>
            <a:r>
              <a:rPr lang="en-US" altLang="zh-CN" dirty="0"/>
              <a:t>P</a:t>
            </a:r>
            <a:r>
              <a:rPr lang="zh-CN" altLang="en-US" dirty="0"/>
              <a:t>的次数记为</a:t>
            </a:r>
            <a:r>
              <a:rPr lang="en-US" altLang="zh-CN" dirty="0"/>
              <a:t>Count(P)</a:t>
            </a:r>
          </a:p>
          <a:p>
            <a:r>
              <a:rPr lang="en-US" altLang="zh-CN" dirty="0"/>
              <a:t>2.</a:t>
            </a:r>
            <a:r>
              <a:rPr lang="zh-CN" altLang="en-US" dirty="0"/>
              <a:t>从</a:t>
            </a:r>
            <a:r>
              <a:rPr lang="en-US" altLang="zh-CN" dirty="0"/>
              <a:t>B</a:t>
            </a:r>
            <a:r>
              <a:rPr lang="zh-CN" altLang="en-US" dirty="0"/>
              <a:t>出发</a:t>
            </a:r>
            <a:r>
              <a:rPr lang="en-US" altLang="zh-CN" dirty="0"/>
              <a:t>,</a:t>
            </a:r>
            <a:r>
              <a:rPr lang="zh-CN" altLang="en-US" dirty="0"/>
              <a:t>沿新图搜索</a:t>
            </a:r>
            <a:r>
              <a:rPr lang="en-US" altLang="zh-CN" dirty="0"/>
              <a:t>L2</a:t>
            </a:r>
            <a:r>
              <a:rPr lang="zh-CN" altLang="en-US" dirty="0"/>
              <a:t>层</a:t>
            </a:r>
            <a:r>
              <a:rPr lang="en-US" altLang="zh-CN" dirty="0"/>
              <a:t>,</a:t>
            </a:r>
            <a:r>
              <a:rPr lang="zh-CN" altLang="en-US" dirty="0"/>
              <a:t>将第</a:t>
            </a:r>
            <a:r>
              <a:rPr lang="en-US" altLang="zh-CN" dirty="0"/>
              <a:t>L2</a:t>
            </a:r>
            <a:r>
              <a:rPr lang="zh-CN" altLang="en-US" dirty="0"/>
              <a:t>层到达点</a:t>
            </a:r>
            <a:r>
              <a:rPr lang="en-US" altLang="zh-CN" dirty="0"/>
              <a:t>Q</a:t>
            </a:r>
            <a:r>
              <a:rPr lang="zh-CN" altLang="en-US" dirty="0"/>
              <a:t>的次数记为</a:t>
            </a:r>
            <a:r>
              <a:rPr lang="en-US" altLang="zh-CN" dirty="0"/>
              <a:t>Count'(Q)</a:t>
            </a:r>
          </a:p>
          <a:p>
            <a:r>
              <a:rPr lang="en-US" altLang="zh-CN" dirty="0"/>
              <a:t>3.</a:t>
            </a:r>
            <a:r>
              <a:rPr lang="zh-CN" altLang="en-US" dirty="0"/>
              <a:t>统计答案</a:t>
            </a:r>
            <a:r>
              <a:rPr lang="en-US" altLang="zh-CN" dirty="0"/>
              <a:t>:</a:t>
            </a:r>
            <a:r>
              <a:rPr lang="zh-CN" altLang="en-US" dirty="0"/>
              <a:t>枚举一个中间点</a:t>
            </a:r>
            <a:r>
              <a:rPr lang="en-US" altLang="zh-CN" dirty="0"/>
              <a:t>X,</a:t>
            </a:r>
            <a:r>
              <a:rPr lang="zh-CN" altLang="en-US" dirty="0"/>
              <a:t>对答案贡献为</a:t>
            </a:r>
            <a:r>
              <a:rPr lang="en-US" altLang="zh-CN" dirty="0"/>
              <a:t>Count(X)×Count'(X)</a:t>
            </a:r>
            <a:r>
              <a:rPr lang="zh-CN" altLang="en-US" dirty="0"/>
              <a:t>。</a:t>
            </a:r>
          </a:p>
          <a:p>
            <a:r>
              <a:rPr lang="zh-CN" altLang="en-US" dirty="0"/>
              <a:t>时间复杂度</a:t>
            </a:r>
            <a:r>
              <a:rPr lang="en-US" altLang="zh-CN" dirty="0"/>
              <a:t>: O(D</a:t>
            </a:r>
            <a:r>
              <a:rPr lang="en-US" altLang="zh-CN" baseline="30000" dirty="0"/>
              <a:t>L/2</a:t>
            </a:r>
            <a:r>
              <a:rPr lang="en-US" altLang="zh-CN" dirty="0"/>
              <a:t>)</a:t>
            </a:r>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90222003"/>
              </p:ext>
            </p:extLst>
          </p:nvPr>
        </p:nvGraphicFramePr>
        <p:xfrm>
          <a:off x="3448885" y="2208448"/>
          <a:ext cx="999490" cy="738505"/>
        </p:xfrm>
        <a:graphic>
          <a:graphicData uri="http://schemas.openxmlformats.org/presentationml/2006/ole">
            <mc:AlternateContent xmlns:mc="http://schemas.openxmlformats.org/markup-compatibility/2006">
              <mc:Choice xmlns:v="urn:schemas-microsoft-com:vml" Requires="v">
                <p:oleObj spid="_x0000_s1094" r:id="rId3" imgW="584200" imgH="431800" progId="Equation.KSEE3">
                  <p:embed/>
                </p:oleObj>
              </mc:Choice>
              <mc:Fallback>
                <p:oleObj r:id="rId3" imgW="584200" imgH="431800" progId="Equation.KSEE3">
                  <p:embed/>
                  <p:pic>
                    <p:nvPicPr>
                      <p:cNvPr id="4" name="对象 3">
                        <a:hlinkClick r:id="" action="ppaction://ole?verb=0"/>
                      </p:cNvPr>
                      <p:cNvPicPr/>
                      <p:nvPr/>
                    </p:nvPicPr>
                    <p:blipFill>
                      <a:blip r:embed="rId4"/>
                      <a:stretch>
                        <a:fillRect/>
                      </a:stretch>
                    </p:blipFill>
                    <p:spPr>
                      <a:xfrm>
                        <a:off x="3448885" y="2208448"/>
                        <a:ext cx="999490" cy="73850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828080388"/>
              </p:ext>
            </p:extLst>
          </p:nvPr>
        </p:nvGraphicFramePr>
        <p:xfrm>
          <a:off x="4785895" y="2151314"/>
          <a:ext cx="1021080" cy="739775"/>
        </p:xfrm>
        <a:graphic>
          <a:graphicData uri="http://schemas.openxmlformats.org/presentationml/2006/ole">
            <mc:AlternateContent xmlns:mc="http://schemas.openxmlformats.org/markup-compatibility/2006">
              <mc:Choice xmlns:v="urn:schemas-microsoft-com:vml" Requires="v">
                <p:oleObj spid="_x0000_s1095" r:id="rId5" imgW="596900" imgH="431800" progId="Equation.KSEE3">
                  <p:embed/>
                </p:oleObj>
              </mc:Choice>
              <mc:Fallback>
                <p:oleObj r:id="rId5" imgW="596900" imgH="431800" progId="Equation.KSEE3">
                  <p:embed/>
                  <p:pic>
                    <p:nvPicPr>
                      <p:cNvPr id="5" name="对象 4">
                        <a:hlinkClick r:id="" action="ppaction://ole?verb=0"/>
                      </p:cNvPr>
                      <p:cNvPicPr/>
                      <p:nvPr/>
                    </p:nvPicPr>
                    <p:blipFill>
                      <a:blip r:embed="rId6"/>
                      <a:stretch>
                        <a:fillRect/>
                      </a:stretch>
                    </p:blipFill>
                    <p:spPr>
                      <a:xfrm>
                        <a:off x="4785895" y="2151314"/>
                        <a:ext cx="1021080" cy="73977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zh-CN" altLang="en-US"/>
              <a:t>不同路径数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方程的解数</a:t>
            </a:r>
          </a:p>
        </p:txBody>
      </p:sp>
      <p:sp>
        <p:nvSpPr>
          <p:cNvPr id="3" name="内容占位符 2"/>
          <p:cNvSpPr>
            <a:spLocks noGrp="1"/>
          </p:cNvSpPr>
          <p:nvPr>
            <p:ph idx="1"/>
          </p:nvPr>
        </p:nvSpPr>
        <p:spPr/>
        <p:txBody>
          <a:bodyPr>
            <a:normAutofit/>
          </a:bodyPr>
          <a:lstStyle/>
          <a:p>
            <a:r>
              <a:rPr lang="zh-CN" dirty="0"/>
              <a:t>给出整数</a:t>
            </a:r>
            <a:r>
              <a:rPr dirty="0"/>
              <a:t>M</a:t>
            </a:r>
            <a:r>
              <a:rPr lang="zh-CN" dirty="0"/>
              <a:t>和</a:t>
            </a:r>
            <a:r>
              <a:rPr dirty="0"/>
              <a:t>k1</a:t>
            </a:r>
            <a:r>
              <a:rPr lang="en-US" dirty="0"/>
              <a:t>,</a:t>
            </a:r>
            <a:r>
              <a:rPr dirty="0"/>
              <a:t>k2</a:t>
            </a:r>
            <a:r>
              <a:rPr lang="en-US" dirty="0"/>
              <a:t>,</a:t>
            </a:r>
            <a:r>
              <a:rPr dirty="0"/>
              <a:t> </a:t>
            </a:r>
            <a:r>
              <a:rPr lang="en-US" dirty="0"/>
              <a:t>...</a:t>
            </a:r>
            <a:r>
              <a:rPr dirty="0"/>
              <a:t> </a:t>
            </a:r>
            <a:r>
              <a:rPr lang="en-US" dirty="0"/>
              <a:t>,</a:t>
            </a:r>
            <a:r>
              <a:rPr dirty="0" err="1"/>
              <a:t>kN</a:t>
            </a:r>
            <a:r>
              <a:rPr dirty="0"/>
              <a:t> </a:t>
            </a:r>
            <a:r>
              <a:rPr lang="en-US" dirty="0"/>
              <a:t>, </a:t>
            </a:r>
            <a:r>
              <a:rPr dirty="0"/>
              <a:t>p1</a:t>
            </a:r>
            <a:r>
              <a:rPr lang="en-US" dirty="0"/>
              <a:t>,</a:t>
            </a:r>
            <a:r>
              <a:rPr dirty="0"/>
              <a:t>p2</a:t>
            </a:r>
            <a:r>
              <a:rPr lang="en-US" dirty="0"/>
              <a:t>,...,</a:t>
            </a:r>
            <a:r>
              <a:rPr dirty="0" err="1"/>
              <a:t>p</a:t>
            </a:r>
            <a:r>
              <a:rPr lang="en-US" dirty="0" err="1"/>
              <a:t>N</a:t>
            </a:r>
            <a:r>
              <a:rPr lang="en-US" dirty="0"/>
              <a:t>.</a:t>
            </a:r>
          </a:p>
          <a:p>
            <a:endParaRPr lang="zh-CN" altLang="en-US" dirty="0"/>
          </a:p>
          <a:p>
            <a:r>
              <a:rPr lang="zh-CN" altLang="en-US" dirty="0">
                <a:sym typeface="+mn-ea"/>
              </a:rPr>
              <a:t>求满足1≤ xi ≤M 的整数解的个数。</a:t>
            </a:r>
            <a:endParaRPr lang="zh-CN" altLang="en-US" dirty="0"/>
          </a:p>
          <a:p>
            <a:endParaRPr lang="zh-CN" altLang="en-US" dirty="0"/>
          </a:p>
          <a:p>
            <a:endParaRPr lang="zh-CN" altLang="en-US" dirty="0"/>
          </a:p>
          <a:p>
            <a:r>
              <a:rPr lang="en-US" altLang="zh-CN" dirty="0"/>
              <a:t>Data Constraint</a:t>
            </a:r>
          </a:p>
          <a:p>
            <a:r>
              <a:rPr lang="en-US" altLang="zh-CN" dirty="0"/>
              <a:t>N ≤ 10 , M ≤ 14 ,abs(</a:t>
            </a:r>
            <a:r>
              <a:rPr lang="en-US" altLang="zh-CN" dirty="0" err="1"/>
              <a:t>ki</a:t>
            </a:r>
            <a:r>
              <a:rPr lang="en-US" altLang="zh-CN" dirty="0"/>
              <a:t>) ≤ 10,1 ≤ pi ≤ 5</a:t>
            </a:r>
          </a:p>
        </p:txBody>
      </p:sp>
      <p:pic>
        <p:nvPicPr>
          <p:cNvPr id="4" name="图片 3"/>
          <p:cNvPicPr>
            <a:picLocks noChangeAspect="1"/>
          </p:cNvPicPr>
          <p:nvPr/>
        </p:nvPicPr>
        <p:blipFill>
          <a:blip r:embed="rId2"/>
          <a:stretch>
            <a:fillRect/>
          </a:stretch>
        </p:blipFill>
        <p:spPr>
          <a:xfrm>
            <a:off x="7520059" y="2010288"/>
            <a:ext cx="3706674" cy="959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方程的解数</a:t>
            </a:r>
          </a:p>
        </p:txBody>
      </p:sp>
      <p:sp>
        <p:nvSpPr>
          <p:cNvPr id="3" name="内容占位符 2"/>
          <p:cNvSpPr>
            <a:spLocks noGrp="1"/>
          </p:cNvSpPr>
          <p:nvPr>
            <p:ph idx="1"/>
          </p:nvPr>
        </p:nvSpPr>
        <p:spPr/>
        <p:txBody>
          <a:bodyPr/>
          <a:lstStyle/>
          <a:p>
            <a:r>
              <a:rPr lang="zh-CN" altLang="en-US" dirty="0"/>
              <a:t>我们可以把方程模型转化为有向图模型。</a:t>
            </a:r>
          </a:p>
          <a:p>
            <a:r>
              <a:rPr lang="zh-CN" altLang="en-US" dirty="0"/>
              <a:t>研究</a:t>
            </a:r>
            <a:r>
              <a:rPr lang="en-US" altLang="zh-CN" dirty="0"/>
              <a:t>N=6</a:t>
            </a:r>
            <a:r>
              <a:rPr lang="zh-CN" altLang="en-US" dirty="0"/>
              <a:t>的情况</a:t>
            </a:r>
            <a:r>
              <a:rPr lang="en-US" altLang="zh-CN" dirty="0"/>
              <a:t>:</a:t>
            </a:r>
          </a:p>
          <a:p>
            <a:endParaRPr lang="en-US" altLang="zh-CN" dirty="0"/>
          </a:p>
          <a:p>
            <a:r>
              <a:rPr lang="zh-CN" altLang="en-US" dirty="0"/>
              <a:t>移项得</a:t>
            </a:r>
            <a:r>
              <a:rPr lang="en-US" altLang="zh-CN" dirty="0"/>
              <a:t>:</a:t>
            </a:r>
          </a:p>
          <a:p>
            <a:endParaRPr lang="en-US" altLang="zh-CN" dirty="0"/>
          </a:p>
          <a:p>
            <a:r>
              <a:rPr lang="zh-CN" altLang="en-US" dirty="0"/>
              <a:t>暴力搜出左边的所有情况</a:t>
            </a:r>
            <a:r>
              <a:rPr lang="en-US" altLang="zh-CN" dirty="0"/>
              <a:t>,</a:t>
            </a:r>
            <a:r>
              <a:rPr lang="zh-CN" altLang="en-US" dirty="0"/>
              <a:t>存在一个数组里。搜右边的时候</a:t>
            </a:r>
            <a:r>
              <a:rPr lang="en-US" altLang="zh-CN" dirty="0"/>
              <a:t>,</a:t>
            </a:r>
            <a:r>
              <a:rPr lang="zh-CN" altLang="en-US" dirty="0"/>
              <a:t>每次查找当前这个和是否出现过</a:t>
            </a:r>
            <a:r>
              <a:rPr lang="en-US" altLang="zh-CN" dirty="0"/>
              <a:t>,</a:t>
            </a:r>
            <a:r>
              <a:rPr lang="zh-CN" altLang="en-US" dirty="0"/>
              <a:t>若出现过</a:t>
            </a:r>
            <a:r>
              <a:rPr lang="en-US" altLang="zh-CN" dirty="0"/>
              <a:t>,</a:t>
            </a:r>
            <a:r>
              <a:rPr lang="zh-CN" altLang="en-US" dirty="0"/>
              <a:t>则说明找到了一组解。</a:t>
            </a:r>
          </a:p>
          <a:p>
            <a:r>
              <a:rPr lang="zh-CN" altLang="en-US" dirty="0"/>
              <a:t>时间复杂度</a:t>
            </a:r>
            <a:r>
              <a:rPr lang="en-US" altLang="zh-CN" dirty="0"/>
              <a:t>: O( M</a:t>
            </a:r>
            <a:r>
              <a:rPr lang="en-US" altLang="zh-CN" baseline="30000" dirty="0"/>
              <a:t>N/2</a:t>
            </a:r>
            <a:r>
              <a:rPr lang="en-US" altLang="zh-CN" dirty="0"/>
              <a:t>)</a:t>
            </a:r>
          </a:p>
        </p:txBody>
      </p:sp>
      <p:pic>
        <p:nvPicPr>
          <p:cNvPr id="4" name="图片 3"/>
          <p:cNvPicPr>
            <a:picLocks noChangeAspect="1"/>
          </p:cNvPicPr>
          <p:nvPr/>
        </p:nvPicPr>
        <p:blipFill>
          <a:blip r:embed="rId2"/>
          <a:stretch>
            <a:fillRect/>
          </a:stretch>
        </p:blipFill>
        <p:spPr>
          <a:xfrm>
            <a:off x="2945765" y="2793207"/>
            <a:ext cx="6300470" cy="425450"/>
          </a:xfrm>
          <a:prstGeom prst="rect">
            <a:avLst/>
          </a:prstGeom>
        </p:spPr>
      </p:pic>
      <p:pic>
        <p:nvPicPr>
          <p:cNvPr id="5" name="图片 4"/>
          <p:cNvPicPr>
            <a:picLocks noChangeAspect="1"/>
          </p:cNvPicPr>
          <p:nvPr/>
        </p:nvPicPr>
        <p:blipFill>
          <a:blip r:embed="rId3"/>
          <a:stretch>
            <a:fillRect/>
          </a:stretch>
        </p:blipFill>
        <p:spPr>
          <a:xfrm>
            <a:off x="2945765" y="3761424"/>
            <a:ext cx="6300470" cy="424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搜索</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r>
              <a:rPr lang="zh-CN" altLang="en-US" dirty="0"/>
              <a:t>Search</a:t>
            </a:r>
          </a:p>
        </p:txBody>
      </p:sp>
    </p:spTree>
    <p:extLst>
      <p:ext uri="{BB962C8B-B14F-4D97-AF65-F5344CB8AC3E}">
        <p14:creationId xmlns:p14="http://schemas.microsoft.com/office/powerpoint/2010/main" val="2290702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迭代加深</a:t>
            </a:r>
          </a:p>
        </p:txBody>
      </p:sp>
      <p:sp>
        <p:nvSpPr>
          <p:cNvPr id="5" name="副标题 4"/>
          <p:cNvSpPr>
            <a:spLocks noGrp="1"/>
          </p:cNvSpPr>
          <p:nvPr>
            <p:ph type="subTitle" idx="1"/>
          </p:nvPr>
        </p:nvSpPr>
        <p:spPr>
          <a:xfrm>
            <a:off x="4234715" y="3461590"/>
            <a:ext cx="3723237" cy="519116"/>
          </a:xfrm>
        </p:spPr>
        <p:txBody>
          <a:bodyPr/>
          <a:lstStyle/>
          <a:p>
            <a:r>
              <a:rPr lang="zh-CN" altLang="en-US" dirty="0"/>
              <a:t>Iterative Deepening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埃及分数问题</a:t>
            </a:r>
          </a:p>
        </p:txBody>
      </p:sp>
      <p:sp>
        <p:nvSpPr>
          <p:cNvPr id="3" name="内容占位符 2"/>
          <p:cNvSpPr>
            <a:spLocks noGrp="1"/>
          </p:cNvSpPr>
          <p:nvPr>
            <p:ph idx="1"/>
          </p:nvPr>
        </p:nvSpPr>
        <p:spPr/>
        <p:txBody>
          <a:bodyPr/>
          <a:lstStyle/>
          <a:p>
            <a:r>
              <a:rPr lang="zh-CN" altLang="en-US"/>
              <a:t>在古埃及，人们使用单位分数的和表示一切有理数。</a:t>
            </a:r>
          </a:p>
          <a:p>
            <a:r>
              <a:rPr lang="zh-CN" altLang="en-US"/>
              <a:t>例如</a:t>
            </a:r>
            <a:r>
              <a:rPr lang="en-US" altLang="zh-CN"/>
              <a:t>2/3 = 1/2 + 1/6 ,</a:t>
            </a:r>
            <a:r>
              <a:rPr lang="zh-CN" altLang="en-US"/>
              <a:t> 但不允许 </a:t>
            </a:r>
            <a:r>
              <a:rPr lang="en-US" altLang="zh-CN"/>
              <a:t>2/3 = 1/3 + 1/3 , </a:t>
            </a:r>
            <a:r>
              <a:rPr lang="zh-CN" altLang="en-US"/>
              <a:t>即加数不能相同。</a:t>
            </a:r>
          </a:p>
          <a:p>
            <a:r>
              <a:rPr lang="zh-CN" altLang="en-US"/>
              <a:t>对于一个分数</a:t>
            </a:r>
            <a:r>
              <a:rPr lang="en-US" altLang="zh-CN"/>
              <a:t>a/b</a:t>
            </a:r>
            <a:r>
              <a:rPr lang="zh-CN" altLang="en-US"/>
              <a:t>，求加数最少的表示方法，加数相同多的，则最小分数越大越好。</a:t>
            </a:r>
          </a:p>
          <a:p>
            <a:endParaRPr lang="zh-CN" altLang="en-US"/>
          </a:p>
          <a:p>
            <a:r>
              <a:rPr lang="en-US" altLang="zh-CN"/>
              <a:t>Data Constraint</a:t>
            </a:r>
          </a:p>
          <a:p>
            <a:r>
              <a:rPr lang="en-US" altLang="zh-CN"/>
              <a:t>0 &lt; a &lt; b &lt; 500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埃及分数问题</a:t>
            </a:r>
            <a:endParaRPr lang="zh-CN" altLang="en-US"/>
          </a:p>
        </p:txBody>
      </p:sp>
      <p:sp>
        <p:nvSpPr>
          <p:cNvPr id="3" name="内容占位符 2"/>
          <p:cNvSpPr>
            <a:spLocks noGrp="1"/>
          </p:cNvSpPr>
          <p:nvPr>
            <p:ph idx="1"/>
          </p:nvPr>
        </p:nvSpPr>
        <p:spPr/>
        <p:txBody>
          <a:bodyPr/>
          <a:lstStyle/>
          <a:p>
            <a:r>
              <a:rPr lang="zh-CN" altLang="en-US"/>
              <a:t>埃及分数问题是迭代加深的一个经典问题。</a:t>
            </a:r>
          </a:p>
          <a:p>
            <a:r>
              <a:rPr lang="zh-CN" altLang="en-US"/>
              <a:t>如果直接</a:t>
            </a:r>
            <a:r>
              <a:rPr lang="en-US" altLang="zh-CN"/>
              <a:t>DFS</a:t>
            </a:r>
            <a:r>
              <a:rPr lang="zh-CN" altLang="en-US"/>
              <a:t>，每一层的状态数量会非常庞大！</a:t>
            </a:r>
          </a:p>
          <a:p>
            <a:r>
              <a:rPr lang="zh-CN" altLang="en-US"/>
              <a:t>如果我们枚举了当前搜索的最大深度，那么问题就变得简单了。</a:t>
            </a:r>
          </a:p>
          <a:p>
            <a:r>
              <a:rPr lang="zh-CN" altLang="en-US"/>
              <a:t>设当前枚举的深度为</a:t>
            </a:r>
            <a:r>
              <a:rPr lang="en-US" altLang="zh-CN"/>
              <a:t>maxd</a:t>
            </a:r>
            <a:r>
              <a:rPr lang="zh-CN" altLang="en-US"/>
              <a:t>，我们每次只搜索到深度不大于</a:t>
            </a:r>
            <a:r>
              <a:rPr lang="en-US" altLang="zh-CN"/>
              <a:t>maxd</a:t>
            </a:r>
            <a:r>
              <a:rPr lang="zh-CN" altLang="en-US"/>
              <a:t>的节点。</a:t>
            </a:r>
          </a:p>
          <a:p>
            <a:r>
              <a:rPr lang="zh-CN" altLang="en-US"/>
              <a:t>同时我们可以利用这一性质来剪枝</a:t>
            </a:r>
            <a:r>
              <a:rPr lang="en-US" altLang="zh-CN"/>
              <a:t>(IDA*)</a:t>
            </a:r>
            <a:r>
              <a:rPr lang="zh-CN" altLang="en-US"/>
              <a:t>，大大减少了无用的状态数。</a:t>
            </a:r>
          </a:p>
          <a:p>
            <a:r>
              <a:rPr lang="zh-CN" altLang="en-US"/>
              <a:t>大部分迭代加深题目都会利用当前枚举的最大深度来剪枝。</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A6EAC-5695-413F-9D90-C79E754188A5}"/>
              </a:ext>
            </a:extLst>
          </p:cNvPr>
          <p:cNvSpPr>
            <a:spLocks noGrp="1"/>
          </p:cNvSpPr>
          <p:nvPr>
            <p:ph type="title"/>
          </p:nvPr>
        </p:nvSpPr>
        <p:spPr/>
        <p:txBody>
          <a:bodyPr/>
          <a:lstStyle/>
          <a:p>
            <a:r>
              <a:rPr lang="zh-CN" altLang="en-US" dirty="0"/>
              <a:t>具体实现</a:t>
            </a:r>
          </a:p>
        </p:txBody>
      </p:sp>
      <p:sp>
        <p:nvSpPr>
          <p:cNvPr id="3" name="内容占位符 2">
            <a:extLst>
              <a:ext uri="{FF2B5EF4-FFF2-40B4-BE49-F238E27FC236}">
                <a16:creationId xmlns:a16="http://schemas.microsoft.com/office/drawing/2014/main" id="{44BBA49E-B48B-4536-A08D-228F682F6235}"/>
              </a:ext>
            </a:extLst>
          </p:cNvPr>
          <p:cNvSpPr>
            <a:spLocks noGrp="1"/>
          </p:cNvSpPr>
          <p:nvPr>
            <p:ph idx="1"/>
          </p:nvPr>
        </p:nvSpPr>
        <p:spPr/>
        <p:txBody>
          <a:bodyPr>
            <a:normAutofit fontScale="85000" lnSpcReduction="20000"/>
          </a:bodyPr>
          <a:lstStyle/>
          <a:p>
            <a:r>
              <a:rPr lang="zh-CN" altLang="en-US" dirty="0"/>
              <a:t>我们用</a:t>
            </a:r>
            <a:r>
              <a:rPr lang="en-US" altLang="zh-CN" dirty="0"/>
              <a:t>dep</a:t>
            </a:r>
            <a:r>
              <a:rPr lang="zh-CN" altLang="en-US" dirty="0"/>
              <a:t>限制搜索层数，先从</a:t>
            </a:r>
            <a:r>
              <a:rPr lang="en-US" altLang="zh-CN" dirty="0"/>
              <a:t>2</a:t>
            </a:r>
            <a:r>
              <a:rPr lang="zh-CN" altLang="en-US" dirty="0"/>
              <a:t>开始，每次深度</a:t>
            </a:r>
            <a:r>
              <a:rPr lang="en-US" altLang="zh-CN" dirty="0"/>
              <a:t>+1</a:t>
            </a:r>
          </a:p>
          <a:p>
            <a:r>
              <a:rPr lang="zh-CN" altLang="en-US" dirty="0"/>
              <a:t>　　搜索时每一层比上一层的分数小，即分母一次比一次大</a:t>
            </a:r>
            <a:br>
              <a:rPr lang="zh-CN" altLang="en-US" dirty="0"/>
            </a:br>
            <a:endParaRPr lang="zh-CN" altLang="en-US" dirty="0"/>
          </a:p>
          <a:p>
            <a:r>
              <a:rPr lang="zh-CN" altLang="en-US" dirty="0"/>
              <a:t>　　每次枚举出 </a:t>
            </a:r>
            <a:r>
              <a:rPr lang="en-US" altLang="zh-CN" dirty="0"/>
              <a:t>1/a </a:t>
            </a:r>
            <a:r>
              <a:rPr lang="zh-CN" altLang="en-US" dirty="0"/>
              <a:t>后，用当前分数减去，然后递归传递剩余的分数</a:t>
            </a:r>
          </a:p>
          <a:p>
            <a:r>
              <a:rPr lang="zh-CN" altLang="en-US" dirty="0"/>
              <a:t>　　每层搜索枚举的限制条件：</a:t>
            </a:r>
          </a:p>
          <a:p>
            <a:r>
              <a:rPr lang="zh-CN" altLang="en-US" dirty="0"/>
              <a:t>　　　　</a:t>
            </a:r>
            <a:r>
              <a:rPr lang="en-US" altLang="zh-CN" dirty="0"/>
              <a:t>1</a:t>
            </a:r>
            <a:r>
              <a:rPr lang="zh-CN" altLang="en-US" dirty="0"/>
              <a:t>、保证当前深度分母大于上一深度分母</a:t>
            </a:r>
          </a:p>
          <a:p>
            <a:r>
              <a:rPr lang="zh-CN" altLang="en-US" dirty="0"/>
              <a:t>　　　　</a:t>
            </a:r>
            <a:r>
              <a:rPr lang="en-US" altLang="zh-CN" dirty="0"/>
              <a:t>2</a:t>
            </a:r>
            <a:r>
              <a:rPr lang="zh-CN" altLang="en-US" dirty="0"/>
              <a:t>、枚举的</a:t>
            </a:r>
            <a:r>
              <a:rPr lang="en-US" altLang="zh-CN" dirty="0"/>
              <a:t>1/a</a:t>
            </a:r>
            <a:r>
              <a:rPr lang="zh-CN" altLang="en-US" dirty="0"/>
              <a:t>小于当前分数，不可能存在等于的状态，因为此种最优解会在限制深度较小的时候出现</a:t>
            </a:r>
          </a:p>
          <a:p>
            <a:r>
              <a:rPr lang="zh-CN" altLang="en-US" dirty="0"/>
              <a:t>　　　　</a:t>
            </a:r>
            <a:r>
              <a:rPr lang="en-US" altLang="zh-CN" dirty="0"/>
              <a:t>3</a:t>
            </a:r>
            <a:r>
              <a:rPr lang="zh-CN" altLang="en-US" dirty="0"/>
              <a:t>、设当前剩余分数为</a:t>
            </a:r>
            <a:r>
              <a:rPr lang="en-US" altLang="zh-CN" dirty="0"/>
              <a:t>x/y</a:t>
            </a:r>
            <a:r>
              <a:rPr lang="zh-CN" altLang="en-US" dirty="0"/>
              <a:t>，剩余深度为</a:t>
            </a:r>
            <a:r>
              <a:rPr lang="en-US" altLang="zh-CN" dirty="0"/>
              <a:t>d</a:t>
            </a:r>
            <a:r>
              <a:rPr lang="zh-CN" altLang="en-US" dirty="0"/>
              <a:t>，则 </a:t>
            </a:r>
            <a:r>
              <a:rPr lang="en-US" altLang="zh-CN" dirty="0"/>
              <a:t>x/y&lt;d/a → a&lt;d/x*y</a:t>
            </a:r>
            <a:r>
              <a:rPr lang="zh-CN" altLang="en-US" dirty="0"/>
              <a:t>。</a:t>
            </a:r>
          </a:p>
          <a:p>
            <a:r>
              <a:rPr lang="zh-CN" altLang="en-US" dirty="0"/>
              <a:t>　　　　　  不妨先设之后枚举的分母都为 </a:t>
            </a:r>
            <a:r>
              <a:rPr lang="en-US" altLang="zh-CN" dirty="0"/>
              <a:t>a</a:t>
            </a:r>
            <a:r>
              <a:rPr lang="zh-CN" altLang="en-US" dirty="0"/>
              <a:t>，那么最后也就刚好达到 </a:t>
            </a:r>
            <a:r>
              <a:rPr lang="en-US" altLang="zh-CN" dirty="0"/>
              <a:t>x/y </a:t>
            </a:r>
            <a:r>
              <a:rPr lang="zh-CN" altLang="en-US" dirty="0"/>
              <a:t>，但又因分数不能相等，所以 </a:t>
            </a:r>
            <a:r>
              <a:rPr lang="en-US" altLang="zh-CN" dirty="0"/>
              <a:t>a </a:t>
            </a:r>
            <a:r>
              <a:rPr lang="zh-CN" altLang="en-US" dirty="0"/>
              <a:t>必须小于该值，即把分数调大。如果分数很小，那么就永远够不着目标分数</a:t>
            </a:r>
          </a:p>
          <a:p>
            <a:endParaRPr lang="zh-CN" altLang="en-US" dirty="0"/>
          </a:p>
        </p:txBody>
      </p:sp>
    </p:spTree>
    <p:extLst>
      <p:ext uri="{BB962C8B-B14F-4D97-AF65-F5344CB8AC3E}">
        <p14:creationId xmlns:p14="http://schemas.microsoft.com/office/powerpoint/2010/main" val="1830355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56BD9-9B2F-42E8-BB6A-3AD7BF31DA56}"/>
              </a:ext>
            </a:extLst>
          </p:cNvPr>
          <p:cNvSpPr>
            <a:spLocks noGrp="1"/>
          </p:cNvSpPr>
          <p:nvPr>
            <p:ph type="title"/>
          </p:nvPr>
        </p:nvSpPr>
        <p:spPr/>
        <p:txBody>
          <a:bodyPr/>
          <a:lstStyle/>
          <a:p>
            <a:r>
              <a:rPr lang="zh-CN" altLang="en-US" dirty="0"/>
              <a:t>搜索小结</a:t>
            </a:r>
          </a:p>
        </p:txBody>
      </p:sp>
      <p:sp>
        <p:nvSpPr>
          <p:cNvPr id="3" name="内容占位符 2">
            <a:extLst>
              <a:ext uri="{FF2B5EF4-FFF2-40B4-BE49-F238E27FC236}">
                <a16:creationId xmlns:a16="http://schemas.microsoft.com/office/drawing/2014/main" id="{530BEDAC-4299-4432-A533-54394EEF0F9C}"/>
              </a:ext>
            </a:extLst>
          </p:cNvPr>
          <p:cNvSpPr>
            <a:spLocks noGrp="1"/>
          </p:cNvSpPr>
          <p:nvPr>
            <p:ph idx="1"/>
          </p:nvPr>
        </p:nvSpPr>
        <p:spPr/>
        <p:txBody>
          <a:bodyPr/>
          <a:lstStyle/>
          <a:p>
            <a:r>
              <a:rPr lang="zh-CN" altLang="en-US" dirty="0"/>
              <a:t>总的来说</a:t>
            </a:r>
            <a:r>
              <a:rPr lang="en-US" altLang="zh-CN" dirty="0"/>
              <a:t>,</a:t>
            </a:r>
            <a:r>
              <a:rPr lang="zh-CN" altLang="en-US" dirty="0"/>
              <a:t>搜索的核心就是状态</a:t>
            </a:r>
            <a:r>
              <a:rPr lang="en-US" altLang="zh-CN" dirty="0"/>
              <a:t>(</a:t>
            </a:r>
            <a:r>
              <a:rPr lang="zh-CN" altLang="en-US" dirty="0"/>
              <a:t>和</a:t>
            </a:r>
            <a:r>
              <a:rPr lang="en-US" altLang="zh-CN" dirty="0"/>
              <a:t>DP</a:t>
            </a:r>
            <a:r>
              <a:rPr lang="zh-CN" altLang="en-US" dirty="0"/>
              <a:t>很像</a:t>
            </a:r>
            <a:r>
              <a:rPr lang="en-US" altLang="zh-CN" dirty="0"/>
              <a:t>),</a:t>
            </a:r>
            <a:r>
              <a:rPr lang="zh-CN" altLang="en-US" dirty="0"/>
              <a:t>如何来表示状态</a:t>
            </a:r>
            <a:r>
              <a:rPr lang="en-US" altLang="zh-CN" dirty="0"/>
              <a:t>,</a:t>
            </a:r>
            <a:r>
              <a:rPr lang="zh-CN" altLang="en-US" dirty="0"/>
              <a:t>如何扩展状态</a:t>
            </a:r>
            <a:r>
              <a:rPr lang="en-US" altLang="zh-CN" dirty="0"/>
              <a:t>,</a:t>
            </a:r>
            <a:r>
              <a:rPr lang="zh-CN" altLang="en-US" dirty="0"/>
              <a:t>如何优化搜索过程都从很大程度上影响了搜索的效率。</a:t>
            </a:r>
          </a:p>
          <a:p>
            <a:r>
              <a:rPr lang="zh-CN" altLang="en-US" dirty="0"/>
              <a:t>大部分时候</a:t>
            </a:r>
            <a:r>
              <a:rPr lang="en-US" altLang="zh-CN" dirty="0"/>
              <a:t>,</a:t>
            </a:r>
            <a:r>
              <a:rPr lang="zh-CN" altLang="en-US" dirty="0"/>
              <a:t>我们可以这样来优化算法：</a:t>
            </a:r>
          </a:p>
          <a:p>
            <a:r>
              <a:rPr lang="en-US" altLang="zh-CN" dirty="0"/>
              <a:t>1.</a:t>
            </a:r>
            <a:r>
              <a:rPr lang="zh-CN" altLang="en-US" dirty="0"/>
              <a:t>加一些剪枝</a:t>
            </a:r>
            <a:r>
              <a:rPr lang="en-US" altLang="zh-CN" dirty="0"/>
              <a:t>(</a:t>
            </a:r>
            <a:r>
              <a:rPr lang="zh-CN" altLang="en-US" dirty="0"/>
              <a:t>最优性剪枝</a:t>
            </a:r>
            <a:r>
              <a:rPr lang="en-US" altLang="zh-CN" dirty="0"/>
              <a:t>,</a:t>
            </a:r>
            <a:r>
              <a:rPr lang="zh-CN" altLang="en-US" dirty="0"/>
              <a:t>连通性剪枝</a:t>
            </a:r>
            <a:r>
              <a:rPr lang="en-US" altLang="zh-CN" dirty="0"/>
              <a:t>,Alpha-</a:t>
            </a:r>
            <a:r>
              <a:rPr lang="en-US" altLang="zh-CN" dirty="0" err="1"/>
              <a:t>Beta,break</a:t>
            </a:r>
            <a:r>
              <a:rPr lang="en-US" altLang="zh-CN" dirty="0"/>
              <a:t>/return...)</a:t>
            </a:r>
          </a:p>
          <a:p>
            <a:r>
              <a:rPr lang="en-US" altLang="zh-CN" dirty="0"/>
              <a:t>2.</a:t>
            </a:r>
            <a:r>
              <a:rPr lang="zh-CN" altLang="en-US" dirty="0"/>
              <a:t>用一些小技巧</a:t>
            </a:r>
            <a:r>
              <a:rPr lang="en-US" altLang="zh-CN" dirty="0"/>
              <a:t>(</a:t>
            </a:r>
            <a:r>
              <a:rPr lang="zh-CN" altLang="en-US" dirty="0"/>
              <a:t>枚举二进制</a:t>
            </a:r>
            <a:r>
              <a:rPr lang="en-US" altLang="zh-CN" dirty="0"/>
              <a:t>,</a:t>
            </a:r>
            <a:r>
              <a:rPr lang="zh-CN" altLang="en-US" dirty="0"/>
              <a:t>记忆化</a:t>
            </a:r>
            <a:r>
              <a:rPr lang="en-US" altLang="zh-CN" dirty="0"/>
              <a:t>,</a:t>
            </a:r>
            <a:r>
              <a:rPr lang="zh-CN" altLang="en-US" dirty="0"/>
              <a:t>结点排序</a:t>
            </a:r>
            <a:r>
              <a:rPr lang="en-US" altLang="zh-CN" dirty="0"/>
              <a:t>...)</a:t>
            </a:r>
          </a:p>
          <a:p>
            <a:r>
              <a:rPr lang="en-US" altLang="zh-CN" dirty="0"/>
              <a:t>3.</a:t>
            </a:r>
            <a:r>
              <a:rPr lang="zh-CN" altLang="en-US" dirty="0"/>
              <a:t>杀手锏</a:t>
            </a:r>
            <a:r>
              <a:rPr lang="en-US" altLang="zh-CN" dirty="0"/>
              <a:t>:</a:t>
            </a:r>
            <a:r>
              <a:rPr lang="zh-CN" altLang="en-US" dirty="0"/>
              <a:t>换方法</a:t>
            </a:r>
          </a:p>
          <a:p>
            <a:r>
              <a:rPr lang="zh-CN" altLang="en-US" dirty="0"/>
              <a:t>如果确信搜索是正解那就大胆上前两条</a:t>
            </a:r>
            <a:r>
              <a:rPr lang="en-US" altLang="zh-CN" dirty="0"/>
              <a:t>,</a:t>
            </a:r>
            <a:r>
              <a:rPr lang="zh-CN" altLang="en-US" dirty="0"/>
              <a:t>一般不会被卡。</a:t>
            </a:r>
          </a:p>
          <a:p>
            <a:r>
              <a:rPr lang="zh-CN" altLang="en-US" dirty="0"/>
              <a:t>如果不确定</a:t>
            </a:r>
            <a:r>
              <a:rPr lang="en-US" altLang="zh-CN" dirty="0"/>
              <a:t>,</a:t>
            </a:r>
            <a:r>
              <a:rPr lang="zh-CN" altLang="en-US" dirty="0"/>
              <a:t>那还是乖乖换方法吧</a:t>
            </a:r>
            <a:r>
              <a:rPr lang="en-US" altLang="zh-CN" dirty="0"/>
              <a:t>,</a:t>
            </a:r>
            <a:r>
              <a:rPr lang="zh-CN" altLang="en-US" dirty="0"/>
              <a:t>负责人的出题人是不会让暴力水过的。</a:t>
            </a:r>
          </a:p>
          <a:p>
            <a:endParaRPr lang="zh-CN" altLang="en-US" dirty="0"/>
          </a:p>
        </p:txBody>
      </p:sp>
    </p:spTree>
    <p:extLst>
      <p:ext uri="{BB962C8B-B14F-4D97-AF65-F5344CB8AC3E}">
        <p14:creationId xmlns:p14="http://schemas.microsoft.com/office/powerpoint/2010/main" val="1399084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分治</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r>
              <a:rPr lang="en-US" altLang="zh-CN" dirty="0"/>
              <a:t>Divide and Conquer</a:t>
            </a:r>
            <a:endParaRPr lang="zh-CN" altLang="en-US" dirty="0"/>
          </a:p>
        </p:txBody>
      </p:sp>
    </p:spTree>
    <p:extLst>
      <p:ext uri="{BB962C8B-B14F-4D97-AF65-F5344CB8AC3E}">
        <p14:creationId xmlns:p14="http://schemas.microsoft.com/office/powerpoint/2010/main" val="23867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经典问题复习</a:t>
            </a:r>
            <a:r>
              <a:rPr lang="en-US" altLang="zh-CN"/>
              <a:t>&amp;</a:t>
            </a:r>
            <a:r>
              <a:rPr lang="zh-CN" altLang="en-US"/>
              <a:t>热身</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13707"/>
            <a:ext cx="10680337" cy="601525"/>
          </a:xfrm>
        </p:spPr>
        <p:txBody>
          <a:bodyPr>
            <a:normAutofit fontScale="90000"/>
          </a:bodyPr>
          <a:lstStyle/>
          <a:p>
            <a:r>
              <a:rPr lang="zh-CN" altLang="en-US" dirty="0"/>
              <a:t>棋盘覆盖问题</a:t>
            </a:r>
          </a:p>
        </p:txBody>
      </p:sp>
      <p:sp>
        <p:nvSpPr>
          <p:cNvPr id="3" name="内容占位符 2"/>
          <p:cNvSpPr>
            <a:spLocks noGrp="1"/>
          </p:cNvSpPr>
          <p:nvPr>
            <p:ph idx="1"/>
          </p:nvPr>
        </p:nvSpPr>
        <p:spPr>
          <a:xfrm>
            <a:off x="838200" y="1825625"/>
            <a:ext cx="10515600" cy="4351338"/>
          </a:xfrm>
          <a:noFill/>
          <a:ln w="12700" cmpd="sng">
            <a:solidFill>
              <a:schemeClr val="accent1">
                <a:shade val="50000"/>
              </a:schemeClr>
            </a:solidFill>
            <a:prstDash val="solid"/>
          </a:ln>
        </p:spPr>
        <p:txBody>
          <a:bodyPr/>
          <a:lstStyle/>
          <a:p>
            <a:pPr>
              <a:buClr>
                <a:srgbClr val="000000"/>
              </a:buClr>
            </a:pPr>
            <a:r>
              <a:rPr lang="zh-CN" altLang="en-US" dirty="0"/>
              <a:t>有一个</a:t>
            </a:r>
            <a:r>
              <a:rPr lang="en-US" altLang="zh-CN" dirty="0"/>
              <a:t>2</a:t>
            </a:r>
            <a:r>
              <a:rPr lang="en-US" altLang="zh-CN" baseline="30000" dirty="0"/>
              <a:t>k</a:t>
            </a:r>
            <a:r>
              <a:rPr lang="en-US" altLang="zh-CN" dirty="0"/>
              <a:t> ×2</a:t>
            </a:r>
            <a:r>
              <a:rPr lang="en-US" altLang="zh-CN" baseline="30000" dirty="0"/>
              <a:t>k</a:t>
            </a:r>
            <a:r>
              <a:rPr lang="en-US" altLang="zh-CN" dirty="0"/>
              <a:t> </a:t>
            </a:r>
            <a:r>
              <a:rPr lang="zh-CN" altLang="en-US" dirty="0"/>
              <a:t>的棋盘，恰有一个方格是黑的，其他的为白色。</a:t>
            </a:r>
          </a:p>
          <a:p>
            <a:pPr>
              <a:buClr>
                <a:srgbClr val="000000"/>
              </a:buClr>
            </a:pPr>
            <a:r>
              <a:rPr lang="zh-CN" altLang="en-US" dirty="0"/>
              <a:t>注意黑色方格不能被覆盖，任意一个白色方格不能同时被两个或更多牌覆盖。</a:t>
            </a:r>
          </a:p>
          <a:p>
            <a:pPr>
              <a:buClr>
                <a:srgbClr val="000000"/>
              </a:buClr>
            </a:pPr>
            <a:r>
              <a:rPr lang="zh-CN" altLang="en-US" dirty="0">
                <a:sym typeface="+mn-ea"/>
              </a:rPr>
              <a:t>现在要用</a:t>
            </a:r>
            <a:r>
              <a:rPr lang="en-US" altLang="zh-CN" dirty="0">
                <a:sym typeface="+mn-ea"/>
              </a:rPr>
              <a:t>3</a:t>
            </a:r>
            <a:r>
              <a:rPr lang="zh-CN" altLang="en-US" dirty="0">
                <a:sym typeface="+mn-ea"/>
              </a:rPr>
              <a:t>个方格的</a:t>
            </a:r>
            <a:r>
              <a:rPr lang="en-US" altLang="zh-CN" dirty="0">
                <a:sym typeface="+mn-ea"/>
              </a:rPr>
              <a:t>L</a:t>
            </a:r>
            <a:r>
              <a:rPr lang="zh-CN" altLang="en-US" dirty="0">
                <a:sym typeface="+mn-ea"/>
              </a:rPr>
              <a:t>形牌覆盖所有白色方格。牌可以旋转对称。求一个覆盖方案。</a:t>
            </a:r>
            <a:endParaRPr lang="en-US" altLang="zh-CN"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58FC4-5AB7-4D67-AEFA-C92A6839DC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BEA593-24A6-4FB2-8578-C695C813F663}"/>
              </a:ext>
            </a:extLst>
          </p:cNvPr>
          <p:cNvSpPr>
            <a:spLocks noGrp="1"/>
          </p:cNvSpPr>
          <p:nvPr>
            <p:ph idx="1"/>
          </p:nvPr>
        </p:nvSpPr>
        <p:spPr/>
        <p:txBody>
          <a:bodyPr/>
          <a:lstStyle/>
          <a:p>
            <a:r>
              <a:rPr lang="zh-CN" altLang="en-US" dirty="0"/>
              <a:t>这样就把</a:t>
            </a:r>
            <a:r>
              <a:rPr lang="en-US" altLang="zh-CN" dirty="0"/>
              <a:t>k</a:t>
            </a:r>
            <a:r>
              <a:rPr lang="zh-CN" altLang="en-US" dirty="0"/>
              <a:t>规模的问题分成了</a:t>
            </a:r>
            <a:r>
              <a:rPr lang="en-US" altLang="zh-CN" dirty="0"/>
              <a:t>4</a:t>
            </a:r>
            <a:r>
              <a:rPr lang="zh-CN" altLang="en-US" dirty="0"/>
              <a:t>个</a:t>
            </a:r>
            <a:r>
              <a:rPr lang="en-US" altLang="zh-CN" dirty="0"/>
              <a:t>k-1</a:t>
            </a:r>
            <a:r>
              <a:rPr lang="zh-CN" altLang="en-US" dirty="0"/>
              <a:t>规模的问题</a:t>
            </a:r>
            <a:endParaRPr lang="en-US" altLang="zh-CN" dirty="0"/>
          </a:p>
          <a:p>
            <a:endParaRPr lang="en-US" altLang="zh-CN" dirty="0"/>
          </a:p>
          <a:p>
            <a:endParaRPr lang="en-US" altLang="zh-CN" dirty="0"/>
          </a:p>
          <a:p>
            <a:endParaRPr lang="en-US" altLang="zh-CN" dirty="0"/>
          </a:p>
          <a:p>
            <a:r>
              <a:rPr lang="zh-CN" altLang="en-US" dirty="0"/>
              <a:t>递归处理直到</a:t>
            </a:r>
            <a:r>
              <a:rPr lang="en-US" altLang="zh-CN" dirty="0"/>
              <a:t>k=1</a:t>
            </a:r>
            <a:r>
              <a:rPr lang="zh-CN" altLang="en-US" dirty="0"/>
              <a:t>为止。</a:t>
            </a:r>
          </a:p>
        </p:txBody>
      </p:sp>
      <p:pic>
        <p:nvPicPr>
          <p:cNvPr id="2050" name="Picture 2" descr="https://img-blog.csdn.net/20180606200122800?watermark/2/text/aHR0cHM6Ly9ibG9nLmNzZG4ubmV0L3FxXzMwMjY4NTQ1/font/5a6L5L2T/fontsize/400/fill/I0JBQkFCMA==/dissolve/70">
            <a:extLst>
              <a:ext uri="{FF2B5EF4-FFF2-40B4-BE49-F238E27FC236}">
                <a16:creationId xmlns:a16="http://schemas.microsoft.com/office/drawing/2014/main" id="{BE818188-E773-4957-BA96-5FB028D4B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708" y="2439546"/>
            <a:ext cx="3180913" cy="312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02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746" y="592645"/>
            <a:ext cx="10680337" cy="601525"/>
          </a:xfrm>
        </p:spPr>
        <p:txBody>
          <a:bodyPr>
            <a:normAutofit fontScale="90000"/>
          </a:bodyPr>
          <a:lstStyle/>
          <a:p>
            <a:r>
              <a:rPr lang="zh-CN" altLang="en-US"/>
              <a:t>循环日程表问题</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en-US" altLang="zh-CN"/>
              <a:t>n=2</a:t>
            </a:r>
            <a:r>
              <a:rPr lang="en-US" altLang="zh-CN" baseline="30000"/>
              <a:t>k</a:t>
            </a:r>
            <a:r>
              <a:rPr lang="zh-CN" altLang="zh-CN"/>
              <a:t>个运动员进行循环赛，</a:t>
            </a:r>
            <a:r>
              <a:rPr lang="zh-CN" altLang="en-US"/>
              <a:t>每个选手必须和其他</a:t>
            </a:r>
            <a:r>
              <a:rPr lang="en-US" altLang="zh-CN"/>
              <a:t>n-1</a:t>
            </a:r>
            <a:r>
              <a:rPr lang="zh-CN" altLang="en-US"/>
              <a:t>个运动员各赛一次，且每个选手一天只能赛一场。</a:t>
            </a:r>
          </a:p>
          <a:p>
            <a:pPr>
              <a:buClr>
                <a:srgbClr val="000000"/>
              </a:buClr>
            </a:pPr>
            <a:r>
              <a:rPr lang="zh-CN" altLang="en-US"/>
              <a:t>现在要排一个日程表，第</a:t>
            </a:r>
            <a:r>
              <a:rPr lang="en-US" altLang="zh-CN"/>
              <a:t>i</a:t>
            </a:r>
            <a:r>
              <a:rPr lang="zh-CN" altLang="en-US"/>
              <a:t>行第</a:t>
            </a:r>
            <a:r>
              <a:rPr lang="en-US" altLang="zh-CN"/>
              <a:t>j</a:t>
            </a:r>
            <a:r>
              <a:rPr lang="zh-CN" altLang="en-US"/>
              <a:t>列是第</a:t>
            </a:r>
            <a:r>
              <a:rPr lang="en-US" altLang="zh-CN"/>
              <a:t>i</a:t>
            </a:r>
            <a:r>
              <a:rPr lang="zh-CN" altLang="en-US"/>
              <a:t>个选手第</a:t>
            </a:r>
            <a:r>
              <a:rPr lang="en-US" altLang="zh-CN"/>
              <a:t>j</a:t>
            </a:r>
            <a:r>
              <a:rPr lang="zh-CN" altLang="en-US"/>
              <a:t>天遇到的选手。</a:t>
            </a:r>
          </a:p>
        </p:txBody>
      </p:sp>
      <p:pic>
        <p:nvPicPr>
          <p:cNvPr id="4" name="图片 3"/>
          <p:cNvPicPr>
            <a:picLocks noChangeAspect="1"/>
          </p:cNvPicPr>
          <p:nvPr/>
        </p:nvPicPr>
        <p:blipFill>
          <a:blip r:embed="rId2"/>
          <a:stretch>
            <a:fillRect/>
          </a:stretch>
        </p:blipFill>
        <p:spPr>
          <a:xfrm>
            <a:off x="4439920" y="3337560"/>
            <a:ext cx="3312160" cy="2212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搜索入门</a:t>
            </a:r>
          </a:p>
        </p:txBody>
      </p:sp>
      <p:sp>
        <p:nvSpPr>
          <p:cNvPr id="3" name="内容占位符 2"/>
          <p:cNvSpPr>
            <a:spLocks noGrp="1"/>
          </p:cNvSpPr>
          <p:nvPr>
            <p:ph idx="1"/>
          </p:nvPr>
        </p:nvSpPr>
        <p:spPr/>
        <p:txBody>
          <a:bodyPr/>
          <a:lstStyle/>
          <a:p>
            <a:r>
              <a:rPr lang="zh-CN" altLang="en-US" dirty="0"/>
              <a:t>所谓入门，就是一些基础的东西，比如深度优先搜索</a:t>
            </a:r>
            <a:r>
              <a:rPr lang="en-US" altLang="zh-CN" dirty="0"/>
              <a:t>(DFS),</a:t>
            </a:r>
            <a:r>
              <a:rPr lang="zh-CN" altLang="en-US" dirty="0"/>
              <a:t>广度优先搜索</a:t>
            </a:r>
            <a:r>
              <a:rPr lang="en-US" altLang="zh-CN" dirty="0"/>
              <a:t>(BFS),</a:t>
            </a:r>
            <a:r>
              <a:rPr lang="zh-CN" altLang="zh-CN" dirty="0"/>
              <a:t>记忆化搜索</a:t>
            </a:r>
            <a:r>
              <a:rPr lang="en-US" altLang="zh-CN" dirty="0"/>
              <a:t>,</a:t>
            </a:r>
            <a:r>
              <a:rPr lang="zh-CN" altLang="en-US" dirty="0"/>
              <a:t>暴力枚举之类的，也就是我们通称的暴力。</a:t>
            </a:r>
          </a:p>
          <a:p>
            <a:r>
              <a:rPr lang="zh-CN" altLang="en-US" dirty="0"/>
              <a:t>这是最重要的基础，相信大家都会了，这里就不再赘述。</a:t>
            </a:r>
          </a:p>
          <a:p>
            <a:endParaRPr lang="zh-CN" altLang="en-US" dirty="0"/>
          </a:p>
          <a:p>
            <a:r>
              <a:rPr lang="zh-CN" altLang="en-US" dirty="0"/>
              <a:t>例题：</a:t>
            </a:r>
          </a:p>
          <a:p>
            <a:r>
              <a:rPr lang="zh-CN" altLang="en-US" dirty="0"/>
              <a:t>马的走法，倒水问题，八皇后问题，</a:t>
            </a:r>
            <a:r>
              <a:rPr lang="en-US" altLang="zh-CN" dirty="0"/>
              <a:t>etc...</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68D0-9F01-4E24-BC3A-775D158FA4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E7A125-A6FE-4260-84A0-C61C1FC990FB}"/>
              </a:ext>
            </a:extLst>
          </p:cNvPr>
          <p:cNvSpPr>
            <a:spLocks noGrp="1"/>
          </p:cNvSpPr>
          <p:nvPr>
            <p:ph idx="1"/>
          </p:nvPr>
        </p:nvSpPr>
        <p:spPr/>
        <p:txBody>
          <a:bodyPr/>
          <a:lstStyle/>
          <a:p>
            <a:r>
              <a:rPr lang="zh-CN" altLang="en-US" dirty="0"/>
              <a:t>与上题差不多</a:t>
            </a:r>
          </a:p>
        </p:txBody>
      </p:sp>
    </p:spTree>
    <p:extLst>
      <p:ext uri="{BB962C8B-B14F-4D97-AF65-F5344CB8AC3E}">
        <p14:creationId xmlns:p14="http://schemas.microsoft.com/office/powerpoint/2010/main" val="679012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pPr algn="ctr"/>
            <a:r>
              <a:rPr lang="zh-CN" altLang="en-US"/>
              <a:t>分治</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a:t>分治就是分而治之。</a:t>
            </a:r>
          </a:p>
          <a:p>
            <a:pPr>
              <a:buClr>
                <a:srgbClr val="000000"/>
              </a:buClr>
            </a:pPr>
            <a:r>
              <a:rPr lang="zh-CN" altLang="en-US"/>
              <a:t>分治法往往有三步</a:t>
            </a:r>
            <a:r>
              <a:rPr lang="en-US" altLang="zh-CN"/>
              <a:t>:</a:t>
            </a:r>
          </a:p>
          <a:p>
            <a:pPr>
              <a:buClr>
                <a:srgbClr val="000000"/>
              </a:buClr>
            </a:pPr>
            <a:r>
              <a:rPr lang="en-US" altLang="zh-CN"/>
              <a:t>1.</a:t>
            </a:r>
            <a:r>
              <a:rPr lang="zh-CN" altLang="en-US"/>
              <a:t>划分问题</a:t>
            </a:r>
            <a:r>
              <a:rPr lang="en-US" altLang="zh-CN"/>
              <a:t>(Divide)</a:t>
            </a:r>
            <a:r>
              <a:rPr lang="zh-CN" altLang="en-US"/>
              <a:t>：把原问题划分成若干个子问题</a:t>
            </a:r>
          </a:p>
          <a:p>
            <a:pPr>
              <a:buClr>
                <a:srgbClr val="000000"/>
              </a:buClr>
            </a:pPr>
            <a:r>
              <a:rPr lang="en-US" altLang="zh-CN"/>
              <a:t>2.</a:t>
            </a:r>
            <a:r>
              <a:rPr lang="zh-CN" altLang="en-US"/>
              <a:t>递归求解</a:t>
            </a:r>
            <a:r>
              <a:rPr lang="en-US" altLang="zh-CN"/>
              <a:t>(Conquer)</a:t>
            </a:r>
            <a:r>
              <a:rPr lang="zh-CN" altLang="en-US"/>
              <a:t>：递归解决每一个子问题</a:t>
            </a:r>
          </a:p>
          <a:p>
            <a:pPr>
              <a:buClr>
                <a:srgbClr val="000000"/>
              </a:buClr>
            </a:pPr>
            <a:r>
              <a:rPr lang="en-US" altLang="zh-CN"/>
              <a:t>3.</a:t>
            </a:r>
            <a:r>
              <a:rPr lang="zh-CN" altLang="en-US"/>
              <a:t>合并答案</a:t>
            </a:r>
            <a:r>
              <a:rPr lang="en-US" altLang="zh-CN"/>
              <a:t>(Combine)</a:t>
            </a:r>
            <a:r>
              <a:rPr lang="zh-CN" altLang="en-US"/>
              <a:t>：按照已有条件合并问题答案</a:t>
            </a:r>
            <a:r>
              <a:rPr lang="en-US" altLang="zh-CN"/>
              <a:t>,</a:t>
            </a:r>
            <a:r>
              <a:rPr lang="zh-CN" altLang="en-US"/>
              <a:t>从而解决原问题。</a:t>
            </a:r>
          </a:p>
          <a:p>
            <a:pPr>
              <a:buClr>
                <a:srgbClr val="000000"/>
              </a:buClr>
            </a:pPr>
            <a:r>
              <a:rPr lang="zh-CN" altLang="en-US"/>
              <a:t>本质：缩小问题规模</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zh-CN" altLang="en-US"/>
              <a:t>第</a:t>
            </a:r>
            <a:r>
              <a:rPr lang="en-US" altLang="zh-CN"/>
              <a:t>K</a:t>
            </a:r>
            <a:r>
              <a:rPr lang="zh-CN" altLang="en-US"/>
              <a:t>大</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sym typeface="+mn-ea"/>
              </a:rPr>
              <a:t>给出两个有序序列。</a:t>
            </a:r>
            <a:endParaRPr lang="en-US" altLang="zh-CN" dirty="0"/>
          </a:p>
          <a:p>
            <a:pPr>
              <a:buClr>
                <a:srgbClr val="000000"/>
              </a:buClr>
            </a:pPr>
            <a:r>
              <a:rPr lang="zh-CN" altLang="en-US" dirty="0">
                <a:sym typeface="+mn-ea"/>
              </a:rPr>
              <a:t>你需要在</a:t>
            </a:r>
            <a:r>
              <a:rPr lang="en-US" altLang="zh-CN" dirty="0" err="1">
                <a:sym typeface="+mn-ea"/>
              </a:rPr>
              <a:t>logN</a:t>
            </a:r>
            <a:r>
              <a:rPr lang="zh-CN" altLang="en-US" dirty="0">
                <a:sym typeface="+mn-ea"/>
              </a:rPr>
              <a:t>的时间里找出将两个序列合并之后的第</a:t>
            </a:r>
            <a:r>
              <a:rPr lang="en-US" altLang="zh-CN" dirty="0">
                <a:sym typeface="+mn-ea"/>
              </a:rPr>
              <a:t>K</a:t>
            </a:r>
            <a:r>
              <a:rPr lang="zh-CN" altLang="en-US" dirty="0">
                <a:sym typeface="+mn-ea"/>
              </a:rPr>
              <a:t>大。</a:t>
            </a:r>
            <a:endParaRPr lang="en-US" altLang="zh-CN" dirty="0"/>
          </a:p>
          <a:p>
            <a:pPr>
              <a:buClr>
                <a:srgbClr val="000000"/>
              </a:buClr>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zh-CN" altLang="en-US">
                <a:sym typeface="+mn-ea"/>
              </a:rPr>
              <a:t>第</a:t>
            </a:r>
            <a:r>
              <a:rPr lang="en-US" altLang="zh-CN">
                <a:sym typeface="+mn-ea"/>
              </a:rPr>
              <a:t>K</a:t>
            </a:r>
            <a:r>
              <a:rPr lang="zh-CN" altLang="en-US">
                <a:sym typeface="+mn-ea"/>
              </a:rPr>
              <a:t>大</a:t>
            </a:r>
            <a:endParaRPr lang="zh-CN" altLang="en-US"/>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t>先找两序列的中点，假设为</a:t>
            </a:r>
            <a:r>
              <a:rPr lang="en-US" altLang="zh-CN" dirty="0"/>
              <a:t>ai</a:t>
            </a:r>
            <a:r>
              <a:rPr lang="zh-CN" altLang="en-US" dirty="0"/>
              <a:t>和</a:t>
            </a:r>
            <a:r>
              <a:rPr lang="en-US" altLang="zh-CN" dirty="0" err="1"/>
              <a:t>bj</a:t>
            </a:r>
            <a:r>
              <a:rPr lang="zh-CN" altLang="en-US" dirty="0"/>
              <a:t>，且</a:t>
            </a:r>
            <a:r>
              <a:rPr lang="en-US" altLang="zh-CN" dirty="0"/>
              <a:t>ai ≤ </a:t>
            </a:r>
            <a:r>
              <a:rPr lang="en-US" altLang="zh-CN" dirty="0" err="1"/>
              <a:t>bj</a:t>
            </a:r>
            <a:endParaRPr lang="en-US" altLang="zh-CN" dirty="0"/>
          </a:p>
          <a:p>
            <a:pPr>
              <a:buClr>
                <a:srgbClr val="000000"/>
              </a:buClr>
            </a:pPr>
            <a:r>
              <a:rPr lang="zh-CN" altLang="en-US" dirty="0"/>
              <a:t>若</a:t>
            </a:r>
            <a:r>
              <a:rPr lang="en-US" altLang="zh-CN" dirty="0" err="1"/>
              <a:t>i</a:t>
            </a:r>
            <a:r>
              <a:rPr lang="en-US" altLang="zh-CN" dirty="0"/>
              <a:t> + j ≤ K </a:t>
            </a:r>
            <a:r>
              <a:rPr lang="zh-CN" altLang="en-US" dirty="0"/>
              <a:t>，则第</a:t>
            </a:r>
            <a:r>
              <a:rPr lang="en-US" altLang="zh-CN" dirty="0"/>
              <a:t>K</a:t>
            </a:r>
            <a:r>
              <a:rPr lang="zh-CN" altLang="en-US" dirty="0"/>
              <a:t>大的数一定不在</a:t>
            </a:r>
            <a:r>
              <a:rPr lang="en-US" altLang="zh-CN" dirty="0"/>
              <a:t>a</a:t>
            </a:r>
            <a:r>
              <a:rPr lang="zh-CN" altLang="en-US" dirty="0"/>
              <a:t>的前半。</a:t>
            </a:r>
          </a:p>
          <a:p>
            <a:pPr>
              <a:buClr>
                <a:srgbClr val="000000"/>
              </a:buClr>
            </a:pPr>
            <a:r>
              <a:rPr lang="zh-CN" altLang="en-US" dirty="0"/>
              <a:t>否则一定在</a:t>
            </a:r>
            <a:r>
              <a:rPr lang="en-US" altLang="zh-CN" dirty="0"/>
              <a:t>b</a:t>
            </a:r>
            <a:r>
              <a:rPr lang="zh-CN" altLang="en-US" dirty="0"/>
              <a:t>的后半。</a:t>
            </a:r>
          </a:p>
          <a:p>
            <a:pPr>
              <a:buClr>
                <a:srgbClr val="000000"/>
              </a:buClr>
            </a:pPr>
            <a:r>
              <a:rPr lang="zh-CN" altLang="en-US" dirty="0"/>
              <a:t>每次至少一个序列长度减半。</a:t>
            </a:r>
          </a:p>
          <a:p>
            <a:pPr>
              <a:buClr>
                <a:srgbClr val="000000"/>
              </a:buClr>
            </a:pPr>
            <a:r>
              <a:rPr lang="zh-CN" altLang="en-US" dirty="0"/>
              <a:t>时间复杂度：</a:t>
            </a:r>
            <a:r>
              <a:rPr lang="en-US" altLang="zh-CN" dirty="0"/>
              <a:t>O(</a:t>
            </a:r>
            <a:r>
              <a:rPr lang="en-US" altLang="zh-CN" dirty="0" err="1"/>
              <a:t>logN</a:t>
            </a:r>
            <a:r>
              <a:rPr lang="en-US" altLang="zh-CN"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746" y="592645"/>
            <a:ext cx="10680337" cy="601525"/>
          </a:xfrm>
        </p:spPr>
        <p:txBody>
          <a:bodyPr>
            <a:normAutofit fontScale="90000"/>
          </a:bodyPr>
          <a:lstStyle/>
          <a:p>
            <a:r>
              <a:rPr lang="zh-CN" altLang="en-US"/>
              <a:t>Non-boring sequences</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zh-CN" dirty="0"/>
              <a:t>如果一个序列的任意连续子序列至少有一个只出现一次的元素，则称这个序列是不无聊</a:t>
            </a:r>
            <a:r>
              <a:rPr lang="en-US" altLang="zh-CN" dirty="0"/>
              <a:t>(Non-boring)</a:t>
            </a:r>
            <a:r>
              <a:rPr lang="zh-CN" altLang="zh-CN" dirty="0"/>
              <a:t>的。</a:t>
            </a:r>
          </a:p>
          <a:p>
            <a:pPr>
              <a:buClr>
                <a:srgbClr val="000000"/>
              </a:buClr>
            </a:pPr>
            <a:r>
              <a:rPr lang="zh-CN" altLang="en-US" dirty="0"/>
              <a:t>给一个长度为</a:t>
            </a:r>
            <a:r>
              <a:rPr lang="en-US" altLang="zh-CN" dirty="0"/>
              <a:t>N</a:t>
            </a:r>
            <a:r>
              <a:rPr lang="zh-CN" altLang="en-US" dirty="0"/>
              <a:t>的序列</a:t>
            </a:r>
            <a:r>
              <a:rPr lang="en-US" altLang="zh-CN" dirty="0"/>
              <a:t>A</a:t>
            </a:r>
            <a:r>
              <a:rPr lang="zh-CN" altLang="en-US" dirty="0"/>
              <a:t>，现要判断它是否是不无聊的。</a:t>
            </a:r>
          </a:p>
          <a:p>
            <a:pPr>
              <a:buClr>
                <a:srgbClr val="000000"/>
              </a:buClr>
            </a:pPr>
            <a:endParaRPr lang="zh-CN" altLang="en-US" dirty="0"/>
          </a:p>
          <a:p>
            <a:pPr>
              <a:buClr>
                <a:srgbClr val="000000"/>
              </a:buClr>
            </a:pPr>
            <a:r>
              <a:rPr lang="en-US" altLang="zh-CN" dirty="0"/>
              <a:t>Data Constraint</a:t>
            </a:r>
          </a:p>
          <a:p>
            <a:pPr>
              <a:buClr>
                <a:srgbClr val="000000"/>
              </a:buClr>
            </a:pPr>
            <a:r>
              <a:rPr lang="en-US" altLang="zh-CN" dirty="0"/>
              <a:t>N ≤ 200000</a:t>
            </a:r>
          </a:p>
          <a:p>
            <a:pPr>
              <a:buClr>
                <a:srgbClr val="000000"/>
              </a:buClr>
            </a:pPr>
            <a:r>
              <a:rPr lang="en-US" altLang="zh-CN" dirty="0"/>
              <a:t>A[</a:t>
            </a:r>
            <a:r>
              <a:rPr lang="en-US" altLang="zh-CN" dirty="0" err="1"/>
              <a:t>i</a:t>
            </a:r>
            <a:r>
              <a:rPr lang="en-US" altLang="zh-CN" dirty="0"/>
              <a:t>] ≤ 100000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746" y="592645"/>
            <a:ext cx="10680337" cy="601525"/>
          </a:xfrm>
        </p:spPr>
        <p:txBody>
          <a:bodyPr>
            <a:normAutofit fontScale="90000"/>
          </a:bodyPr>
          <a:lstStyle/>
          <a:p>
            <a:r>
              <a:rPr lang="zh-CN" altLang="en-US"/>
              <a:t>Non-boring sequences</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t>对于当前区间</a:t>
            </a:r>
            <a:r>
              <a:rPr lang="en-US" altLang="zh-CN" dirty="0"/>
              <a:t>[ L , R ] </a:t>
            </a:r>
            <a:r>
              <a:rPr lang="zh-CN" altLang="en-US" dirty="0"/>
              <a:t>，记只出现一次的元素为</a:t>
            </a:r>
            <a:r>
              <a:rPr lang="en-US" altLang="zh-CN" dirty="0"/>
              <a:t>A[P]</a:t>
            </a:r>
            <a:r>
              <a:rPr lang="zh-CN" altLang="en-US" dirty="0"/>
              <a:t>。</a:t>
            </a:r>
          </a:p>
          <a:p>
            <a:pPr>
              <a:buClr>
                <a:srgbClr val="000000"/>
              </a:buClr>
            </a:pPr>
            <a:r>
              <a:rPr lang="zh-CN" altLang="en-US" dirty="0"/>
              <a:t>那么当前这个区间必定是不无聊的，所以只需要判断</a:t>
            </a:r>
            <a:r>
              <a:rPr lang="en-US" altLang="zh-CN" dirty="0"/>
              <a:t>A[1...P-1]</a:t>
            </a:r>
            <a:r>
              <a:rPr lang="zh-CN" altLang="en-US" dirty="0"/>
              <a:t>和</a:t>
            </a:r>
            <a:r>
              <a:rPr lang="en-US" altLang="zh-CN" dirty="0"/>
              <a:t>A[P+1...N]</a:t>
            </a:r>
            <a:r>
              <a:rPr lang="zh-CN" altLang="en-US" dirty="0"/>
              <a:t>是否满足条件即可。</a:t>
            </a:r>
          </a:p>
          <a:p>
            <a:pPr>
              <a:buClr>
                <a:srgbClr val="000000"/>
              </a:buClr>
            </a:pPr>
            <a:r>
              <a:rPr lang="zh-CN" altLang="en-US" dirty="0"/>
              <a:t>可以开一个数组</a:t>
            </a:r>
            <a:r>
              <a:rPr lang="en-US" altLang="zh-CN" dirty="0"/>
              <a:t>B[</a:t>
            </a:r>
            <a:r>
              <a:rPr lang="en-US" altLang="zh-CN" dirty="0" err="1"/>
              <a:t>i</a:t>
            </a:r>
            <a:r>
              <a:rPr lang="en-US" altLang="zh-CN" dirty="0"/>
              <a:t>]</a:t>
            </a:r>
            <a:r>
              <a:rPr lang="zh-CN" altLang="en-US" dirty="0"/>
              <a:t>记录当前区间数字</a:t>
            </a:r>
            <a:r>
              <a:rPr lang="en-US" altLang="zh-CN" dirty="0" err="1"/>
              <a:t>i</a:t>
            </a:r>
            <a:r>
              <a:rPr lang="zh-CN" altLang="en-US" dirty="0"/>
              <a:t>的个数及位置，每次通过扫描分治的小区间来更新分治出来区间的数组</a:t>
            </a:r>
            <a:r>
              <a:rPr lang="en-US" altLang="zh-CN" dirty="0"/>
              <a:t>B</a:t>
            </a:r>
            <a:r>
              <a:rPr lang="zh-CN" altLang="en-US" dirty="0"/>
              <a:t>。</a:t>
            </a:r>
          </a:p>
          <a:p>
            <a:pPr>
              <a:buClr>
                <a:srgbClr val="000000"/>
              </a:buClr>
            </a:pPr>
            <a:r>
              <a:rPr lang="zh-CN" altLang="en-US" dirty="0"/>
              <a:t>时间复杂度</a:t>
            </a:r>
            <a:r>
              <a:rPr lang="en-US" altLang="zh-CN" dirty="0"/>
              <a:t>: O(</a:t>
            </a:r>
            <a:r>
              <a:rPr lang="en-US" altLang="zh-CN" dirty="0" err="1"/>
              <a:t>NlogN</a:t>
            </a:r>
            <a:r>
              <a:rPr lang="en-US" altLang="zh-CN"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en-US" altLang="zh-CN"/>
              <a:t>Xor</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sym typeface="+mn-ea"/>
              </a:rPr>
              <a:t>给出长度为</a:t>
            </a:r>
            <a:r>
              <a:rPr lang="en-US" altLang="zh-CN" dirty="0">
                <a:sym typeface="+mn-ea"/>
              </a:rPr>
              <a:t>n=2</a:t>
            </a:r>
            <a:r>
              <a:rPr lang="en-US" altLang="zh-CN" baseline="30000" dirty="0">
                <a:sym typeface="+mn-ea"/>
              </a:rPr>
              <a:t>k</a:t>
            </a:r>
            <a:r>
              <a:rPr lang="zh-CN" altLang="en-US" dirty="0">
                <a:sym typeface="+mn-ea"/>
              </a:rPr>
              <a:t>的序列</a:t>
            </a:r>
            <a:r>
              <a:rPr lang="en-US" altLang="zh-CN" dirty="0">
                <a:sym typeface="+mn-ea"/>
              </a:rPr>
              <a:t>a</a:t>
            </a:r>
            <a:r>
              <a:rPr lang="zh-CN" altLang="en-US" dirty="0">
                <a:sym typeface="+mn-ea"/>
              </a:rPr>
              <a:t>。</a:t>
            </a:r>
            <a:endParaRPr lang="en-US" altLang="zh-CN" dirty="0"/>
          </a:p>
          <a:p>
            <a:pPr>
              <a:buClr>
                <a:srgbClr val="000000"/>
              </a:buClr>
            </a:pPr>
            <a:r>
              <a:rPr lang="zh-CN" altLang="en-US" dirty="0">
                <a:sym typeface="+mn-ea"/>
              </a:rPr>
              <a:t>给出长度为</a:t>
            </a:r>
            <a:r>
              <a:rPr lang="en-US" altLang="zh-CN" dirty="0">
                <a:sym typeface="+mn-ea"/>
              </a:rPr>
              <a:t>k</a:t>
            </a:r>
            <a:r>
              <a:rPr lang="zh-CN" altLang="en-US" dirty="0">
                <a:sym typeface="+mn-ea"/>
              </a:rPr>
              <a:t>的序列</a:t>
            </a:r>
            <a:r>
              <a:rPr lang="en-US" altLang="zh-CN" dirty="0">
                <a:sym typeface="+mn-ea"/>
              </a:rPr>
              <a:t>b</a:t>
            </a:r>
            <a:r>
              <a:rPr lang="zh-CN" altLang="en-US" dirty="0">
                <a:sym typeface="+mn-ea"/>
              </a:rPr>
              <a:t>。</a:t>
            </a:r>
            <a:endParaRPr lang="en-US" altLang="zh-CN" dirty="0"/>
          </a:p>
          <a:p>
            <a:pPr>
              <a:buClr>
                <a:srgbClr val="000000"/>
              </a:buClr>
            </a:pPr>
            <a:r>
              <a:rPr lang="zh-CN" altLang="en-US" dirty="0">
                <a:sym typeface="+mn-ea"/>
              </a:rPr>
              <a:t>令</a:t>
            </a:r>
            <a:r>
              <a:rPr lang="en-US" altLang="zh-CN" dirty="0">
                <a:sym typeface="+mn-ea"/>
              </a:rPr>
              <a:t>                                               </a:t>
            </a:r>
            <a:r>
              <a:rPr lang="zh-CN" altLang="en-US" dirty="0">
                <a:sym typeface="+mn-ea"/>
              </a:rPr>
              <a:t>其中</a:t>
            </a:r>
            <a:r>
              <a:rPr lang="en-US" altLang="zh-CN" dirty="0">
                <a:sym typeface="+mn-ea"/>
              </a:rPr>
              <a:t>Cnt(x)</a:t>
            </a:r>
            <a:r>
              <a:rPr lang="zh-CN" altLang="en-US" dirty="0">
                <a:sym typeface="+mn-ea"/>
              </a:rPr>
              <a:t>表示</a:t>
            </a:r>
            <a:r>
              <a:rPr lang="en-US" altLang="zh-CN" dirty="0">
                <a:sym typeface="+mn-ea"/>
              </a:rPr>
              <a:t>x</a:t>
            </a:r>
            <a:r>
              <a:rPr lang="zh-CN" altLang="en-US" dirty="0">
                <a:sym typeface="+mn-ea"/>
              </a:rPr>
              <a:t>二进制中</a:t>
            </a:r>
            <a:r>
              <a:rPr lang="en-US" altLang="zh-CN" dirty="0">
                <a:sym typeface="+mn-ea"/>
              </a:rPr>
              <a:t>1</a:t>
            </a:r>
            <a:r>
              <a:rPr lang="zh-CN" altLang="en-US" dirty="0">
                <a:sym typeface="+mn-ea"/>
              </a:rPr>
              <a:t>的个数，</a:t>
            </a:r>
            <a:r>
              <a:rPr lang="en-US" altLang="zh-CN" dirty="0">
                <a:sym typeface="+mn-ea"/>
              </a:rPr>
              <a:t>^</a:t>
            </a:r>
            <a:r>
              <a:rPr lang="zh-CN" altLang="en-US" dirty="0">
                <a:sym typeface="+mn-ea"/>
              </a:rPr>
              <a:t>表示位运算</a:t>
            </a:r>
            <a:r>
              <a:rPr lang="en-US" altLang="zh-CN" dirty="0" err="1">
                <a:sym typeface="+mn-ea"/>
              </a:rPr>
              <a:t>xor</a:t>
            </a:r>
            <a:r>
              <a:rPr lang="zh-CN" altLang="en-US" dirty="0">
                <a:sym typeface="+mn-ea"/>
              </a:rPr>
              <a:t>。</a:t>
            </a:r>
            <a:endParaRPr lang="en-US" altLang="zh-CN" dirty="0"/>
          </a:p>
          <a:p>
            <a:pPr>
              <a:buClr>
                <a:srgbClr val="000000"/>
              </a:buClr>
            </a:pPr>
            <a:r>
              <a:rPr lang="zh-CN" altLang="en-US" dirty="0">
                <a:sym typeface="+mn-ea"/>
              </a:rPr>
              <a:t>求序列</a:t>
            </a:r>
            <a:r>
              <a:rPr lang="en-US" altLang="zh-CN" dirty="0">
                <a:sym typeface="+mn-ea"/>
              </a:rPr>
              <a:t>c</a:t>
            </a:r>
            <a:r>
              <a:rPr lang="zh-CN" altLang="en-US" dirty="0">
                <a:sym typeface="+mn-ea"/>
              </a:rPr>
              <a:t>。</a:t>
            </a:r>
          </a:p>
          <a:p>
            <a:pPr>
              <a:buClr>
                <a:srgbClr val="000000"/>
              </a:buClr>
            </a:pPr>
            <a:endParaRPr lang="zh-CN" altLang="en-US" dirty="0">
              <a:sym typeface="+mn-ea"/>
            </a:endParaRPr>
          </a:p>
          <a:p>
            <a:pPr>
              <a:buClr>
                <a:srgbClr val="000000"/>
              </a:buClr>
            </a:pPr>
            <a:r>
              <a:rPr lang="en-US" altLang="zh-CN" dirty="0">
                <a:sym typeface="+mn-ea"/>
              </a:rPr>
              <a:t>Data Constraint</a:t>
            </a:r>
          </a:p>
          <a:p>
            <a:pPr>
              <a:buClr>
                <a:srgbClr val="000000"/>
              </a:buClr>
            </a:pPr>
            <a:r>
              <a:rPr lang="en-US" altLang="zh-CN" dirty="0">
                <a:sym typeface="+mn-ea"/>
              </a:rPr>
              <a:t>n ≤ 10</a:t>
            </a:r>
            <a:r>
              <a:rPr lang="en-US" altLang="zh-CN" baseline="30000" dirty="0">
                <a:sym typeface="+mn-ea"/>
              </a:rPr>
              <a:t>5</a:t>
            </a:r>
            <a:r>
              <a:rPr lang="en-US" altLang="zh-CN" dirty="0">
                <a:sym typeface="+mn-ea"/>
              </a:rPr>
              <a:t> </a:t>
            </a:r>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942397056"/>
              </p:ext>
            </p:extLst>
          </p:nvPr>
        </p:nvGraphicFramePr>
        <p:xfrm>
          <a:off x="1577129" y="2659309"/>
          <a:ext cx="3863565" cy="677411"/>
        </p:xfrm>
        <a:graphic>
          <a:graphicData uri="http://schemas.openxmlformats.org/presentationml/2006/ole">
            <mc:AlternateContent xmlns:mc="http://schemas.openxmlformats.org/markup-compatibility/2006">
              <mc:Choice xmlns:v="urn:schemas-microsoft-com:vml" Requires="v">
                <p:oleObj spid="_x0000_s3087" r:id="rId3" imgW="1320165" imgH="304800" progId="Equation.KSEE3">
                  <p:embed/>
                </p:oleObj>
              </mc:Choice>
              <mc:Fallback>
                <p:oleObj r:id="rId3" imgW="1320165" imgH="304800" progId="Equation.KSEE3">
                  <p:embed/>
                  <p:pic>
                    <p:nvPicPr>
                      <p:cNvPr id="4" name="对象 3">
                        <a:hlinkClick r:id="" action="ppaction://ole?verb=0"/>
                      </p:cNvPr>
                      <p:cNvPicPr/>
                      <p:nvPr/>
                    </p:nvPicPr>
                    <p:blipFill>
                      <a:blip r:embed="rId4"/>
                      <a:stretch>
                        <a:fillRect/>
                      </a:stretch>
                    </p:blipFill>
                    <p:spPr>
                      <a:xfrm>
                        <a:off x="1577129" y="2659309"/>
                        <a:ext cx="3863565" cy="677411"/>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en-US" altLang="zh-CN"/>
              <a:t>Xor</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sym typeface="+mn-ea"/>
              </a:rPr>
              <a:t>不妨考虑按二进制位分治。</a:t>
            </a:r>
            <a:endParaRPr lang="en-US" altLang="zh-CN" dirty="0"/>
          </a:p>
          <a:p>
            <a:pPr>
              <a:buClr>
                <a:srgbClr val="000000"/>
              </a:buClr>
            </a:pPr>
            <a:r>
              <a:rPr lang="zh-CN" altLang="en-US" dirty="0">
                <a:sym typeface="+mn-ea"/>
              </a:rPr>
              <a:t>当前分治区间为</a:t>
            </a:r>
            <a:r>
              <a:rPr lang="en-US" altLang="zh-CN" dirty="0">
                <a:sym typeface="+mn-ea"/>
              </a:rPr>
              <a:t>[L,R]</a:t>
            </a:r>
            <a:r>
              <a:rPr lang="zh-CN" altLang="en-US" dirty="0">
                <a:sym typeface="+mn-ea"/>
              </a:rPr>
              <a:t>，迭代的深度为</a:t>
            </a:r>
            <a:r>
              <a:rPr lang="en-US" altLang="zh-CN" dirty="0">
                <a:sym typeface="+mn-ea"/>
              </a:rPr>
              <a:t>dep</a:t>
            </a:r>
            <a:r>
              <a:rPr lang="zh-CN" altLang="en-US" dirty="0">
                <a:sym typeface="+mn-ea"/>
              </a:rPr>
              <a:t>，其中</a:t>
            </a:r>
            <a:r>
              <a:rPr lang="en-US" altLang="zh-CN" dirty="0">
                <a:sym typeface="+mn-ea"/>
              </a:rPr>
              <a:t>[L,mid]</a:t>
            </a:r>
            <a:r>
              <a:rPr lang="zh-CN" altLang="en-US" dirty="0">
                <a:sym typeface="+mn-ea"/>
              </a:rPr>
              <a:t>第</a:t>
            </a:r>
            <a:r>
              <a:rPr lang="en-US" altLang="zh-CN" dirty="0">
                <a:sym typeface="+mn-ea"/>
              </a:rPr>
              <a:t>dep</a:t>
            </a:r>
            <a:r>
              <a:rPr lang="zh-CN" altLang="en-US" dirty="0">
                <a:sym typeface="+mn-ea"/>
              </a:rPr>
              <a:t>位均为</a:t>
            </a:r>
            <a:r>
              <a:rPr lang="en-US" altLang="zh-CN" dirty="0">
                <a:sym typeface="+mn-ea"/>
              </a:rPr>
              <a:t>0</a:t>
            </a:r>
            <a:r>
              <a:rPr lang="zh-CN" altLang="en-US" dirty="0">
                <a:sym typeface="+mn-ea"/>
              </a:rPr>
              <a:t>，</a:t>
            </a:r>
            <a:r>
              <a:rPr lang="en-US" altLang="zh-CN" dirty="0">
                <a:sym typeface="+mn-ea"/>
              </a:rPr>
              <a:t>[mid+1,R]</a:t>
            </a:r>
            <a:r>
              <a:rPr lang="zh-CN" altLang="en-US" dirty="0">
                <a:sym typeface="+mn-ea"/>
              </a:rPr>
              <a:t>的第</a:t>
            </a:r>
            <a:r>
              <a:rPr lang="en-US" altLang="zh-CN" dirty="0">
                <a:sym typeface="+mn-ea"/>
              </a:rPr>
              <a:t>dep</a:t>
            </a:r>
            <a:r>
              <a:rPr lang="zh-CN" altLang="en-US" dirty="0">
                <a:sym typeface="+mn-ea"/>
              </a:rPr>
              <a:t>位均为</a:t>
            </a:r>
            <a:r>
              <a:rPr lang="en-US" altLang="zh-CN" dirty="0">
                <a:sym typeface="+mn-ea"/>
              </a:rPr>
              <a:t>1.</a:t>
            </a:r>
            <a:endParaRPr lang="en-US" altLang="zh-CN" dirty="0"/>
          </a:p>
          <a:p>
            <a:pPr>
              <a:buClr>
                <a:srgbClr val="000000"/>
              </a:buClr>
            </a:pPr>
            <a:r>
              <a:rPr lang="zh-CN" altLang="en-US" dirty="0">
                <a:sym typeface="+mn-ea"/>
              </a:rPr>
              <a:t>令</a:t>
            </a:r>
            <a:r>
              <a:rPr lang="en-US" altLang="zh-CN" dirty="0">
                <a:sym typeface="+mn-ea"/>
              </a:rPr>
              <a:t>f[i][j]</a:t>
            </a:r>
            <a:r>
              <a:rPr lang="zh-CN" altLang="en-US" dirty="0">
                <a:sym typeface="+mn-ea"/>
              </a:rPr>
              <a:t>表示在当前分治区间内，与 </a:t>
            </a:r>
            <a:r>
              <a:rPr lang="en-US" altLang="zh-CN" dirty="0">
                <a:sym typeface="+mn-ea"/>
              </a:rPr>
              <a:t>i </a:t>
            </a:r>
            <a:r>
              <a:rPr lang="zh-CN" altLang="en-US" dirty="0">
                <a:sym typeface="+mn-ea"/>
              </a:rPr>
              <a:t>有 </a:t>
            </a:r>
            <a:r>
              <a:rPr lang="en-US" altLang="zh-CN" dirty="0">
                <a:sym typeface="+mn-ea"/>
              </a:rPr>
              <a:t>j </a:t>
            </a:r>
            <a:r>
              <a:rPr lang="zh-CN" altLang="en-US" dirty="0">
                <a:sym typeface="+mn-ea"/>
              </a:rPr>
              <a:t>位二进制不同的数之和。</a:t>
            </a:r>
            <a:endParaRPr lang="en-US" altLang="zh-CN" dirty="0"/>
          </a:p>
          <a:p>
            <a:pPr>
              <a:buClr>
                <a:srgbClr val="000000"/>
              </a:buClr>
            </a:pPr>
            <a:r>
              <a:rPr lang="zh-CN" altLang="en-US" dirty="0">
                <a:sym typeface="+mn-ea"/>
              </a:rPr>
              <a:t>很容易由</a:t>
            </a:r>
            <a:r>
              <a:rPr lang="en-US" altLang="zh-CN" dirty="0">
                <a:sym typeface="+mn-ea"/>
              </a:rPr>
              <a:t>[L,mid],[mid+1,R]</a:t>
            </a:r>
            <a:r>
              <a:rPr lang="zh-CN" altLang="en-US" dirty="0">
                <a:sym typeface="+mn-ea"/>
              </a:rPr>
              <a:t>得到</a:t>
            </a:r>
            <a:r>
              <a:rPr lang="en-US" altLang="zh-CN" dirty="0">
                <a:sym typeface="+mn-ea"/>
              </a:rPr>
              <a:t>[L,R]</a:t>
            </a:r>
            <a:r>
              <a:rPr lang="zh-CN" altLang="en-US" dirty="0">
                <a:sym typeface="+mn-ea"/>
              </a:rPr>
              <a:t>的</a:t>
            </a:r>
            <a:r>
              <a:rPr lang="en-US" altLang="zh-CN" dirty="0">
                <a:sym typeface="+mn-ea"/>
              </a:rPr>
              <a:t>f</a:t>
            </a:r>
            <a:r>
              <a:rPr lang="zh-CN" altLang="en-US" dirty="0">
                <a:sym typeface="+mn-ea"/>
              </a:rPr>
              <a:t>值。</a:t>
            </a:r>
            <a:endParaRPr lang="en-US" altLang="zh-CN" dirty="0"/>
          </a:p>
          <a:p>
            <a:pPr>
              <a:buClr>
                <a:srgbClr val="000000"/>
              </a:buClr>
            </a:pPr>
            <a:r>
              <a:rPr lang="zh-CN" altLang="en-US" dirty="0">
                <a:sym typeface="+mn-ea"/>
              </a:rPr>
              <a:t>问题迎刃而解。</a:t>
            </a:r>
          </a:p>
          <a:p>
            <a:pPr>
              <a:buClr>
                <a:srgbClr val="000000"/>
              </a:buClr>
            </a:pPr>
            <a:r>
              <a:rPr lang="zh-CN" altLang="en-US" dirty="0">
                <a:sym typeface="+mn-ea"/>
              </a:rPr>
              <a:t>听说还可以</a:t>
            </a:r>
            <a:r>
              <a:rPr lang="en-US" altLang="zh-CN" dirty="0">
                <a:sym typeface="+mn-ea"/>
              </a:rPr>
              <a:t>FWT</a:t>
            </a:r>
            <a:r>
              <a:rPr lang="zh-CN" altLang="en-US" dirty="0">
                <a:sym typeface="+mn-ea"/>
              </a:rPr>
              <a:t>？</a:t>
            </a:r>
          </a:p>
          <a:p>
            <a:pPr>
              <a:buClr>
                <a:srgbClr val="000000"/>
              </a:buCl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en-US" altLang="zh-CN"/>
              <a:t>Parking Lot</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sym typeface="+mn-ea"/>
              </a:rPr>
              <a:t>给出一个</a:t>
            </a:r>
            <a:r>
              <a:rPr lang="en-US" altLang="zh-CN" dirty="0">
                <a:sym typeface="+mn-ea"/>
              </a:rPr>
              <a:t>n×m</a:t>
            </a:r>
            <a:r>
              <a:rPr lang="zh-CN" altLang="en-US" dirty="0">
                <a:sym typeface="+mn-ea"/>
              </a:rPr>
              <a:t>的网格图。</a:t>
            </a:r>
            <a:endParaRPr lang="en-US" altLang="zh-CN" dirty="0"/>
          </a:p>
          <a:p>
            <a:pPr>
              <a:buClr>
                <a:srgbClr val="000000"/>
              </a:buClr>
            </a:pPr>
            <a:r>
              <a:rPr lang="zh-CN" altLang="en-US" dirty="0">
                <a:sym typeface="+mn-ea"/>
              </a:rPr>
              <a:t>有的位置上有障碍物。</a:t>
            </a:r>
            <a:endParaRPr lang="en-US" altLang="zh-CN" dirty="0"/>
          </a:p>
          <a:p>
            <a:pPr>
              <a:buClr>
                <a:srgbClr val="000000"/>
              </a:buClr>
            </a:pPr>
            <a:r>
              <a:rPr lang="zh-CN" altLang="en-US" dirty="0">
                <a:sym typeface="+mn-ea"/>
              </a:rPr>
              <a:t>给出</a:t>
            </a:r>
            <a:r>
              <a:rPr lang="en-US" altLang="zh-CN" dirty="0">
                <a:sym typeface="+mn-ea"/>
              </a:rPr>
              <a:t>k</a:t>
            </a:r>
            <a:r>
              <a:rPr lang="zh-CN" altLang="en-US" dirty="0">
                <a:sym typeface="+mn-ea"/>
              </a:rPr>
              <a:t>个操作，每次将一个格子变为障碍物，再询问没有障碍物的最大子正方形。</a:t>
            </a:r>
          </a:p>
          <a:p>
            <a:pPr>
              <a:buClr>
                <a:srgbClr val="000000"/>
              </a:buClr>
            </a:pPr>
            <a:endParaRPr lang="zh-CN" altLang="en-US" dirty="0">
              <a:sym typeface="+mn-ea"/>
            </a:endParaRPr>
          </a:p>
          <a:p>
            <a:pPr>
              <a:buClr>
                <a:srgbClr val="000000"/>
              </a:buClr>
            </a:pPr>
            <a:r>
              <a:rPr lang="en-US" altLang="zh-CN" dirty="0">
                <a:sym typeface="+mn-ea"/>
              </a:rPr>
              <a:t>Data Constraint</a:t>
            </a:r>
          </a:p>
          <a:p>
            <a:pPr>
              <a:buClr>
                <a:srgbClr val="000000"/>
              </a:buClr>
            </a:pPr>
            <a:r>
              <a:rPr lang="en-US" altLang="zh-CN" dirty="0">
                <a:sym typeface="+mn-ea"/>
              </a:rPr>
              <a:t>n,m,k ≤ 2000</a:t>
            </a:r>
          </a:p>
          <a:p>
            <a:pPr>
              <a:buClr>
                <a:srgbClr val="000000"/>
              </a:buClr>
            </a:pPr>
            <a:r>
              <a:rPr lang="en-US" altLang="zh-CN"/>
              <a:t>Time Limit: 3s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en-US" altLang="zh-CN" dirty="0">
                <a:sym typeface="+mn-ea"/>
              </a:rPr>
              <a:t>Parking Lot</a:t>
            </a:r>
            <a:endParaRPr lang="zh-CN" altLang="en-US"/>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a:t>将矩阵分成相等的两部分。不妨设中线为</a:t>
            </a:r>
            <a:r>
              <a:rPr lang="en-US" altLang="zh-CN"/>
              <a:t>mid</a:t>
            </a:r>
            <a:r>
              <a:rPr lang="zh-CN" altLang="en-US"/>
              <a:t>。</a:t>
            </a:r>
          </a:p>
          <a:p>
            <a:pPr>
              <a:buClr>
                <a:srgbClr val="000000"/>
              </a:buClr>
            </a:pPr>
            <a:r>
              <a:rPr lang="zh-CN" altLang="en-US"/>
              <a:t>那么我们的答案就是，</a:t>
            </a:r>
            <a:r>
              <a:rPr lang="en-US" altLang="zh-CN"/>
              <a:t>[1,mid] , [mid,n] , </a:t>
            </a:r>
            <a:r>
              <a:rPr lang="zh-CN" altLang="en-US"/>
              <a:t>以及穿过中线的答案中的最大值。前两个可以分治迭代求解。</a:t>
            </a:r>
          </a:p>
          <a:p>
            <a:pPr>
              <a:buClr>
                <a:srgbClr val="000000"/>
              </a:buClr>
            </a:pPr>
            <a:r>
              <a:rPr lang="zh-CN" altLang="en-US" dirty="0">
                <a:sym typeface="+mn-ea"/>
              </a:rPr>
              <a:t>对于穿过中线的正方形：</a:t>
            </a:r>
          </a:p>
          <a:p>
            <a:pPr>
              <a:buClr>
                <a:srgbClr val="000000"/>
              </a:buClr>
            </a:pPr>
            <a:r>
              <a:rPr lang="zh-CN" altLang="en-US" dirty="0">
                <a:sym typeface="+mn-ea"/>
              </a:rPr>
              <a:t>如果没有修改，我们算出中线上的“柱状图”，再用单调队列维护。</a:t>
            </a:r>
            <a:endParaRPr lang="en-US" altLang="zh-CN" dirty="0"/>
          </a:p>
          <a:p>
            <a:pPr>
              <a:buClr>
                <a:srgbClr val="000000"/>
              </a:buClr>
            </a:pPr>
            <a:r>
              <a:rPr lang="zh-CN" altLang="en-US" dirty="0">
                <a:sym typeface="+mn-ea"/>
              </a:rPr>
              <a:t>有修改，当前矩阵中有</a:t>
            </a:r>
            <a:r>
              <a:rPr lang="en-US" altLang="zh-CN" dirty="0">
                <a:sym typeface="+mn-ea"/>
              </a:rPr>
              <a:t>k</a:t>
            </a:r>
            <a:r>
              <a:rPr lang="zh-CN" altLang="en-US" dirty="0">
                <a:sym typeface="+mn-ea"/>
              </a:rPr>
              <a:t>个修改，我们就重新维护</a:t>
            </a:r>
            <a:r>
              <a:rPr lang="en-US" altLang="zh-CN" dirty="0">
                <a:sym typeface="+mn-ea"/>
              </a:rPr>
              <a:t>k</a:t>
            </a:r>
            <a:r>
              <a:rPr lang="zh-CN" altLang="en-US" dirty="0">
                <a:sym typeface="+mn-ea"/>
              </a:rPr>
              <a:t>次。</a:t>
            </a:r>
          </a:p>
          <a:p>
            <a:pPr>
              <a:buClr>
                <a:srgbClr val="000000"/>
              </a:buClr>
            </a:pPr>
            <a:r>
              <a:rPr lang="zh-CN" altLang="en-US" dirty="0">
                <a:sym typeface="+mn-ea"/>
              </a:rPr>
              <a:t>时间复杂度</a:t>
            </a:r>
            <a:r>
              <a:rPr lang="en-US" altLang="zh-CN" dirty="0">
                <a:sym typeface="+mn-ea"/>
              </a:rPr>
              <a:t>: O(NKlogN)</a:t>
            </a:r>
          </a:p>
          <a:p>
            <a:pPr>
              <a:buClr>
                <a:srgbClr val="000000"/>
              </a:buClr>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 Vexing Problem</a:t>
            </a:r>
          </a:p>
        </p:txBody>
      </p:sp>
      <p:sp>
        <p:nvSpPr>
          <p:cNvPr id="3" name="内容占位符 2"/>
          <p:cNvSpPr>
            <a:spLocks noGrp="1"/>
          </p:cNvSpPr>
          <p:nvPr>
            <p:ph idx="1"/>
          </p:nvPr>
        </p:nvSpPr>
        <p:spPr/>
        <p:txBody>
          <a:bodyPr/>
          <a:lstStyle/>
          <a:p>
            <a:r>
              <a:rPr lang="zh-CN" altLang="en-US" dirty="0"/>
              <a:t>给一个消除游戏</a:t>
            </a:r>
            <a:r>
              <a:rPr lang="en-US" altLang="zh-CN" dirty="0"/>
              <a:t>,R×C</a:t>
            </a:r>
            <a:r>
              <a:rPr lang="zh-CN" altLang="en-US" dirty="0"/>
              <a:t>的图中有一些障碍物和石块。每个石块有一个标记。障碍不受重力影响</a:t>
            </a:r>
            <a:r>
              <a:rPr lang="en-US" altLang="zh-CN" dirty="0"/>
              <a:t>,</a:t>
            </a:r>
            <a:r>
              <a:rPr lang="zh-CN" altLang="en-US" dirty="0"/>
              <a:t>石块受影响</a:t>
            </a:r>
            <a:r>
              <a:rPr lang="en-US" altLang="zh-CN" dirty="0"/>
              <a:t>(</a:t>
            </a:r>
            <a:r>
              <a:rPr lang="zh-CN" altLang="en-US" dirty="0"/>
              <a:t>即悬空时会坠落</a:t>
            </a:r>
            <a:r>
              <a:rPr lang="en-US" altLang="zh-CN" dirty="0"/>
              <a:t>)</a:t>
            </a:r>
            <a:r>
              <a:rPr lang="zh-CN" altLang="en-US" dirty="0"/>
              <a:t>。</a:t>
            </a:r>
          </a:p>
          <a:p>
            <a:r>
              <a:rPr lang="zh-CN" altLang="en-US" dirty="0"/>
              <a:t>每次可以左右移动</a:t>
            </a:r>
            <a:r>
              <a:rPr lang="en-US" altLang="zh-CN" dirty="0"/>
              <a:t>(</a:t>
            </a:r>
            <a:r>
              <a:rPr lang="zh-CN" altLang="en-US" dirty="0"/>
              <a:t>没有障碍或石块</a:t>
            </a:r>
            <a:r>
              <a:rPr lang="en-US" altLang="zh-CN" dirty="0"/>
              <a:t>)</a:t>
            </a:r>
            <a:r>
              <a:rPr lang="zh-CN" altLang="en-US" dirty="0"/>
              <a:t>一格。两个以上相同且相邻的石块连成的一片会被消除</a:t>
            </a:r>
            <a:r>
              <a:rPr lang="en-US" altLang="zh-CN" dirty="0"/>
              <a:t>,</a:t>
            </a:r>
            <a:r>
              <a:rPr lang="zh-CN" altLang="en-US" dirty="0"/>
              <a:t>存在连消。</a:t>
            </a:r>
          </a:p>
          <a:p>
            <a:r>
              <a:rPr lang="zh-CN" altLang="en-US" dirty="0"/>
              <a:t>给出初始局面</a:t>
            </a:r>
            <a:r>
              <a:rPr lang="en-US" altLang="zh-CN" dirty="0"/>
              <a:t>,</a:t>
            </a:r>
            <a:r>
              <a:rPr lang="zh-CN" altLang="en-US" dirty="0"/>
              <a:t>求消完所有石块的最小步数。</a:t>
            </a:r>
          </a:p>
          <a:p>
            <a:r>
              <a:rPr lang="en-US" altLang="zh-CN" dirty="0"/>
              <a:t>Data Constraint</a:t>
            </a:r>
          </a:p>
          <a:p>
            <a:r>
              <a:rPr lang="en-US" altLang="zh-CN" dirty="0"/>
              <a:t>4 ≤ R , C ≤ 9 . </a:t>
            </a:r>
            <a:r>
              <a:rPr lang="zh-CN" altLang="en-US" dirty="0"/>
              <a:t>保证解不超过</a:t>
            </a:r>
            <a:r>
              <a:rPr lang="en-US" altLang="zh-CN" dirty="0"/>
              <a:t>11</a:t>
            </a:r>
            <a:r>
              <a:rPr lang="zh-CN" altLang="en-US" dirty="0"/>
              <a:t>。</a:t>
            </a:r>
          </a:p>
          <a:p>
            <a:r>
              <a:rPr lang="en-US" altLang="zh-CN" dirty="0"/>
              <a:t>Time Limit : 15s</a:t>
            </a:r>
            <a:endParaRPr lang="zh-CN" altLang="zh-CN" dirty="0"/>
          </a:p>
        </p:txBody>
      </p:sp>
      <p:pic>
        <p:nvPicPr>
          <p:cNvPr id="4" name="图片 3"/>
          <p:cNvPicPr>
            <a:picLocks noChangeAspect="1"/>
          </p:cNvPicPr>
          <p:nvPr/>
        </p:nvPicPr>
        <p:blipFill>
          <a:blip r:embed="rId2"/>
          <a:stretch>
            <a:fillRect/>
          </a:stretch>
        </p:blipFill>
        <p:spPr>
          <a:xfrm>
            <a:off x="6501467" y="4122692"/>
            <a:ext cx="5301306" cy="225273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zh-CN" altLang="en-US"/>
              <a:t>树中点对距离</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t>给出一棵带边权的树和长度限制</a:t>
            </a:r>
            <a:r>
              <a:rPr lang="en-US" altLang="zh-CN" dirty="0"/>
              <a:t>Len</a:t>
            </a:r>
            <a:r>
              <a:rPr lang="zh-CN" altLang="en-US" dirty="0"/>
              <a:t>，问有多少对点的距离≤Len</a:t>
            </a:r>
          </a:p>
          <a:p>
            <a:pPr>
              <a:buClr>
                <a:srgbClr val="000000"/>
              </a:buClr>
            </a:pPr>
            <a:endParaRPr lang="zh-CN" altLang="en-US" dirty="0"/>
          </a:p>
          <a:p>
            <a:pPr>
              <a:buClr>
                <a:srgbClr val="000000"/>
              </a:buClr>
            </a:pPr>
            <a:r>
              <a:rPr lang="en-US" altLang="zh-CN" dirty="0"/>
              <a:t>Data Constraint</a:t>
            </a:r>
          </a:p>
          <a:p>
            <a:pPr>
              <a:buClr>
                <a:srgbClr val="000000"/>
              </a:buClr>
            </a:pPr>
            <a:r>
              <a:rPr lang="en-US" altLang="zh-CN" dirty="0"/>
              <a:t>N ≤ 10000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zh-CN" altLang="en-US"/>
              <a:t>树中点对距离</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t>这是一个点剖经典模型。</a:t>
            </a:r>
          </a:p>
          <a:p>
            <a:pPr>
              <a:buClr>
                <a:srgbClr val="000000"/>
              </a:buClr>
            </a:pPr>
            <a:endParaRPr lang="zh-CN" altLang="en-US" dirty="0"/>
          </a:p>
          <a:p>
            <a:pPr>
              <a:buClr>
                <a:srgbClr val="000000"/>
              </a:buClr>
            </a:pPr>
            <a:r>
              <a:rPr lang="zh-CN" altLang="en-US" dirty="0"/>
              <a:t>每次找出树的重心，将树分为多个部分进行分治，再用两个指针来合并各个部分的答案。</a:t>
            </a:r>
          </a:p>
          <a:p>
            <a:pPr>
              <a:buClr>
                <a:srgbClr val="000000"/>
              </a:buClr>
            </a:pPr>
            <a:endParaRPr lang="zh-CN" altLang="en-US" dirty="0"/>
          </a:p>
          <a:p>
            <a:pPr>
              <a:buClr>
                <a:srgbClr val="000000"/>
              </a:buClr>
            </a:pPr>
            <a:r>
              <a:rPr lang="zh-CN" altLang="en-US" dirty="0"/>
              <a:t>时间复杂度</a:t>
            </a:r>
            <a:r>
              <a:rPr lang="en-US" altLang="zh-CN" dirty="0"/>
              <a:t>: O(NlogN^2)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16" y="592645"/>
            <a:ext cx="10680337" cy="601525"/>
          </a:xfrm>
        </p:spPr>
        <p:txBody>
          <a:bodyPr>
            <a:normAutofit fontScale="90000"/>
          </a:bodyPr>
          <a:lstStyle/>
          <a:p>
            <a:r>
              <a:rPr lang="zh-CN" altLang="en-US" dirty="0"/>
              <a:t>分治小结</a:t>
            </a:r>
          </a:p>
        </p:txBody>
      </p:sp>
      <p:sp>
        <p:nvSpPr>
          <p:cNvPr id="3" name="内容占位符 2"/>
          <p:cNvSpPr>
            <a:spLocks noGrp="1"/>
          </p:cNvSpPr>
          <p:nvPr>
            <p:ph idx="1"/>
          </p:nvPr>
        </p:nvSpPr>
        <p:spPr>
          <a:noFill/>
          <a:ln w="12700" cmpd="sng">
            <a:solidFill>
              <a:schemeClr val="accent1">
                <a:shade val="50000"/>
              </a:schemeClr>
            </a:solidFill>
            <a:prstDash val="solid"/>
          </a:ln>
        </p:spPr>
        <p:txBody>
          <a:bodyPr/>
          <a:lstStyle/>
          <a:p>
            <a:pPr>
              <a:buClr>
                <a:srgbClr val="000000"/>
              </a:buClr>
            </a:pPr>
            <a:r>
              <a:rPr lang="zh-CN" altLang="en-US" dirty="0"/>
              <a:t>分治与其说是算法，我更偏向于认为它是一种思想。</a:t>
            </a:r>
          </a:p>
          <a:p>
            <a:pPr>
              <a:buClr>
                <a:srgbClr val="000000"/>
              </a:buClr>
            </a:pPr>
            <a:r>
              <a:rPr lang="zh-CN" altLang="en-US" dirty="0"/>
              <a:t>一般来说，分治可能会与其他考点一起出题，比较常见的有：几何</a:t>
            </a:r>
            <a:r>
              <a:rPr lang="en-US" altLang="zh-CN" dirty="0"/>
              <a:t>+</a:t>
            </a:r>
            <a:r>
              <a:rPr lang="zh-CN" altLang="en-US" dirty="0"/>
              <a:t>分治；</a:t>
            </a:r>
            <a:r>
              <a:rPr lang="en-US" altLang="zh-CN" dirty="0"/>
              <a:t>DP+</a:t>
            </a:r>
            <a:r>
              <a:rPr lang="zh-CN" altLang="en-US" dirty="0"/>
              <a:t>分治；数据结构</a:t>
            </a:r>
            <a:r>
              <a:rPr lang="en-US" altLang="zh-CN" dirty="0"/>
              <a:t>+</a:t>
            </a:r>
            <a:r>
              <a:rPr lang="zh-CN" altLang="en-US" dirty="0"/>
              <a:t>分治。</a:t>
            </a:r>
          </a:p>
          <a:p>
            <a:pPr>
              <a:buClr>
                <a:srgbClr val="000000"/>
              </a:buClr>
            </a:pPr>
            <a:r>
              <a:rPr lang="zh-CN" altLang="en-US" dirty="0"/>
              <a:t>实际上，分治的本质就是缩小问题规模。</a:t>
            </a:r>
          </a:p>
          <a:p>
            <a:pPr>
              <a:buClr>
                <a:srgbClr val="000000"/>
              </a:buClr>
            </a:pPr>
            <a:r>
              <a:rPr lang="zh-CN" altLang="en-US" dirty="0"/>
              <a:t>关键在于如何划分问题和合并答案，这也是分治的标志。如果一个题目，问题的划分方法比较显然，同时也便于合并子问题答案时，就可以考虑分治了。</a:t>
            </a:r>
            <a:endParaRPr lang="en-US" altLang="zh-CN" dirty="0"/>
          </a:p>
          <a:p>
            <a:pPr>
              <a:buClr>
                <a:srgbClr val="000000"/>
              </a:buClr>
            </a:pPr>
            <a:r>
              <a:rPr lang="zh-CN" altLang="zh-CN" dirty="0"/>
              <a:t>辅助思考的技巧：考虑中间一个点</a:t>
            </a:r>
            <a:r>
              <a:rPr lang="en-US" altLang="zh-CN" dirty="0"/>
              <a:t>(</a:t>
            </a:r>
            <a:r>
              <a:rPr lang="zh-CN" altLang="en-US" dirty="0"/>
              <a:t>线</a:t>
            </a:r>
            <a:r>
              <a:rPr lang="en-US" altLang="zh-CN" dirty="0"/>
              <a:t>/</a:t>
            </a:r>
            <a:r>
              <a:rPr lang="zh-CN" altLang="en-US" dirty="0"/>
              <a:t>区间</a:t>
            </a:r>
            <a:r>
              <a:rPr lang="en-US" altLang="zh-CN" dirty="0"/>
              <a:t>)</a:t>
            </a:r>
            <a:r>
              <a:rPr lang="zh-CN" altLang="en-US" dirty="0"/>
              <a:t>或者某个特殊位置对划分和合并有什么帮助。</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贪心</a:t>
            </a:r>
          </a:p>
        </p:txBody>
      </p:sp>
      <p:sp>
        <p:nvSpPr>
          <p:cNvPr id="5" name="副标题 4"/>
          <p:cNvSpPr>
            <a:spLocks noGrp="1"/>
          </p:cNvSpPr>
          <p:nvPr>
            <p:ph type="subTitle" idx="1"/>
          </p:nvPr>
        </p:nvSpPr>
        <p:spPr>
          <a:xfrm>
            <a:off x="4234715" y="3461590"/>
            <a:ext cx="3723237" cy="519116"/>
          </a:xfrm>
        </p:spPr>
        <p:txBody>
          <a:bodyPr/>
          <a:lstStyle/>
          <a:p>
            <a:r>
              <a:rPr lang="en-US" altLang="zh-CN" dirty="0"/>
              <a:t>Greedy</a:t>
            </a:r>
            <a:endParaRPr lang="zh-CN" altLang="en-US" dirty="0"/>
          </a:p>
        </p:txBody>
      </p:sp>
    </p:spTree>
    <p:extLst>
      <p:ext uri="{BB962C8B-B14F-4D97-AF65-F5344CB8AC3E}">
        <p14:creationId xmlns:p14="http://schemas.microsoft.com/office/powerpoint/2010/main" val="2071949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1600" y="1323340"/>
            <a:ext cx="9384030" cy="4401205"/>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           </a:t>
            </a:r>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       </a:t>
            </a:r>
            <a:r>
              <a:rPr lang="en-US" altLang="zh-CN" sz="2800" b="1" dirty="0">
                <a:latin typeface="等线 Light" panose="02010600030101010101" pitchFamily="2" charset="-122"/>
                <a:ea typeface="等线 Light" panose="02010600030101010101" pitchFamily="2" charset="-122"/>
              </a:rPr>
              <a:t>  </a:t>
            </a:r>
            <a:r>
              <a:rPr lang="zh-CN" altLang="en-US" sz="2800" b="1" dirty="0">
                <a:latin typeface="等线" panose="02010600030101010101" pitchFamily="2" charset="-122"/>
                <a:ea typeface="等线" panose="02010600030101010101" pitchFamily="2" charset="-122"/>
              </a:rPr>
              <a:t>顾名思义，贪心算法总是作出在当前看来最好的选择。也就是说贪心算法并不从整体最优考虑，它所作出的选择只是在某种意义上的局部最优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p>
          <a:p>
            <a:endParaRPr lang="zh-CN" altLang="en-US" sz="2800" b="1" dirty="0">
              <a:solidFill>
                <a:schemeClr val="accent5">
                  <a:lumMod val="50000"/>
                </a:schemeClr>
              </a:solidFill>
              <a:latin typeface="等线" panose="02010600030101010101" pitchFamily="2" charset="-122"/>
              <a:ea typeface="等线" panose="02010600030101010101" pitchFamily="2" charset="-122"/>
            </a:endParaRPr>
          </a:p>
        </p:txBody>
      </p:sp>
      <p:sp>
        <p:nvSpPr>
          <p:cNvPr id="6" name="文本框 5"/>
          <p:cNvSpPr txBox="1"/>
          <p:nvPr/>
        </p:nvSpPr>
        <p:spPr>
          <a:xfrm>
            <a:off x="1371600" y="654010"/>
            <a:ext cx="4846320" cy="923330"/>
          </a:xfrm>
          <a:prstGeom prst="rect">
            <a:avLst/>
          </a:prstGeom>
          <a:noFill/>
        </p:spPr>
        <p:txBody>
          <a:bodyPr wrap="square" rtlCol="0">
            <a:spAutoFit/>
          </a:bodyPr>
          <a:lstStyle/>
          <a:p>
            <a:r>
              <a:rPr lang="zh-CN" altLang="en-US" sz="5400" b="1" dirty="0">
                <a:solidFill>
                  <a:schemeClr val="accent2">
                    <a:lumMod val="75000"/>
                  </a:schemeClr>
                </a:solidFill>
                <a:latin typeface="等线 Light" panose="02010600030101010101" pitchFamily="2" charset="-122"/>
                <a:ea typeface="等线 Light" panose="02010600030101010101" pitchFamily="2" charset="-122"/>
              </a:rPr>
              <a:t>什么是贪心？</a:t>
            </a:r>
            <a:endParaRPr lang="en-US" altLang="zh-CN" sz="5400" b="1" dirty="0">
              <a:solidFill>
                <a:schemeClr val="accent2">
                  <a:lumMod val="75000"/>
                </a:schemeClr>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63303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9729833" cy="707886"/>
          </a:xfrm>
          <a:prstGeom prst="rect">
            <a:avLst/>
          </a:prstGeom>
          <a:noFill/>
        </p:spPr>
        <p:txBody>
          <a:bodyPr wrap="square" rtlCol="0">
            <a:spAutoFit/>
          </a:bodyPr>
          <a:lstStyle/>
          <a:p>
            <a:r>
              <a:rPr lang="en-US" altLang="zh-CN" sz="4000" b="1" dirty="0">
                <a:solidFill>
                  <a:schemeClr val="accent2">
                    <a:lumMod val="75000"/>
                  </a:schemeClr>
                </a:solidFill>
                <a:latin typeface="等线" panose="02010600030101010101" pitchFamily="2" charset="-122"/>
                <a:ea typeface="等线" panose="02010600030101010101" pitchFamily="2" charset="-122"/>
              </a:rPr>
              <a:t>Main Sequence</a:t>
            </a:r>
            <a:endParaRPr lang="zh-CN" altLang="en-US" sz="4000" b="1" dirty="0">
              <a:solidFill>
                <a:schemeClr val="accent2">
                  <a:lumMod val="75000"/>
                </a:schemeClr>
              </a:solidFill>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4478085"/>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定义一个“整数括号序列”为每个正整数</a:t>
                </a:r>
                <a:r>
                  <a:rPr lang="en-US" altLang="zh-CN" sz="2800" b="1" dirty="0">
                    <a:latin typeface="等线" panose="02010600030101010101" pitchFamily="2" charset="-122"/>
                    <a:ea typeface="等线" panose="02010600030101010101" pitchFamily="2" charset="-122"/>
                  </a:rPr>
                  <a:t>(</a:t>
                </a:r>
                <a:r>
                  <a:rPr lang="en-US" altLang="zh-CN" sz="2800" b="1" dirty="0" err="1">
                    <a:latin typeface="等线" panose="02010600030101010101" pitchFamily="2" charset="-122"/>
                    <a:ea typeface="等线" panose="02010600030101010101" pitchFamily="2" charset="-122"/>
                  </a:rPr>
                  <a:t>Num</a:t>
                </a:r>
                <a:r>
                  <a:rPr lang="en-US" altLang="zh-CN" sz="2800" b="1" dirty="0">
                    <a:latin typeface="等线" panose="02010600030101010101" pitchFamily="2" charset="-122"/>
                    <a:ea typeface="等线" panose="02010600030101010101" pitchFamily="2" charset="-122"/>
                  </a:rPr>
                  <a:t>)</a:t>
                </a:r>
                <a:r>
                  <a:rPr lang="zh-CN" altLang="en-US" sz="2800" b="1" dirty="0">
                    <a:latin typeface="等线" panose="02010600030101010101" pitchFamily="2" charset="-122"/>
                    <a:ea typeface="等线" panose="02010600030101010101" pitchFamily="2" charset="-122"/>
                  </a:rPr>
                  <a:t>都要有一个与之匹配的相反数</a:t>
                </a:r>
                <a:r>
                  <a:rPr lang="en-US" altLang="zh-CN" sz="2800" b="1" dirty="0">
                    <a:latin typeface="等线" panose="02010600030101010101" pitchFamily="2" charset="-122"/>
                    <a:ea typeface="等线" panose="02010600030101010101" pitchFamily="2" charset="-122"/>
                  </a:rPr>
                  <a:t>(-</a:t>
                </a:r>
                <a:r>
                  <a:rPr lang="en-US" altLang="zh-CN" sz="2800" b="1" dirty="0" err="1">
                    <a:latin typeface="等线" panose="02010600030101010101" pitchFamily="2" charset="-122"/>
                    <a:ea typeface="等线" panose="02010600030101010101" pitchFamily="2" charset="-122"/>
                  </a:rPr>
                  <a:t>Num</a:t>
                </a:r>
                <a:r>
                  <a:rPr lang="en-US" altLang="zh-CN" sz="2800" b="1" dirty="0">
                    <a:latin typeface="等线" panose="02010600030101010101" pitchFamily="2" charset="-122"/>
                    <a:ea typeface="等线" panose="02010600030101010101" pitchFamily="2" charset="-122"/>
                  </a:rPr>
                  <a:t>)</a:t>
                </a:r>
                <a:r>
                  <a:rPr lang="zh-CN" altLang="en-US" sz="2800" b="1" dirty="0">
                    <a:latin typeface="等线" panose="02010600030101010101" pitchFamily="2" charset="-122"/>
                    <a:ea typeface="等线" panose="02010600030101010101" pitchFamily="2" charset="-122"/>
                  </a:rPr>
                  <a:t>，把正整数视为左括号，负整数视为右括号，合法的条件与括号序列相同。</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现在给你</a:t>
                </a:r>
                <a:r>
                  <a:rPr lang="en-US" altLang="zh-CN" sz="2800" b="1" dirty="0">
                    <a:latin typeface="等线" panose="02010600030101010101" pitchFamily="2" charset="-122"/>
                    <a:ea typeface="等线" panose="02010600030101010101" pitchFamily="2" charset="-122"/>
                  </a:rPr>
                  <a:t>N</a:t>
                </a:r>
                <a:r>
                  <a:rPr lang="zh-CN" altLang="en-US" sz="2800" b="1" dirty="0">
                    <a:latin typeface="等线" panose="02010600030101010101" pitchFamily="2" charset="-122"/>
                    <a:ea typeface="等线" panose="02010600030101010101" pitchFamily="2" charset="-122"/>
                  </a:rPr>
                  <a:t>个正整数，将其中给定的</a:t>
                </a:r>
                <a:r>
                  <a:rPr lang="en-US" altLang="zh-CN" sz="2800" b="1" dirty="0">
                    <a:latin typeface="等线" panose="02010600030101010101" pitchFamily="2" charset="-122"/>
                    <a:ea typeface="等线" panose="02010600030101010101" pitchFamily="2" charset="-122"/>
                  </a:rPr>
                  <a:t>M</a:t>
                </a:r>
                <a:r>
                  <a:rPr lang="zh-CN" altLang="en-US" sz="2800" b="1" dirty="0">
                    <a:latin typeface="等线" panose="02010600030101010101" pitchFamily="2" charset="-122"/>
                    <a:ea typeface="等线" panose="02010600030101010101" pitchFamily="2" charset="-122"/>
                  </a:rPr>
                  <a:t>个位置取负，问能否将另一些位置的正整数取负使得这个“整数括号序列”合法，如果可以并输出这个修改后的序列。</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en-US" altLang="zh-CN" sz="2800" b="1" dirty="0">
                    <a:solidFill>
                      <a:schemeClr val="tx1">
                        <a:lumMod val="95000"/>
                        <a:lumOff val="5000"/>
                      </a:schemeClr>
                    </a:solidFill>
                    <a:latin typeface="等线" panose="02010600030101010101" pitchFamily="2" charset="-122"/>
                    <a:ea typeface="等线" panose="02010600030101010101" pitchFamily="2" charset="-122"/>
                  </a:rPr>
                  <a:t>N &lt;= </a:t>
                </a:r>
                <a14:m>
                  <m:oMath xmlns:m="http://schemas.openxmlformats.org/officeDocument/2006/math">
                    <m:sSup>
                      <m:sSupPr>
                        <m:ctrlP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𝟔</m:t>
                        </m:r>
                      </m:sup>
                    </m:sSup>
                  </m:oMath>
                </a14:m>
                <a:r>
                  <a:rPr lang="zh-CN" altLang="en-US" sz="2800" b="1" dirty="0">
                    <a:solidFill>
                      <a:schemeClr val="tx1">
                        <a:lumMod val="95000"/>
                        <a:lumOff val="5000"/>
                      </a:schemeClr>
                    </a:solidFill>
                    <a:latin typeface="等线" panose="02010600030101010101" pitchFamily="2" charset="-122"/>
                    <a:ea typeface="等线" panose="02010600030101010101" pitchFamily="2" charset="-122"/>
                  </a:rPr>
                  <a:t>    </a:t>
                </a:r>
                <a:r>
                  <a:rPr lang="en-US" altLang="zh-CN" sz="2800" b="1" dirty="0">
                    <a:solidFill>
                      <a:schemeClr val="tx1">
                        <a:lumMod val="95000"/>
                        <a:lumOff val="5000"/>
                      </a:schemeClr>
                    </a:solidFill>
                    <a:latin typeface="等线" panose="02010600030101010101" pitchFamily="2" charset="-122"/>
                    <a:ea typeface="等线" panose="02010600030101010101" pitchFamily="2" charset="-122"/>
                  </a:rPr>
                  <a:t>M &lt;= N</a:t>
                </a:r>
                <a:endParaRPr lang="zh-CN" altLang="en-US" sz="2800" b="1" dirty="0">
                  <a:solidFill>
                    <a:schemeClr val="tx1">
                      <a:lumMod val="95000"/>
                      <a:lumOff val="5000"/>
                    </a:schemeClr>
                  </a:solidFill>
                  <a:latin typeface="等线" panose="02010600030101010101" pitchFamily="2" charset="-122"/>
                  <a:ea typeface="等线"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4478085"/>
              </a:xfrm>
              <a:prstGeom prst="rect">
                <a:avLst/>
              </a:prstGeom>
              <a:blipFill>
                <a:blip r:embed="rId3"/>
                <a:stretch>
                  <a:fillRect l="-1235" t="-1497" r="-124" b="-1361"/>
                </a:stretch>
              </a:blipFill>
            </p:spPr>
            <p:txBody>
              <a:bodyPr/>
              <a:lstStyle/>
              <a:p>
                <a:r>
                  <a:rPr lang="en-US">
                    <a:noFill/>
                  </a:rPr>
                  <a:t> </a:t>
                </a:r>
              </a:p>
            </p:txBody>
          </p:sp>
        </mc:Fallback>
      </mc:AlternateContent>
    </p:spTree>
    <p:extLst>
      <p:ext uri="{BB962C8B-B14F-4D97-AF65-F5344CB8AC3E}">
        <p14:creationId xmlns:p14="http://schemas.microsoft.com/office/powerpoint/2010/main" val="3676261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p:sp>
        <p:nvSpPr>
          <p:cNvPr id="5" name="文本框 4"/>
          <p:cNvSpPr txBox="1"/>
          <p:nvPr/>
        </p:nvSpPr>
        <p:spPr>
          <a:xfrm>
            <a:off x="880110" y="1371600"/>
            <a:ext cx="9864090" cy="353943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因为某些右括号已经确定了，所以我们从后往前扫这个序列。要使序列合法，我们要求后面的右括号对前面的影响尽量小，所以要贪心的维护一下还未匹配的右括号，每次尽量匹配。</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对于每个数有两种情况，如果它是给定的</a:t>
            </a:r>
            <a:r>
              <a:rPr lang="en-US" altLang="zh-CN" sz="2800" b="1" dirty="0">
                <a:latin typeface="等线" panose="02010600030101010101" pitchFamily="2" charset="-122"/>
                <a:ea typeface="等线" panose="02010600030101010101" pitchFamily="2" charset="-122"/>
              </a:rPr>
              <a:t>M</a:t>
            </a:r>
            <a:r>
              <a:rPr lang="zh-CN" altLang="en-US" sz="2800" b="1" dirty="0">
                <a:latin typeface="等线" panose="02010600030101010101" pitchFamily="2" charset="-122"/>
                <a:ea typeface="等线" panose="02010600030101010101" pitchFamily="2" charset="-122"/>
              </a:rPr>
              <a:t>个数之一或者不能与栈顶的右括号匹配，那么肯定要加入未匹配右括号的序列中，否则，我们就把栈顶的数退栈，表示匹配成功。</a:t>
            </a:r>
            <a:endParaRPr lang="en-US" altLang="zh-CN" sz="2800" b="1" dirty="0">
              <a:latin typeface="等线" panose="02010600030101010101" pitchFamily="2" charset="-122"/>
              <a:ea typeface="等线" panose="02010600030101010101" pitchFamily="2" charset="-122"/>
            </a:endParaRPr>
          </a:p>
          <a:p>
            <a:endParaRPr lang="zh-CN" altLang="en-US" sz="2800" b="1"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709257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刺客</a:t>
            </a: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3145413"/>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一个刺客有把耐久度为</a:t>
                </a:r>
                <a:r>
                  <a:rPr lang="en-US" altLang="zh-CN" sz="2800" b="1" dirty="0">
                    <a:latin typeface="等线" panose="02010600030101010101" pitchFamily="2" charset="-122"/>
                    <a:ea typeface="等线" panose="02010600030101010101" pitchFamily="2" charset="-122"/>
                  </a:rPr>
                  <a:t>M</a:t>
                </a:r>
                <a:r>
                  <a:rPr lang="zh-CN" altLang="en-US" sz="2800" b="1" dirty="0">
                    <a:latin typeface="等线" panose="02010600030101010101" pitchFamily="2" charset="-122"/>
                    <a:ea typeface="等线" panose="02010600030101010101" pitchFamily="2" charset="-122"/>
                  </a:rPr>
                  <a:t>的刀，他要杀死</a:t>
                </a:r>
                <a:r>
                  <a:rPr lang="en-US" altLang="zh-CN" sz="2800" b="1" dirty="0">
                    <a:latin typeface="等线" panose="02010600030101010101" pitchFamily="2" charset="-122"/>
                    <a:ea typeface="等线" panose="02010600030101010101" pitchFamily="2" charset="-122"/>
                  </a:rPr>
                  <a:t>N</a:t>
                </a:r>
                <a:r>
                  <a:rPr lang="zh-CN" altLang="en-US" sz="2800" b="1" dirty="0">
                    <a:latin typeface="等线" panose="02010600030101010101" pitchFamily="2" charset="-122"/>
                    <a:ea typeface="等线" panose="02010600030101010101" pitchFamily="2" charset="-122"/>
                  </a:rPr>
                  <a:t>个敌人，其中杀死第</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个敌人需要消耗</a:t>
                </a:r>
                <a14:m>
                  <m:oMath xmlns:m="http://schemas.openxmlformats.org/officeDocument/2006/math">
                    <m:sSub>
                      <m:sSubPr>
                        <m:ctrlPr>
                          <a:rPr lang="pt-BR" altLang="zh-CN" sz="2800" b="1" i="1" smtClean="0">
                            <a:latin typeface="Cambria Math" panose="02040503050406030204" pitchFamily="18" charset="0"/>
                            <a:ea typeface="等线 Light" panose="02010600030101010101" pitchFamily="2" charset="-122"/>
                          </a:rPr>
                        </m:ctrlPr>
                      </m:sSubPr>
                      <m:e>
                        <m:r>
                          <a:rPr lang="en-US" altLang="zh-CN" sz="2800" b="1" i="1">
                            <a:latin typeface="Cambria Math" panose="02040503050406030204" pitchFamily="18" charset="0"/>
                            <a:ea typeface="等线 Light" panose="02010600030101010101" pitchFamily="2" charset="-122"/>
                          </a:rPr>
                          <m:t>𝑨</m:t>
                        </m:r>
                      </m:e>
                      <m:sub>
                        <m:r>
                          <a:rPr lang="en-US" altLang="zh-CN" sz="2800" b="1" i="1">
                            <a:latin typeface="Cambria Math" panose="02040503050406030204" pitchFamily="18" charset="0"/>
                            <a:ea typeface="等线 Light" panose="02010600030101010101" pitchFamily="2" charset="-122"/>
                          </a:rPr>
                          <m:t>𝒊</m:t>
                        </m:r>
                      </m:sub>
                    </m:sSub>
                  </m:oMath>
                </a14:m>
                <a:r>
                  <a:rPr lang="zh-CN" altLang="en-US" sz="2800" b="1" dirty="0">
                    <a:latin typeface="等线" panose="02010600030101010101" pitchFamily="2" charset="-122"/>
                    <a:ea typeface="等线" panose="02010600030101010101" pitchFamily="2" charset="-122"/>
                  </a:rPr>
                  <a:t>点耐久度，但可以得到一把能杀死</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smtClean="0">
                            <a:latin typeface="Cambria Math" panose="02040503050406030204" pitchFamily="18" charset="0"/>
                            <a:ea typeface="等线 Light" panose="02010600030101010101" pitchFamily="2" charset="-122"/>
                          </a:rPr>
                          <m:t>𝑩</m:t>
                        </m:r>
                      </m:e>
                      <m:sub>
                        <m:r>
                          <a:rPr lang="en-US" altLang="zh-CN" sz="2800" b="1" i="1">
                            <a:latin typeface="Cambria Math" panose="02040503050406030204" pitchFamily="18" charset="0"/>
                            <a:ea typeface="等线 Light" panose="02010600030101010101" pitchFamily="2" charset="-122"/>
                          </a:rPr>
                          <m:t>𝒊</m:t>
                        </m:r>
                      </m:sub>
                    </m:sSub>
                  </m:oMath>
                </a14:m>
                <a:r>
                  <a:rPr lang="zh-CN" altLang="en-US" sz="2800" b="1" dirty="0">
                    <a:latin typeface="等线" panose="02010600030101010101" pitchFamily="2" charset="-122"/>
                    <a:ea typeface="等线" panose="02010600030101010101" pitchFamily="2" charset="-122"/>
                  </a:rPr>
                  <a:t>个敌人的武器（不消耗自己刀的耐久度），问最多可以杀死多少个敌人，在这个前提下，最少需要消耗的耐久度。</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N &lt;=  </a:t>
                </a:r>
                <a14:m>
                  <m:oMath xmlns:m="http://schemas.openxmlformats.org/officeDocument/2006/math">
                    <m:sSup>
                      <m:sSupPr>
                        <m:ctrlP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𝟓</m:t>
                        </m:r>
                      </m:sup>
                    </m:sSup>
                  </m:oMath>
                </a14:m>
                <a:r>
                  <a:rPr lang="en-US" altLang="zh-CN" sz="2800" b="1" dirty="0">
                    <a:latin typeface="等线" panose="02010600030101010101" pitchFamily="2" charset="-122"/>
                    <a:ea typeface="等线" panose="02010600030101010101" pitchFamily="2" charset="-122"/>
                  </a:rPr>
                  <a:t>       M &lt;=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𝟗</m:t>
                        </m:r>
                      </m:sup>
                    </m:sSup>
                  </m:oMath>
                </a14:m>
                <a:r>
                  <a:rPr lang="en-US" altLang="zh-CN" sz="2800" b="1" dirty="0">
                    <a:latin typeface="等线" panose="02010600030101010101" pitchFamily="2" charset="-122"/>
                    <a:ea typeface="等线" panose="02010600030101010101" pitchFamily="2" charset="-122"/>
                  </a:rPr>
                  <a:t>    </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a:latin typeface="Cambria Math" panose="02040503050406030204" pitchFamily="18" charset="0"/>
                            <a:ea typeface="等线 Light" panose="02010600030101010101" pitchFamily="2" charset="-122"/>
                          </a:rPr>
                          <m:t>𝑨</m:t>
                        </m:r>
                      </m:e>
                      <m:sub>
                        <m:r>
                          <a:rPr lang="en-US" altLang="zh-CN" sz="2800" b="1" i="1">
                            <a:latin typeface="Cambria Math" panose="02040503050406030204" pitchFamily="18" charset="0"/>
                            <a:ea typeface="等线 Light" panose="02010600030101010101" pitchFamily="2" charset="-122"/>
                          </a:rPr>
                          <m:t>𝒊</m:t>
                        </m:r>
                      </m:sub>
                    </m:sSub>
                  </m:oMath>
                </a14:m>
                <a:r>
                  <a:rPr lang="en-US" altLang="zh-CN" sz="2800" b="1" dirty="0">
                    <a:latin typeface="等线" panose="02010600030101010101" pitchFamily="2" charset="-122"/>
                    <a:ea typeface="等线" panose="02010600030101010101" pitchFamily="2" charset="-122"/>
                  </a:rPr>
                  <a:t> &lt;=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𝟗</m:t>
                        </m:r>
                      </m:sup>
                    </m:sSup>
                  </m:oMath>
                </a14:m>
                <a:r>
                  <a:rPr lang="en-US" altLang="zh-CN" sz="2800" b="1" dirty="0">
                    <a:latin typeface="等线" panose="02010600030101010101" pitchFamily="2" charset="-122"/>
                    <a:ea typeface="等线" panose="02010600030101010101" pitchFamily="2" charset="-122"/>
                  </a:rPr>
                  <a:t>      </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a:latin typeface="Cambria Math" panose="02040503050406030204" pitchFamily="18" charset="0"/>
                            <a:ea typeface="等线 Light" panose="02010600030101010101" pitchFamily="2" charset="-122"/>
                          </a:rPr>
                          <m:t>𝑩</m:t>
                        </m:r>
                      </m:e>
                      <m:sub>
                        <m:r>
                          <a:rPr lang="en-US" altLang="zh-CN" sz="2800" b="1" i="1">
                            <a:latin typeface="Cambria Math" panose="02040503050406030204" pitchFamily="18" charset="0"/>
                            <a:ea typeface="等线 Light" panose="02010600030101010101" pitchFamily="2" charset="-122"/>
                          </a:rPr>
                          <m:t>𝒊</m:t>
                        </m:r>
                      </m:sub>
                    </m:sSub>
                  </m:oMath>
                </a14:m>
                <a:r>
                  <a:rPr lang="en-US" altLang="zh-CN" sz="2800" b="1" dirty="0">
                    <a:latin typeface="等线" panose="02010600030101010101" pitchFamily="2" charset="-122"/>
                    <a:ea typeface="等线" panose="02010600030101010101" pitchFamily="2" charset="-122"/>
                  </a:rPr>
                  <a:t> &lt;= 10</a:t>
                </a: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3145413"/>
              </a:xfrm>
              <a:prstGeom prst="rect">
                <a:avLst/>
              </a:prstGeom>
              <a:blipFill>
                <a:blip r:embed="rId2"/>
                <a:stretch>
                  <a:fillRect l="-1235" t="-2132" r="-124" b="-3876"/>
                </a:stretch>
              </a:blipFill>
            </p:spPr>
            <p:txBody>
              <a:bodyPr/>
              <a:lstStyle/>
              <a:p>
                <a:r>
                  <a:rPr lang="en-US">
                    <a:noFill/>
                  </a:rPr>
                  <a:t> </a:t>
                </a:r>
              </a:p>
            </p:txBody>
          </p:sp>
        </mc:Fallback>
      </mc:AlternateContent>
    </p:spTree>
    <p:extLst>
      <p:ext uri="{BB962C8B-B14F-4D97-AF65-F5344CB8AC3E}">
        <p14:creationId xmlns:p14="http://schemas.microsoft.com/office/powerpoint/2010/main" val="3977168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353943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容易想到，当我手中有敌人的刀时我们肯定是有先要杀</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B</m:t>
                        </m:r>
                      </m:e>
                      <m:sub>
                        <m:r>
                          <a:rPr lang="en-US" altLang="zh-CN" sz="2800" b="1">
                            <a:latin typeface="Cambria Math" panose="02040503050406030204" pitchFamily="18" charset="0"/>
                            <a:ea typeface="等线 Light" panose="02010600030101010101" pitchFamily="2" charset="-122"/>
                          </a:rPr>
                          <m:t>𝐢</m:t>
                        </m:r>
                      </m:sub>
                    </m:sSub>
                  </m:oMath>
                </a14:m>
                <a:r>
                  <a:rPr lang="en-US" altLang="zh-CN" sz="2800" b="1" dirty="0">
                    <a:latin typeface="等线" panose="02010600030101010101" pitchFamily="2" charset="-122"/>
                    <a:ea typeface="等线" panose="02010600030101010101" pitchFamily="2" charset="-122"/>
                  </a:rPr>
                  <a:t> &gt; 0</a:t>
                </a:r>
                <a:r>
                  <a:rPr lang="zh-CN" altLang="en-US" sz="2800" b="1" dirty="0">
                    <a:latin typeface="等线" panose="02010600030101010101" pitchFamily="2" charset="-122"/>
                    <a:ea typeface="等线" panose="02010600030101010101" pitchFamily="2" charset="-122"/>
                  </a:rPr>
                  <a:t>的人。所以我们只需找一个拥有刀的人消耗耐磨值最小的人，把所有</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a:latin typeface="Cambria Math" panose="02040503050406030204" pitchFamily="18" charset="0"/>
                            <a:ea typeface="等线 Light" panose="02010600030101010101" pitchFamily="2" charset="-122"/>
                          </a:rPr>
                          <m:t>𝑩</m:t>
                        </m:r>
                      </m:e>
                      <m:sub>
                        <m:r>
                          <a:rPr lang="en-US" altLang="zh-CN" sz="2800" b="1" i="1">
                            <a:latin typeface="Cambria Math" panose="02040503050406030204" pitchFamily="18" charset="0"/>
                            <a:ea typeface="等线 Light" panose="02010600030101010101" pitchFamily="2" charset="-122"/>
                          </a:rPr>
                          <m:t>𝒊</m:t>
                        </m:r>
                      </m:sub>
                    </m:sSub>
                  </m:oMath>
                </a14:m>
                <a:r>
                  <a:rPr lang="en-US" altLang="zh-CN" sz="2800" b="1" dirty="0">
                    <a:latin typeface="等线" panose="02010600030101010101" pitchFamily="2" charset="-122"/>
                    <a:ea typeface="等线" panose="02010600030101010101" pitchFamily="2" charset="-122"/>
                  </a:rPr>
                  <a:t> &gt; 0</a:t>
                </a:r>
                <a:r>
                  <a:rPr lang="zh-CN" altLang="en-US" sz="2800" b="1" dirty="0">
                    <a:latin typeface="等线" panose="02010600030101010101" pitchFamily="2" charset="-122"/>
                    <a:ea typeface="等线" panose="02010600030101010101" pitchFamily="2" charset="-122"/>
                  </a:rPr>
                  <a:t>的先杀掉，再用多余的敌人的刀杀死剩下的人中</a:t>
                </a:r>
                <a14:m>
                  <m:oMath xmlns:m="http://schemas.openxmlformats.org/officeDocument/2006/math">
                    <m:sSub>
                      <m:sSubPr>
                        <m:ctrlPr>
                          <a:rPr lang="pt-BR" altLang="zh-CN" sz="2800" b="1" i="1" smtClean="0">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A</m:t>
                        </m:r>
                      </m:e>
                      <m:sub>
                        <m:r>
                          <a:rPr lang="en-US" altLang="zh-CN" sz="2800" b="1">
                            <a:latin typeface="Cambria Math" panose="02040503050406030204" pitchFamily="18" charset="0"/>
                            <a:ea typeface="等线 Light" panose="02010600030101010101" pitchFamily="2" charset="-122"/>
                          </a:rPr>
                          <m:t>𝐢</m:t>
                        </m:r>
                      </m:sub>
                    </m:sSub>
                  </m:oMath>
                </a14:m>
                <a:r>
                  <a:rPr lang="zh-CN" altLang="en-US" sz="2800" b="1" dirty="0">
                    <a:latin typeface="等线" panose="02010600030101010101" pitchFamily="2" charset="-122"/>
                    <a:ea typeface="等线" panose="02010600030101010101" pitchFamily="2" charset="-122"/>
                  </a:rPr>
                  <a:t>最大的。最后剩下的尽量杀就好了。</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还用一种可能是不杀</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B</m:t>
                        </m:r>
                      </m:e>
                      <m:sub>
                        <m:r>
                          <a:rPr lang="en-US" altLang="zh-CN" sz="2800" b="1">
                            <a:latin typeface="Cambria Math" panose="02040503050406030204" pitchFamily="18" charset="0"/>
                            <a:ea typeface="等线 Light" panose="02010600030101010101" pitchFamily="2" charset="-122"/>
                          </a:rPr>
                          <m:t>𝐢</m:t>
                        </m:r>
                      </m:sub>
                    </m:sSub>
                  </m:oMath>
                </a14:m>
                <a:r>
                  <a:rPr lang="en-US" altLang="zh-CN" sz="2800" b="1" dirty="0">
                    <a:latin typeface="等线" panose="02010600030101010101" pitchFamily="2" charset="-122"/>
                    <a:ea typeface="等线" panose="02010600030101010101" pitchFamily="2" charset="-122"/>
                  </a:rPr>
                  <a:t> &gt; 0</a:t>
                </a:r>
                <a:r>
                  <a:rPr lang="zh-CN" altLang="en-US" sz="2800" b="1" dirty="0">
                    <a:latin typeface="等线" panose="02010600030101010101" pitchFamily="2" charset="-122"/>
                    <a:ea typeface="等线" panose="02010600030101010101" pitchFamily="2" charset="-122"/>
                  </a:rPr>
                  <a:t>（因为他们的</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A</m:t>
                        </m:r>
                      </m:e>
                      <m:sub>
                        <m:r>
                          <a:rPr lang="en-US" altLang="zh-CN" sz="2800" b="1">
                            <a:latin typeface="Cambria Math" panose="02040503050406030204" pitchFamily="18" charset="0"/>
                            <a:ea typeface="等线 Light" panose="02010600030101010101" pitchFamily="2" charset="-122"/>
                          </a:rPr>
                          <m:t>𝐢</m:t>
                        </m:r>
                      </m:sub>
                    </m:sSub>
                  </m:oMath>
                </a14:m>
                <a:r>
                  <a:rPr lang="zh-CN" altLang="en-US" sz="2800" b="1" dirty="0">
                    <a:latin typeface="等线" panose="02010600030101010101" pitchFamily="2" charset="-122"/>
                    <a:ea typeface="等线" panose="02010600030101010101" pitchFamily="2" charset="-122"/>
                  </a:rPr>
                  <a:t>可能会特别大），直接杀</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B</m:t>
                        </m:r>
                      </m:e>
                      <m:sub>
                        <m:r>
                          <a:rPr lang="en-US" altLang="zh-CN" sz="2800" b="1">
                            <a:latin typeface="Cambria Math" panose="02040503050406030204" pitchFamily="18" charset="0"/>
                            <a:ea typeface="等线 Light" panose="02010600030101010101" pitchFamily="2" charset="-122"/>
                          </a:rPr>
                          <m:t>𝐢</m:t>
                        </m:r>
                      </m:sub>
                    </m:sSub>
                  </m:oMath>
                </a14:m>
                <a:r>
                  <a:rPr lang="en-US" altLang="zh-CN" sz="2800" b="1" dirty="0">
                    <a:latin typeface="等线" panose="02010600030101010101" pitchFamily="2" charset="-122"/>
                    <a:ea typeface="等线" panose="02010600030101010101" pitchFamily="2" charset="-122"/>
                  </a:rPr>
                  <a:t> = 0</a:t>
                </a:r>
                <a:r>
                  <a:rPr lang="zh-CN" altLang="en-US" sz="2800" b="1" dirty="0">
                    <a:latin typeface="等线" panose="02010600030101010101" pitchFamily="2" charset="-122"/>
                    <a:ea typeface="等线" panose="02010600030101010101" pitchFamily="2" charset="-122"/>
                  </a:rPr>
                  <a:t>的人消耗用更小的耐磨值杀相同的人。</a:t>
                </a:r>
                <a:endParaRPr lang="en-US" altLang="zh-CN" sz="2800" b="1" dirty="0">
                  <a:latin typeface="等线" panose="02010600030101010101" pitchFamily="2" charset="-122"/>
                  <a:ea typeface="等线" panose="02010600030101010101" pitchFamily="2" charset="-122"/>
                </a:endParaRPr>
              </a:p>
              <a:p>
                <a:endParaRPr lang="zh-CN" altLang="en-US" sz="2800" b="1" dirty="0">
                  <a:latin typeface="等线 Light" panose="02010600030101010101" pitchFamily="2" charset="-122"/>
                  <a:ea typeface="等线 Light"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3539430"/>
              </a:xfrm>
              <a:prstGeom prst="rect">
                <a:avLst/>
              </a:prstGeom>
              <a:blipFill>
                <a:blip r:embed="rId2"/>
                <a:stretch>
                  <a:fillRect l="-1235" t="-1721" r="-1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6961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B45DA-A414-44FB-A158-017EAF78D5DF}"/>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8E8A0F-8442-4EA7-9E4F-96DD7DE8CBC0}"/>
                  </a:ext>
                </a:extLst>
              </p:cNvPr>
              <p:cNvSpPr>
                <a:spLocks noGrp="1"/>
              </p:cNvSpPr>
              <p:nvPr>
                <p:ph idx="1"/>
              </p:nvPr>
            </p:nvSpPr>
            <p:spPr/>
            <p:txBody>
              <a:bodyPr/>
              <a:lstStyle/>
              <a:p>
                <a:r>
                  <a:rPr lang="zh-CN" altLang="en-US" b="1" dirty="0">
                    <a:latin typeface="等线" panose="02010600030101010101" pitchFamily="2" charset="-122"/>
                  </a:rPr>
                  <a:t>还存在一种情况就是对于</a:t>
                </a:r>
                <a14:m>
                  <m:oMath xmlns:m="http://schemas.openxmlformats.org/officeDocument/2006/math">
                    <m:sSub>
                      <m:sSubPr>
                        <m:ctrlPr>
                          <a:rPr lang="pt-BR" altLang="zh-CN" b="1" i="1">
                            <a:latin typeface="Cambria Math" panose="02040503050406030204" pitchFamily="18" charset="0"/>
                            <a:ea typeface="等线 Light" panose="02010600030101010101" pitchFamily="2" charset="-122"/>
                          </a:rPr>
                        </m:ctrlPr>
                      </m:sSubPr>
                      <m:e>
                        <m:r>
                          <a:rPr lang="en-US" altLang="zh-CN" b="1" i="1">
                            <a:latin typeface="Cambria Math" panose="02040503050406030204" pitchFamily="18" charset="0"/>
                            <a:ea typeface="等线 Light" panose="02010600030101010101" pitchFamily="2" charset="-122"/>
                          </a:rPr>
                          <m:t>𝑩</m:t>
                        </m:r>
                      </m:e>
                      <m:sub>
                        <m:r>
                          <a:rPr lang="en-US" altLang="zh-CN" b="1" i="1">
                            <a:latin typeface="Cambria Math" panose="02040503050406030204" pitchFamily="18" charset="0"/>
                            <a:ea typeface="等线 Light" panose="02010600030101010101" pitchFamily="2" charset="-122"/>
                          </a:rPr>
                          <m:t>𝒊</m:t>
                        </m:r>
                      </m:sub>
                    </m:sSub>
                  </m:oMath>
                </a14:m>
                <a:r>
                  <a:rPr lang="en-US" altLang="zh-CN" b="1" dirty="0">
                    <a:latin typeface="等线" panose="02010600030101010101" pitchFamily="2" charset="-122"/>
                  </a:rPr>
                  <a:t> &gt; 0</a:t>
                </a:r>
                <a:r>
                  <a:rPr lang="zh-CN" altLang="en-US" b="1" dirty="0">
                    <a:latin typeface="等线" panose="02010600030101010101" pitchFamily="2" charset="-122"/>
                  </a:rPr>
                  <a:t>的人我们可以不用敌人的刀来杀死他，我们可以用自己的到来杀，这样就会多出一次不用耐磨度杀敌人的机会，而这样可能会消耗更小的耐磨度，使答案更优。</a:t>
                </a:r>
                <a:endParaRPr lang="en-US" altLang="zh-CN" b="1" dirty="0">
                  <a:latin typeface="等线" panose="02010600030101010101" pitchFamily="2" charset="-122"/>
                </a:endParaRPr>
              </a:p>
              <a:p>
                <a:endParaRPr lang="zh-CN" altLang="en-US" dirty="0"/>
              </a:p>
            </p:txBody>
          </p:sp>
        </mc:Choice>
        <mc:Fallback xmlns="">
          <p:sp>
            <p:nvSpPr>
              <p:cNvPr id="3" name="内容占位符 2">
                <a:extLst>
                  <a:ext uri="{FF2B5EF4-FFF2-40B4-BE49-F238E27FC236}">
                    <a16:creationId xmlns:a16="http://schemas.microsoft.com/office/drawing/2014/main" id="{9A8E8A0F-8442-4EA7-9E4F-96DD7DE8CBC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637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A Vexing Problem</a:t>
            </a:r>
            <a:endParaRPr lang="zh-CN" altLang="en-US" dirty="0"/>
          </a:p>
        </p:txBody>
      </p:sp>
      <p:sp>
        <p:nvSpPr>
          <p:cNvPr id="3" name="内容占位符 2"/>
          <p:cNvSpPr>
            <a:spLocks noGrp="1"/>
          </p:cNvSpPr>
          <p:nvPr>
            <p:ph idx="1"/>
          </p:nvPr>
        </p:nvSpPr>
        <p:spPr/>
        <p:txBody>
          <a:bodyPr/>
          <a:lstStyle/>
          <a:p>
            <a:r>
              <a:rPr lang="zh-CN" altLang="en-US" dirty="0"/>
              <a:t>时限居然有</a:t>
            </a:r>
            <a:r>
              <a:rPr lang="en-US" altLang="zh-CN" dirty="0"/>
              <a:t>15s</a:t>
            </a:r>
            <a:r>
              <a:rPr lang="zh-CN" altLang="en-US" dirty="0"/>
              <a:t>！</a:t>
            </a:r>
          </a:p>
          <a:p>
            <a:r>
              <a:rPr lang="zh-CN" altLang="en-US" dirty="0"/>
              <a:t>所以</a:t>
            </a:r>
            <a:r>
              <a:rPr lang="en-US" altLang="zh-CN" dirty="0"/>
              <a:t>,</a:t>
            </a:r>
            <a:r>
              <a:rPr lang="zh-CN" altLang="en-US" dirty="0"/>
              <a:t>这题怎么做都没太大问题。</a:t>
            </a:r>
          </a:p>
          <a:p>
            <a:r>
              <a:rPr lang="zh-CN" altLang="en-US" dirty="0"/>
              <a:t>直接记忆化搜索</a:t>
            </a:r>
            <a:r>
              <a:rPr lang="en-US" altLang="zh-CN" dirty="0"/>
              <a:t>BFS,</a:t>
            </a:r>
            <a:r>
              <a:rPr lang="zh-CN" altLang="en-US" dirty="0"/>
              <a:t>用</a:t>
            </a:r>
            <a:r>
              <a:rPr lang="en-US" altLang="zh-CN" dirty="0"/>
              <a:t>Hash</a:t>
            </a:r>
            <a:r>
              <a:rPr lang="zh-CN" altLang="en-US" dirty="0"/>
              <a:t>来储存状态</a:t>
            </a:r>
            <a:r>
              <a:rPr lang="en-US" altLang="zh-CN" dirty="0"/>
              <a:t>,</a:t>
            </a:r>
            <a:r>
              <a:rPr lang="zh-CN" altLang="en-US" dirty="0"/>
              <a:t>每次扩展的时候暴力处理一下坠落和消除的情况。</a:t>
            </a:r>
            <a:endParaRPr lang="en-US" altLang="zh-CN" dirty="0"/>
          </a:p>
          <a:p>
            <a:r>
              <a:rPr lang="zh-CN" altLang="en-US" dirty="0"/>
              <a:t>怎么用</a:t>
            </a:r>
            <a:r>
              <a:rPr lang="en-US" altLang="zh-CN" dirty="0"/>
              <a:t>Hash</a:t>
            </a:r>
            <a:r>
              <a:rPr lang="zh-CN" altLang="en-US" dirty="0"/>
              <a:t>记录状态？</a:t>
            </a:r>
            <a:endParaRPr lang="en-US" altLang="zh-CN"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9163776" cy="707886"/>
          </a:xfrm>
          <a:prstGeom prst="rect">
            <a:avLst/>
          </a:prstGeom>
          <a:noFill/>
        </p:spPr>
        <p:txBody>
          <a:bodyPr wrap="square" rtlCol="0">
            <a:spAutoFit/>
          </a:bodyPr>
          <a:lstStyle/>
          <a:p>
            <a:r>
              <a:rPr lang="en-US" altLang="zh-CN" sz="4000" b="1" dirty="0">
                <a:solidFill>
                  <a:schemeClr val="accent2">
                    <a:lumMod val="75000"/>
                  </a:schemeClr>
                </a:solidFill>
                <a:latin typeface="等线" panose="02010600030101010101" pitchFamily="2" charset="-122"/>
                <a:ea typeface="等线" panose="02010600030101010101" pitchFamily="2" charset="-122"/>
              </a:rPr>
              <a:t>BZOJ 4027 HEOI2015 </a:t>
            </a:r>
            <a:r>
              <a:rPr lang="zh-CN" altLang="en-US" sz="4000" b="1" dirty="0">
                <a:solidFill>
                  <a:schemeClr val="accent2">
                    <a:lumMod val="75000"/>
                  </a:schemeClr>
                </a:solidFill>
                <a:latin typeface="等线" panose="02010600030101010101" pitchFamily="2" charset="-122"/>
                <a:ea typeface="等线" panose="02010600030101010101" pitchFamily="2" charset="-122"/>
              </a:rPr>
              <a:t>兔子和樱花</a:t>
            </a: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3145413"/>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给定一颗</a:t>
                </a:r>
                <a:r>
                  <a:rPr lang="en-US" altLang="zh-CN" sz="2800" b="1" dirty="0">
                    <a:latin typeface="等线" panose="02010600030101010101" pitchFamily="2" charset="-122"/>
                    <a:ea typeface="等线" panose="02010600030101010101" pitchFamily="2" charset="-122"/>
                  </a:rPr>
                  <a:t>N</a:t>
                </a:r>
                <a:r>
                  <a:rPr lang="zh-CN" altLang="en-US" sz="2800" b="1" dirty="0">
                    <a:latin typeface="等线" panose="02010600030101010101" pitchFamily="2" charset="-122"/>
                    <a:ea typeface="等线" panose="02010600030101010101" pitchFamily="2" charset="-122"/>
                  </a:rPr>
                  <a:t>的点的有根树，每个点上面有一些樱花，现在要求删掉一些节点，删除节点的樱花会累加到它的父亲上，儿子节点也会接到父亲上。现在要求删除完后，每个点的樱花数加儿子节点数小于</a:t>
                </a:r>
                <a:r>
                  <a:rPr lang="en-US" altLang="zh-CN" sz="2800" b="1" dirty="0">
                    <a:latin typeface="等线" panose="02010600030101010101" pitchFamily="2" charset="-122"/>
                    <a:ea typeface="等线" panose="02010600030101010101" pitchFamily="2" charset="-122"/>
                  </a:rPr>
                  <a:t>M</a:t>
                </a:r>
                <a:r>
                  <a:rPr lang="zh-CN" altLang="en-US" sz="2800" b="1" dirty="0">
                    <a:latin typeface="等线" panose="02010600030101010101" pitchFamily="2" charset="-122"/>
                    <a:ea typeface="等线" panose="02010600030101010101" pitchFamily="2" charset="-122"/>
                  </a:rPr>
                  <a:t>。问最多能删多少个点。</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N &lt;= 2 *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𝟔</m:t>
                        </m:r>
                      </m:sup>
                    </m:sSup>
                  </m:oMath>
                </a14:m>
                <a:r>
                  <a:rPr lang="en-US" altLang="zh-CN" sz="2800" b="1" dirty="0">
                    <a:latin typeface="等线" panose="02010600030101010101" pitchFamily="2" charset="-122"/>
                    <a:ea typeface="等线" panose="02010600030101010101" pitchFamily="2" charset="-122"/>
                  </a:rPr>
                  <a:t>          M &lt;= </a:t>
                </a:r>
                <a14:m>
                  <m:oMath xmlns:m="http://schemas.openxmlformats.org/officeDocument/2006/math">
                    <m:sSup>
                      <m:sSupPr>
                        <m:ctrlP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𝟓</m:t>
                        </m:r>
                      </m:sup>
                    </m:sSup>
                  </m:oMath>
                </a14:m>
                <a:r>
                  <a:rPr lang="en-US" altLang="zh-CN" sz="2800" b="1" dirty="0">
                    <a:latin typeface="等线 Light" panose="02010600030101010101" pitchFamily="2" charset="-122"/>
                    <a:ea typeface="等线 Light" panose="02010600030101010101" pitchFamily="2" charset="-122"/>
                  </a:rPr>
                  <a:t>      </a:t>
                </a: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3145413"/>
              </a:xfrm>
              <a:prstGeom prst="rect">
                <a:avLst/>
              </a:prstGeom>
              <a:blipFill>
                <a:blip r:embed="rId2"/>
                <a:stretch>
                  <a:fillRect l="-1235" t="-2132" r="-124" b="-3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338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p:sp>
        <p:nvSpPr>
          <p:cNvPr id="5" name="文本框 4"/>
          <p:cNvSpPr txBox="1"/>
          <p:nvPr/>
        </p:nvSpPr>
        <p:spPr>
          <a:xfrm>
            <a:off x="880110" y="1371600"/>
            <a:ext cx="9864090" cy="3970318"/>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一个很容易想到的结论就是从叶子到根每个点都尽可能的合并到父亲上，即对于每个点，把儿子节点的权值（樱花数</a:t>
            </a:r>
            <a:r>
              <a:rPr lang="en-US" altLang="zh-CN" sz="2800" b="1" dirty="0">
                <a:latin typeface="等线" panose="02010600030101010101" pitchFamily="2" charset="-122"/>
                <a:ea typeface="等线" panose="02010600030101010101" pitchFamily="2" charset="-122"/>
              </a:rPr>
              <a:t>+</a:t>
            </a:r>
            <a:r>
              <a:rPr lang="zh-CN" altLang="en-US" sz="2800" b="1" dirty="0">
                <a:latin typeface="等线" panose="02010600030101010101" pitchFamily="2" charset="-122"/>
                <a:ea typeface="等线" panose="02010600030101010101" pitchFamily="2" charset="-122"/>
              </a:rPr>
              <a:t>儿子数）从小到大排序，再从小到大删最多的点。</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感性的认识一下为什么这样是对的？因为假如这个节点不合并到父亲上去，那么父亲肯定要合并到祖先，我们的收益都是</a:t>
            </a:r>
            <a:r>
              <a:rPr lang="en-US" altLang="zh-CN" sz="2800" b="1" dirty="0">
                <a:latin typeface="等线" panose="02010600030101010101" pitchFamily="2" charset="-122"/>
                <a:ea typeface="等线" panose="02010600030101010101" pitchFamily="2" charset="-122"/>
              </a:rPr>
              <a:t>1</a:t>
            </a:r>
            <a:r>
              <a:rPr lang="zh-CN" altLang="en-US" sz="2800" b="1" dirty="0">
                <a:latin typeface="等线" panose="02010600030101010101" pitchFamily="2" charset="-122"/>
                <a:ea typeface="等线" panose="02010600030101010101" pitchFamily="2" charset="-122"/>
              </a:rPr>
              <a:t>。但是我们要对上面的节点影响尽量小，那肯定是合并尽量下的节点。</a:t>
            </a:r>
            <a:endParaRPr lang="en-US" altLang="zh-CN" sz="2800" b="1" dirty="0">
              <a:latin typeface="等线" panose="02010600030101010101" pitchFamily="2" charset="-122"/>
              <a:ea typeface="等线" panose="02010600030101010101" pitchFamily="2" charset="-122"/>
            </a:endParaRPr>
          </a:p>
          <a:p>
            <a:endParaRPr lang="zh-CN" altLang="en-US" sz="2800" b="1"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541541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en-US" altLang="zh-CN" sz="4000" b="1" dirty="0">
                <a:solidFill>
                  <a:schemeClr val="accent2">
                    <a:lumMod val="75000"/>
                  </a:schemeClr>
                </a:solidFill>
                <a:latin typeface="等线" panose="02010600030101010101" pitchFamily="2" charset="-122"/>
                <a:ea typeface="等线" panose="02010600030101010101" pitchFamily="2" charset="-122"/>
              </a:rPr>
              <a:t>DFS Spanning Tree</a:t>
            </a:r>
            <a:endParaRPr lang="zh-CN" altLang="en-US" sz="4000" b="1" dirty="0">
              <a:solidFill>
                <a:schemeClr val="accent2">
                  <a:lumMod val="75000"/>
                </a:schemeClr>
              </a:solidFill>
              <a:latin typeface="等线" panose="02010600030101010101" pitchFamily="2" charset="-122"/>
              <a:ea typeface="等线" panose="02010600030101010101" pitchFamily="2" charset="-122"/>
            </a:endParaRPr>
          </a:p>
        </p:txBody>
      </p:sp>
      <p:sp>
        <p:nvSpPr>
          <p:cNvPr id="5" name="文本框 4"/>
          <p:cNvSpPr txBox="1"/>
          <p:nvPr/>
        </p:nvSpPr>
        <p:spPr>
          <a:xfrm>
            <a:off x="880110" y="1371600"/>
            <a:ext cx="9864090" cy="4401205"/>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给出一个没有自环的有向图。这个图的前</a:t>
            </a:r>
            <a:r>
              <a:rPr lang="en-US" altLang="zh-CN" sz="2800" b="1" dirty="0">
                <a:latin typeface="等线" panose="02010600030101010101" pitchFamily="2" charset="-122"/>
                <a:ea typeface="等线" panose="02010600030101010101" pitchFamily="2" charset="-122"/>
              </a:rPr>
              <a:t>N-1</a:t>
            </a:r>
            <a:r>
              <a:rPr lang="zh-CN" altLang="en-US" sz="2800" b="1" dirty="0">
                <a:latin typeface="等线" panose="02010600030101010101" pitchFamily="2" charset="-122"/>
                <a:ea typeface="等线" panose="02010600030101010101" pitchFamily="2" charset="-122"/>
              </a:rPr>
              <a:t>条边构成这个图的一个以节点</a:t>
            </a:r>
            <a:r>
              <a:rPr lang="en-US" altLang="zh-CN" sz="2800" b="1" dirty="0">
                <a:latin typeface="等线" panose="02010600030101010101" pitchFamily="2" charset="-122"/>
                <a:ea typeface="等线" panose="02010600030101010101" pitchFamily="2" charset="-122"/>
              </a:rPr>
              <a:t>1</a:t>
            </a:r>
            <a:r>
              <a:rPr lang="zh-CN" altLang="en-US" sz="2800" b="1" dirty="0">
                <a:latin typeface="等线" panose="02010600030101010101" pitchFamily="2" charset="-122"/>
                <a:ea typeface="等线" panose="02010600030101010101" pitchFamily="2" charset="-122"/>
              </a:rPr>
              <a:t>为根节点的</a:t>
            </a:r>
            <a:r>
              <a:rPr lang="en-US" altLang="zh-CN" sz="2800" b="1" dirty="0">
                <a:latin typeface="等线" panose="02010600030101010101" pitchFamily="2" charset="-122"/>
                <a:ea typeface="等线" panose="02010600030101010101" pitchFamily="2" charset="-122"/>
              </a:rPr>
              <a:t>DFS</a:t>
            </a:r>
            <a:r>
              <a:rPr lang="zh-CN" altLang="en-US" sz="2800" b="1" dirty="0">
                <a:latin typeface="等线" panose="02010600030101010101" pitchFamily="2" charset="-122"/>
                <a:ea typeface="等线" panose="02010600030101010101" pitchFamily="2" charset="-122"/>
              </a:rPr>
              <a:t>树。</a:t>
            </a:r>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DFS</a:t>
            </a:r>
            <a:r>
              <a:rPr lang="zh-CN" altLang="en-US" sz="2800" b="1" dirty="0">
                <a:latin typeface="等线" panose="02010600030101010101" pitchFamily="2" charset="-122"/>
                <a:ea typeface="等线" panose="02010600030101010101" pitchFamily="2" charset="-122"/>
              </a:rPr>
              <a:t>树：每条非树边都是从一个节点连向它的祖先。</a:t>
            </a:r>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T-Simple</a:t>
            </a:r>
            <a:r>
              <a:rPr lang="zh-CN" altLang="en-US" sz="2800" b="1" dirty="0">
                <a:latin typeface="等线" panose="02010600030101010101" pitchFamily="2" charset="-122"/>
                <a:ea typeface="等线" panose="02010600030101010101" pitchFamily="2" charset="-122"/>
              </a:rPr>
              <a:t>环的定义是：至多有一条边不在这棵</a:t>
            </a:r>
            <a:r>
              <a:rPr lang="en-US" altLang="zh-CN" sz="2800" b="1" dirty="0">
                <a:latin typeface="等线" panose="02010600030101010101" pitchFamily="2" charset="-122"/>
                <a:ea typeface="等线" panose="02010600030101010101" pitchFamily="2" charset="-122"/>
              </a:rPr>
              <a:t>DFS</a:t>
            </a:r>
            <a:r>
              <a:rPr lang="zh-CN" altLang="en-US" sz="2800" b="1" dirty="0">
                <a:latin typeface="等线" panose="02010600030101010101" pitchFamily="2" charset="-122"/>
                <a:ea typeface="等线" panose="02010600030101010101" pitchFamily="2" charset="-122"/>
              </a:rPr>
              <a:t>树上的环。</a:t>
            </a:r>
            <a:endParaRPr lang="en-US" altLang="zh-CN" sz="2800" b="1" dirty="0">
              <a:latin typeface="等线" panose="02010600030101010101" pitchFamily="2" charset="-122"/>
              <a:ea typeface="等线" panose="02010600030101010101" pitchFamily="2" charset="-122"/>
            </a:endParaRPr>
          </a:p>
          <a:p>
            <a:br>
              <a:rPr lang="zh-CN" altLang="en-US" sz="2800" b="1" dirty="0">
                <a:latin typeface="等线" panose="02010600030101010101" pitchFamily="2" charset="-122"/>
                <a:ea typeface="等线" panose="02010600030101010101" pitchFamily="2" charset="-122"/>
              </a:rPr>
            </a:br>
            <a:r>
              <a:rPr lang="zh-CN" altLang="en-US" sz="2800" b="1" dirty="0">
                <a:latin typeface="等线" panose="02010600030101010101" pitchFamily="2" charset="-122"/>
                <a:ea typeface="等线" panose="02010600030101010101" pitchFamily="2" charset="-122"/>
              </a:rPr>
              <a:t>现在的问题是至少在图上选中多少条边。才使得每个</a:t>
            </a:r>
            <a:r>
              <a:rPr lang="en-US" altLang="zh-CN" sz="2800" b="1" dirty="0">
                <a:latin typeface="等线" panose="02010600030101010101" pitchFamily="2" charset="-122"/>
                <a:ea typeface="等线" panose="02010600030101010101" pitchFamily="2" charset="-122"/>
              </a:rPr>
              <a:t>T-simple</a:t>
            </a:r>
            <a:r>
              <a:rPr lang="zh-CN" altLang="en-US" sz="2800" b="1" dirty="0">
                <a:latin typeface="等线" panose="02010600030101010101" pitchFamily="2" charset="-122"/>
                <a:ea typeface="等线" panose="02010600030101010101" pitchFamily="2" charset="-122"/>
              </a:rPr>
              <a:t>环都至少有一条边被选中</a:t>
            </a:r>
            <a:r>
              <a:rPr lang="zh-CN" altLang="en-US" sz="2800" dirty="0">
                <a:latin typeface="等线" panose="02010600030101010101" pitchFamily="2" charset="-122"/>
                <a:ea typeface="等线" panose="02010600030101010101" pitchFamily="2" charset="-122"/>
              </a:rPr>
              <a:t>。</a:t>
            </a:r>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N &lt;=2000</a:t>
            </a:r>
            <a:endParaRPr lang="zh-CN" altLang="en-US" sz="28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6140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353943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我们先来看一个子问题，我们有一个序列，现在有若干个限制条件，即在</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smtClean="0">
                            <a:latin typeface="Cambria Math" panose="02040503050406030204" pitchFamily="18" charset="0"/>
                            <a:ea typeface="等线 Light" panose="02010600030101010101" pitchFamily="2" charset="-122"/>
                          </a:rPr>
                          <m:t>𝑳</m:t>
                        </m:r>
                      </m:e>
                      <m:sub>
                        <m:r>
                          <a:rPr lang="en-US" altLang="zh-CN" sz="2800" b="1" i="1">
                            <a:latin typeface="Cambria Math" panose="02040503050406030204" pitchFamily="18" charset="0"/>
                            <a:ea typeface="等线 Light" panose="02010600030101010101" pitchFamily="2" charset="-122"/>
                          </a:rPr>
                          <m:t>𝒊</m:t>
                        </m:r>
                      </m:sub>
                    </m:sSub>
                  </m:oMath>
                </a14:m>
                <a:r>
                  <a:rPr lang="zh-CN" altLang="en-US" sz="2800" b="1" dirty="0">
                    <a:latin typeface="等线" panose="02010600030101010101" pitchFamily="2" charset="-122"/>
                    <a:ea typeface="等线" panose="02010600030101010101" pitchFamily="2" charset="-122"/>
                  </a:rPr>
                  <a:t>到</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smtClean="0">
                            <a:latin typeface="Cambria Math" panose="02040503050406030204" pitchFamily="18" charset="0"/>
                            <a:ea typeface="等线 Light" panose="02010600030101010101" pitchFamily="2" charset="-122"/>
                          </a:rPr>
                          <m:t>𝑹</m:t>
                        </m:r>
                      </m:e>
                      <m:sub>
                        <m:r>
                          <a:rPr lang="en-US" altLang="zh-CN" sz="2800" b="1" i="1">
                            <a:latin typeface="Cambria Math" panose="02040503050406030204" pitchFamily="18" charset="0"/>
                            <a:ea typeface="等线 Light" panose="02010600030101010101" pitchFamily="2" charset="-122"/>
                          </a:rPr>
                          <m:t>𝒊</m:t>
                        </m:r>
                      </m:sub>
                    </m:sSub>
                  </m:oMath>
                </a14:m>
                <a:r>
                  <a:rPr lang="zh-CN" altLang="en-US" sz="2800" b="1" dirty="0">
                    <a:latin typeface="等线" panose="02010600030101010101" pitchFamily="2" charset="-122"/>
                    <a:ea typeface="等线" panose="02010600030101010101" pitchFamily="2" charset="-122"/>
                  </a:rPr>
                  <a:t>的这段区间内至少有一个位置被打标记。那我们至少要打几个标记。</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这个问题，显然可以从左往右扫，对于每个没有标记的限制就在它区间的最右端打一个标记。</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Light" panose="02010600030101010101" pitchFamily="2" charset="-122"/>
                  <a:ea typeface="等线 Light" panose="02010600030101010101" pitchFamily="2" charset="-122"/>
                </a:endParaRPr>
              </a:p>
              <a:p>
                <a:endParaRPr lang="zh-CN" altLang="en-US" sz="2800" b="1" dirty="0">
                  <a:latin typeface="等线 Light" panose="02010600030101010101" pitchFamily="2" charset="-122"/>
                  <a:ea typeface="等线 Light"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3539430"/>
              </a:xfrm>
              <a:prstGeom prst="rect">
                <a:avLst/>
              </a:prstGeom>
              <a:blipFill>
                <a:blip r:embed="rId2"/>
                <a:stretch>
                  <a:fillRect l="-1235" t="-1893" r="-1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3205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p:sp>
        <p:nvSpPr>
          <p:cNvPr id="5" name="文本框 4"/>
          <p:cNvSpPr txBox="1"/>
          <p:nvPr/>
        </p:nvSpPr>
        <p:spPr>
          <a:xfrm>
            <a:off x="880110" y="1371600"/>
            <a:ext cx="9864090" cy="2677656"/>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那么看看这题，我们发现其实就只是把序列变成了一棵树，把限制放在树上。</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那么思路就很清晰了，我们只需按树的</a:t>
            </a:r>
            <a:r>
              <a:rPr lang="en-US" altLang="zh-CN" sz="2800" b="1" dirty="0">
                <a:latin typeface="等线" panose="02010600030101010101" pitchFamily="2" charset="-122"/>
                <a:ea typeface="等线" panose="02010600030101010101" pitchFamily="2" charset="-122"/>
              </a:rPr>
              <a:t>DFS</a:t>
            </a:r>
            <a:r>
              <a:rPr lang="zh-CN" altLang="en-US" sz="2800" b="1" dirty="0">
                <a:latin typeface="等线" panose="02010600030101010101" pitchFamily="2" charset="-122"/>
                <a:ea typeface="等线" panose="02010600030101010101" pitchFamily="2" charset="-122"/>
              </a:rPr>
              <a:t>序从下往上像序列上那样处理就可以了。</a:t>
            </a:r>
            <a:endParaRPr lang="en-US" altLang="zh-CN" sz="2800" b="1" dirty="0">
              <a:latin typeface="等线" panose="02010600030101010101" pitchFamily="2" charset="-122"/>
              <a:ea typeface="等线" panose="02010600030101010101" pitchFamily="2" charset="-122"/>
            </a:endParaRPr>
          </a:p>
          <a:p>
            <a:endParaRPr lang="zh-CN" altLang="en-US" sz="2800" b="1"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530416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en-US" altLang="zh-CN" sz="4000" b="1" dirty="0">
                <a:solidFill>
                  <a:schemeClr val="accent2">
                    <a:lumMod val="75000"/>
                  </a:schemeClr>
                </a:solidFill>
                <a:latin typeface="等线" panose="02010600030101010101" pitchFamily="2" charset="-122"/>
                <a:ea typeface="等线" panose="02010600030101010101" pitchFamily="2" charset="-122"/>
              </a:rPr>
              <a:t>Shop</a:t>
            </a:r>
            <a:endParaRPr lang="zh-CN" altLang="en-US" sz="4000" b="1" dirty="0">
              <a:solidFill>
                <a:schemeClr val="accent2">
                  <a:lumMod val="75000"/>
                </a:schemeClr>
              </a:solidFill>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4848187"/>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现在有</a:t>
                </a:r>
                <a:r>
                  <a:rPr lang="en-US" altLang="zh-CN" sz="2800" b="1" dirty="0">
                    <a:latin typeface="等线" panose="02010600030101010101" pitchFamily="2" charset="-122"/>
                    <a:ea typeface="等线" panose="02010600030101010101" pitchFamily="2" charset="-122"/>
                  </a:rPr>
                  <a:t>N</a:t>
                </a:r>
                <a:r>
                  <a:rPr lang="zh-CN" altLang="en-US" sz="2800" b="1" dirty="0">
                    <a:latin typeface="等线" panose="02010600030101010101" pitchFamily="2" charset="-122"/>
                    <a:ea typeface="等线" panose="02010600030101010101" pitchFamily="2" charset="-122"/>
                  </a:rPr>
                  <a:t>个数</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a:rPr lang="en-US" altLang="zh-CN" sz="2800" b="1" i="1" smtClean="0">
                            <a:latin typeface="Cambria Math" panose="02040503050406030204" pitchFamily="18" charset="0"/>
                            <a:ea typeface="等线 Light" panose="02010600030101010101" pitchFamily="2" charset="-122"/>
                          </a:rPr>
                          <m:t>𝑨</m:t>
                        </m:r>
                      </m:e>
                      <m:sub>
                        <m:r>
                          <a:rPr lang="en-US" altLang="zh-CN" sz="2800" b="1" i="1">
                            <a:latin typeface="Cambria Math" panose="02040503050406030204" pitchFamily="18" charset="0"/>
                            <a:ea typeface="等线 Light" panose="02010600030101010101" pitchFamily="2" charset="-122"/>
                          </a:rPr>
                          <m:t>𝒊</m:t>
                        </m:r>
                      </m:sub>
                    </m:sSub>
                    <m:r>
                      <a:rPr lang="zh-CN" altLang="en-US" sz="2800" b="1" i="1">
                        <a:latin typeface="Cambria Math" panose="02040503050406030204" pitchFamily="18" charset="0"/>
                        <a:ea typeface="等线 Light" panose="02010600030101010101" pitchFamily="2" charset="-122"/>
                      </a:rPr>
                      <m:t>。</m:t>
                    </m:r>
                  </m:oMath>
                </a14:m>
                <a:r>
                  <a:rPr lang="zh-CN" altLang="en-US" sz="2800" b="1" dirty="0">
                    <a:latin typeface="等线" panose="02010600030101010101" pitchFamily="2" charset="-122"/>
                    <a:ea typeface="等线" panose="02010600030101010101" pitchFamily="2" charset="-122"/>
                  </a:rPr>
                  <a:t>定义如下三种操作，每种操作有三个参数</a:t>
                </a:r>
                <a:r>
                  <a:rPr lang="en-US" altLang="zh-CN" sz="2800" b="1" dirty="0">
                    <a:latin typeface="等线" panose="02010600030101010101" pitchFamily="2" charset="-122"/>
                    <a:ea typeface="等线" panose="02010600030101010101" pitchFamily="2" charset="-122"/>
                  </a:rPr>
                  <a:t>Ord</a:t>
                </a:r>
                <a:r>
                  <a:rPr lang="zh-CN" altLang="en-US" sz="2800" b="1" dirty="0">
                    <a:latin typeface="等线" panose="02010600030101010101" pitchFamily="2" charset="-122"/>
                    <a:ea typeface="等线" panose="02010600030101010101" pitchFamily="2" charset="-122"/>
                  </a:rPr>
                  <a:t>（类型），</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a:t>
                </a:r>
                <a:endParaRPr lang="en-US" altLang="zh-CN" sz="2800" b="1" dirty="0">
                  <a:latin typeface="等线" panose="02010600030101010101" pitchFamily="2" charset="-122"/>
                  <a:ea typeface="等线" panose="02010600030101010101" pitchFamily="2" charset="-122"/>
                </a:endParaRPr>
              </a:p>
              <a:p>
                <a:pPr marL="514350" indent="-514350">
                  <a:buAutoNum type="arabicPeriod"/>
                </a:pPr>
                <a:r>
                  <a:rPr lang="zh-CN" altLang="en-US" sz="2800" b="1" dirty="0">
                    <a:latin typeface="等线" panose="02010600030101010101" pitchFamily="2" charset="-122"/>
                    <a:ea typeface="等线" panose="02010600030101010101" pitchFamily="2" charset="-122"/>
                  </a:rPr>
                  <a:t>把第</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个数变成</a:t>
                </a:r>
                <a:r>
                  <a:rPr lang="en-US" altLang="zh-CN" sz="2800" b="1" dirty="0">
                    <a:latin typeface="等线" panose="02010600030101010101" pitchFamily="2" charset="-122"/>
                    <a:ea typeface="等线" panose="02010600030101010101" pitchFamily="2" charset="-122"/>
                  </a:rPr>
                  <a:t>b</a:t>
                </a:r>
              </a:p>
              <a:p>
                <a:pPr marL="514350" indent="-514350">
                  <a:buAutoNum type="arabicPeriod"/>
                </a:pPr>
                <a:r>
                  <a:rPr lang="zh-CN" altLang="en-US" sz="2800" b="1" dirty="0">
                    <a:latin typeface="等线" panose="02010600030101010101" pitchFamily="2" charset="-122"/>
                    <a:ea typeface="等线" panose="02010600030101010101" pitchFamily="2" charset="-122"/>
                  </a:rPr>
                  <a:t>把第</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个数加</a:t>
                </a:r>
                <a:r>
                  <a:rPr lang="en-US" altLang="zh-CN" sz="2800" b="1" dirty="0">
                    <a:latin typeface="等线" panose="02010600030101010101" pitchFamily="2" charset="-122"/>
                    <a:ea typeface="等线" panose="02010600030101010101" pitchFamily="2" charset="-122"/>
                  </a:rPr>
                  <a:t>b</a:t>
                </a:r>
              </a:p>
              <a:p>
                <a:pPr marL="514350" indent="-514350">
                  <a:buAutoNum type="arabicPeriod"/>
                </a:pPr>
                <a:r>
                  <a:rPr lang="zh-CN" altLang="en-US" sz="2800" b="1" dirty="0">
                    <a:latin typeface="等线" panose="02010600030101010101" pitchFamily="2" charset="-122"/>
                    <a:ea typeface="等线" panose="02010600030101010101" pitchFamily="2" charset="-122"/>
                  </a:rPr>
                  <a:t>把第</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个数乘</a:t>
                </a:r>
                <a:r>
                  <a:rPr lang="en-US" altLang="zh-CN" sz="2800" b="1" dirty="0">
                    <a:latin typeface="等线" panose="02010600030101010101" pitchFamily="2" charset="-122"/>
                    <a:ea typeface="等线" panose="02010600030101010101" pitchFamily="2" charset="-122"/>
                  </a:rPr>
                  <a:t>b</a:t>
                </a:r>
              </a:p>
              <a:p>
                <a:pPr marL="514350" indent="-514350">
                  <a:buAutoNum type="arabicPeriod"/>
                </a:pP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问当给出</a:t>
                </a:r>
                <a:r>
                  <a:rPr lang="en-US" altLang="zh-CN" sz="2800" b="1" dirty="0">
                    <a:latin typeface="等线" panose="02010600030101010101" pitchFamily="2" charset="-122"/>
                    <a:ea typeface="等线" panose="02010600030101010101" pitchFamily="2" charset="-122"/>
                  </a:rPr>
                  <a:t>M</a:t>
                </a:r>
                <a:r>
                  <a:rPr lang="zh-CN" altLang="en-US" sz="2800" b="1" dirty="0">
                    <a:latin typeface="等线" panose="02010600030101010101" pitchFamily="2" charset="-122"/>
                    <a:ea typeface="等线" panose="02010600030101010101" pitchFamily="2" charset="-122"/>
                  </a:rPr>
                  <a:t>个操作，最多能从中选出</a:t>
                </a:r>
                <a:r>
                  <a:rPr lang="en-US" altLang="zh-CN" sz="2800" b="1" dirty="0">
                    <a:latin typeface="等线" panose="02010600030101010101" pitchFamily="2" charset="-122"/>
                    <a:ea typeface="等线" panose="02010600030101010101" pitchFamily="2" charset="-122"/>
                  </a:rPr>
                  <a:t>K</a:t>
                </a:r>
                <a:r>
                  <a:rPr lang="zh-CN" altLang="en-US" sz="2800" b="1" dirty="0">
                    <a:latin typeface="等线" panose="02010600030101010101" pitchFamily="2" charset="-122"/>
                    <a:ea typeface="等线" panose="02010600030101010101" pitchFamily="2" charset="-122"/>
                  </a:rPr>
                  <a:t>个时，最优情况下操作完后</a:t>
                </a:r>
                <a:r>
                  <a:rPr lang="en-US" altLang="zh-CN" sz="2800" b="1" dirty="0">
                    <a:latin typeface="等线" panose="02010600030101010101" pitchFamily="2" charset="-122"/>
                    <a:ea typeface="等线" panose="02010600030101010101" pitchFamily="2" charset="-122"/>
                  </a:rPr>
                  <a:t>N</a:t>
                </a:r>
                <a:r>
                  <a:rPr lang="zh-CN" altLang="en-US" sz="2800" b="1" dirty="0">
                    <a:latin typeface="等线" panose="02010600030101010101" pitchFamily="2" charset="-122"/>
                    <a:ea typeface="等线" panose="02010600030101010101" pitchFamily="2" charset="-122"/>
                  </a:rPr>
                  <a:t>个数的乘积最大是多少，输出最优操作下选取操作的顺序。</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en-US" altLang="zh-CN" sz="2800" b="1" dirty="0">
                    <a:latin typeface="等线" panose="02010600030101010101" pitchFamily="2" charset="-122"/>
                    <a:ea typeface="等线" panose="02010600030101010101" pitchFamily="2" charset="-122"/>
                  </a:rPr>
                  <a:t>K &lt;= M &lt;=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𝟓</m:t>
                        </m:r>
                      </m:sup>
                    </m:sSup>
                  </m:oMath>
                </a14:m>
                <a:r>
                  <a:rPr lang="zh-CN" altLang="en-US" sz="2800" b="1" dirty="0">
                    <a:latin typeface="等线" panose="02010600030101010101" pitchFamily="2" charset="-122"/>
                    <a:ea typeface="等线" panose="02010600030101010101" pitchFamily="2" charset="-122"/>
                  </a:rPr>
                  <a:t>       </a:t>
                </a:r>
                <a:r>
                  <a:rPr lang="en-US" altLang="zh-CN" sz="2800" b="1" dirty="0">
                    <a:latin typeface="等线" panose="02010600030101010101" pitchFamily="2" charset="-122"/>
                    <a:ea typeface="等线" panose="02010600030101010101" pitchFamily="2" charset="-122"/>
                  </a:rPr>
                  <a:t>N &lt;= </a:t>
                </a:r>
                <a:r>
                  <a:rPr lang="en-US" sz="2800" b="1" dirty="0">
                    <a:latin typeface="等线" panose="02010600030101010101" pitchFamily="2" charset="-122"/>
                    <a:ea typeface="等线" panose="02010600030101010101" pitchFamily="2" charset="-122"/>
                  </a:rPr>
                  <a:t>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𝟓</m:t>
                        </m:r>
                      </m:sup>
                    </m:sSup>
                  </m:oMath>
                </a14:m>
                <a:r>
                  <a:rPr lang="zh-CN" altLang="en-US" sz="2800" b="1" dirty="0">
                    <a:latin typeface="等线" panose="02010600030101010101" pitchFamily="2" charset="-122"/>
                    <a:ea typeface="等线" panose="02010600030101010101" pitchFamily="2" charset="-122"/>
                  </a:rPr>
                  <a:t>     </a:t>
                </a:r>
                <a:r>
                  <a:rPr lang="en-US" altLang="zh-CN" sz="2800" b="1" dirty="0">
                    <a:latin typeface="等线" panose="02010600030101010101" pitchFamily="2" charset="-122"/>
                    <a:ea typeface="等线" panose="02010600030101010101" pitchFamily="2" charset="-122"/>
                  </a:rPr>
                  <a:t>b &lt;= </a:t>
                </a:r>
                <a14:m>
                  <m:oMath xmlns:m="http://schemas.openxmlformats.org/officeDocument/2006/math">
                    <m:sSup>
                      <m:sSupPr>
                        <m:ctrlP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ctrlPr>
                      </m:sSupPr>
                      <m:e>
                        <m:r>
                          <a:rPr lang="en-US" altLang="zh-CN" sz="2800" b="1" i="1">
                            <a:solidFill>
                              <a:schemeClr val="tx1">
                                <a:lumMod val="95000"/>
                                <a:lumOff val="5000"/>
                              </a:schemeClr>
                            </a:solidFill>
                            <a:latin typeface="Cambria Math" panose="02040503050406030204" pitchFamily="18" charset="0"/>
                            <a:ea typeface="等线 Light" panose="02010600030101010101" pitchFamily="2" charset="-122"/>
                          </a:rPr>
                          <m:t>𝟏𝟎</m:t>
                        </m:r>
                      </m:e>
                      <m:sup>
                        <m:r>
                          <a:rPr lang="en-US" altLang="zh-CN" sz="2800" b="1" i="1" smtClean="0">
                            <a:solidFill>
                              <a:schemeClr val="tx1">
                                <a:lumMod val="95000"/>
                                <a:lumOff val="5000"/>
                              </a:schemeClr>
                            </a:solidFill>
                            <a:latin typeface="Cambria Math" panose="02040503050406030204" pitchFamily="18" charset="0"/>
                            <a:ea typeface="等线 Light" panose="02010600030101010101" pitchFamily="2" charset="-122"/>
                          </a:rPr>
                          <m:t>𝟔</m:t>
                        </m:r>
                      </m:sup>
                    </m:sSup>
                  </m:oMath>
                </a14:m>
                <a:r>
                  <a:rPr lang="en-US" altLang="zh-CN" sz="2800" b="1" dirty="0">
                    <a:latin typeface="等线 Light" panose="02010600030101010101" pitchFamily="2" charset="-122"/>
                    <a:ea typeface="等线 Light" panose="02010600030101010101" pitchFamily="2" charset="-122"/>
                  </a:rPr>
                  <a:t> </a:t>
                </a:r>
                <a:endParaRPr lang="zh-CN" altLang="en-US" sz="2800" b="1" dirty="0">
                  <a:latin typeface="等线 Light" panose="02010600030101010101" pitchFamily="2" charset="-122"/>
                  <a:ea typeface="等线 Light"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4848187"/>
              </a:xfrm>
              <a:prstGeom prst="rect">
                <a:avLst/>
              </a:prstGeom>
              <a:blipFill>
                <a:blip r:embed="rId2"/>
                <a:stretch>
                  <a:fillRect l="-1235" t="-1258" b="-2642"/>
                </a:stretch>
              </a:blipFill>
            </p:spPr>
            <p:txBody>
              <a:bodyPr/>
              <a:lstStyle/>
              <a:p>
                <a:r>
                  <a:rPr lang="en-US">
                    <a:noFill/>
                  </a:rPr>
                  <a:t> </a:t>
                </a:r>
              </a:p>
            </p:txBody>
          </p:sp>
        </mc:Fallback>
      </mc:AlternateContent>
    </p:spTree>
    <p:extLst>
      <p:ext uri="{BB962C8B-B14F-4D97-AF65-F5344CB8AC3E}">
        <p14:creationId xmlns:p14="http://schemas.microsoft.com/office/powerpoint/2010/main" val="1769021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提示</a:t>
            </a:r>
          </a:p>
        </p:txBody>
      </p:sp>
      <p:sp>
        <p:nvSpPr>
          <p:cNvPr id="5" name="文本框 4"/>
          <p:cNvSpPr txBox="1"/>
          <p:nvPr/>
        </p:nvSpPr>
        <p:spPr>
          <a:xfrm>
            <a:off x="880110" y="1371600"/>
            <a:ext cx="9864090" cy="1384995"/>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如果只有第三种操作是显然我们肯定选前</a:t>
            </a:r>
            <a:r>
              <a:rPr lang="en-US" altLang="zh-CN" sz="2800" b="1" dirty="0">
                <a:latin typeface="等线" panose="02010600030101010101" pitchFamily="2" charset="-122"/>
                <a:ea typeface="等线" panose="02010600030101010101" pitchFamily="2" charset="-122"/>
              </a:rPr>
              <a:t>K</a:t>
            </a:r>
            <a:r>
              <a:rPr lang="zh-CN" altLang="en-US" sz="2800" b="1" dirty="0">
                <a:latin typeface="等线" panose="02010600030101010101" pitchFamily="2" charset="-122"/>
                <a:ea typeface="等线" panose="02010600030101010101" pitchFamily="2" charset="-122"/>
              </a:rPr>
              <a:t>个</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值最大的操作。那么现在我们要考虑一下怎么将第一第二种操作都转化为第三种操作。</a:t>
            </a:r>
          </a:p>
        </p:txBody>
      </p:sp>
    </p:spTree>
    <p:extLst>
      <p:ext uri="{BB962C8B-B14F-4D97-AF65-F5344CB8AC3E}">
        <p14:creationId xmlns:p14="http://schemas.microsoft.com/office/powerpoint/2010/main" val="4171015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p:sp>
        <p:nvSpPr>
          <p:cNvPr id="5" name="文本框 4"/>
          <p:cNvSpPr txBox="1"/>
          <p:nvPr/>
        </p:nvSpPr>
        <p:spPr>
          <a:xfrm>
            <a:off x="880110" y="1371600"/>
            <a:ext cx="9864090" cy="353943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我们肯定应该贪心的先做第一种操作，然后做第二种，最后才做第三种来保证值最大。</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我们先只讨论</a:t>
            </a:r>
            <a:r>
              <a:rPr lang="en-US" altLang="zh-CN" sz="2800" b="1" dirty="0" err="1">
                <a:latin typeface="等线" panose="02010600030101010101" pitchFamily="2" charset="-122"/>
                <a:ea typeface="等线" panose="02010600030101010101" pitchFamily="2" charset="-122"/>
              </a:rPr>
              <a:t>i</a:t>
            </a:r>
            <a:r>
              <a:rPr lang="zh-CN" altLang="en-US" sz="2800" b="1" dirty="0">
                <a:latin typeface="等线" panose="02010600030101010101" pitchFamily="2" charset="-122"/>
                <a:ea typeface="等线" panose="02010600030101010101" pitchFamily="2" charset="-122"/>
              </a:rPr>
              <a:t>相同的一组操作。</a:t>
            </a: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对于第一种操作，只有</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最大的那个可能被选到。</a:t>
            </a: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对于第二种操作，最优时肯定是按</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值从大到小的选取。</a:t>
            </a: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对于第三种操作，最优时肯定也是按</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值从大到小的选取。</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217636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mc:AlternateContent xmlns:mc="http://schemas.openxmlformats.org/markup-compatibility/2006" xmlns:a14="http://schemas.microsoft.com/office/drawing/2010/main">
        <mc:Choice Requires="a14">
          <p:sp>
            <p:nvSpPr>
              <p:cNvPr id="5" name="文本框 4"/>
              <p:cNvSpPr txBox="1"/>
              <p:nvPr/>
            </p:nvSpPr>
            <p:spPr>
              <a:xfrm>
                <a:off x="880110" y="1371600"/>
                <a:ext cx="9864090" cy="353943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那么怎么把所有操作都转换成第三种？</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对于第一种操作我们很容易想到只需把最大的</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值减去</a:t>
                </a:r>
                <a14:m>
                  <m:oMath xmlns:m="http://schemas.openxmlformats.org/officeDocument/2006/math">
                    <m:sSub>
                      <m:sSubPr>
                        <m:ctrlPr>
                          <a:rPr lang="pt-BR" altLang="zh-CN" sz="2800" b="1" i="1">
                            <a:latin typeface="Cambria Math" panose="02040503050406030204" pitchFamily="18" charset="0"/>
                            <a:ea typeface="等线 Light" panose="02010600030101010101" pitchFamily="2" charset="-122"/>
                          </a:rPr>
                        </m:ctrlPr>
                      </m:sSubPr>
                      <m:e>
                        <m:r>
                          <m:rPr>
                            <m:sty m:val="p"/>
                          </m:rPr>
                          <a:rPr lang="en-US" altLang="zh-CN" sz="2800" b="1" i="1">
                            <a:latin typeface="Cambria Math" panose="02040503050406030204" pitchFamily="18" charset="0"/>
                            <a:ea typeface="等线 Light" panose="02010600030101010101" pitchFamily="2" charset="-122"/>
                          </a:rPr>
                          <m:t>A</m:t>
                        </m:r>
                      </m:e>
                      <m:sub>
                        <m:r>
                          <a:rPr lang="en-US" altLang="zh-CN" sz="2800" b="1" i="1">
                            <a:latin typeface="Cambria Math" panose="02040503050406030204" pitchFamily="18" charset="0"/>
                            <a:ea typeface="等线 Light" panose="02010600030101010101" pitchFamily="2" charset="-122"/>
                          </a:rPr>
                          <m:t>𝒊</m:t>
                        </m:r>
                      </m:sub>
                    </m:sSub>
                  </m:oMath>
                </a14:m>
                <a:r>
                  <a:rPr lang="zh-CN" altLang="en-US" sz="2800" b="1" dirty="0">
                    <a:latin typeface="等线" panose="02010600030101010101" pitchFamily="2" charset="-122"/>
                    <a:ea typeface="等线" panose="02010600030101010101" pitchFamily="2" charset="-122"/>
                  </a:rPr>
                  <a:t>就可以做为新的</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值并且转化成第二种操作。</a:t>
                </a: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而把第二种操作转化成第三种操作我们就要根据上面提到的一个性质：对于第二种操作我们只可能从大到小选，那么这就说明了，在选择以个操作前，当前数的是是确定的，操作完后的数又是确定的，我们除一下得到的就是增加的倍数。</a:t>
                </a:r>
                <a:endParaRPr lang="en-US" altLang="zh-CN" sz="2800" b="1" dirty="0">
                  <a:latin typeface="等线" panose="02010600030101010101" pitchFamily="2" charset="-122"/>
                  <a:ea typeface="等线"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80110" y="1371600"/>
                <a:ext cx="9864090" cy="3539430"/>
              </a:xfrm>
              <a:prstGeom prst="rect">
                <a:avLst/>
              </a:prstGeom>
              <a:blipFill>
                <a:blip r:embed="rId2"/>
                <a:stretch>
                  <a:fillRect l="-1235" t="-1893" r="-124" b="-3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106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434340"/>
            <a:ext cx="7440930" cy="707886"/>
          </a:xfrm>
          <a:prstGeom prst="rect">
            <a:avLst/>
          </a:prstGeom>
          <a:noFill/>
        </p:spPr>
        <p:txBody>
          <a:bodyPr wrap="square" rtlCol="0">
            <a:spAutoFit/>
          </a:bodyPr>
          <a:lstStyle/>
          <a:p>
            <a:r>
              <a:rPr lang="zh-CN" altLang="en-US" sz="4000" b="1" dirty="0">
                <a:solidFill>
                  <a:schemeClr val="accent2">
                    <a:lumMod val="75000"/>
                  </a:schemeClr>
                </a:solidFill>
                <a:latin typeface="等线" panose="02010600030101010101" pitchFamily="2" charset="-122"/>
                <a:ea typeface="等线" panose="02010600030101010101" pitchFamily="2" charset="-122"/>
              </a:rPr>
              <a:t>题解</a:t>
            </a:r>
          </a:p>
        </p:txBody>
      </p:sp>
      <p:sp>
        <p:nvSpPr>
          <p:cNvPr id="5" name="文本框 4"/>
          <p:cNvSpPr txBox="1"/>
          <p:nvPr/>
        </p:nvSpPr>
        <p:spPr>
          <a:xfrm>
            <a:off x="880110" y="1371600"/>
            <a:ext cx="9864090" cy="3108543"/>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现在为止我们就已经把所有操作转换成第三种操作。</a:t>
            </a:r>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后面要做得只是把全部转换完的操作从大到小选就可以了。并且对于第二种操作我们可以保证肯定是</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值大的数先被选到。</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值大的增量肯定是大于</a:t>
            </a:r>
            <a:r>
              <a:rPr lang="en-US" altLang="zh-CN" sz="2800" b="1" dirty="0">
                <a:latin typeface="等线" panose="02010600030101010101" pitchFamily="2" charset="-122"/>
                <a:ea typeface="等线" panose="02010600030101010101" pitchFamily="2" charset="-122"/>
              </a:rPr>
              <a:t>b</a:t>
            </a:r>
            <a:r>
              <a:rPr lang="zh-CN" altLang="en-US" sz="2800" b="1" dirty="0">
                <a:latin typeface="等线" panose="02010600030101010101" pitchFamily="2" charset="-122"/>
                <a:ea typeface="等线" panose="02010600030101010101" pitchFamily="2" charset="-122"/>
              </a:rPr>
              <a:t>值小的增量。</a:t>
            </a:r>
            <a:endParaRPr lang="en-US" altLang="zh-CN" sz="2800" b="1" dirty="0">
              <a:latin typeface="等线" panose="02010600030101010101" pitchFamily="2" charset="-122"/>
              <a:ea typeface="等线" panose="02010600030101010101" pitchFamily="2" charset="-122"/>
            </a:endParaRPr>
          </a:p>
          <a:p>
            <a:endParaRPr lang="en-US" altLang="zh-CN" sz="2800" b="1" dirty="0">
              <a:latin typeface="等线" panose="02010600030101010101" pitchFamily="2" charset="-122"/>
              <a:ea typeface="等线" panose="02010600030101010101" pitchFamily="2" charset="-122"/>
            </a:endParaRPr>
          </a:p>
          <a:p>
            <a:r>
              <a:rPr lang="zh-CN" altLang="en-US" sz="2800" b="1" dirty="0">
                <a:latin typeface="等线" panose="02010600030101010101" pitchFamily="2" charset="-122"/>
                <a:ea typeface="等线" panose="02010600030101010101" pitchFamily="2" charset="-122"/>
              </a:rPr>
              <a:t>那么最后我们只需要把选定的操作按第一种，第二种，第三种的顺序输出就可以了。</a:t>
            </a:r>
            <a:endParaRPr lang="en-US" altLang="zh-CN" sz="28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725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8338-3264-4EF5-A874-C5CBD94534B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EC3015-359B-4B9A-8DAD-1F0A5BAC9894}"/>
              </a:ext>
            </a:extLst>
          </p:cNvPr>
          <p:cNvSpPr>
            <a:spLocks noGrp="1"/>
          </p:cNvSpPr>
          <p:nvPr>
            <p:ph idx="1"/>
          </p:nvPr>
        </p:nvSpPr>
        <p:spPr/>
        <p:txBody>
          <a:bodyPr/>
          <a:lstStyle/>
          <a:p>
            <a:r>
              <a:rPr lang="zh-CN" altLang="en-US" dirty="0"/>
              <a:t>这样就完了？</a:t>
            </a:r>
          </a:p>
          <a:p>
            <a:r>
              <a:rPr lang="zh-CN" altLang="en-US" dirty="0"/>
              <a:t>解法Ⅱ：数据保证最优解不大于</a:t>
            </a:r>
            <a:r>
              <a:rPr lang="en-US" altLang="zh-CN" dirty="0"/>
              <a:t>11,</a:t>
            </a:r>
            <a:r>
              <a:rPr lang="zh-CN" altLang="en-US" dirty="0"/>
              <a:t>这启发我们用迭代加深。在后面的内容我们会讲迭代加深。</a:t>
            </a:r>
          </a:p>
          <a:p>
            <a:endParaRPr lang="zh-CN" altLang="en-US" dirty="0"/>
          </a:p>
        </p:txBody>
      </p:sp>
    </p:spTree>
    <p:extLst>
      <p:ext uri="{BB962C8B-B14F-4D97-AF65-F5344CB8AC3E}">
        <p14:creationId xmlns:p14="http://schemas.microsoft.com/office/powerpoint/2010/main" val="104615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ABCDEF</a:t>
            </a:r>
          </a:p>
        </p:txBody>
      </p:sp>
      <p:sp>
        <p:nvSpPr>
          <p:cNvPr id="3" name="内容占位符 2"/>
          <p:cNvSpPr>
            <a:spLocks noGrp="1"/>
          </p:cNvSpPr>
          <p:nvPr>
            <p:ph idx="1"/>
          </p:nvPr>
        </p:nvSpPr>
        <p:spPr/>
        <p:txBody>
          <a:bodyPr/>
          <a:lstStyle/>
          <a:p>
            <a:r>
              <a:rPr lang="zh-CN" altLang="en-US"/>
              <a:t>给出一个整数集合</a:t>
            </a:r>
            <a:r>
              <a:rPr lang="en-US" altLang="zh-CN"/>
              <a:t>S,</a:t>
            </a:r>
            <a:r>
              <a:rPr lang="zh-CN" altLang="en-US"/>
              <a:t>求有多少组</a:t>
            </a:r>
            <a:r>
              <a:rPr lang="en-US" altLang="zh-CN"/>
              <a:t>(a,b,c,d,e,f),</a:t>
            </a:r>
            <a:r>
              <a:rPr lang="zh-CN" altLang="en-US"/>
              <a:t>满足</a:t>
            </a:r>
            <a:r>
              <a:rPr lang="en-US" altLang="zh-CN"/>
              <a:t>(ab + c) / d - e = f</a:t>
            </a:r>
          </a:p>
          <a:p>
            <a:endParaRPr lang="en-US" altLang="zh-CN"/>
          </a:p>
          <a:p>
            <a:r>
              <a:rPr lang="en-US" altLang="zh-CN"/>
              <a:t>Data Constraint</a:t>
            </a:r>
          </a:p>
          <a:p>
            <a:r>
              <a:rPr lang="en-US" altLang="zh-CN"/>
              <a:t>|S| ≤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ABCDEF</a:t>
            </a:r>
          </a:p>
        </p:txBody>
      </p:sp>
      <p:sp>
        <p:nvSpPr>
          <p:cNvPr id="3" name="内容占位符 2"/>
          <p:cNvSpPr>
            <a:spLocks noGrp="1"/>
          </p:cNvSpPr>
          <p:nvPr>
            <p:ph idx="1"/>
          </p:nvPr>
        </p:nvSpPr>
        <p:spPr/>
        <p:txBody>
          <a:bodyPr/>
          <a:lstStyle/>
          <a:p>
            <a:r>
              <a:rPr lang="zh-CN" altLang="en-US"/>
              <a:t>移项得</a:t>
            </a:r>
            <a:r>
              <a:rPr lang="en-US" altLang="zh-CN"/>
              <a:t>: ab + c = d(e + f)</a:t>
            </a:r>
          </a:p>
          <a:p>
            <a:r>
              <a:rPr lang="zh-CN" altLang="en-US"/>
              <a:t>得到了和前面类似的形式</a:t>
            </a:r>
            <a:r>
              <a:rPr lang="en-US" altLang="zh-CN"/>
              <a:t>,</a:t>
            </a:r>
            <a:r>
              <a:rPr lang="zh-CN" altLang="en-US"/>
              <a:t>枚举左边的数</a:t>
            </a:r>
            <a:r>
              <a:rPr lang="en-US" altLang="zh-CN"/>
              <a:t>,</a:t>
            </a:r>
            <a:r>
              <a:rPr lang="zh-CN" altLang="en-US"/>
              <a:t>把算出来的答案存在一个散列表里</a:t>
            </a:r>
            <a:r>
              <a:rPr lang="en-US" altLang="zh-CN"/>
              <a:t>,</a:t>
            </a:r>
            <a:r>
              <a:rPr lang="zh-CN" altLang="en-US"/>
              <a:t>再枚举右边</a:t>
            </a:r>
            <a:r>
              <a:rPr lang="en-US" altLang="zh-CN"/>
              <a:t>,</a:t>
            </a:r>
            <a:r>
              <a:rPr lang="zh-CN" altLang="en-US"/>
              <a:t>判断是否存在。</a:t>
            </a:r>
          </a:p>
          <a:p>
            <a:endParaRPr lang="zh-CN" altLang="en-US"/>
          </a:p>
          <a:p>
            <a:r>
              <a:rPr lang="zh-CN" altLang="en-US"/>
              <a:t>时间复杂度</a:t>
            </a:r>
            <a:r>
              <a:rPr lang="en-US" altLang="zh-CN"/>
              <a:t>: O(|S|</a:t>
            </a:r>
            <a:r>
              <a:rPr lang="en-US" altLang="zh-CN" baseline="30000"/>
              <a:t>3</a:t>
            </a:r>
            <a:r>
              <a:rPr lang="en-US" altLang="zh-CN"/>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双向</a:t>
            </a:r>
            <a:r>
              <a:rPr lang="en-US" altLang="zh-CN" dirty="0"/>
              <a:t>BFS</a:t>
            </a:r>
          </a:p>
        </p:txBody>
      </p:sp>
      <p:sp>
        <p:nvSpPr>
          <p:cNvPr id="3" name="副标题 2"/>
          <p:cNvSpPr>
            <a:spLocks noGrp="1"/>
          </p:cNvSpPr>
          <p:nvPr>
            <p:ph type="subTitle" idx="1"/>
          </p:nvPr>
        </p:nvSpPr>
        <p:spPr>
          <a:xfrm>
            <a:off x="4204870" y="3459685"/>
            <a:ext cx="3723237" cy="519116"/>
          </a:xfrm>
        </p:spPr>
        <p:txBody>
          <a:bodyPr>
            <a:normAutofit fontScale="92500"/>
          </a:bodyPr>
          <a:lstStyle/>
          <a:p>
            <a:r>
              <a:rPr lang="en-US" altLang="zh-CN" dirty="0"/>
              <a:t>Double </a:t>
            </a:r>
            <a:r>
              <a:rPr lang="zh-CN" altLang="en-US" dirty="0"/>
              <a:t>Breadth</a:t>
            </a:r>
            <a:r>
              <a:rPr lang="en-US" altLang="zh-CN" dirty="0"/>
              <a:t>-</a:t>
            </a:r>
            <a:r>
              <a:rPr lang="zh-CN" altLang="en-US" dirty="0"/>
              <a:t>First Search</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3786</Words>
  <Application>Microsoft Office PowerPoint</Application>
  <PresentationFormat>宽屏</PresentationFormat>
  <Paragraphs>305</Paragraphs>
  <Slides>59</Slides>
  <Notes>3</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5" baseType="lpstr">
      <vt:lpstr>等线</vt:lpstr>
      <vt:lpstr>等线 Light</vt:lpstr>
      <vt:lpstr>Arial</vt:lpstr>
      <vt:lpstr>Cambria Math</vt:lpstr>
      <vt:lpstr>Office 主题​​</vt:lpstr>
      <vt:lpstr>Equation.KSEE3</vt:lpstr>
      <vt:lpstr>搜索、分治与贪心算法</vt:lpstr>
      <vt:lpstr>搜索</vt:lpstr>
      <vt:lpstr>搜索入门</vt:lpstr>
      <vt:lpstr>A Vexing Problem</vt:lpstr>
      <vt:lpstr>A Vexing Problem</vt:lpstr>
      <vt:lpstr>PowerPoint 演示文稿</vt:lpstr>
      <vt:lpstr>ABCDEF</vt:lpstr>
      <vt:lpstr>ABCDEF</vt:lpstr>
      <vt:lpstr>双向BFS</vt:lpstr>
      <vt:lpstr>双向BFS</vt:lpstr>
      <vt:lpstr>彩球游戏</vt:lpstr>
      <vt:lpstr>彩球游戏</vt:lpstr>
      <vt:lpstr>中途相遇法</vt:lpstr>
      <vt:lpstr>中途相遇思想</vt:lpstr>
      <vt:lpstr>中途相遇法在有向图中的应用</vt:lpstr>
      <vt:lpstr>不同路径数</vt:lpstr>
      <vt:lpstr>不同路径数</vt:lpstr>
      <vt:lpstr>方程的解数</vt:lpstr>
      <vt:lpstr>方程的解数</vt:lpstr>
      <vt:lpstr>迭代加深</vt:lpstr>
      <vt:lpstr>埃及分数问题</vt:lpstr>
      <vt:lpstr>埃及分数问题</vt:lpstr>
      <vt:lpstr>具体实现</vt:lpstr>
      <vt:lpstr>搜索小结</vt:lpstr>
      <vt:lpstr>分治</vt:lpstr>
      <vt:lpstr>经典问题复习&amp;热身</vt:lpstr>
      <vt:lpstr>棋盘覆盖问题</vt:lpstr>
      <vt:lpstr>PowerPoint 演示文稿</vt:lpstr>
      <vt:lpstr>循环日程表问题</vt:lpstr>
      <vt:lpstr>PowerPoint 演示文稿</vt:lpstr>
      <vt:lpstr>分治</vt:lpstr>
      <vt:lpstr>第K大</vt:lpstr>
      <vt:lpstr>第K大</vt:lpstr>
      <vt:lpstr>Non-boring sequences</vt:lpstr>
      <vt:lpstr>Non-boring sequences</vt:lpstr>
      <vt:lpstr>Xor</vt:lpstr>
      <vt:lpstr>Xor</vt:lpstr>
      <vt:lpstr>Parking Lot</vt:lpstr>
      <vt:lpstr>Parking Lot</vt:lpstr>
      <vt:lpstr>树中点对距离</vt:lpstr>
      <vt:lpstr>树中点对距离</vt:lpstr>
      <vt:lpstr>分治小结</vt:lpstr>
      <vt:lpstr>贪心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搜索、分治与贪心算法</dc:title>
  <dc:creator>1030333053@qq.com</dc:creator>
  <cp:lastModifiedBy>1030333053@qq.com</cp:lastModifiedBy>
  <cp:revision>42</cp:revision>
  <dcterms:created xsi:type="dcterms:W3CDTF">2019-07-09T13:50:36Z</dcterms:created>
  <dcterms:modified xsi:type="dcterms:W3CDTF">2019-07-14T10:54:46Z</dcterms:modified>
</cp:coreProperties>
</file>