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7.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0" r:id="rId3"/>
    <p:sldId id="257" r:id="rId4"/>
    <p:sldId id="258" r:id="rId5"/>
    <p:sldId id="427" r:id="rId6"/>
    <p:sldId id="428" r:id="rId7"/>
    <p:sldId id="429" r:id="rId8"/>
    <p:sldId id="430" r:id="rId9"/>
    <p:sldId id="432" r:id="rId10"/>
    <p:sldId id="261" r:id="rId11"/>
    <p:sldId id="262" r:id="rId12"/>
    <p:sldId id="263" r:id="rId13"/>
    <p:sldId id="277" r:id="rId14"/>
    <p:sldId id="278" r:id="rId15"/>
    <p:sldId id="403" r:id="rId16"/>
    <p:sldId id="422" r:id="rId17"/>
    <p:sldId id="345" r:id="rId18"/>
    <p:sldId id="346" r:id="rId19"/>
    <p:sldId id="264" r:id="rId20"/>
    <p:sldId id="266" r:id="rId21"/>
    <p:sldId id="267" r:id="rId22"/>
    <p:sldId id="268" r:id="rId23"/>
    <p:sldId id="269" r:id="rId24"/>
    <p:sldId id="270" r:id="rId25"/>
    <p:sldId id="271" r:id="rId26"/>
    <p:sldId id="272" r:id="rId27"/>
    <p:sldId id="273" r:id="rId28"/>
    <p:sldId id="275" r:id="rId29"/>
    <p:sldId id="421" r:id="rId30"/>
    <p:sldId id="390" r:id="rId31"/>
    <p:sldId id="392" r:id="rId32"/>
    <p:sldId id="415" r:id="rId33"/>
    <p:sldId id="352" r:id="rId34"/>
    <p:sldId id="353" r:id="rId35"/>
    <p:sldId id="354" r:id="rId36"/>
    <p:sldId id="417" r:id="rId37"/>
    <p:sldId id="355" r:id="rId38"/>
    <p:sldId id="404" r:id="rId39"/>
    <p:sldId id="434" r:id="rId40"/>
    <p:sldId id="436" r:id="rId41"/>
    <p:sldId id="439" r:id="rId42"/>
    <p:sldId id="441" r:id="rId43"/>
    <p:sldId id="443" r:id="rId44"/>
    <p:sldId id="445" r:id="rId45"/>
    <p:sldId id="448" r:id="rId46"/>
    <p:sldId id="450" r:id="rId47"/>
    <p:sldId id="452" r:id="rId48"/>
    <p:sldId id="454" r:id="rId49"/>
    <p:sldId id="456" r:id="rId50"/>
    <p:sldId id="447"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8006" autoAdjust="0"/>
  </p:normalViewPr>
  <p:slideViewPr>
    <p:cSldViewPr snapToGrid="0">
      <p:cViewPr varScale="1">
        <p:scale>
          <a:sx n="79" d="100"/>
          <a:sy n="79"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CC8B-2BA1-425F-BFFB-29B908B42D1E}" type="datetimeFigureOut">
              <a:rPr lang="zh-CN" altLang="en-US" smtClean="0"/>
              <a:t>2019/8/9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BD3C2-4248-4E1C-8A03-23AEF48E87DE}" type="slidenum">
              <a:rPr lang="zh-CN" altLang="en-US" smtClean="0"/>
              <a:t>‹#›</a:t>
            </a:fld>
            <a:endParaRPr lang="zh-CN" altLang="en-US"/>
          </a:p>
        </p:txBody>
      </p:sp>
    </p:spTree>
    <p:extLst>
      <p:ext uri="{BB962C8B-B14F-4D97-AF65-F5344CB8AC3E}">
        <p14:creationId xmlns:p14="http://schemas.microsoft.com/office/powerpoint/2010/main" val="17741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0BD3C2-4248-4E1C-8A03-23AEF48E87DE}" type="slidenum">
              <a:rPr lang="zh-CN" altLang="en-US" smtClean="0"/>
              <a:t>3</a:t>
            </a:fld>
            <a:endParaRPr lang="zh-CN" altLang="en-US"/>
          </a:p>
        </p:txBody>
      </p:sp>
    </p:spTree>
    <p:extLst>
      <p:ext uri="{BB962C8B-B14F-4D97-AF65-F5344CB8AC3E}">
        <p14:creationId xmlns:p14="http://schemas.microsoft.com/office/powerpoint/2010/main" val="322910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0BD3C2-4248-4E1C-8A03-23AEF48E87DE}" type="slidenum">
              <a:rPr lang="zh-CN" altLang="en-US" smtClean="0"/>
              <a:t>7</a:t>
            </a:fld>
            <a:endParaRPr lang="zh-CN" altLang="en-US"/>
          </a:p>
        </p:txBody>
      </p:sp>
    </p:spTree>
    <p:extLst>
      <p:ext uri="{BB962C8B-B14F-4D97-AF65-F5344CB8AC3E}">
        <p14:creationId xmlns:p14="http://schemas.microsoft.com/office/powerpoint/2010/main" val="721312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0BD3C2-4248-4E1C-8A03-23AEF48E87DE}" type="slidenum">
              <a:rPr lang="zh-CN" altLang="en-US" smtClean="0"/>
              <a:t>23</a:t>
            </a:fld>
            <a:endParaRPr lang="zh-CN" altLang="en-US"/>
          </a:p>
        </p:txBody>
      </p:sp>
    </p:spTree>
    <p:extLst>
      <p:ext uri="{BB962C8B-B14F-4D97-AF65-F5344CB8AC3E}">
        <p14:creationId xmlns:p14="http://schemas.microsoft.com/office/powerpoint/2010/main" val="134872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0BD3C2-4248-4E1C-8A03-23AEF48E87DE}" type="slidenum">
              <a:rPr lang="zh-CN" altLang="en-US" smtClean="0"/>
              <a:t>31</a:t>
            </a:fld>
            <a:endParaRPr lang="zh-CN" altLang="en-US"/>
          </a:p>
        </p:txBody>
      </p:sp>
    </p:spTree>
    <p:extLst>
      <p:ext uri="{BB962C8B-B14F-4D97-AF65-F5344CB8AC3E}">
        <p14:creationId xmlns:p14="http://schemas.microsoft.com/office/powerpoint/2010/main" val="3203976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0BD3C2-4248-4E1C-8A03-23AEF48E87DE}" type="slidenum">
              <a:rPr lang="zh-CN" altLang="en-US" smtClean="0"/>
              <a:t>32</a:t>
            </a:fld>
            <a:endParaRPr lang="zh-CN" altLang="en-US"/>
          </a:p>
        </p:txBody>
      </p:sp>
    </p:spTree>
    <p:extLst>
      <p:ext uri="{BB962C8B-B14F-4D97-AF65-F5344CB8AC3E}">
        <p14:creationId xmlns:p14="http://schemas.microsoft.com/office/powerpoint/2010/main" val="568000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0BD3C2-4248-4E1C-8A03-23AEF48E87DE}" type="slidenum">
              <a:rPr lang="zh-CN" altLang="en-US" smtClean="0"/>
              <a:t>35</a:t>
            </a:fld>
            <a:endParaRPr lang="zh-CN" altLang="en-US"/>
          </a:p>
        </p:txBody>
      </p:sp>
    </p:spTree>
    <p:extLst>
      <p:ext uri="{BB962C8B-B14F-4D97-AF65-F5344CB8AC3E}">
        <p14:creationId xmlns:p14="http://schemas.microsoft.com/office/powerpoint/2010/main" val="3171907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0BD3C2-4248-4E1C-8A03-23AEF48E87DE}" type="slidenum">
              <a:rPr lang="zh-CN" altLang="en-US" smtClean="0"/>
              <a:t>38</a:t>
            </a:fld>
            <a:endParaRPr lang="zh-CN" altLang="en-US"/>
          </a:p>
        </p:txBody>
      </p:sp>
    </p:spTree>
    <p:extLst>
      <p:ext uri="{BB962C8B-B14F-4D97-AF65-F5344CB8AC3E}">
        <p14:creationId xmlns:p14="http://schemas.microsoft.com/office/powerpoint/2010/main" val="269432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7337-DA69-408D-B9B1-9D0F89A7DA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24FFA3-9707-4105-BA5E-DF1FDC1E0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B32ACA-A09C-4BC2-B495-95795F5DB07E}"/>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5" name="页脚占位符 4">
            <a:extLst>
              <a:ext uri="{FF2B5EF4-FFF2-40B4-BE49-F238E27FC236}">
                <a16:creationId xmlns:a16="http://schemas.microsoft.com/office/drawing/2014/main" id="{7D8E72D4-0452-4594-BF8F-7C5C97A1B2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F0D4BD-5C33-4EB0-886E-E415669AD07C}"/>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132787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32E4C-19A4-4007-8C4C-F8EE93B733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CE3F3E-9BD7-41ED-A8B4-E73D89D4A4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02891C-0341-4B6E-A66A-E0137B4F77AC}"/>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5" name="页脚占位符 4">
            <a:extLst>
              <a:ext uri="{FF2B5EF4-FFF2-40B4-BE49-F238E27FC236}">
                <a16:creationId xmlns:a16="http://schemas.microsoft.com/office/drawing/2014/main" id="{85E2163E-C366-4642-9A9F-CEE0378D69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B4DFF7-B06B-4693-B03D-1670DA6C44DA}"/>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106956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B3B9AA-0842-45F2-844A-0BD4DD29CC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7C2E5B-FBEE-4417-A28F-439754DACE1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7C5291-8A9E-4BA2-A762-FF4C4FB88EBE}"/>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5" name="页脚占位符 4">
            <a:extLst>
              <a:ext uri="{FF2B5EF4-FFF2-40B4-BE49-F238E27FC236}">
                <a16:creationId xmlns:a16="http://schemas.microsoft.com/office/drawing/2014/main" id="{2761FC12-40BF-4682-A680-D5ADC7620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9BBDB2-9263-4473-833C-D9223A86A9C8}"/>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310770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3BBFC-907B-492E-9800-04DBC47E7F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51AFC5-11D4-4EE0-B40C-22D51466C5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20901B-8E79-4CF3-9F0B-18BF666D2C10}"/>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5" name="页脚占位符 4">
            <a:extLst>
              <a:ext uri="{FF2B5EF4-FFF2-40B4-BE49-F238E27FC236}">
                <a16:creationId xmlns:a16="http://schemas.microsoft.com/office/drawing/2014/main" id="{39473CE3-7CE7-4FC7-AE71-5AC5689EF7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20D3B-1986-43F3-A1A8-AF4C7DC01C98}"/>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417295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0757-C463-467A-BAB7-05672F281C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290826-0CAD-4867-B35D-B905597854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C2C5C46-93A6-47AB-A1CE-8C9A0F96810C}"/>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5" name="页脚占位符 4">
            <a:extLst>
              <a:ext uri="{FF2B5EF4-FFF2-40B4-BE49-F238E27FC236}">
                <a16:creationId xmlns:a16="http://schemas.microsoft.com/office/drawing/2014/main" id="{D831C877-0F67-47FB-8939-972AAF6D62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F22B09-62AE-4900-9C69-DE3328A07E2C}"/>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31205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4180F-A85C-49BD-985C-F37D9DEEB5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BCFE54-E9A9-4740-90BF-EB399D3ADDF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573864-5068-49BD-A72E-CB32BD41FA9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033559-4E2E-4B54-B6C1-89E89982F57B}"/>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6" name="页脚占位符 5">
            <a:extLst>
              <a:ext uri="{FF2B5EF4-FFF2-40B4-BE49-F238E27FC236}">
                <a16:creationId xmlns:a16="http://schemas.microsoft.com/office/drawing/2014/main" id="{0B5AE310-5400-4699-8A45-3E8E1F4209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6D77F5-79CD-4657-8C28-758769CBDD38}"/>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84895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C9B7E-D80E-4677-BD65-56477E877E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D061F3-012B-48B5-8264-13D956AA3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F25C2CB-6A88-448A-86E3-91E33E79A58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2A0C8C-B3D0-4BD6-BC6A-9DA9BC878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3E9A596-258C-4C6F-BFE6-683D6DDFC0C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034F9A-F9C5-4944-AC0A-DDB91B6E7C9C}"/>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8" name="页脚占位符 7">
            <a:extLst>
              <a:ext uri="{FF2B5EF4-FFF2-40B4-BE49-F238E27FC236}">
                <a16:creationId xmlns:a16="http://schemas.microsoft.com/office/drawing/2014/main" id="{EADE71FE-DB91-457C-87C2-C580209AA19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9334B0-ED34-4FB7-90D3-319626CBECAB}"/>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37671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D8657-3167-4294-9557-8FBBA93581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CD1D35-8F18-4A1F-B097-66961BA6BD43}"/>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4" name="页脚占位符 3">
            <a:extLst>
              <a:ext uri="{FF2B5EF4-FFF2-40B4-BE49-F238E27FC236}">
                <a16:creationId xmlns:a16="http://schemas.microsoft.com/office/drawing/2014/main" id="{AD2A96BF-B3D4-4474-AEDA-D232FE3266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1CD774-014B-4368-A040-F0F50D4C8409}"/>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54457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95727C-843D-4266-AFFD-34331C54217B}"/>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3" name="页脚占位符 2">
            <a:extLst>
              <a:ext uri="{FF2B5EF4-FFF2-40B4-BE49-F238E27FC236}">
                <a16:creationId xmlns:a16="http://schemas.microsoft.com/office/drawing/2014/main" id="{51E9EAB1-D841-4E48-9B02-DDA42325B6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C3A5EC-9377-4A0F-BE91-74A5442A7E8C}"/>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188499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96321-BCAD-4E83-AF59-1E78967988B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104AC0-28EF-4AA4-9D5E-5215DFE39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6C390C-B626-4A3B-A0BA-411D7C68A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79641C-2D56-4D9B-B59D-3881A2CD79DC}"/>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6" name="页脚占位符 5">
            <a:extLst>
              <a:ext uri="{FF2B5EF4-FFF2-40B4-BE49-F238E27FC236}">
                <a16:creationId xmlns:a16="http://schemas.microsoft.com/office/drawing/2014/main" id="{C05A8C12-6BA1-445B-9798-9CF57D1254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E25198-9BDE-4948-8E0D-31124FA11643}"/>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67625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7A10D-3E7C-41F1-8292-422182482B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B25D80-6C8A-4129-A055-4AD7D6563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CD3ADF-62C1-4424-A001-B6B949262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0756D5-1977-4B17-A7F8-62E420B4507A}"/>
              </a:ext>
            </a:extLst>
          </p:cNvPr>
          <p:cNvSpPr>
            <a:spLocks noGrp="1"/>
          </p:cNvSpPr>
          <p:nvPr>
            <p:ph type="dt" sz="half" idx="10"/>
          </p:nvPr>
        </p:nvSpPr>
        <p:spPr/>
        <p:txBody>
          <a:bodyPr/>
          <a:lstStyle/>
          <a:p>
            <a:fld id="{90DF4CEE-CF36-4C52-AEEA-D4FAE12AE330}" type="datetimeFigureOut">
              <a:rPr lang="zh-CN" altLang="en-US" smtClean="0"/>
              <a:t>2019/8/9</a:t>
            </a:fld>
            <a:endParaRPr lang="zh-CN" altLang="en-US"/>
          </a:p>
        </p:txBody>
      </p:sp>
      <p:sp>
        <p:nvSpPr>
          <p:cNvPr id="6" name="页脚占位符 5">
            <a:extLst>
              <a:ext uri="{FF2B5EF4-FFF2-40B4-BE49-F238E27FC236}">
                <a16:creationId xmlns:a16="http://schemas.microsoft.com/office/drawing/2014/main" id="{84E4FA7D-884C-45D4-90A8-A8C9624099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BE8156-A87E-4E17-87BD-5AA495869617}"/>
              </a:ext>
            </a:extLst>
          </p:cNvPr>
          <p:cNvSpPr>
            <a:spLocks noGrp="1"/>
          </p:cNvSpPr>
          <p:nvPr>
            <p:ph type="sldNum" sz="quarter" idx="12"/>
          </p:nvPr>
        </p:nvSpPr>
        <p:spPr/>
        <p:txBody>
          <a:body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234134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5000"/>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F66A77-AAB8-4D51-B4A7-D2BD564DCE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7BADBDB-985D-4224-9648-57CC2909F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9E8E39-1BCA-4C3F-9574-EB4E8CCB0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F4CEE-CF36-4C52-AEEA-D4FAE12AE330}" type="datetimeFigureOut">
              <a:rPr lang="zh-CN" altLang="en-US" smtClean="0"/>
              <a:t>2019/8/9</a:t>
            </a:fld>
            <a:endParaRPr lang="zh-CN" altLang="en-US"/>
          </a:p>
        </p:txBody>
      </p:sp>
      <p:sp>
        <p:nvSpPr>
          <p:cNvPr id="5" name="页脚占位符 4">
            <a:extLst>
              <a:ext uri="{FF2B5EF4-FFF2-40B4-BE49-F238E27FC236}">
                <a16:creationId xmlns:a16="http://schemas.microsoft.com/office/drawing/2014/main" id="{10B996B3-6695-4988-9FF6-DD34BDE65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CB31BF-C017-4B47-9483-DF83BBAC4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F33FF-177F-4BF0-B519-D918A207EF58}" type="slidenum">
              <a:rPr lang="zh-CN" altLang="en-US" smtClean="0"/>
              <a:t>‹#›</a:t>
            </a:fld>
            <a:endParaRPr lang="zh-CN" altLang="en-US"/>
          </a:p>
        </p:txBody>
      </p:sp>
    </p:spTree>
    <p:extLst>
      <p:ext uri="{BB962C8B-B14F-4D97-AF65-F5344CB8AC3E}">
        <p14:creationId xmlns:p14="http://schemas.microsoft.com/office/powerpoint/2010/main" val="2339590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44CA6-6B5D-4112-9E4A-3078C199F04D}"/>
              </a:ext>
            </a:extLst>
          </p:cNvPr>
          <p:cNvSpPr>
            <a:spLocks noGrp="1"/>
          </p:cNvSpPr>
          <p:nvPr>
            <p:ph type="ctrTitle"/>
          </p:nvPr>
        </p:nvSpPr>
        <p:spPr>
          <a:xfrm>
            <a:off x="1524000" y="1122363"/>
            <a:ext cx="9144000" cy="2387600"/>
          </a:xfrm>
        </p:spPr>
        <p:txBody>
          <a:bodyPr/>
          <a:lstStyle/>
          <a:p>
            <a:r>
              <a:rPr lang="en-US" altLang="zh-CN"/>
              <a:t>easy</a:t>
            </a:r>
            <a:r>
              <a:rPr lang="zh-CN" altLang="en-US"/>
              <a:t>字符串专题</a:t>
            </a:r>
          </a:p>
        </p:txBody>
      </p:sp>
      <p:sp>
        <p:nvSpPr>
          <p:cNvPr id="3" name="副标题 2">
            <a:extLst>
              <a:ext uri="{FF2B5EF4-FFF2-40B4-BE49-F238E27FC236}">
                <a16:creationId xmlns:a16="http://schemas.microsoft.com/office/drawing/2014/main" id="{09BAB504-0695-4869-8538-C9733D35CE79}"/>
              </a:ext>
            </a:extLst>
          </p:cNvPr>
          <p:cNvSpPr>
            <a:spLocks noGrp="1"/>
          </p:cNvSpPr>
          <p:nvPr>
            <p:ph type="subTitle" idx="1"/>
          </p:nvPr>
        </p:nvSpPr>
        <p:spPr>
          <a:xfrm>
            <a:off x="1524000" y="3602038"/>
            <a:ext cx="9144000" cy="1655762"/>
          </a:xfrm>
        </p:spPr>
        <p:txBody>
          <a:bodyPr/>
          <a:lstStyle/>
          <a:p>
            <a:r>
              <a:rPr lang="en-US" altLang="zh-CN" dirty="0" smtClean="0"/>
              <a:t>Author</a:t>
            </a:r>
            <a:r>
              <a:rPr lang="zh-CN" altLang="en-US" dirty="0" smtClean="0"/>
              <a:t>：</a:t>
            </a:r>
            <a:r>
              <a:rPr lang="en-US" altLang="zh-CN" dirty="0" err="1" smtClean="0"/>
              <a:t>hly</a:t>
            </a:r>
            <a:endParaRPr lang="en-US" altLang="zh-CN" dirty="0" smtClean="0"/>
          </a:p>
          <a:p>
            <a:r>
              <a:rPr lang="en-US" altLang="zh-CN" dirty="0" smtClean="0"/>
              <a:t>Modifier</a:t>
            </a:r>
            <a:r>
              <a:rPr lang="zh-CN" altLang="en-US" dirty="0" smtClean="0"/>
              <a:t>：</a:t>
            </a:r>
            <a:r>
              <a:rPr lang="en-US" altLang="zh-CN" dirty="0" smtClean="0"/>
              <a:t>Cold_Chair</a:t>
            </a:r>
            <a:endParaRPr lang="zh-CN" altLang="en-US" dirty="0"/>
          </a:p>
        </p:txBody>
      </p:sp>
    </p:spTree>
    <p:extLst>
      <p:ext uri="{BB962C8B-B14F-4D97-AF65-F5344CB8AC3E}">
        <p14:creationId xmlns:p14="http://schemas.microsoft.com/office/powerpoint/2010/main" val="398013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36B53C-61FB-46B3-A6A3-BEFA06AF4FF1}"/>
              </a:ext>
            </a:extLst>
          </p:cNvPr>
          <p:cNvSpPr>
            <a:spLocks noGrp="1"/>
          </p:cNvSpPr>
          <p:nvPr>
            <p:ph idx="1"/>
          </p:nvPr>
        </p:nvSpPr>
        <p:spPr>
          <a:xfrm>
            <a:off x="838200" y="677333"/>
            <a:ext cx="10515600" cy="5499630"/>
          </a:xfrm>
        </p:spPr>
        <p:txBody>
          <a:bodyPr/>
          <a:lstStyle/>
          <a:p>
            <a:r>
              <a:rPr lang="zh-CN" altLang="en-US"/>
              <a:t>顾名思义，</a:t>
            </a:r>
            <a:r>
              <a:rPr lang="en-US" altLang="zh-CN"/>
              <a:t>SA</a:t>
            </a:r>
            <a:r>
              <a:rPr lang="zh-CN" altLang="en-US"/>
              <a:t>就是一个对后缀搞事情的数组</a:t>
            </a:r>
            <a:endParaRPr lang="en-US" altLang="zh-CN"/>
          </a:p>
          <a:p>
            <a:r>
              <a:rPr lang="zh-CN" altLang="en-US"/>
              <a:t>现在要给</a:t>
            </a:r>
            <a:r>
              <a:rPr lang="en-US" altLang="zh-CN"/>
              <a:t>S</a:t>
            </a:r>
            <a:r>
              <a:rPr lang="zh-CN" altLang="en-US"/>
              <a:t>的</a:t>
            </a:r>
            <a:r>
              <a:rPr lang="en-US" altLang="zh-CN"/>
              <a:t>|S|</a:t>
            </a:r>
            <a:r>
              <a:rPr lang="zh-CN" altLang="en-US"/>
              <a:t>个后缀排序。</a:t>
            </a:r>
            <a:endParaRPr lang="en-US" altLang="zh-CN"/>
          </a:p>
          <a:p>
            <a:endParaRPr lang="en-US" altLang="zh-CN"/>
          </a:p>
          <a:p>
            <a:r>
              <a:rPr lang="zh-CN" altLang="en-US"/>
              <a:t>定义：</a:t>
            </a:r>
            <a:endParaRPr lang="en-US" altLang="zh-CN"/>
          </a:p>
          <a:p>
            <a:r>
              <a:rPr lang="en-US" altLang="zh-CN"/>
              <a:t>suf(i)</a:t>
            </a:r>
            <a:r>
              <a:rPr lang="zh-CN" altLang="en-US"/>
              <a:t>：表示当前字符串</a:t>
            </a:r>
            <a:r>
              <a:rPr lang="en-US" altLang="zh-CN"/>
              <a:t>S</a:t>
            </a:r>
            <a:r>
              <a:rPr lang="zh-CN" altLang="en-US"/>
              <a:t>的子串</a:t>
            </a:r>
            <a:r>
              <a:rPr lang="en-US" altLang="zh-CN"/>
              <a:t>s[i..|S|]</a:t>
            </a:r>
            <a:r>
              <a:rPr lang="zh-CN" altLang="en-US"/>
              <a:t>，即</a:t>
            </a:r>
            <a:r>
              <a:rPr lang="en-US" altLang="zh-CN"/>
              <a:t>S</a:t>
            </a:r>
            <a:r>
              <a:rPr lang="zh-CN" altLang="en-US"/>
              <a:t>以</a:t>
            </a:r>
            <a:r>
              <a:rPr lang="en-US" altLang="zh-CN"/>
              <a:t>i</a:t>
            </a:r>
            <a:r>
              <a:rPr lang="zh-CN" altLang="en-US"/>
              <a:t>开始的后缀。</a:t>
            </a:r>
          </a:p>
          <a:p>
            <a:r>
              <a:rPr lang="zh-CN" altLang="en-US"/>
              <a:t>两个字符串的比较</a:t>
            </a:r>
            <a:r>
              <a:rPr lang="en-US" altLang="zh-CN"/>
              <a:t>(……)</a:t>
            </a:r>
            <a:endParaRPr lang="zh-CN" altLang="en-US"/>
          </a:p>
          <a:p>
            <a:r>
              <a:rPr lang="zh-CN" altLang="en-US"/>
              <a:t>数组</a:t>
            </a:r>
            <a:r>
              <a:rPr lang="en-US" altLang="zh-CN"/>
              <a:t>SA[]</a:t>
            </a:r>
            <a:r>
              <a:rPr lang="zh-CN" altLang="en-US"/>
              <a:t>：它是</a:t>
            </a:r>
            <a:r>
              <a:rPr lang="en-US" altLang="zh-CN"/>
              <a:t>|S|</a:t>
            </a:r>
            <a:r>
              <a:rPr lang="zh-CN" altLang="en-US"/>
              <a:t>个后缀的一个排列，其中</a:t>
            </a:r>
            <a:r>
              <a:rPr lang="en-US" altLang="zh-CN"/>
              <a:t>suf(SA[1])&lt;suf(SA[2])&lt;...&lt;suf(SA[|S|])</a:t>
            </a:r>
          </a:p>
          <a:p>
            <a:r>
              <a:rPr lang="zh-CN" altLang="en-US"/>
              <a:t>数组</a:t>
            </a:r>
            <a:r>
              <a:rPr lang="en-US" altLang="zh-CN"/>
              <a:t>rank[]</a:t>
            </a:r>
            <a:r>
              <a:rPr lang="zh-CN" altLang="en-US"/>
              <a:t>：</a:t>
            </a:r>
            <a:r>
              <a:rPr lang="en-US" altLang="zh-CN"/>
              <a:t>rank[i]</a:t>
            </a:r>
            <a:r>
              <a:rPr lang="zh-CN" altLang="en-US"/>
              <a:t>表示</a:t>
            </a:r>
            <a:r>
              <a:rPr lang="en-US" altLang="zh-CN"/>
              <a:t>suf(i)</a:t>
            </a:r>
            <a:r>
              <a:rPr lang="zh-CN" altLang="en-US"/>
              <a:t>的排名</a:t>
            </a:r>
            <a:endParaRPr lang="en-US" altLang="zh-CN"/>
          </a:p>
          <a:p>
            <a:endParaRPr lang="en-US" altLang="zh-CN"/>
          </a:p>
          <a:p>
            <a:r>
              <a:rPr lang="zh-CN" altLang="en-US"/>
              <a:t>简单来说，</a:t>
            </a:r>
            <a:r>
              <a:rPr lang="en-US" altLang="zh-CN"/>
              <a:t>SA[i]</a:t>
            </a:r>
            <a:r>
              <a:rPr lang="zh-CN" altLang="en-US"/>
              <a:t>表示“第</a:t>
            </a:r>
            <a:r>
              <a:rPr lang="en-US" altLang="zh-CN"/>
              <a:t>i</a:t>
            </a:r>
            <a:r>
              <a:rPr lang="zh-CN" altLang="en-US"/>
              <a:t>大的是谁”，</a:t>
            </a:r>
            <a:r>
              <a:rPr lang="en-US" altLang="zh-CN"/>
              <a:t>rank[i]</a:t>
            </a:r>
            <a:r>
              <a:rPr lang="zh-CN" altLang="en-US"/>
              <a:t>即“</a:t>
            </a:r>
            <a:r>
              <a:rPr lang="en-US" altLang="zh-CN"/>
              <a:t>suf(i)</a:t>
            </a:r>
            <a:r>
              <a:rPr lang="zh-CN" altLang="en-US"/>
              <a:t>排第几”</a:t>
            </a:r>
            <a:endParaRPr lang="en-US" altLang="zh-CN"/>
          </a:p>
        </p:txBody>
      </p:sp>
    </p:spTree>
    <p:extLst>
      <p:ext uri="{BB962C8B-B14F-4D97-AF65-F5344CB8AC3E}">
        <p14:creationId xmlns:p14="http://schemas.microsoft.com/office/powerpoint/2010/main" val="193967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A71996-582B-44BA-9924-AAB6294254BD}"/>
              </a:ext>
            </a:extLst>
          </p:cNvPr>
          <p:cNvSpPr>
            <a:spLocks noGrp="1"/>
          </p:cNvSpPr>
          <p:nvPr>
            <p:ph idx="1"/>
          </p:nvPr>
        </p:nvSpPr>
        <p:spPr>
          <a:xfrm>
            <a:off x="838200" y="2035277"/>
            <a:ext cx="10515600" cy="2580968"/>
          </a:xfrm>
        </p:spPr>
        <p:txBody>
          <a:bodyPr/>
          <a:lstStyle/>
          <a:p>
            <a:r>
              <a:rPr lang="zh-CN" altLang="en-US"/>
              <a:t>问题在于如何在合理的时间内给所有的后缀排序</a:t>
            </a:r>
            <a:endParaRPr lang="en-US" altLang="zh-CN"/>
          </a:p>
          <a:p>
            <a:r>
              <a:rPr lang="zh-CN" altLang="en-US"/>
              <a:t>有两种算法：倍增和</a:t>
            </a:r>
            <a:r>
              <a:rPr lang="en-US" altLang="zh-CN"/>
              <a:t>DC3</a:t>
            </a:r>
          </a:p>
          <a:p>
            <a:r>
              <a:rPr lang="zh-CN" altLang="en-US"/>
              <a:t>只讲倍增（我也只会倍增）</a:t>
            </a:r>
            <a:endParaRPr lang="en-US" altLang="zh-CN"/>
          </a:p>
          <a:p>
            <a:r>
              <a:rPr lang="zh-CN" altLang="en-US"/>
              <a:t>以字符串“</a:t>
            </a:r>
            <a:r>
              <a:rPr lang="en-US" altLang="zh-CN"/>
              <a:t>aabaaaab”</a:t>
            </a:r>
            <a:r>
              <a:rPr lang="zh-CN" altLang="en-US"/>
              <a:t>为例。</a:t>
            </a:r>
          </a:p>
          <a:p>
            <a:endParaRPr lang="en-US" altLang="zh-CN"/>
          </a:p>
        </p:txBody>
      </p:sp>
    </p:spTree>
    <p:extLst>
      <p:ext uri="{BB962C8B-B14F-4D97-AF65-F5344CB8AC3E}">
        <p14:creationId xmlns:p14="http://schemas.microsoft.com/office/powerpoint/2010/main" val="358516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46CD18F-A8A4-4C13-8BB6-8470AAE91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4D42DFBD-51E9-40B5-A549-E144701D0CC2}"/>
              </a:ext>
            </a:extLst>
          </p:cNvPr>
          <p:cNvSpPr>
            <a:spLocks noChangeArrowheads="1"/>
          </p:cNvSpPr>
          <p:nvPr/>
        </p:nvSpPr>
        <p:spPr bwMode="auto">
          <a:xfrm>
            <a:off x="1774825" y="1647825"/>
            <a:ext cx="1368425" cy="4392613"/>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ea typeface="楷体_GB2312" pitchFamily="1" charset="-122"/>
              </a:defRPr>
            </a:lvl1pPr>
            <a:lvl2pPr marL="742950" indent="-285750" eaLnBrk="0" hangingPunct="0">
              <a:defRPr>
                <a:solidFill>
                  <a:schemeClr val="tx1"/>
                </a:solidFill>
                <a:latin typeface="Tahoma" panose="020B0604030504040204" pitchFamily="34" charset="0"/>
                <a:ea typeface="楷体_GB2312" pitchFamily="1" charset="-122"/>
              </a:defRPr>
            </a:lvl2pPr>
            <a:lvl3pPr marL="1143000" indent="-228600" eaLnBrk="0" hangingPunct="0">
              <a:defRPr>
                <a:solidFill>
                  <a:schemeClr val="tx1"/>
                </a:solidFill>
                <a:latin typeface="Tahoma" panose="020B0604030504040204" pitchFamily="34" charset="0"/>
                <a:ea typeface="楷体_GB2312" pitchFamily="1" charset="-122"/>
              </a:defRPr>
            </a:lvl3pPr>
            <a:lvl4pPr marL="1600200" indent="-228600" eaLnBrk="0" hangingPunct="0">
              <a:defRPr>
                <a:solidFill>
                  <a:schemeClr val="tx1"/>
                </a:solidFill>
                <a:latin typeface="Tahoma" panose="020B0604030504040204" pitchFamily="34" charset="0"/>
                <a:ea typeface="楷体_GB2312" pitchFamily="1" charset="-122"/>
              </a:defRPr>
            </a:lvl4pPr>
            <a:lvl5pPr marL="2057400" indent="-228600" eaLnBrk="0" hangingPunct="0">
              <a:defRPr>
                <a:solidFill>
                  <a:schemeClr val="tx1"/>
                </a:solidFill>
                <a:latin typeface="Tahoma" panose="020B060403050404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1" charset="-122"/>
              </a:defRPr>
            </a:lvl9pPr>
          </a:lstStyle>
          <a:p>
            <a:pPr algn="ctr" eaLnBrk="1" hangingPunct="1"/>
            <a:endParaRPr lang="zh-CN" altLang="zh-CN">
              <a:ea typeface="宋体" panose="02010600030101010101" pitchFamily="2" charset="-122"/>
            </a:endParaRPr>
          </a:p>
        </p:txBody>
      </p:sp>
    </p:spTree>
    <p:extLst>
      <p:ext uri="{BB962C8B-B14F-4D97-AF65-F5344CB8AC3E}">
        <p14:creationId xmlns:p14="http://schemas.microsoft.com/office/powerpoint/2010/main" val="21844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FA796D07-095A-47A6-A95F-9609C08E4F0C}"/>
                  </a:ext>
                </a:extLst>
              </p:cNvPr>
              <p:cNvSpPr>
                <a:spLocks noGrp="1"/>
              </p:cNvSpPr>
              <p:nvPr>
                <p:ph sz="half" idx="2"/>
              </p:nvPr>
            </p:nvSpPr>
            <p:spPr>
              <a:xfrm>
                <a:off x="440872" y="1289957"/>
                <a:ext cx="11005458" cy="4898571"/>
              </a:xfrm>
            </p:spPr>
            <p:txBody>
              <a:bodyPr>
                <a:normAutofit/>
              </a:bodyPr>
              <a:lstStyle/>
              <a:p>
                <a:r>
                  <a:rPr lang="zh-CN" altLang="en-US"/>
                  <a:t>倍增算法的主要思路：</a:t>
                </a:r>
                <a:endParaRPr lang="en-US" altLang="zh-CN"/>
              </a:p>
              <a:p>
                <a:r>
                  <a:rPr lang="zh-CN" altLang="en-US"/>
                  <a:t>用倍增的方法对每个字符开始的</a:t>
                </a:r>
                <a:r>
                  <a:rPr lang="zh-CN" altLang="en-US" b="1" u="sng"/>
                  <a:t>长度为 </a:t>
                </a:r>
                <a14:m>
                  <m:oMath xmlns:m="http://schemas.openxmlformats.org/officeDocument/2006/math">
                    <m:sSup>
                      <m:sSupPr>
                        <m:ctrlPr>
                          <a:rPr lang="en-US" altLang="zh-CN" b="1" i="1" u="sng" smtClean="0">
                            <a:latin typeface="Cambria Math" panose="02040503050406030204" pitchFamily="18" charset="0"/>
                          </a:rPr>
                        </m:ctrlPr>
                      </m:sSupPr>
                      <m:e>
                        <m:r>
                          <a:rPr lang="en-US" altLang="zh-CN" b="1" i="1" u="sng" smtClean="0">
                            <a:latin typeface="Cambria Math" panose="02040503050406030204" pitchFamily="18" charset="0"/>
                          </a:rPr>
                          <m:t>𝟐</m:t>
                        </m:r>
                      </m:e>
                      <m:sup>
                        <m:r>
                          <a:rPr lang="en-US" altLang="zh-CN" b="1" i="1" u="sng">
                            <a:latin typeface="Cambria Math" panose="02040503050406030204" pitchFamily="18" charset="0"/>
                          </a:rPr>
                          <m:t>𝒌</m:t>
                        </m:r>
                      </m:sup>
                    </m:sSup>
                  </m:oMath>
                </a14:m>
                <a:r>
                  <a:rPr lang="en-US" altLang="zh-CN" b="1" u="sng"/>
                  <a:t> </a:t>
                </a:r>
                <a:r>
                  <a:rPr lang="zh-CN" altLang="en-US"/>
                  <a:t>的子字符串进行排序，求出排名，即 </a:t>
                </a:r>
                <a:r>
                  <a:rPr lang="en-US" altLang="zh-CN"/>
                  <a:t>rank </a:t>
                </a:r>
                <a:r>
                  <a:rPr lang="zh-CN" altLang="en-US"/>
                  <a:t>值。当</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k</m:t>
                        </m:r>
                      </m:sup>
                    </m:sSup>
                  </m:oMath>
                </a14:m>
                <a:r>
                  <a:rPr lang="zh-CN" altLang="en-US"/>
                  <a:t>大于 </a:t>
                </a:r>
                <a:r>
                  <a:rPr lang="en-US" altLang="zh-CN"/>
                  <a:t>n </a:t>
                </a:r>
                <a:r>
                  <a:rPr lang="zh-CN" altLang="en-US"/>
                  <a:t>以后，每个字符开始的长度为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k</m:t>
                        </m:r>
                      </m:sup>
                    </m:sSup>
                  </m:oMath>
                </a14:m>
                <a:r>
                  <a:rPr lang="en-US" altLang="zh-CN"/>
                  <a:t> </a:t>
                </a:r>
                <a:r>
                  <a:rPr lang="zh-CN" altLang="en-US"/>
                  <a:t>的子字符串便相当于所有的后缀。并且这些子字符串都一定已经比较出大小，即 </a:t>
                </a:r>
                <a:r>
                  <a:rPr lang="en-US" altLang="zh-CN"/>
                  <a:t>rank </a:t>
                </a:r>
                <a:r>
                  <a:rPr lang="zh-CN" altLang="en-US"/>
                  <a:t>值中没有相同的值，那么此时的 </a:t>
                </a:r>
                <a:r>
                  <a:rPr lang="en-US" altLang="zh-CN"/>
                  <a:t>rank </a:t>
                </a:r>
                <a:r>
                  <a:rPr lang="zh-CN" altLang="en-US"/>
                  <a:t>值就是最后的结果。</a:t>
                </a:r>
                <a:endParaRPr lang="en-US" altLang="zh-CN"/>
              </a:p>
              <a:p>
                <a:r>
                  <a:rPr lang="zh-CN" altLang="en-US"/>
                  <a:t>每一次排序都利用上次长度为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k</m:t>
                        </m:r>
                        <m:r>
                          <a:rPr lang="en-US" altLang="zh-CN" i="1">
                            <a:latin typeface="Cambria Math" panose="02040503050406030204" pitchFamily="18" charset="0"/>
                          </a:rPr>
                          <m:t>−1</m:t>
                        </m:r>
                      </m:sup>
                    </m:sSup>
                  </m:oMath>
                </a14:m>
                <a:r>
                  <a:rPr lang="zh-CN" altLang="en-US"/>
                  <a:t>的字符串的 </a:t>
                </a:r>
                <a:r>
                  <a:rPr lang="en-US" altLang="zh-CN"/>
                  <a:t>rank </a:t>
                </a:r>
                <a:r>
                  <a:rPr lang="zh-CN" altLang="en-US"/>
                  <a:t>值，那么长度为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k</m:t>
                        </m:r>
                      </m:sup>
                    </m:sSup>
                  </m:oMath>
                </a14:m>
                <a:r>
                  <a:rPr lang="en-US" altLang="zh-CN"/>
                  <a:t> </a:t>
                </a:r>
                <a:r>
                  <a:rPr lang="zh-CN" altLang="en-US"/>
                  <a:t>的字符串就可以用两个长度为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k</m:t>
                        </m:r>
                        <m:r>
                          <a:rPr lang="en-US" altLang="zh-CN" i="1">
                            <a:latin typeface="Cambria Math" panose="02040503050406030204" pitchFamily="18" charset="0"/>
                          </a:rPr>
                          <m:t>−1</m:t>
                        </m:r>
                      </m:sup>
                    </m:sSup>
                  </m:oMath>
                </a14:m>
                <a:r>
                  <a:rPr lang="zh-CN" altLang="en-US"/>
                  <a:t>的字符串的排名作为关键字表示，然后进行基数排序，便得出了长度为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k</m:t>
                        </m:r>
                      </m:sup>
                    </m:sSup>
                  </m:oMath>
                </a14:m>
                <a:r>
                  <a:rPr lang="zh-CN" altLang="en-US"/>
                  <a:t>的字符串的 </a:t>
                </a:r>
                <a:r>
                  <a:rPr lang="en-US" altLang="zh-CN"/>
                  <a:t>rank </a:t>
                </a:r>
                <a:r>
                  <a:rPr lang="zh-CN" altLang="en-US"/>
                  <a:t>值。</a:t>
                </a:r>
              </a:p>
            </p:txBody>
          </p:sp>
        </mc:Choice>
        <mc:Fallback xmlns="">
          <p:sp>
            <p:nvSpPr>
              <p:cNvPr id="4" name="内容占位符 3">
                <a:extLst>
                  <a:ext uri="{FF2B5EF4-FFF2-40B4-BE49-F238E27FC236}">
                    <a16:creationId xmlns:a16="http://schemas.microsoft.com/office/drawing/2014/main" id="{FA796D07-095A-47A6-A95F-9609C08E4F0C}"/>
                  </a:ext>
                </a:extLst>
              </p:cNvPr>
              <p:cNvSpPr>
                <a:spLocks noGrp="1" noRot="1" noChangeAspect="1" noMove="1" noResize="1" noEditPoints="1" noAdjustHandles="1" noChangeArrowheads="1" noChangeShapeType="1" noTextEdit="1"/>
              </p:cNvSpPr>
              <p:nvPr>
                <p:ph sz="half" idx="2"/>
              </p:nvPr>
            </p:nvSpPr>
            <p:spPr>
              <a:xfrm>
                <a:off x="440872" y="1289957"/>
                <a:ext cx="11005458" cy="4898571"/>
              </a:xfrm>
              <a:blipFill>
                <a:blip r:embed="rId2"/>
                <a:stretch>
                  <a:fillRect l="-997" t="-2366" r="-8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588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5">
            <a:extLst>
              <a:ext uri="{FF2B5EF4-FFF2-40B4-BE49-F238E27FC236}">
                <a16:creationId xmlns:a16="http://schemas.microsoft.com/office/drawing/2014/main" id="{5A1D44B1-467E-4928-9356-1B2326C78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2669" y="334191"/>
            <a:ext cx="7325159" cy="6523809"/>
          </a:xfrm>
          <a:prstGeom prst="rect">
            <a:avLst/>
          </a:prstGeom>
        </p:spPr>
      </p:pic>
      <p:sp>
        <p:nvSpPr>
          <p:cNvPr id="3" name="矩形 2">
            <a:extLst>
              <a:ext uri="{FF2B5EF4-FFF2-40B4-BE49-F238E27FC236}">
                <a16:creationId xmlns:a16="http://schemas.microsoft.com/office/drawing/2014/main" id="{2E0DA059-B457-4A84-97E1-8B6F34948DD6}"/>
              </a:ext>
            </a:extLst>
          </p:cNvPr>
          <p:cNvSpPr/>
          <p:nvPr/>
        </p:nvSpPr>
        <p:spPr>
          <a:xfrm>
            <a:off x="399182" y="2644170"/>
            <a:ext cx="4293487" cy="1569660"/>
          </a:xfrm>
          <a:prstGeom prst="rect">
            <a:avLst/>
          </a:prstGeom>
        </p:spPr>
        <p:txBody>
          <a:bodyPr wrap="square">
            <a:spAutoFit/>
          </a:bodyPr>
          <a:lstStyle/>
          <a:p>
            <a:r>
              <a:rPr lang="zh-CN" altLang="en-US" sz="2400"/>
              <a:t>以字符串“</a:t>
            </a:r>
            <a:r>
              <a:rPr lang="en-US" altLang="zh-CN" sz="2400"/>
              <a:t>aabaaaab”</a:t>
            </a:r>
            <a:r>
              <a:rPr lang="zh-CN" altLang="en-US" sz="2400"/>
              <a:t>为例，</a:t>
            </a:r>
            <a:endParaRPr lang="en-US" altLang="zh-CN" sz="2400"/>
          </a:p>
          <a:p>
            <a:r>
              <a:rPr lang="zh-CN" altLang="en-US" sz="2400"/>
              <a:t>整个过程如图 </a:t>
            </a:r>
            <a:r>
              <a:rPr lang="en-US" altLang="zh-CN" sz="2400"/>
              <a:t>2 </a:t>
            </a:r>
            <a:r>
              <a:rPr lang="zh-CN" altLang="en-US" sz="2400"/>
              <a:t>所示。</a:t>
            </a:r>
            <a:endParaRPr lang="en-US" altLang="zh-CN" sz="2400"/>
          </a:p>
          <a:p>
            <a:r>
              <a:rPr lang="zh-CN" altLang="en-US" sz="2400"/>
              <a:t>其中 </a:t>
            </a:r>
            <a:r>
              <a:rPr lang="en-US" altLang="zh-CN" sz="2400"/>
              <a:t>x</a:t>
            </a:r>
            <a:r>
              <a:rPr lang="zh-CN" altLang="en-US" sz="2400"/>
              <a:t>、</a:t>
            </a:r>
            <a:r>
              <a:rPr lang="en-US" altLang="zh-CN" sz="2400"/>
              <a:t>y </a:t>
            </a:r>
            <a:r>
              <a:rPr lang="zh-CN" altLang="en-US" sz="2400"/>
              <a:t>是表示长度为 </a:t>
            </a:r>
            <a:r>
              <a:rPr lang="en-US" altLang="zh-CN" sz="2400"/>
              <a:t>2k</a:t>
            </a:r>
            <a:r>
              <a:rPr lang="zh-CN" altLang="en-US" sz="2400"/>
              <a:t>的字符串的两个关键字 。</a:t>
            </a:r>
          </a:p>
        </p:txBody>
      </p:sp>
    </p:spTree>
    <p:extLst>
      <p:ext uri="{BB962C8B-B14F-4D97-AF65-F5344CB8AC3E}">
        <p14:creationId xmlns:p14="http://schemas.microsoft.com/office/powerpoint/2010/main" val="322672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D5620A-9C9D-4586-A09D-AC5DFEF517B7}"/>
              </a:ext>
            </a:extLst>
          </p:cNvPr>
          <p:cNvSpPr>
            <a:spLocks noGrp="1"/>
          </p:cNvSpPr>
          <p:nvPr>
            <p:ph idx="1"/>
          </p:nvPr>
        </p:nvSpPr>
        <p:spPr/>
        <p:txBody>
          <a:bodyPr/>
          <a:lstStyle/>
          <a:p>
            <a:r>
              <a:rPr lang="zh-CN" altLang="en-US"/>
              <a:t>具体来说就是先按第二关键字排序，如果没有第二关键字的（第二关键字超界的）就排在最前面</a:t>
            </a:r>
            <a:endParaRPr lang="en-US" altLang="zh-CN"/>
          </a:p>
          <a:p>
            <a:endParaRPr lang="en-US" altLang="zh-CN"/>
          </a:p>
          <a:p>
            <a:r>
              <a:rPr lang="zh-CN" altLang="en-US"/>
              <a:t>然后用一个桶排（排第一关键字），按照第二关键字的顺序从桶排的数组中取出，就可以得到按照两个关键字排序的结果了</a:t>
            </a:r>
          </a:p>
        </p:txBody>
      </p:sp>
    </p:spTree>
    <p:extLst>
      <p:ext uri="{BB962C8B-B14F-4D97-AF65-F5344CB8AC3E}">
        <p14:creationId xmlns:p14="http://schemas.microsoft.com/office/powerpoint/2010/main" val="15678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119BD79-EF32-4F8C-A6DC-B6D79D495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247" y="2046415"/>
            <a:ext cx="8020708" cy="2765169"/>
          </a:xfrm>
          <a:prstGeom prst="rect">
            <a:avLst/>
          </a:prstGeom>
        </p:spPr>
      </p:pic>
    </p:spTree>
    <p:extLst>
      <p:ext uri="{BB962C8B-B14F-4D97-AF65-F5344CB8AC3E}">
        <p14:creationId xmlns:p14="http://schemas.microsoft.com/office/powerpoint/2010/main" val="3293858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a:latin typeface="+mn-lt"/>
                <a:ea typeface="+mn-ea"/>
                <a:cs typeface="+mn-cs"/>
              </a:rPr>
              <a:t>height</a:t>
            </a:r>
            <a:r>
              <a:rPr lang="zh-CN" altLang="en-US" sz="4800">
                <a:latin typeface="+mn-lt"/>
                <a:ea typeface="+mn-ea"/>
                <a:cs typeface="+mn-cs"/>
              </a:rPr>
              <a:t>数组</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1004030" cy="4351338"/>
              </a:xfrm>
            </p:spPr>
            <p:txBody>
              <a:bodyPr>
                <a:normAutofit/>
              </a:bodyPr>
              <a:lstStyle/>
              <a:p>
                <a:r>
                  <a:rPr lang="zh-CN" altLang="en-US"/>
                  <a:t>定义</a:t>
                </a:r>
                <a:r>
                  <a:rPr lang="en-US" altLang="zh-CN"/>
                  <a:t>height[i]</a:t>
                </a:r>
                <a:r>
                  <a:rPr lang="zh-CN" altLang="en-US"/>
                  <a:t>为</a:t>
                </a:r>
                <a:r>
                  <a:rPr lang="en-US" altLang="zh-CN"/>
                  <a:t>suf(SA[i-1])</a:t>
                </a:r>
                <a:r>
                  <a:rPr lang="zh-CN" altLang="en-US"/>
                  <a:t>与</a:t>
                </a:r>
                <a:r>
                  <a:rPr lang="en-US" altLang="zh-CN"/>
                  <a:t>suf(SA[i])</a:t>
                </a:r>
                <a:r>
                  <a:rPr lang="zh-CN" altLang="en-US"/>
                  <a:t>的</a:t>
                </a:r>
                <a:r>
                  <a:rPr lang="en-US" altLang="zh-CN"/>
                  <a:t>LCP</a:t>
                </a:r>
                <a:r>
                  <a:rPr lang="zh-CN" altLang="en-US"/>
                  <a:t>长度。（</a:t>
                </a:r>
                <a:r>
                  <a:rPr lang="en-US" altLang="zh-CN"/>
                  <a:t>height[1]=0</a:t>
                </a:r>
                <a:r>
                  <a:rPr lang="zh-CN" altLang="en-US"/>
                  <a:t>）</a:t>
                </a:r>
                <a:endParaRPr lang="en-US" altLang="zh-CN"/>
              </a:p>
              <a:p>
                <a:endParaRPr lang="en-US" altLang="zh-CN"/>
              </a:p>
              <a:p>
                <a:r>
                  <a:rPr lang="zh-CN" altLang="en-US"/>
                  <a:t>则有性质</a:t>
                </a:r>
                <a:r>
                  <a:rPr lang="en-US" altLang="zh-CN"/>
                  <a:t>——</a:t>
                </a:r>
                <a:endParaRPr lang="zh-CN" altLang="en-US"/>
              </a:p>
              <a:p>
                <a:r>
                  <a:rPr lang="en-US" altLang="zh-CN"/>
                  <a:t>suf(i) </a:t>
                </a:r>
                <a:r>
                  <a:rPr lang="zh-CN" altLang="en-US"/>
                  <a:t>和 </a:t>
                </a:r>
                <a:r>
                  <a:rPr lang="en-US" altLang="zh-CN"/>
                  <a:t>suf(j) </a:t>
                </a:r>
                <a:r>
                  <a:rPr lang="zh-CN" altLang="en-US"/>
                  <a:t>的 </a:t>
                </a:r>
                <a:r>
                  <a:rPr lang="en-US" altLang="zh-CN"/>
                  <a:t>LCP</a:t>
                </a:r>
                <a:r>
                  <a:rPr lang="zh-CN" altLang="en-US"/>
                  <a:t> 为</a:t>
                </a:r>
                <a:r>
                  <a:rPr lang="en-US" altLang="zh-CN"/>
                  <a:t>min</a:t>
                </a:r>
                <a14:m>
                  <m:oMath xmlns:m="http://schemas.openxmlformats.org/officeDocument/2006/math">
                    <m:d>
                      <m:dPr>
                        <m:ctrlPr>
                          <a:rPr lang="en-US" altLang="zh-CN" i="1" smtClean="0">
                            <a:latin typeface="Cambria Math" panose="02040503050406030204" pitchFamily="18" charset="0"/>
                          </a:rPr>
                        </m:ctrlPr>
                      </m:dPr>
                      <m:e>
                        <m:r>
                          <m:rPr>
                            <m:nor/>
                          </m:rPr>
                          <a:rPr lang="en-US" altLang="zh-CN"/>
                          <m:t>height</m:t>
                        </m:r>
                        <m:r>
                          <m:rPr>
                            <m:nor/>
                          </m:rPr>
                          <a:rPr lang="en-US" altLang="zh-CN"/>
                          <m:t>[</m:t>
                        </m:r>
                        <m:r>
                          <m:rPr>
                            <m:nor/>
                          </m:rPr>
                          <a:rPr lang="en-US" altLang="zh-CN"/>
                          <m:t>rank</m:t>
                        </m:r>
                        <m:r>
                          <m:rPr>
                            <m:nor/>
                          </m:rPr>
                          <a:rPr lang="en-US" altLang="zh-CN"/>
                          <m:t>[</m:t>
                        </m:r>
                        <m:r>
                          <m:rPr>
                            <m:nor/>
                          </m:rPr>
                          <a:rPr lang="en-US" altLang="zh-CN"/>
                          <m:t>k</m:t>
                        </m:r>
                        <m:r>
                          <m:rPr>
                            <m:nor/>
                          </m:rPr>
                          <a:rPr lang="en-US" altLang="zh-CN"/>
                          <m:t>]]</m:t>
                        </m:r>
                      </m:e>
                    </m:d>
                  </m:oMath>
                </a14:m>
                <a:r>
                  <a:rPr lang="en-US" altLang="zh-CN"/>
                  <a:t> , i+1</a:t>
                </a:r>
                <a:r>
                  <a:rPr lang="en-US" altLang="zh-CN" i="0">
                    <a:latin typeface="+mj-lt"/>
                    <a:ea typeface="Cambria Math" panose="02040503050406030204" pitchFamily="18" charset="0"/>
                  </a:rPr>
                  <a:t>≤</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 </m:t>
                    </m:r>
                    <m:r>
                      <m:rPr>
                        <m:nor/>
                      </m:rPr>
                      <a:rPr lang="en-US" altLang="zh-CN">
                        <a:ea typeface="Cambria Math" panose="02040503050406030204" pitchFamily="18" charset="0"/>
                      </a:rPr>
                      <m:t>≤</m:t>
                    </m:r>
                    <m:r>
                      <m:rPr>
                        <m:nor/>
                      </m:rPr>
                      <a:rPr lang="en-US" altLang="zh-CN" b="0" i="0" smtClean="0">
                        <a:ea typeface="Cambria Math" panose="02040503050406030204" pitchFamily="18" charset="0"/>
                      </a:rPr>
                      <m:t> </m:t>
                    </m:r>
                    <m:r>
                      <m:rPr>
                        <m:nor/>
                      </m:rPr>
                      <a:rPr lang="en-US" altLang="zh-CN" b="0" i="0" smtClean="0">
                        <a:ea typeface="Cambria Math" panose="02040503050406030204" pitchFamily="18" charset="0"/>
                      </a:rPr>
                      <m:t>j</m:t>
                    </m:r>
                  </m:oMath>
                </a14:m>
                <a:endParaRPr lang="en-US" altLang="zh-CN" b="0" i="0">
                  <a:latin typeface="+mj-lt"/>
                  <a:ea typeface="Cambria Math" panose="02040503050406030204" pitchFamily="18" charset="0"/>
                </a:endParaRPr>
              </a:p>
              <a:p>
                <a:endParaRPr lang="en-US" altLang="zh-CN"/>
              </a:p>
              <a:p>
                <a:r>
                  <a:rPr lang="zh-CN" altLang="en-US"/>
                  <a:t>这里要利用一个结论：</a:t>
                </a:r>
                <a:r>
                  <a:rPr lang="en-US" altLang="zh-CN"/>
                  <a:t>height[rank[i]]≥height[rank[i-1]]-1</a:t>
                </a:r>
              </a:p>
              <a:p>
                <a:pPr marL="0" indent="0">
                  <a:buNone/>
                </a:pPr>
                <a:r>
                  <a:rPr lang="zh-CN" altLang="en-US"/>
                  <a:t>  这样才能</a:t>
                </a:r>
                <a:r>
                  <a:rPr lang="en-US" altLang="zh-CN"/>
                  <a:t>O(n)</a:t>
                </a:r>
                <a:r>
                  <a:rPr lang="zh-CN" altLang="en-US"/>
                  <a:t>去预处理</a:t>
                </a:r>
                <a:r>
                  <a:rPr lang="en-US" altLang="zh-CN"/>
                  <a:t>height</a:t>
                </a:r>
                <a:r>
                  <a:rPr lang="zh-CN" altLang="en-US"/>
                  <a:t>数组。</a:t>
                </a:r>
              </a:p>
              <a:p>
                <a:r>
                  <a:rPr lang="zh-CN" altLang="en-US"/>
                  <a:t>下一页是证明</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1004030" cy="4351338"/>
              </a:xfrm>
              <a:blipFill>
                <a:blip r:embed="rId2"/>
                <a:stretch>
                  <a:fillRect l="-997" t="-252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18797"/>
            <a:ext cx="10515600" cy="4678264"/>
          </a:xfrm>
        </p:spPr>
        <p:txBody>
          <a:bodyPr>
            <a:normAutofit/>
          </a:bodyPr>
          <a:lstStyle/>
          <a:p>
            <a:r>
              <a:rPr lang="zh-CN" altLang="en-US"/>
              <a:t>假设</a:t>
            </a:r>
            <a:r>
              <a:rPr lang="en-US" altLang="zh-CN"/>
              <a:t>suf(i-1)</a:t>
            </a:r>
            <a:r>
              <a:rPr lang="zh-CN" altLang="en-US"/>
              <a:t>在</a:t>
            </a:r>
            <a:r>
              <a:rPr lang="en-US" altLang="zh-CN"/>
              <a:t>SA[]</a:t>
            </a:r>
            <a:r>
              <a:rPr lang="zh-CN" altLang="en-US"/>
              <a:t>中前一个是</a:t>
            </a:r>
            <a:r>
              <a:rPr lang="en-US" altLang="zh-CN"/>
              <a:t>suf(j)</a:t>
            </a:r>
            <a:r>
              <a:rPr lang="zh-CN" altLang="en-US"/>
              <a:t>，它们的</a:t>
            </a:r>
            <a:r>
              <a:rPr lang="en-US" altLang="zh-CN"/>
              <a:t>LCP</a:t>
            </a:r>
            <a:r>
              <a:rPr lang="zh-CN" altLang="en-US"/>
              <a:t>长度</a:t>
            </a:r>
            <a:r>
              <a:rPr lang="en-US" altLang="zh-CN"/>
              <a:t>height[rank[i-1]]=len</a:t>
            </a:r>
            <a:r>
              <a:rPr lang="zh-CN" altLang="en-US"/>
              <a:t>，那么</a:t>
            </a:r>
            <a:r>
              <a:rPr lang="en-US" altLang="zh-CN"/>
              <a:t>S[j..j+len-1]==S[i-1..i+len-2]</a:t>
            </a:r>
          </a:p>
          <a:p>
            <a:endParaRPr lang="zh-CN" altLang="en-US"/>
          </a:p>
          <a:p>
            <a:r>
              <a:rPr lang="zh-CN" altLang="en-US"/>
              <a:t>那么一定有</a:t>
            </a:r>
            <a:r>
              <a:rPr lang="en-US" altLang="zh-CN"/>
              <a:t>S[j+1..j+len-1]==S[i..i+len-2]</a:t>
            </a:r>
          </a:p>
          <a:p>
            <a:endParaRPr lang="zh-CN" altLang="en-US"/>
          </a:p>
          <a:p>
            <a:r>
              <a:rPr lang="zh-CN" altLang="en-US"/>
              <a:t>这一段的长度</a:t>
            </a:r>
            <a:r>
              <a:rPr lang="en-US" altLang="zh-CN"/>
              <a:t>len-1=height[rank[i-1]]-1</a:t>
            </a:r>
          </a:p>
          <a:p>
            <a:endParaRPr lang="en-US" altLang="zh-CN"/>
          </a:p>
          <a:p>
            <a:r>
              <a:rPr lang="zh-CN" altLang="en-US"/>
              <a:t>所以</a:t>
            </a:r>
            <a:r>
              <a:rPr lang="en-US" altLang="zh-CN"/>
              <a:t>height[rank[i]]≥height[rank[i-1]]-1</a:t>
            </a:r>
          </a:p>
          <a:p>
            <a:pPr marL="0" indent="0">
              <a:buNone/>
            </a:pP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98040B2-CD1C-448C-9BAB-4E7D05EDFE45}"/>
              </a:ext>
            </a:extLst>
          </p:cNvPr>
          <p:cNvPicPr>
            <a:picLocks noChangeAspect="1"/>
          </p:cNvPicPr>
          <p:nvPr/>
        </p:nvPicPr>
        <p:blipFill>
          <a:blip r:embed="rId2"/>
          <a:stretch>
            <a:fillRect/>
          </a:stretch>
        </p:blipFill>
        <p:spPr>
          <a:xfrm>
            <a:off x="2413728" y="1608889"/>
            <a:ext cx="6633023" cy="5249111"/>
          </a:xfrm>
          <a:prstGeom prst="rect">
            <a:avLst/>
          </a:prstGeom>
        </p:spPr>
      </p:pic>
      <p:sp>
        <p:nvSpPr>
          <p:cNvPr id="2" name="标题 1">
            <a:extLst>
              <a:ext uri="{FF2B5EF4-FFF2-40B4-BE49-F238E27FC236}">
                <a16:creationId xmlns:a16="http://schemas.microsoft.com/office/drawing/2014/main" id="{441CF4F8-D323-4E63-88DF-DC3EE878128E}"/>
              </a:ext>
            </a:extLst>
          </p:cNvPr>
          <p:cNvSpPr>
            <a:spLocks noGrp="1"/>
          </p:cNvSpPr>
          <p:nvPr>
            <p:ph type="title"/>
          </p:nvPr>
        </p:nvSpPr>
        <p:spPr>
          <a:xfrm>
            <a:off x="838200" y="140334"/>
            <a:ext cx="10515600" cy="1325563"/>
          </a:xfrm>
        </p:spPr>
        <p:txBody>
          <a:bodyPr/>
          <a:lstStyle/>
          <a:p>
            <a:r>
              <a:rPr lang="zh-CN" altLang="en-US"/>
              <a:t>后缀自动机</a:t>
            </a:r>
            <a:r>
              <a:rPr lang="en-US" altLang="zh-CN"/>
              <a:t>SAM</a:t>
            </a:r>
            <a:endParaRPr lang="zh-CN" altLang="en-US"/>
          </a:p>
        </p:txBody>
      </p:sp>
      <p:sp>
        <p:nvSpPr>
          <p:cNvPr id="3" name="内容占位符 2">
            <a:extLst>
              <a:ext uri="{FF2B5EF4-FFF2-40B4-BE49-F238E27FC236}">
                <a16:creationId xmlns:a16="http://schemas.microsoft.com/office/drawing/2014/main" id="{F401FCA1-E5CF-4A3A-B3A5-7A81AE04C1D1}"/>
              </a:ext>
            </a:extLst>
          </p:cNvPr>
          <p:cNvSpPr>
            <a:spLocks noGrp="1"/>
          </p:cNvSpPr>
          <p:nvPr>
            <p:ph idx="1"/>
          </p:nvPr>
        </p:nvSpPr>
        <p:spPr>
          <a:xfrm>
            <a:off x="838200" y="1253331"/>
            <a:ext cx="10515600" cy="4351338"/>
          </a:xfrm>
        </p:spPr>
        <p:txBody>
          <a:bodyPr/>
          <a:lstStyle/>
          <a:p>
            <a:r>
              <a:rPr lang="zh-CN" altLang="en-US"/>
              <a:t>后缀自动机实质上是用后缀搞事情</a:t>
            </a:r>
            <a:r>
              <a:rPr lang="en-US" altLang="zh-CN"/>
              <a:t>,</a:t>
            </a:r>
            <a:r>
              <a:rPr lang="zh-CN" altLang="en-US"/>
              <a:t> 以字符串</a:t>
            </a:r>
            <a:r>
              <a:rPr lang="en-US" altLang="zh-CN"/>
              <a:t>ACADD</a:t>
            </a:r>
            <a:r>
              <a:rPr lang="zh-CN" altLang="en-US"/>
              <a:t>为例</a:t>
            </a:r>
            <a:r>
              <a:rPr lang="en-US" altLang="zh-CN"/>
              <a:t>:</a:t>
            </a:r>
            <a:endParaRPr lang="zh-CN" altLang="en-US"/>
          </a:p>
        </p:txBody>
      </p:sp>
    </p:spTree>
    <p:extLst>
      <p:ext uri="{BB962C8B-B14F-4D97-AF65-F5344CB8AC3E}">
        <p14:creationId xmlns:p14="http://schemas.microsoft.com/office/powerpoint/2010/main" val="402214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D5912-F910-4377-94A4-86467A83EE98}"/>
              </a:ext>
            </a:extLst>
          </p:cNvPr>
          <p:cNvSpPr>
            <a:spLocks noGrp="1"/>
          </p:cNvSpPr>
          <p:nvPr>
            <p:ph type="title"/>
          </p:nvPr>
        </p:nvSpPr>
        <p:spPr>
          <a:xfrm>
            <a:off x="831850" y="1928813"/>
            <a:ext cx="10515600" cy="1133475"/>
          </a:xfrm>
        </p:spPr>
        <p:txBody>
          <a:bodyPr/>
          <a:lstStyle/>
          <a:p>
            <a:r>
              <a:rPr lang="zh-CN" altLang="en-US"/>
              <a:t>声明</a:t>
            </a:r>
            <a:r>
              <a:rPr lang="en-US" altLang="zh-CN"/>
              <a:t>——</a:t>
            </a:r>
            <a:endParaRPr lang="zh-CN" altLang="en-US"/>
          </a:p>
        </p:txBody>
      </p:sp>
      <p:sp>
        <p:nvSpPr>
          <p:cNvPr id="3" name="文本占位符 2">
            <a:extLst>
              <a:ext uri="{FF2B5EF4-FFF2-40B4-BE49-F238E27FC236}">
                <a16:creationId xmlns:a16="http://schemas.microsoft.com/office/drawing/2014/main" id="{C1445A39-A411-467F-B53D-56D3B87A38E7}"/>
              </a:ext>
            </a:extLst>
          </p:cNvPr>
          <p:cNvSpPr>
            <a:spLocks noGrp="1"/>
          </p:cNvSpPr>
          <p:nvPr>
            <p:ph type="body" idx="1"/>
          </p:nvPr>
        </p:nvSpPr>
        <p:spPr>
          <a:xfrm>
            <a:off x="831850" y="3429000"/>
            <a:ext cx="10515600" cy="1500187"/>
          </a:xfrm>
        </p:spPr>
        <p:txBody>
          <a:bodyPr/>
          <a:lstStyle/>
          <a:p>
            <a:r>
              <a:rPr lang="zh-CN" altLang="en-US">
                <a:solidFill>
                  <a:schemeClr val="tx1"/>
                </a:solidFill>
              </a:rPr>
              <a:t>此</a:t>
            </a:r>
            <a:r>
              <a:rPr lang="en-US" altLang="zh-CN">
                <a:solidFill>
                  <a:schemeClr val="tx1"/>
                </a:solidFill>
              </a:rPr>
              <a:t>ppt</a:t>
            </a:r>
            <a:r>
              <a:rPr lang="zh-CN" altLang="en-US">
                <a:solidFill>
                  <a:schemeClr val="tx1"/>
                </a:solidFill>
              </a:rPr>
              <a:t>大量借鉴前人的表达及资料，“站在巨人的肩膀上”，仅做少量整理</a:t>
            </a:r>
          </a:p>
        </p:txBody>
      </p:sp>
    </p:spTree>
    <p:extLst>
      <p:ext uri="{BB962C8B-B14F-4D97-AF65-F5344CB8AC3E}">
        <p14:creationId xmlns:p14="http://schemas.microsoft.com/office/powerpoint/2010/main" val="32560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266959-84D2-4846-B0A2-6FF87FDD3DA7}"/>
              </a:ext>
            </a:extLst>
          </p:cNvPr>
          <p:cNvSpPr>
            <a:spLocks noGrp="1"/>
          </p:cNvSpPr>
          <p:nvPr>
            <p:ph idx="1"/>
          </p:nvPr>
        </p:nvSpPr>
        <p:spPr>
          <a:xfrm>
            <a:off x="838200" y="1388533"/>
            <a:ext cx="10515600" cy="4788430"/>
          </a:xfrm>
        </p:spPr>
        <p:txBody>
          <a:bodyPr/>
          <a:lstStyle/>
          <a:p>
            <a:r>
              <a:rPr lang="zh-CN" altLang="zh-CN"/>
              <a:t>这样很浪费空间和时间</a:t>
            </a:r>
            <a:r>
              <a:rPr lang="en-US" altLang="zh-CN"/>
              <a:t>(</a:t>
            </a:r>
            <a:r>
              <a:rPr lang="zh-CN" altLang="zh-CN"/>
              <a:t>实际上都是</a:t>
            </a:r>
            <a:r>
              <a:rPr lang="en-US" altLang="zh-CN"/>
              <a:t>O(n^2)).</a:t>
            </a:r>
            <a:r>
              <a:rPr lang="zh-CN" altLang="zh-CN"/>
              <a:t>但是</a:t>
            </a:r>
            <a:r>
              <a:rPr lang="en-US" altLang="zh-CN"/>
              <a:t>,</a:t>
            </a:r>
            <a:r>
              <a:rPr lang="zh-CN" altLang="zh-CN"/>
              <a:t>注意</a:t>
            </a:r>
            <a:r>
              <a:rPr lang="en-US" altLang="zh-CN"/>
              <a:t>:</a:t>
            </a:r>
            <a:r>
              <a:rPr lang="zh-CN" altLang="zh-CN"/>
              <a:t>这棵字母树的结点虽然多</a:t>
            </a:r>
            <a:r>
              <a:rPr lang="en-US" altLang="zh-CN"/>
              <a:t>,</a:t>
            </a:r>
            <a:r>
              <a:rPr lang="zh-CN" altLang="zh-CN"/>
              <a:t>但大部分结点都只有一个儿子</a:t>
            </a:r>
            <a:r>
              <a:rPr lang="en-US" altLang="zh-CN"/>
              <a:t>,</a:t>
            </a:r>
            <a:r>
              <a:rPr lang="zh-CN" altLang="zh-CN"/>
              <a:t>而且有很多段是一样的</a:t>
            </a:r>
            <a:r>
              <a:rPr lang="en-US" altLang="zh-CN"/>
              <a:t>.</a:t>
            </a:r>
            <a:r>
              <a:rPr lang="zh-CN" altLang="zh-CN"/>
              <a:t>那么</a:t>
            </a:r>
            <a:r>
              <a:rPr lang="en-US" altLang="zh-CN"/>
              <a:t>,</a:t>
            </a:r>
            <a:r>
              <a:rPr lang="zh-CN" altLang="zh-CN"/>
              <a:t>利用公共部分</a:t>
            </a:r>
            <a:r>
              <a:rPr lang="en-US" altLang="zh-CN"/>
              <a:t>,</a:t>
            </a:r>
            <a:r>
              <a:rPr lang="zh-CN" altLang="zh-CN"/>
              <a:t>就可以对空间进行压缩</a:t>
            </a:r>
            <a:endParaRPr lang="en-US" altLang="zh-CN"/>
          </a:p>
          <a:p>
            <a:r>
              <a:rPr lang="zh-CN" altLang="zh-CN"/>
              <a:t>大致做法</a:t>
            </a:r>
            <a:r>
              <a:rPr lang="en-US" altLang="zh-CN"/>
              <a:t>:</a:t>
            </a:r>
            <a:r>
              <a:rPr lang="zh-CN" altLang="zh-CN"/>
              <a:t>假设当前已经建好了</a:t>
            </a:r>
            <a:r>
              <a:rPr lang="en-US" altLang="zh-CN"/>
              <a:t>s</a:t>
            </a:r>
            <a:r>
              <a:rPr lang="zh-CN" altLang="zh-CN"/>
              <a:t>的某个前缀的后缀自动机</a:t>
            </a:r>
            <a:r>
              <a:rPr lang="en-US" altLang="zh-CN"/>
              <a:t>t,</a:t>
            </a:r>
            <a:r>
              <a:rPr lang="zh-CN" altLang="zh-CN"/>
              <a:t>那么就要通过某种算法</a:t>
            </a:r>
            <a:r>
              <a:rPr lang="en-US" altLang="zh-CN"/>
              <a:t>,</a:t>
            </a:r>
            <a:r>
              <a:rPr lang="zh-CN" altLang="zh-CN"/>
              <a:t>添加一个字符</a:t>
            </a:r>
            <a:r>
              <a:rPr lang="en-US" altLang="zh-CN"/>
              <a:t>x,</a:t>
            </a:r>
            <a:r>
              <a:rPr lang="zh-CN" altLang="zh-CN"/>
              <a:t>得到</a:t>
            </a:r>
            <a:r>
              <a:rPr lang="en-US" altLang="zh-CN"/>
              <a:t>s</a:t>
            </a:r>
            <a:r>
              <a:rPr lang="zh-CN" altLang="zh-CN"/>
              <a:t>另一前缀</a:t>
            </a:r>
            <a:r>
              <a:rPr lang="en-US" altLang="zh-CN"/>
              <a:t>tx</a:t>
            </a:r>
            <a:r>
              <a:rPr lang="zh-CN" altLang="zh-CN"/>
              <a:t>的后缀自动机</a:t>
            </a:r>
            <a:r>
              <a:rPr lang="en-US" altLang="zh-CN"/>
              <a:t>,</a:t>
            </a:r>
            <a:r>
              <a:rPr lang="zh-CN" altLang="zh-CN"/>
              <a:t>这样每次插入一个字符</a:t>
            </a:r>
            <a:r>
              <a:rPr lang="en-US" altLang="zh-CN"/>
              <a:t>,</a:t>
            </a:r>
            <a:r>
              <a:rPr lang="zh-CN" altLang="zh-CN"/>
              <a:t>最后把</a:t>
            </a:r>
            <a:r>
              <a:rPr lang="en-US" altLang="zh-CN"/>
              <a:t>s</a:t>
            </a:r>
            <a:r>
              <a:rPr lang="zh-CN" altLang="zh-CN"/>
              <a:t>的所有字符按顺序插入完毕就得到了</a:t>
            </a:r>
            <a:r>
              <a:rPr lang="en-US" altLang="zh-CN"/>
              <a:t>s</a:t>
            </a:r>
            <a:r>
              <a:rPr lang="zh-CN" altLang="zh-CN"/>
              <a:t>的后缀自动机</a:t>
            </a:r>
            <a:r>
              <a:rPr lang="en-US" altLang="zh-CN"/>
              <a:t>.</a:t>
            </a:r>
            <a:endParaRPr lang="zh-CN" altLang="zh-CN"/>
          </a:p>
          <a:p>
            <a:r>
              <a:rPr lang="zh-CN" altLang="zh-CN"/>
              <a:t>这样的话</a:t>
            </a:r>
            <a:r>
              <a:rPr lang="en-US" altLang="zh-CN"/>
              <a:t>,</a:t>
            </a:r>
            <a:r>
              <a:rPr lang="zh-CN" altLang="zh-CN"/>
              <a:t>建造后缀自动机的过程是在线的</a:t>
            </a:r>
            <a:r>
              <a:rPr lang="en-US" altLang="zh-CN"/>
              <a:t>,</a:t>
            </a:r>
            <a:r>
              <a:rPr lang="zh-CN" altLang="zh-CN"/>
              <a:t>就是说</a:t>
            </a:r>
            <a:r>
              <a:rPr lang="en-US" altLang="zh-CN"/>
              <a:t>,</a:t>
            </a:r>
            <a:r>
              <a:rPr lang="zh-CN" altLang="zh-CN"/>
              <a:t>可以任意时刻询问</a:t>
            </a:r>
            <a:r>
              <a:rPr lang="en-US" altLang="zh-CN"/>
              <a:t>s</a:t>
            </a:r>
            <a:r>
              <a:rPr lang="zh-CN" altLang="zh-CN"/>
              <a:t>的某些信息</a:t>
            </a:r>
            <a:r>
              <a:rPr lang="en-US" altLang="zh-CN"/>
              <a:t>,</a:t>
            </a:r>
            <a:r>
              <a:rPr lang="zh-CN" altLang="zh-CN"/>
              <a:t>也可以任意时刻在</a:t>
            </a:r>
            <a:r>
              <a:rPr lang="en-US" altLang="zh-CN"/>
              <a:t>s</a:t>
            </a:r>
            <a:r>
              <a:rPr lang="zh-CN" altLang="zh-CN"/>
              <a:t>的结尾插入一些字符</a:t>
            </a:r>
            <a:r>
              <a:rPr lang="en-US" altLang="zh-CN"/>
              <a:t>,</a:t>
            </a:r>
            <a:r>
              <a:rPr lang="zh-CN" altLang="zh-CN"/>
              <a:t>变成新的字符串</a:t>
            </a:r>
            <a:r>
              <a:rPr lang="en-US" altLang="zh-CN"/>
              <a:t>.</a:t>
            </a:r>
            <a:r>
              <a:rPr lang="zh-CN" altLang="zh-CN"/>
              <a:t>不过</a:t>
            </a:r>
            <a:r>
              <a:rPr lang="en-US" altLang="zh-CN"/>
              <a:t>,</a:t>
            </a:r>
            <a:r>
              <a:rPr lang="zh-CN" altLang="zh-CN"/>
              <a:t>删除是不支持的</a:t>
            </a:r>
            <a:r>
              <a:rPr lang="en-US" altLang="zh-CN"/>
              <a:t>.</a:t>
            </a:r>
            <a:endParaRPr lang="zh-CN" altLang="zh-CN"/>
          </a:p>
          <a:p>
            <a:endParaRPr lang="zh-CN" altLang="en-US"/>
          </a:p>
        </p:txBody>
      </p:sp>
    </p:spTree>
    <p:extLst>
      <p:ext uri="{BB962C8B-B14F-4D97-AF65-F5344CB8AC3E}">
        <p14:creationId xmlns:p14="http://schemas.microsoft.com/office/powerpoint/2010/main" val="18917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D34DF2-4BA9-418B-9654-3E8E09C6B1F8}"/>
              </a:ext>
            </a:extLst>
          </p:cNvPr>
          <p:cNvSpPr>
            <a:spLocks noGrp="1"/>
          </p:cNvSpPr>
          <p:nvPr>
            <p:ph idx="1"/>
          </p:nvPr>
        </p:nvSpPr>
        <p:spPr/>
        <p:txBody>
          <a:bodyPr/>
          <a:lstStyle/>
          <a:p>
            <a:r>
              <a:rPr lang="zh-CN" altLang="en-US"/>
              <a:t>定义</a:t>
            </a:r>
            <a:r>
              <a:rPr lang="en-US" altLang="zh-CN"/>
              <a:t>:</a:t>
            </a:r>
            <a:endParaRPr lang="zh-CN" altLang="zh-CN"/>
          </a:p>
          <a:p>
            <a:r>
              <a:rPr lang="en-US" altLang="zh-CN"/>
              <a:t>son[26]:</a:t>
            </a:r>
            <a:r>
              <a:rPr lang="zh-CN" altLang="zh-CN"/>
              <a:t>该结点对应的子串加上某个字符后生成的合法子串在后缀自动机中所对应的位置</a:t>
            </a:r>
            <a:endParaRPr lang="en-US" altLang="zh-CN"/>
          </a:p>
          <a:p>
            <a:r>
              <a:rPr lang="en-US" altLang="zh-CN"/>
              <a:t>pre:</a:t>
            </a:r>
            <a:r>
              <a:rPr lang="zh-CN" altLang="zh-CN"/>
              <a:t>注意这不是返回它的父结点</a:t>
            </a:r>
            <a:r>
              <a:rPr lang="en-US" altLang="zh-CN"/>
              <a:t>(</a:t>
            </a:r>
            <a:r>
              <a:rPr lang="zh-CN" altLang="zh-CN"/>
              <a:t>因为某个点有可能成为多个结点的儿子</a:t>
            </a:r>
            <a:r>
              <a:rPr lang="en-US" altLang="zh-CN"/>
              <a:t>),</a:t>
            </a:r>
            <a:r>
              <a:rPr lang="zh-CN" altLang="zh-CN"/>
              <a:t>而是返回上一个可以接收后缀的结点</a:t>
            </a:r>
            <a:r>
              <a:rPr lang="en-US" altLang="zh-CN"/>
              <a:t>(</a:t>
            </a:r>
            <a:r>
              <a:rPr lang="zh-CN" altLang="zh-CN"/>
              <a:t>如果当前结点可以接收新的后缀</a:t>
            </a:r>
            <a:r>
              <a:rPr lang="en-US" altLang="zh-CN"/>
              <a:t>,</a:t>
            </a:r>
            <a:r>
              <a:rPr lang="zh-CN" altLang="zh-CN"/>
              <a:t>那么</a:t>
            </a:r>
            <a:r>
              <a:rPr lang="en-US" altLang="zh-CN"/>
              <a:t>pre</a:t>
            </a:r>
            <a:r>
              <a:rPr lang="zh-CN" altLang="zh-CN"/>
              <a:t>指向的结点也一定可以接收后缀</a:t>
            </a:r>
            <a:r>
              <a:rPr lang="en-US" altLang="zh-CN"/>
              <a:t>).</a:t>
            </a:r>
            <a:endParaRPr lang="zh-CN" altLang="zh-CN"/>
          </a:p>
          <a:p>
            <a:r>
              <a:rPr lang="en-US" altLang="zh-CN"/>
              <a:t>step:</a:t>
            </a:r>
            <a:r>
              <a:rPr lang="zh-CN" altLang="zh-CN"/>
              <a:t>返回的是从根结点走到该结点</a:t>
            </a:r>
            <a:r>
              <a:rPr lang="en-US" altLang="zh-CN"/>
              <a:t>,</a:t>
            </a:r>
            <a:r>
              <a:rPr lang="zh-CN" altLang="zh-CN"/>
              <a:t>最多需要多少步</a:t>
            </a:r>
            <a:r>
              <a:rPr lang="en-US" altLang="zh-CN"/>
              <a:t>.</a:t>
            </a:r>
            <a:endParaRPr lang="zh-CN" altLang="zh-CN"/>
          </a:p>
          <a:p>
            <a:endParaRPr lang="zh-CN" altLang="en-US"/>
          </a:p>
        </p:txBody>
      </p:sp>
    </p:spTree>
    <p:extLst>
      <p:ext uri="{BB962C8B-B14F-4D97-AF65-F5344CB8AC3E}">
        <p14:creationId xmlns:p14="http://schemas.microsoft.com/office/powerpoint/2010/main" val="89068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45A222-65EE-4F04-849C-CC56DE3F3592}"/>
              </a:ext>
            </a:extLst>
          </p:cNvPr>
          <p:cNvSpPr>
            <a:spLocks noGrp="1"/>
          </p:cNvSpPr>
          <p:nvPr>
            <p:ph idx="1"/>
          </p:nvPr>
        </p:nvSpPr>
        <p:spPr>
          <a:xfrm>
            <a:off x="838200" y="1503892"/>
            <a:ext cx="10515600" cy="4351338"/>
          </a:xfrm>
        </p:spPr>
        <p:txBody>
          <a:bodyPr/>
          <a:lstStyle/>
          <a:p>
            <a:r>
              <a:rPr lang="zh-CN" altLang="zh-CN"/>
              <a:t>提出三个后缀自动机的性质</a:t>
            </a:r>
            <a:r>
              <a:rPr lang="en-US" altLang="zh-CN"/>
              <a:t>:</a:t>
            </a:r>
            <a:endParaRPr lang="zh-CN" altLang="zh-CN"/>
          </a:p>
          <a:p>
            <a:pPr marL="0" indent="0">
              <a:buNone/>
            </a:pPr>
            <a:r>
              <a:rPr lang="zh-CN" altLang="zh-CN"/>
              <a:t>①从</a:t>
            </a:r>
            <a:r>
              <a:rPr lang="en-US" altLang="zh-CN"/>
              <a:t>root</a:t>
            </a:r>
            <a:r>
              <a:rPr lang="zh-CN" altLang="zh-CN"/>
              <a:t>到任意结点</a:t>
            </a:r>
            <a:r>
              <a:rPr lang="en-US" altLang="zh-CN"/>
              <a:t>p</a:t>
            </a:r>
            <a:r>
              <a:rPr lang="zh-CN" altLang="zh-CN"/>
              <a:t>的每条路径上的字符组成的字符串</a:t>
            </a:r>
            <a:r>
              <a:rPr lang="en-US" altLang="zh-CN"/>
              <a:t>,</a:t>
            </a:r>
            <a:r>
              <a:rPr lang="zh-CN" altLang="zh-CN"/>
              <a:t>都是当前串</a:t>
            </a:r>
            <a:r>
              <a:rPr lang="en-US" altLang="zh-CN"/>
              <a:t>t</a:t>
            </a:r>
            <a:r>
              <a:rPr lang="zh-CN" altLang="zh-CN"/>
              <a:t>的子串</a:t>
            </a:r>
            <a:r>
              <a:rPr lang="en-US" altLang="zh-CN"/>
              <a:t>.</a:t>
            </a:r>
            <a:endParaRPr lang="zh-CN" altLang="zh-CN"/>
          </a:p>
          <a:p>
            <a:pPr marL="0" indent="0">
              <a:buNone/>
            </a:pPr>
            <a:r>
              <a:rPr lang="zh-CN" altLang="zh-CN"/>
              <a:t>②因为满足性质一</a:t>
            </a:r>
            <a:r>
              <a:rPr lang="en-US" altLang="zh-CN"/>
              <a:t>,</a:t>
            </a:r>
            <a:r>
              <a:rPr lang="zh-CN" altLang="zh-CN"/>
              <a:t>所以如果当前结点</a:t>
            </a:r>
            <a:r>
              <a:rPr lang="en-US" altLang="zh-CN"/>
              <a:t>p</a:t>
            </a:r>
            <a:r>
              <a:rPr lang="zh-CN" altLang="zh-CN"/>
              <a:t>是可以接收新后缀的结点</a:t>
            </a:r>
            <a:r>
              <a:rPr lang="en-US" altLang="zh-CN"/>
              <a:t>,</a:t>
            </a:r>
            <a:r>
              <a:rPr lang="zh-CN" altLang="zh-CN"/>
              <a:t>那么从</a:t>
            </a:r>
            <a:r>
              <a:rPr lang="en-US" altLang="zh-CN"/>
              <a:t>root</a:t>
            </a:r>
            <a:r>
              <a:rPr lang="zh-CN" altLang="zh-CN"/>
              <a:t>到任意结点</a:t>
            </a:r>
            <a:r>
              <a:rPr lang="en-US" altLang="zh-CN"/>
              <a:t>p</a:t>
            </a:r>
            <a:r>
              <a:rPr lang="zh-CN" altLang="zh-CN"/>
              <a:t>的每条路径上的字符组成的字符串</a:t>
            </a:r>
            <a:r>
              <a:rPr lang="en-US" altLang="zh-CN"/>
              <a:t>,</a:t>
            </a:r>
            <a:r>
              <a:rPr lang="zh-CN" altLang="zh-CN"/>
              <a:t>都是必定是当前串</a:t>
            </a:r>
            <a:r>
              <a:rPr lang="en-US" altLang="zh-CN"/>
              <a:t>t</a:t>
            </a:r>
            <a:r>
              <a:rPr lang="zh-CN" altLang="zh-CN"/>
              <a:t>的后缀</a:t>
            </a:r>
            <a:r>
              <a:rPr lang="en-US" altLang="zh-CN"/>
              <a:t>.</a:t>
            </a:r>
            <a:endParaRPr lang="zh-CN" altLang="zh-CN"/>
          </a:p>
          <a:p>
            <a:pPr marL="0" indent="0">
              <a:buNone/>
            </a:pPr>
            <a:r>
              <a:rPr lang="zh-CN" altLang="zh-CN"/>
              <a:t>③如果结点</a:t>
            </a:r>
            <a:r>
              <a:rPr lang="en-US" altLang="zh-CN"/>
              <a:t>p</a:t>
            </a:r>
            <a:r>
              <a:rPr lang="zh-CN" altLang="zh-CN"/>
              <a:t>可以接收新的后缀</a:t>
            </a:r>
            <a:r>
              <a:rPr lang="en-US" altLang="zh-CN"/>
              <a:t>,</a:t>
            </a:r>
            <a:r>
              <a:rPr lang="zh-CN" altLang="zh-CN"/>
              <a:t>那么</a:t>
            </a:r>
            <a:r>
              <a:rPr lang="en-US" altLang="zh-CN"/>
              <a:t>p</a:t>
            </a:r>
            <a:r>
              <a:rPr lang="zh-CN" altLang="zh-CN"/>
              <a:t>的</a:t>
            </a:r>
            <a:r>
              <a:rPr lang="en-US" altLang="zh-CN"/>
              <a:t>pre</a:t>
            </a:r>
            <a:r>
              <a:rPr lang="zh-CN" altLang="zh-CN"/>
              <a:t>指向的结点也可以接收后缀</a:t>
            </a:r>
            <a:r>
              <a:rPr lang="zh-CN" altLang="en-US"/>
              <a:t>，反过来不行</a:t>
            </a:r>
          </a:p>
        </p:txBody>
      </p:sp>
    </p:spTree>
    <p:extLst>
      <p:ext uri="{BB962C8B-B14F-4D97-AF65-F5344CB8AC3E}">
        <p14:creationId xmlns:p14="http://schemas.microsoft.com/office/powerpoint/2010/main" val="97486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F05A97-DFB6-4ED1-9357-C5A844B62269}"/>
              </a:ext>
            </a:extLst>
          </p:cNvPr>
          <p:cNvSpPr>
            <a:spLocks noGrp="1"/>
          </p:cNvSpPr>
          <p:nvPr>
            <p:ph idx="1"/>
          </p:nvPr>
        </p:nvSpPr>
        <p:spPr>
          <a:xfrm>
            <a:off x="838200" y="1588558"/>
            <a:ext cx="10515600" cy="4351338"/>
          </a:xfrm>
        </p:spPr>
        <p:txBody>
          <a:bodyPr/>
          <a:lstStyle/>
          <a:p>
            <a:r>
              <a:rPr lang="zh-CN" altLang="en-US"/>
              <a:t>设插入字符</a:t>
            </a:r>
            <a:r>
              <a:rPr lang="en-US" altLang="zh-CN"/>
              <a:t>x——</a:t>
            </a:r>
          </a:p>
          <a:p>
            <a:r>
              <a:rPr lang="zh-CN" altLang="zh-CN"/>
              <a:t>首先建立储存当前字符</a:t>
            </a:r>
            <a:r>
              <a:rPr lang="en-US" altLang="zh-CN"/>
              <a:t>x</a:t>
            </a:r>
            <a:r>
              <a:rPr lang="zh-CN" altLang="zh-CN"/>
              <a:t>的结点</a:t>
            </a:r>
            <a:r>
              <a:rPr lang="en-US" altLang="zh-CN"/>
              <a:t>np,</a:t>
            </a:r>
            <a:r>
              <a:rPr lang="zh-CN" altLang="zh-CN"/>
              <a:t>找到之前最后一个建立的结点</a:t>
            </a:r>
            <a:r>
              <a:rPr lang="en-US" altLang="zh-CN"/>
              <a:t>(</a:t>
            </a:r>
            <a:r>
              <a:rPr lang="zh-CN" altLang="zh-CN"/>
              <a:t>因为它一定满足性质②</a:t>
            </a:r>
            <a:r>
              <a:rPr lang="en-US" altLang="zh-CN"/>
              <a:t>),</a:t>
            </a:r>
            <a:r>
              <a:rPr lang="zh-CN" altLang="zh-CN"/>
              <a:t>然后就不断按</a:t>
            </a:r>
            <a:r>
              <a:rPr lang="en-US" altLang="zh-CN"/>
              <a:t>pre</a:t>
            </a:r>
            <a:r>
              <a:rPr lang="zh-CN" altLang="zh-CN"/>
              <a:t>指针跳</a:t>
            </a:r>
            <a:r>
              <a:rPr lang="en-US" altLang="zh-CN"/>
              <a:t>(</a:t>
            </a:r>
            <a:r>
              <a:rPr lang="zh-CN" altLang="zh-CN"/>
              <a:t>直到跳到有</a:t>
            </a:r>
            <a:r>
              <a:rPr lang="en-US" altLang="zh-CN"/>
              <a:t>x</a:t>
            </a:r>
            <a:r>
              <a:rPr lang="zh-CN" altLang="zh-CN"/>
              <a:t>儿子的结点为止</a:t>
            </a:r>
            <a:r>
              <a:rPr lang="en-US" altLang="zh-CN"/>
              <a:t>).</a:t>
            </a:r>
            <a:endParaRPr lang="zh-CN" altLang="zh-CN"/>
          </a:p>
          <a:p>
            <a:r>
              <a:rPr lang="zh-CN" altLang="zh-CN"/>
              <a:t>假设当前跳到</a:t>
            </a:r>
            <a:r>
              <a:rPr lang="en-US" altLang="zh-CN"/>
              <a:t>p</a:t>
            </a:r>
            <a:r>
              <a:rPr lang="zh-CN" altLang="zh-CN"/>
              <a:t>结点</a:t>
            </a:r>
            <a:r>
              <a:rPr lang="en-US" altLang="zh-CN"/>
              <a:t>,</a:t>
            </a:r>
            <a:r>
              <a:rPr lang="zh-CN" altLang="zh-CN"/>
              <a:t>如果</a:t>
            </a:r>
            <a:r>
              <a:rPr lang="en-US" altLang="zh-CN"/>
              <a:t>p</a:t>
            </a:r>
            <a:r>
              <a:rPr lang="zh-CN" altLang="zh-CN"/>
              <a:t>没有</a:t>
            </a:r>
            <a:r>
              <a:rPr lang="en-US" altLang="zh-CN"/>
              <a:t>x</a:t>
            </a:r>
            <a:r>
              <a:rPr lang="zh-CN" altLang="zh-CN"/>
              <a:t>儿子</a:t>
            </a:r>
            <a:r>
              <a:rPr lang="en-US" altLang="zh-CN"/>
              <a:t>,</a:t>
            </a:r>
            <a:r>
              <a:rPr lang="zh-CN" altLang="zh-CN"/>
              <a:t>那么它一定可以接收新来的字符</a:t>
            </a:r>
            <a:r>
              <a:rPr lang="en-US" altLang="zh-CN"/>
              <a:t>,</a:t>
            </a:r>
            <a:r>
              <a:rPr lang="zh-CN" altLang="zh-CN"/>
              <a:t>然后就把</a:t>
            </a:r>
            <a:r>
              <a:rPr lang="en-US" altLang="zh-CN"/>
              <a:t>p</a:t>
            </a:r>
            <a:r>
              <a:rPr lang="zh-CN" altLang="zh-CN"/>
              <a:t>的</a:t>
            </a:r>
            <a:r>
              <a:rPr lang="en-US" altLang="zh-CN"/>
              <a:t>x</a:t>
            </a:r>
            <a:r>
              <a:rPr lang="zh-CN" altLang="zh-CN"/>
              <a:t>儿子赋值为</a:t>
            </a:r>
            <a:r>
              <a:rPr lang="en-US" altLang="zh-CN"/>
              <a:t>np(</a:t>
            </a:r>
            <a:r>
              <a:rPr lang="zh-CN" altLang="en-US"/>
              <a:t>注意</a:t>
            </a:r>
            <a:r>
              <a:rPr lang="zh-CN" altLang="zh-CN"/>
              <a:t>这时</a:t>
            </a:r>
            <a:r>
              <a:rPr lang="en-US" altLang="zh-CN"/>
              <a:t>,p</a:t>
            </a:r>
            <a:r>
              <a:rPr lang="zh-CN" altLang="zh-CN"/>
              <a:t>接收了后缀字符</a:t>
            </a:r>
            <a:r>
              <a:rPr lang="en-US" altLang="zh-CN"/>
              <a:t>x,</a:t>
            </a:r>
            <a:r>
              <a:rPr lang="zh-CN" altLang="zh-CN"/>
              <a:t>目前已经不可以接收新的后缀字符了</a:t>
            </a:r>
            <a:r>
              <a:rPr lang="en-US" altLang="zh-CN"/>
              <a:t>).</a:t>
            </a:r>
            <a:r>
              <a:rPr lang="zh-CN" altLang="zh-CN"/>
              <a:t>然后</a:t>
            </a:r>
            <a:r>
              <a:rPr lang="en-US" altLang="zh-CN"/>
              <a:t>,</a:t>
            </a:r>
            <a:r>
              <a:rPr lang="zh-CN" altLang="zh-CN"/>
              <a:t>就要处理有</a:t>
            </a:r>
            <a:r>
              <a:rPr lang="en-US" altLang="zh-CN"/>
              <a:t>x</a:t>
            </a:r>
            <a:r>
              <a:rPr lang="zh-CN" altLang="zh-CN"/>
              <a:t>儿子的结点了</a:t>
            </a:r>
            <a:r>
              <a:rPr lang="en-US" altLang="zh-CN"/>
              <a:t>,</a:t>
            </a:r>
            <a:r>
              <a:rPr lang="zh-CN" altLang="zh-CN"/>
              <a:t>假设</a:t>
            </a:r>
            <a:r>
              <a:rPr lang="en-US" altLang="zh-CN"/>
              <a:t>p</a:t>
            </a:r>
            <a:r>
              <a:rPr lang="zh-CN" altLang="zh-CN"/>
              <a:t>的</a:t>
            </a:r>
            <a:r>
              <a:rPr lang="en-US" altLang="zh-CN"/>
              <a:t>x</a:t>
            </a:r>
            <a:r>
              <a:rPr lang="zh-CN" altLang="zh-CN"/>
              <a:t>儿子是</a:t>
            </a:r>
            <a:r>
              <a:rPr lang="en-US" altLang="zh-CN"/>
              <a:t>q.</a:t>
            </a:r>
            <a:endParaRPr lang="zh-CN" altLang="en-US"/>
          </a:p>
        </p:txBody>
      </p:sp>
    </p:spTree>
    <p:extLst>
      <p:ext uri="{BB962C8B-B14F-4D97-AF65-F5344CB8AC3E}">
        <p14:creationId xmlns:p14="http://schemas.microsoft.com/office/powerpoint/2010/main" val="2094523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491730-D2F1-4D90-A572-7E8ABC3767D7}"/>
              </a:ext>
            </a:extLst>
          </p:cNvPr>
          <p:cNvSpPr>
            <a:spLocks noGrp="1"/>
          </p:cNvSpPr>
          <p:nvPr>
            <p:ph idx="1"/>
          </p:nvPr>
        </p:nvSpPr>
        <p:spPr/>
        <p:txBody>
          <a:bodyPr/>
          <a:lstStyle/>
          <a:p>
            <a:r>
              <a:rPr lang="zh-CN" altLang="zh-CN"/>
              <a:t>只有</a:t>
            </a:r>
            <a:r>
              <a:rPr lang="en-US" altLang="zh-CN"/>
              <a:t>2</a:t>
            </a:r>
            <a:r>
              <a:rPr lang="zh-CN" altLang="zh-CN"/>
              <a:t>种情况</a:t>
            </a:r>
            <a:r>
              <a:rPr lang="en-US" altLang="zh-CN"/>
              <a:t>:</a:t>
            </a:r>
          </a:p>
          <a:p>
            <a:r>
              <a:rPr lang="zh-CN" altLang="zh-CN"/>
              <a:t>①</a:t>
            </a:r>
            <a:r>
              <a:rPr lang="en-US" altLang="zh-CN"/>
              <a:t>step[q]=step[p]+1.</a:t>
            </a:r>
            <a:endParaRPr lang="zh-CN" altLang="zh-CN"/>
          </a:p>
          <a:p>
            <a:r>
              <a:rPr lang="zh-CN" altLang="zh-CN"/>
              <a:t>因为我们要后缀自动机的结点尽量少</a:t>
            </a:r>
            <a:r>
              <a:rPr lang="en-US" altLang="zh-CN"/>
              <a:t>,</a:t>
            </a:r>
            <a:r>
              <a:rPr lang="zh-CN" altLang="zh-CN"/>
              <a:t>所以要尽量共用一些信息</a:t>
            </a:r>
            <a:r>
              <a:rPr lang="en-US" altLang="zh-CN"/>
              <a:t>.</a:t>
            </a:r>
            <a:endParaRPr lang="zh-CN" altLang="zh-CN"/>
          </a:p>
          <a:p>
            <a:endParaRPr lang="zh-CN" altLang="en-US"/>
          </a:p>
        </p:txBody>
      </p:sp>
      <p:pic>
        <p:nvPicPr>
          <p:cNvPr id="2" name="图片 1">
            <a:extLst>
              <a:ext uri="{FF2B5EF4-FFF2-40B4-BE49-F238E27FC236}">
                <a16:creationId xmlns:a16="http://schemas.microsoft.com/office/drawing/2014/main" id="{13706539-9AD8-4DAF-AD9D-21064CB08411}"/>
              </a:ext>
            </a:extLst>
          </p:cNvPr>
          <p:cNvPicPr>
            <a:picLocks noChangeAspect="1"/>
          </p:cNvPicPr>
          <p:nvPr/>
        </p:nvPicPr>
        <p:blipFill>
          <a:blip r:embed="rId2"/>
          <a:stretch>
            <a:fillRect/>
          </a:stretch>
        </p:blipFill>
        <p:spPr>
          <a:xfrm>
            <a:off x="2182049" y="4040918"/>
            <a:ext cx="7364606" cy="1579001"/>
          </a:xfrm>
          <a:prstGeom prst="rect">
            <a:avLst/>
          </a:prstGeom>
        </p:spPr>
      </p:pic>
    </p:spTree>
    <p:extLst>
      <p:ext uri="{BB962C8B-B14F-4D97-AF65-F5344CB8AC3E}">
        <p14:creationId xmlns:p14="http://schemas.microsoft.com/office/powerpoint/2010/main" val="40594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3AADCA-7846-49BC-809A-B9A3CF5E6767}"/>
              </a:ext>
            </a:extLst>
          </p:cNvPr>
          <p:cNvSpPr>
            <a:spLocks noGrp="1"/>
          </p:cNvSpPr>
          <p:nvPr>
            <p:ph idx="1"/>
          </p:nvPr>
        </p:nvSpPr>
        <p:spPr>
          <a:xfrm>
            <a:off x="838200" y="928158"/>
            <a:ext cx="10515600" cy="4351338"/>
          </a:xfrm>
        </p:spPr>
        <p:txBody>
          <a:bodyPr/>
          <a:lstStyle/>
          <a:p>
            <a:r>
              <a:rPr lang="en-US" altLang="zh-CN"/>
              <a:t>step[q]=step[p]+1,</a:t>
            </a:r>
            <a:r>
              <a:rPr lang="zh-CN" altLang="zh-CN"/>
              <a:t>保证了</a:t>
            </a:r>
            <a:r>
              <a:rPr lang="en-US" altLang="zh-CN"/>
              <a:t>——</a:t>
            </a:r>
          </a:p>
          <a:p>
            <a:r>
              <a:rPr lang="en-US" altLang="zh-CN"/>
              <a:t>q</a:t>
            </a:r>
            <a:r>
              <a:rPr lang="zh-CN" altLang="zh-CN"/>
              <a:t>原本是从</a:t>
            </a:r>
            <a:r>
              <a:rPr lang="en-US" altLang="zh-CN"/>
              <a:t>p</a:t>
            </a:r>
            <a:r>
              <a:rPr lang="zh-CN" altLang="zh-CN"/>
              <a:t>的路径上来的</a:t>
            </a:r>
            <a:r>
              <a:rPr lang="en-US" altLang="zh-CN"/>
              <a:t>,</a:t>
            </a:r>
            <a:r>
              <a:rPr lang="zh-CN" altLang="zh-CN"/>
              <a:t>而且</a:t>
            </a:r>
            <a:r>
              <a:rPr lang="en-US" altLang="zh-CN"/>
              <a:t>p</a:t>
            </a:r>
            <a:r>
              <a:rPr lang="zh-CN" altLang="zh-CN"/>
              <a:t>和</a:t>
            </a:r>
            <a:r>
              <a:rPr lang="en-US" altLang="zh-CN"/>
              <a:t>q</a:t>
            </a:r>
            <a:r>
              <a:rPr lang="zh-CN" altLang="zh-CN"/>
              <a:t>之间不会夹杂其它字符</a:t>
            </a:r>
            <a:r>
              <a:rPr lang="en-US" altLang="zh-CN"/>
              <a:t>.</a:t>
            </a:r>
            <a:r>
              <a:rPr lang="zh-CN" altLang="zh-CN"/>
              <a:t>虽然</a:t>
            </a:r>
            <a:r>
              <a:rPr lang="en-US" altLang="zh-CN"/>
              <a:t>q</a:t>
            </a:r>
            <a:r>
              <a:rPr lang="zh-CN" altLang="zh-CN"/>
              <a:t>本来不一定可以接收新的后缀</a:t>
            </a:r>
            <a:r>
              <a:rPr lang="en-US" altLang="zh-CN"/>
              <a:t>,</a:t>
            </a:r>
            <a:r>
              <a:rPr lang="zh-CN" altLang="zh-CN"/>
              <a:t>但</a:t>
            </a:r>
            <a:r>
              <a:rPr lang="en-US" altLang="zh-CN"/>
              <a:t>p</a:t>
            </a:r>
            <a:r>
              <a:rPr lang="zh-CN" altLang="zh-CN"/>
              <a:t>可以接收后缀</a:t>
            </a:r>
            <a:r>
              <a:rPr lang="en-US" altLang="zh-CN"/>
              <a:t>x,</a:t>
            </a:r>
            <a:r>
              <a:rPr lang="zh-CN" altLang="zh-CN"/>
              <a:t>如果当前经过</a:t>
            </a:r>
            <a:r>
              <a:rPr lang="en-US" altLang="zh-CN"/>
              <a:t>p</a:t>
            </a:r>
            <a:r>
              <a:rPr lang="zh-CN" altLang="zh-CN"/>
              <a:t>来到</a:t>
            </a:r>
            <a:r>
              <a:rPr lang="en-US" altLang="zh-CN"/>
              <a:t>q,</a:t>
            </a:r>
            <a:r>
              <a:rPr lang="zh-CN" altLang="zh-CN"/>
              <a:t>就可以视为是在</a:t>
            </a:r>
            <a:r>
              <a:rPr lang="en-US" altLang="zh-CN"/>
              <a:t>t</a:t>
            </a:r>
            <a:r>
              <a:rPr lang="zh-CN" altLang="zh-CN"/>
              <a:t>的某个后缀后面插入了</a:t>
            </a:r>
            <a:r>
              <a:rPr lang="en-US" altLang="zh-CN"/>
              <a:t>x(</a:t>
            </a:r>
            <a:r>
              <a:rPr lang="zh-CN" altLang="zh-CN"/>
              <a:t>现在</a:t>
            </a:r>
            <a:r>
              <a:rPr lang="en-US" altLang="zh-CN"/>
              <a:t>q</a:t>
            </a:r>
            <a:r>
              <a:rPr lang="zh-CN" altLang="zh-CN"/>
              <a:t>就是那个</a:t>
            </a:r>
            <a:r>
              <a:rPr lang="en-US" altLang="zh-CN"/>
              <a:t>x),</a:t>
            </a:r>
            <a:r>
              <a:rPr lang="zh-CN" altLang="zh-CN"/>
              <a:t>并且在下一次插入的时候</a:t>
            </a:r>
            <a:r>
              <a:rPr lang="en-US" altLang="zh-CN"/>
              <a:t>,q</a:t>
            </a:r>
            <a:r>
              <a:rPr lang="zh-CN" altLang="zh-CN"/>
              <a:t>也可以接收后缀</a:t>
            </a:r>
            <a:r>
              <a:rPr lang="en-US" altLang="zh-CN"/>
              <a:t>(</a:t>
            </a:r>
            <a:r>
              <a:rPr lang="zh-CN" altLang="zh-CN"/>
              <a:t>因为它现在可以被视为</a:t>
            </a:r>
            <a:r>
              <a:rPr lang="en-US" altLang="zh-CN"/>
              <a:t>x</a:t>
            </a:r>
            <a:r>
              <a:rPr lang="zh-CN" altLang="zh-CN"/>
              <a:t>的结点了</a:t>
            </a:r>
            <a:r>
              <a:rPr lang="en-US" altLang="zh-CN"/>
              <a:t>),</a:t>
            </a:r>
            <a:r>
              <a:rPr lang="zh-CN" altLang="zh-CN"/>
              <a:t>所以就把</a:t>
            </a:r>
            <a:r>
              <a:rPr lang="en-US" altLang="zh-CN"/>
              <a:t>np</a:t>
            </a:r>
            <a:r>
              <a:rPr lang="zh-CN" altLang="zh-CN"/>
              <a:t>的</a:t>
            </a:r>
            <a:r>
              <a:rPr lang="en-US" altLang="zh-CN"/>
              <a:t>pre</a:t>
            </a:r>
            <a:r>
              <a:rPr lang="zh-CN" altLang="zh-CN"/>
              <a:t>指向</a:t>
            </a:r>
            <a:r>
              <a:rPr lang="en-US" altLang="zh-CN"/>
              <a:t>q.</a:t>
            </a:r>
            <a:endParaRPr lang="zh-CN" altLang="zh-CN"/>
          </a:p>
          <a:p>
            <a:endParaRPr lang="zh-CN" altLang="en-US"/>
          </a:p>
        </p:txBody>
      </p:sp>
      <p:pic>
        <p:nvPicPr>
          <p:cNvPr id="2" name="图片 1">
            <a:extLst>
              <a:ext uri="{FF2B5EF4-FFF2-40B4-BE49-F238E27FC236}">
                <a16:creationId xmlns:a16="http://schemas.microsoft.com/office/drawing/2014/main" id="{F9665D4E-7800-4E6A-9EBD-2C9697F48E6B}"/>
              </a:ext>
            </a:extLst>
          </p:cNvPr>
          <p:cNvPicPr>
            <a:picLocks noChangeAspect="1"/>
          </p:cNvPicPr>
          <p:nvPr/>
        </p:nvPicPr>
        <p:blipFill>
          <a:blip r:embed="rId2"/>
          <a:stretch>
            <a:fillRect/>
          </a:stretch>
        </p:blipFill>
        <p:spPr>
          <a:xfrm>
            <a:off x="1831499" y="3611767"/>
            <a:ext cx="8041321" cy="2609314"/>
          </a:xfrm>
          <a:prstGeom prst="rect">
            <a:avLst/>
          </a:prstGeom>
        </p:spPr>
      </p:pic>
    </p:spTree>
    <p:extLst>
      <p:ext uri="{BB962C8B-B14F-4D97-AF65-F5344CB8AC3E}">
        <p14:creationId xmlns:p14="http://schemas.microsoft.com/office/powerpoint/2010/main" val="185092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5DEA59-091A-4B63-BB67-B133819FD375}"/>
              </a:ext>
            </a:extLst>
          </p:cNvPr>
          <p:cNvSpPr>
            <a:spLocks noGrp="1"/>
          </p:cNvSpPr>
          <p:nvPr>
            <p:ph idx="1"/>
          </p:nvPr>
        </p:nvSpPr>
        <p:spPr>
          <a:xfrm>
            <a:off x="838200" y="1253331"/>
            <a:ext cx="10515600" cy="4351338"/>
          </a:xfrm>
        </p:spPr>
        <p:txBody>
          <a:bodyPr/>
          <a:lstStyle/>
          <a:p>
            <a:r>
              <a:rPr lang="zh-CN" altLang="zh-CN"/>
              <a:t>②</a:t>
            </a:r>
            <a:r>
              <a:rPr lang="en-US" altLang="zh-CN"/>
              <a:t>step[q]&gt;step[p]+1</a:t>
            </a:r>
            <a:endParaRPr lang="zh-CN" altLang="zh-CN"/>
          </a:p>
          <a:p>
            <a:r>
              <a:rPr lang="zh-CN" altLang="zh-CN"/>
              <a:t>这和上一种情况一样</a:t>
            </a:r>
            <a:r>
              <a:rPr lang="en-US" altLang="zh-CN"/>
              <a:t>,</a:t>
            </a:r>
            <a:r>
              <a:rPr lang="zh-CN" altLang="zh-CN"/>
              <a:t>也面临着</a:t>
            </a:r>
            <a:r>
              <a:rPr lang="en-US" altLang="zh-CN"/>
              <a:t>q</a:t>
            </a:r>
            <a:r>
              <a:rPr lang="zh-CN" altLang="zh-CN"/>
              <a:t>点是否可以当成</a:t>
            </a:r>
            <a:r>
              <a:rPr lang="en-US" altLang="zh-CN"/>
              <a:t>x</a:t>
            </a:r>
            <a:r>
              <a:rPr lang="zh-CN" altLang="zh-CN"/>
              <a:t>结点的问题</a:t>
            </a:r>
            <a:r>
              <a:rPr lang="en-US" altLang="zh-CN"/>
              <a:t>.</a:t>
            </a:r>
          </a:p>
          <a:p>
            <a:r>
              <a:rPr lang="zh-CN" altLang="zh-CN"/>
              <a:t>在上一种情况的描述中</a:t>
            </a:r>
            <a:r>
              <a:rPr lang="en-US" altLang="zh-CN"/>
              <a:t>,</a:t>
            </a:r>
            <a:r>
              <a:rPr lang="zh-CN" altLang="zh-CN"/>
              <a:t>我们可以知道</a:t>
            </a:r>
            <a:r>
              <a:rPr lang="en-US" altLang="zh-CN"/>
              <a:t>, step[q]=step[p]+1</a:t>
            </a:r>
            <a:r>
              <a:rPr lang="zh-CN" altLang="zh-CN"/>
              <a:t>可以保证</a:t>
            </a:r>
            <a:r>
              <a:rPr lang="en-US" altLang="zh-CN"/>
              <a:t>q</a:t>
            </a:r>
            <a:r>
              <a:rPr lang="zh-CN" altLang="zh-CN"/>
              <a:t>原本是从</a:t>
            </a:r>
            <a:r>
              <a:rPr lang="en-US" altLang="zh-CN"/>
              <a:t>p</a:t>
            </a:r>
            <a:r>
              <a:rPr lang="zh-CN" altLang="zh-CN"/>
              <a:t>的路径上来的</a:t>
            </a:r>
            <a:r>
              <a:rPr lang="en-US" altLang="zh-CN"/>
              <a:t>,</a:t>
            </a:r>
            <a:r>
              <a:rPr lang="zh-CN" altLang="zh-CN"/>
              <a:t>而且</a:t>
            </a:r>
            <a:r>
              <a:rPr lang="en-US" altLang="zh-CN"/>
              <a:t>p</a:t>
            </a:r>
            <a:r>
              <a:rPr lang="zh-CN" altLang="zh-CN"/>
              <a:t>和</a:t>
            </a:r>
            <a:r>
              <a:rPr lang="en-US" altLang="zh-CN"/>
              <a:t>q</a:t>
            </a:r>
            <a:r>
              <a:rPr lang="zh-CN" altLang="zh-CN"/>
              <a:t>之间不会夹杂其它字符</a:t>
            </a:r>
            <a:r>
              <a:rPr lang="en-US" altLang="zh-CN"/>
              <a:t>,</a:t>
            </a:r>
            <a:r>
              <a:rPr lang="zh-CN" altLang="zh-CN"/>
              <a:t>所以可以直接</a:t>
            </a:r>
            <a:r>
              <a:rPr lang="zh-CN" altLang="en-US"/>
              <a:t>使用</a:t>
            </a:r>
            <a:r>
              <a:rPr lang="en-US" altLang="zh-CN"/>
              <a:t>q</a:t>
            </a:r>
            <a:r>
              <a:rPr lang="zh-CN" altLang="zh-CN"/>
              <a:t>结点</a:t>
            </a:r>
            <a:r>
              <a:rPr lang="en-US" altLang="zh-CN"/>
              <a:t>.</a:t>
            </a:r>
          </a:p>
          <a:p>
            <a:r>
              <a:rPr lang="zh-CN" altLang="zh-CN"/>
              <a:t>那么反过来</a:t>
            </a:r>
            <a:r>
              <a:rPr lang="en-US" altLang="zh-CN"/>
              <a:t>, step[q]&gt;step[p]+1,</a:t>
            </a:r>
            <a:r>
              <a:rPr lang="zh-CN" altLang="zh-CN"/>
              <a:t>就说明</a:t>
            </a:r>
            <a:r>
              <a:rPr lang="en-US" altLang="zh-CN"/>
              <a:t>p</a:t>
            </a:r>
            <a:r>
              <a:rPr lang="zh-CN" altLang="zh-CN"/>
              <a:t>和</a:t>
            </a:r>
            <a:r>
              <a:rPr lang="en-US" altLang="zh-CN"/>
              <a:t>q</a:t>
            </a:r>
            <a:r>
              <a:rPr lang="zh-CN" altLang="zh-CN"/>
              <a:t>之间有可能会夹杂其它字符</a:t>
            </a:r>
            <a:r>
              <a:rPr lang="en-US" altLang="zh-CN"/>
              <a:t>,</a:t>
            </a:r>
            <a:r>
              <a:rPr lang="zh-CN" altLang="zh-CN"/>
              <a:t>这就不能保证</a:t>
            </a:r>
            <a:r>
              <a:rPr lang="zh-CN" altLang="en-US"/>
              <a:t>利用</a:t>
            </a:r>
            <a:r>
              <a:rPr lang="en-US" altLang="zh-CN"/>
              <a:t>q</a:t>
            </a:r>
            <a:r>
              <a:rPr lang="zh-CN" altLang="zh-CN"/>
              <a:t>结点以后</a:t>
            </a:r>
            <a:r>
              <a:rPr lang="en-US" altLang="zh-CN"/>
              <a:t>,</a:t>
            </a:r>
            <a:r>
              <a:rPr lang="zh-CN" altLang="zh-CN"/>
              <a:t>到</a:t>
            </a:r>
            <a:r>
              <a:rPr lang="en-US" altLang="zh-CN"/>
              <a:t>q</a:t>
            </a:r>
            <a:r>
              <a:rPr lang="zh-CN" altLang="zh-CN"/>
              <a:t>的路径都是</a:t>
            </a:r>
            <a:r>
              <a:rPr lang="en-US" altLang="zh-CN"/>
              <a:t>tx</a:t>
            </a:r>
            <a:r>
              <a:rPr lang="zh-CN" altLang="zh-CN"/>
              <a:t>的后缀了</a:t>
            </a:r>
            <a:r>
              <a:rPr lang="en-US" altLang="zh-CN"/>
              <a:t>,</a:t>
            </a:r>
            <a:r>
              <a:rPr lang="zh-CN" altLang="zh-CN"/>
              <a:t>于是我们不能采取和前一种情况一样的做法</a:t>
            </a:r>
            <a:r>
              <a:rPr lang="en-US" altLang="zh-CN"/>
              <a:t>.</a:t>
            </a:r>
          </a:p>
          <a:p>
            <a:r>
              <a:rPr lang="zh-CN" altLang="zh-CN"/>
              <a:t>但是</a:t>
            </a:r>
            <a:r>
              <a:rPr lang="en-US" altLang="zh-CN"/>
              <a:t>,</a:t>
            </a:r>
            <a:r>
              <a:rPr lang="zh-CN" altLang="zh-CN"/>
              <a:t>我们可以模仿前一种情况的做法</a:t>
            </a:r>
            <a:r>
              <a:rPr lang="en-US" altLang="zh-CN"/>
              <a:t>.</a:t>
            </a:r>
            <a:endParaRPr lang="zh-CN" altLang="en-US"/>
          </a:p>
        </p:txBody>
      </p:sp>
    </p:spTree>
    <p:extLst>
      <p:ext uri="{BB962C8B-B14F-4D97-AF65-F5344CB8AC3E}">
        <p14:creationId xmlns:p14="http://schemas.microsoft.com/office/powerpoint/2010/main" val="2949183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846986-2EE0-4F36-9CC2-5E21F40863B5}"/>
              </a:ext>
            </a:extLst>
          </p:cNvPr>
          <p:cNvSpPr>
            <a:spLocks noGrp="1"/>
          </p:cNvSpPr>
          <p:nvPr>
            <p:ph idx="1"/>
          </p:nvPr>
        </p:nvSpPr>
        <p:spPr/>
        <p:txBody>
          <a:bodyPr/>
          <a:lstStyle/>
          <a:p>
            <a:r>
              <a:rPr lang="zh-CN" altLang="en-US"/>
              <a:t>其实很简单，就是把</a:t>
            </a:r>
            <a:r>
              <a:rPr lang="en-US" altLang="zh-CN"/>
              <a:t>q</a:t>
            </a:r>
            <a:r>
              <a:rPr lang="zh-CN" altLang="en-US"/>
              <a:t>拆成两个点。</a:t>
            </a:r>
            <a:endParaRPr lang="en-US" altLang="zh-CN"/>
          </a:p>
          <a:p>
            <a:r>
              <a:rPr lang="zh-CN" altLang="zh-CN"/>
              <a:t>新建一个结点</a:t>
            </a:r>
            <a:r>
              <a:rPr lang="en-US" altLang="zh-CN"/>
              <a:t>nq</a:t>
            </a:r>
            <a:r>
              <a:rPr lang="zh-CN" altLang="zh-CN"/>
              <a:t>来代替</a:t>
            </a:r>
            <a:r>
              <a:rPr lang="en-US" altLang="zh-CN"/>
              <a:t>q</a:t>
            </a:r>
            <a:r>
              <a:rPr lang="zh-CN" altLang="en-US"/>
              <a:t>的功能</a:t>
            </a:r>
            <a:r>
              <a:rPr lang="en-US" altLang="zh-CN"/>
              <a:t>,</a:t>
            </a:r>
            <a:r>
              <a:rPr lang="zh-CN" altLang="zh-CN"/>
              <a:t>同时</a:t>
            </a:r>
            <a:r>
              <a:rPr lang="zh-CN" altLang="en-US"/>
              <a:t>使</a:t>
            </a:r>
            <a:r>
              <a:rPr lang="en-US" altLang="zh-CN"/>
              <a:t>step[nq]=step[p]+1</a:t>
            </a:r>
            <a:r>
              <a:rPr lang="zh-CN" altLang="zh-CN"/>
              <a:t>就相当于第一种情况了</a:t>
            </a:r>
            <a:r>
              <a:rPr lang="en-US" altLang="zh-CN"/>
              <a:t>,</a:t>
            </a:r>
            <a:r>
              <a:rPr lang="zh-CN" altLang="zh-CN"/>
              <a:t>这时</a:t>
            </a:r>
            <a:r>
              <a:rPr lang="en-US" altLang="zh-CN"/>
              <a:t>,</a:t>
            </a:r>
            <a:r>
              <a:rPr lang="zh-CN" altLang="zh-CN"/>
              <a:t>只要把</a:t>
            </a:r>
            <a:r>
              <a:rPr lang="en-US" altLang="zh-CN"/>
              <a:t>q</a:t>
            </a:r>
            <a:r>
              <a:rPr lang="zh-CN" altLang="zh-CN"/>
              <a:t>的</a:t>
            </a:r>
            <a:r>
              <a:rPr lang="en-US" altLang="zh-CN"/>
              <a:t>son</a:t>
            </a:r>
            <a:r>
              <a:rPr lang="zh-CN" altLang="zh-CN"/>
              <a:t>边和</a:t>
            </a:r>
            <a:r>
              <a:rPr lang="en-US" altLang="zh-CN"/>
              <a:t>pre</a:t>
            </a:r>
            <a:r>
              <a:rPr lang="zh-CN" altLang="zh-CN"/>
              <a:t>边都</a:t>
            </a:r>
            <a:r>
              <a:rPr lang="en-US" altLang="zh-CN"/>
              <a:t>copy</a:t>
            </a:r>
            <a:r>
              <a:rPr lang="zh-CN" altLang="zh-CN"/>
              <a:t>到</a:t>
            </a:r>
            <a:r>
              <a:rPr lang="en-US" altLang="zh-CN"/>
              <a:t>nq</a:t>
            </a:r>
            <a:r>
              <a:rPr lang="zh-CN" altLang="zh-CN"/>
              <a:t>上即可</a:t>
            </a:r>
            <a:r>
              <a:rPr lang="en-US" altLang="zh-CN"/>
              <a:t>.</a:t>
            </a:r>
            <a:r>
              <a:rPr lang="zh-CN" altLang="zh-CN"/>
              <a:t>但是别忘了把</a:t>
            </a:r>
            <a:r>
              <a:rPr lang="en-US" altLang="zh-CN"/>
              <a:t>nq</a:t>
            </a:r>
            <a:r>
              <a:rPr lang="zh-CN" altLang="zh-CN"/>
              <a:t>的</a:t>
            </a:r>
            <a:r>
              <a:rPr lang="en-US" altLang="zh-CN"/>
              <a:t>pre</a:t>
            </a:r>
            <a:r>
              <a:rPr lang="zh-CN" altLang="zh-CN"/>
              <a:t>改为</a:t>
            </a:r>
            <a:r>
              <a:rPr lang="en-US" altLang="zh-CN"/>
              <a:t>p,</a:t>
            </a:r>
            <a:r>
              <a:rPr lang="zh-CN" altLang="zh-CN"/>
              <a:t>再把</a:t>
            </a:r>
            <a:r>
              <a:rPr lang="en-US" altLang="zh-CN"/>
              <a:t>nq</a:t>
            </a:r>
            <a:r>
              <a:rPr lang="zh-CN" altLang="zh-CN"/>
              <a:t>和</a:t>
            </a:r>
            <a:r>
              <a:rPr lang="en-US" altLang="zh-CN"/>
              <a:t>np</a:t>
            </a:r>
            <a:r>
              <a:rPr lang="zh-CN" altLang="zh-CN"/>
              <a:t>的</a:t>
            </a:r>
            <a:r>
              <a:rPr lang="en-US" altLang="zh-CN"/>
              <a:t>pre</a:t>
            </a:r>
            <a:r>
              <a:rPr lang="zh-CN" altLang="zh-CN"/>
              <a:t>都改为</a:t>
            </a:r>
            <a:r>
              <a:rPr lang="en-US" altLang="zh-CN"/>
              <a:t>nq.</a:t>
            </a:r>
            <a:endParaRPr lang="zh-CN" altLang="zh-CN"/>
          </a:p>
          <a:p>
            <a:r>
              <a:rPr lang="zh-CN" altLang="zh-CN"/>
              <a:t>因为现在</a:t>
            </a:r>
            <a:r>
              <a:rPr lang="en-US" altLang="zh-CN"/>
              <a:t>nq</a:t>
            </a:r>
            <a:r>
              <a:rPr lang="zh-CN" altLang="zh-CN"/>
              <a:t>代替了</a:t>
            </a:r>
            <a:r>
              <a:rPr lang="en-US" altLang="zh-CN"/>
              <a:t>q,</a:t>
            </a:r>
            <a:r>
              <a:rPr lang="zh-CN" altLang="zh-CN"/>
              <a:t>所以</a:t>
            </a:r>
            <a:r>
              <a:rPr lang="en-US" altLang="zh-CN"/>
              <a:t>np</a:t>
            </a:r>
            <a:r>
              <a:rPr lang="zh-CN" altLang="zh-CN"/>
              <a:t>的</a:t>
            </a:r>
            <a:r>
              <a:rPr lang="en-US" altLang="zh-CN"/>
              <a:t>pre</a:t>
            </a:r>
            <a:r>
              <a:rPr lang="zh-CN" altLang="zh-CN"/>
              <a:t>是</a:t>
            </a:r>
            <a:r>
              <a:rPr lang="en-US" altLang="zh-CN"/>
              <a:t>nq.</a:t>
            </a:r>
            <a:r>
              <a:rPr lang="zh-CN" altLang="zh-CN"/>
              <a:t>由性质③可知</a:t>
            </a:r>
            <a:r>
              <a:rPr lang="en-US" altLang="zh-CN"/>
              <a:t>nq</a:t>
            </a:r>
            <a:r>
              <a:rPr lang="zh-CN" altLang="zh-CN"/>
              <a:t>的</a:t>
            </a:r>
            <a:r>
              <a:rPr lang="en-US" altLang="zh-CN"/>
              <a:t>pre</a:t>
            </a:r>
            <a:r>
              <a:rPr lang="zh-CN" altLang="zh-CN"/>
              <a:t>只能是</a:t>
            </a:r>
            <a:r>
              <a:rPr lang="en-US" altLang="zh-CN"/>
              <a:t>p.</a:t>
            </a:r>
            <a:r>
              <a:rPr lang="zh-CN" altLang="zh-CN"/>
              <a:t>同样的</a:t>
            </a:r>
            <a:r>
              <a:rPr lang="en-US" altLang="zh-CN"/>
              <a:t>,q</a:t>
            </a:r>
            <a:r>
              <a:rPr lang="zh-CN" altLang="zh-CN"/>
              <a:t>和</a:t>
            </a:r>
            <a:r>
              <a:rPr lang="en-US" altLang="zh-CN"/>
              <a:t>nq</a:t>
            </a:r>
            <a:r>
              <a:rPr lang="zh-CN" altLang="zh-CN"/>
              <a:t>也满足性质③</a:t>
            </a:r>
            <a:r>
              <a:rPr lang="en-US" altLang="zh-CN"/>
              <a:t>,</a:t>
            </a:r>
            <a:r>
              <a:rPr lang="zh-CN" altLang="zh-CN"/>
              <a:t>所以</a:t>
            </a:r>
            <a:r>
              <a:rPr lang="en-US" altLang="zh-CN"/>
              <a:t>q</a:t>
            </a:r>
            <a:r>
              <a:rPr lang="zh-CN" altLang="zh-CN"/>
              <a:t>的</a:t>
            </a:r>
            <a:r>
              <a:rPr lang="en-US" altLang="zh-CN"/>
              <a:t>pre</a:t>
            </a:r>
            <a:r>
              <a:rPr lang="zh-CN" altLang="zh-CN"/>
              <a:t>只能是</a:t>
            </a:r>
            <a:r>
              <a:rPr lang="en-US" altLang="zh-CN"/>
              <a:t>nq.</a:t>
            </a:r>
          </a:p>
          <a:p>
            <a:r>
              <a:rPr lang="zh-CN" altLang="zh-CN"/>
              <a:t>最后还要再按</a:t>
            </a:r>
            <a:r>
              <a:rPr lang="en-US" altLang="zh-CN"/>
              <a:t>p</a:t>
            </a:r>
            <a:r>
              <a:rPr lang="zh-CN" altLang="zh-CN"/>
              <a:t>的</a:t>
            </a:r>
            <a:r>
              <a:rPr lang="en-US" altLang="zh-CN"/>
              <a:t>pre</a:t>
            </a:r>
            <a:r>
              <a:rPr lang="zh-CN" altLang="zh-CN"/>
              <a:t>指针往上跳</a:t>
            </a:r>
            <a:r>
              <a:rPr lang="en-US" altLang="zh-CN"/>
              <a:t>,</a:t>
            </a:r>
            <a:r>
              <a:rPr lang="zh-CN" altLang="zh-CN"/>
              <a:t>把</a:t>
            </a:r>
            <a:r>
              <a:rPr lang="en-US" altLang="zh-CN"/>
              <a:t>son[x]=q</a:t>
            </a:r>
            <a:r>
              <a:rPr lang="zh-CN" altLang="zh-CN"/>
              <a:t>的</a:t>
            </a:r>
            <a:r>
              <a:rPr lang="en-US" altLang="zh-CN"/>
              <a:t>p</a:t>
            </a:r>
            <a:r>
              <a:rPr lang="zh-CN" altLang="zh-CN"/>
              <a:t>结点改为</a:t>
            </a:r>
            <a:r>
              <a:rPr lang="en-US" altLang="zh-CN"/>
              <a:t>son[x]=nq(</a:t>
            </a:r>
            <a:r>
              <a:rPr lang="zh-CN" altLang="zh-CN"/>
              <a:t>因为</a:t>
            </a:r>
            <a:r>
              <a:rPr lang="en-US" altLang="zh-CN"/>
              <a:t>nq</a:t>
            </a:r>
            <a:r>
              <a:rPr lang="zh-CN" altLang="zh-CN"/>
              <a:t>代替了</a:t>
            </a:r>
            <a:r>
              <a:rPr lang="zh-CN" altLang="en-US"/>
              <a:t>原来的</a:t>
            </a:r>
            <a:r>
              <a:rPr lang="en-US" altLang="zh-CN"/>
              <a:t>q).</a:t>
            </a:r>
          </a:p>
          <a:p>
            <a:endParaRPr lang="zh-CN" altLang="zh-CN"/>
          </a:p>
          <a:p>
            <a:endParaRPr lang="zh-CN" altLang="en-US"/>
          </a:p>
        </p:txBody>
      </p:sp>
    </p:spTree>
    <p:extLst>
      <p:ext uri="{BB962C8B-B14F-4D97-AF65-F5344CB8AC3E}">
        <p14:creationId xmlns:p14="http://schemas.microsoft.com/office/powerpoint/2010/main" val="1400963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59B7-082B-4FDE-99DF-BCBCF4768F08}"/>
              </a:ext>
            </a:extLst>
          </p:cNvPr>
          <p:cNvSpPr>
            <a:spLocks noGrp="1"/>
          </p:cNvSpPr>
          <p:nvPr>
            <p:ph type="title"/>
          </p:nvPr>
        </p:nvSpPr>
        <p:spPr/>
        <p:txBody>
          <a:bodyPr>
            <a:normAutofit/>
          </a:bodyPr>
          <a:lstStyle/>
          <a:p>
            <a:r>
              <a:rPr lang="zh-CN" altLang="en-US" sz="2400"/>
              <a:t>最后变成这个样子</a:t>
            </a:r>
          </a:p>
        </p:txBody>
      </p:sp>
      <p:pic>
        <p:nvPicPr>
          <p:cNvPr id="4" name="图片 3">
            <a:extLst>
              <a:ext uri="{FF2B5EF4-FFF2-40B4-BE49-F238E27FC236}">
                <a16:creationId xmlns:a16="http://schemas.microsoft.com/office/drawing/2014/main" id="{C0E09B2B-61B6-452F-BB67-86C63B4FD263}"/>
              </a:ext>
            </a:extLst>
          </p:cNvPr>
          <p:cNvPicPr>
            <a:picLocks noChangeAspect="1"/>
          </p:cNvPicPr>
          <p:nvPr/>
        </p:nvPicPr>
        <p:blipFill>
          <a:blip r:embed="rId2"/>
          <a:stretch>
            <a:fillRect/>
          </a:stretch>
        </p:blipFill>
        <p:spPr>
          <a:xfrm>
            <a:off x="1850794" y="2449089"/>
            <a:ext cx="7846524" cy="2988825"/>
          </a:xfrm>
          <a:prstGeom prst="rect">
            <a:avLst/>
          </a:prstGeom>
        </p:spPr>
      </p:pic>
    </p:spTree>
    <p:extLst>
      <p:ext uri="{BB962C8B-B14F-4D97-AF65-F5344CB8AC3E}">
        <p14:creationId xmlns:p14="http://schemas.microsoft.com/office/powerpoint/2010/main" val="331379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31154DD-F3D1-4405-AAF6-A4EAE98F3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66" y="179592"/>
            <a:ext cx="10458605" cy="6421951"/>
          </a:xfrm>
          <a:prstGeom prst="rect">
            <a:avLst/>
          </a:prstGeom>
        </p:spPr>
      </p:pic>
    </p:spTree>
    <p:extLst>
      <p:ext uri="{BB962C8B-B14F-4D97-AF65-F5344CB8AC3E}">
        <p14:creationId xmlns:p14="http://schemas.microsoft.com/office/powerpoint/2010/main" val="15458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60479-5967-41CA-889D-7CBECC6BB577}"/>
              </a:ext>
            </a:extLst>
          </p:cNvPr>
          <p:cNvSpPr>
            <a:spLocks noGrp="1"/>
          </p:cNvSpPr>
          <p:nvPr>
            <p:ph type="title"/>
          </p:nvPr>
        </p:nvSpPr>
        <p:spPr/>
        <p:txBody>
          <a:bodyPr/>
          <a:lstStyle/>
          <a:p>
            <a:r>
              <a:rPr lang="en-US" altLang="zh-CN"/>
              <a:t>Catalog</a:t>
            </a:r>
            <a:endParaRPr lang="zh-CN" altLang="en-US"/>
          </a:p>
        </p:txBody>
      </p:sp>
      <p:sp>
        <p:nvSpPr>
          <p:cNvPr id="3" name="内容占位符 2">
            <a:extLst>
              <a:ext uri="{FF2B5EF4-FFF2-40B4-BE49-F238E27FC236}">
                <a16:creationId xmlns:a16="http://schemas.microsoft.com/office/drawing/2014/main" id="{549F60B8-A86E-4B61-92E5-59DA716315F2}"/>
              </a:ext>
            </a:extLst>
          </p:cNvPr>
          <p:cNvSpPr>
            <a:spLocks noGrp="1"/>
          </p:cNvSpPr>
          <p:nvPr>
            <p:ph idx="1"/>
          </p:nvPr>
        </p:nvSpPr>
        <p:spPr/>
        <p:txBody>
          <a:bodyPr>
            <a:normAutofit/>
          </a:bodyPr>
          <a:lstStyle/>
          <a:p>
            <a:r>
              <a:rPr lang="en-US" altLang="zh-CN" dirty="0" smtClean="0"/>
              <a:t>SA </a:t>
            </a:r>
            <a:r>
              <a:rPr lang="zh-CN" altLang="en-US" dirty="0" smtClean="0"/>
              <a:t>讲解</a:t>
            </a:r>
            <a:endParaRPr lang="en-US" altLang="zh-CN" dirty="0" smtClean="0"/>
          </a:p>
          <a:p>
            <a:r>
              <a:rPr lang="en-US" altLang="zh-CN" dirty="0" smtClean="0"/>
              <a:t>SAM</a:t>
            </a:r>
            <a:r>
              <a:rPr lang="zh-CN" altLang="en-US" dirty="0" smtClean="0"/>
              <a:t>讲解</a:t>
            </a:r>
            <a:endParaRPr lang="en-US" altLang="zh-CN" dirty="0"/>
          </a:p>
          <a:p>
            <a:r>
              <a:rPr lang="en-US" altLang="zh-CN" dirty="0" smtClean="0"/>
              <a:t>Palindrome Tree</a:t>
            </a:r>
            <a:r>
              <a:rPr lang="zh-CN" altLang="en-US" dirty="0" smtClean="0"/>
              <a:t>讲解</a:t>
            </a:r>
            <a:endParaRPr lang="en-US" altLang="zh-CN" dirty="0" smtClean="0"/>
          </a:p>
          <a:p>
            <a:r>
              <a:rPr lang="zh-CN" altLang="en-US" dirty="0"/>
              <a:t>省</a:t>
            </a:r>
            <a:r>
              <a:rPr lang="zh-CN" altLang="en-US" dirty="0" smtClean="0"/>
              <a:t>选及以下难度字符串杂（</a:t>
            </a:r>
            <a:r>
              <a:rPr lang="en-US" altLang="zh-CN" dirty="0" err="1" smtClean="0"/>
              <a:t>luo</a:t>
            </a:r>
            <a:r>
              <a:rPr lang="zh-CN" altLang="en-US" dirty="0" smtClean="0"/>
              <a:t>）题选讲</a:t>
            </a:r>
            <a:endParaRPr lang="en-US" altLang="zh-CN" dirty="0"/>
          </a:p>
        </p:txBody>
      </p:sp>
    </p:spTree>
    <p:extLst>
      <p:ext uri="{BB962C8B-B14F-4D97-AF65-F5344CB8AC3E}">
        <p14:creationId xmlns:p14="http://schemas.microsoft.com/office/powerpoint/2010/main" val="927796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EEA85-A4A5-48CB-A209-3F938C404474}"/>
              </a:ext>
            </a:extLst>
          </p:cNvPr>
          <p:cNvSpPr>
            <a:spLocks noGrp="1"/>
          </p:cNvSpPr>
          <p:nvPr>
            <p:ph type="title"/>
          </p:nvPr>
        </p:nvSpPr>
        <p:spPr/>
        <p:txBody>
          <a:bodyPr/>
          <a:lstStyle/>
          <a:p>
            <a:r>
              <a:rPr lang="en-US" altLang="zh-CN"/>
              <a:t>jzoj4072. 【TJOI2015】</a:t>
            </a:r>
            <a:r>
              <a:rPr lang="zh-CN" altLang="en-US"/>
              <a:t>弦论</a:t>
            </a:r>
            <a:r>
              <a:rPr lang="en-US" altLang="zh-CN"/>
              <a:t>(string)</a:t>
            </a:r>
            <a:endParaRPr lang="zh-CN" altLang="en-US"/>
          </a:p>
        </p:txBody>
      </p:sp>
      <p:sp>
        <p:nvSpPr>
          <p:cNvPr id="3" name="内容占位符 2">
            <a:extLst>
              <a:ext uri="{FF2B5EF4-FFF2-40B4-BE49-F238E27FC236}">
                <a16:creationId xmlns:a16="http://schemas.microsoft.com/office/drawing/2014/main" id="{D497517A-C355-41F1-B465-753EC7E74D79}"/>
              </a:ext>
            </a:extLst>
          </p:cNvPr>
          <p:cNvSpPr>
            <a:spLocks noGrp="1"/>
          </p:cNvSpPr>
          <p:nvPr>
            <p:ph idx="1"/>
          </p:nvPr>
        </p:nvSpPr>
        <p:spPr/>
        <p:txBody>
          <a:bodyPr/>
          <a:lstStyle/>
          <a:p>
            <a:r>
              <a:rPr lang="zh-CN" altLang="en-US"/>
              <a:t>给定参数</a:t>
            </a:r>
            <a:r>
              <a:rPr lang="en-US" altLang="zh-CN"/>
              <a:t>t, k</a:t>
            </a:r>
            <a:r>
              <a:rPr lang="zh-CN" altLang="en-US"/>
              <a:t>和一个长度为</a:t>
            </a:r>
            <a:r>
              <a:rPr lang="en-US" altLang="zh-CN"/>
              <a:t>n</a:t>
            </a:r>
            <a:r>
              <a:rPr lang="zh-CN" altLang="en-US"/>
              <a:t>的字符串，对于给定的字符串，求其第</a:t>
            </a:r>
            <a:r>
              <a:rPr lang="en-US" altLang="zh-CN"/>
              <a:t>k</a:t>
            </a:r>
            <a:r>
              <a:rPr lang="zh-CN" altLang="en-US"/>
              <a:t>小子串</a:t>
            </a:r>
            <a:endParaRPr lang="en-US" altLang="zh-CN"/>
          </a:p>
          <a:p>
            <a:r>
              <a:rPr lang="zh-CN" altLang="en-US"/>
              <a:t>若</a:t>
            </a:r>
            <a:r>
              <a:rPr lang="en-US" altLang="zh-CN"/>
              <a:t>t</a:t>
            </a:r>
            <a:r>
              <a:rPr lang="zh-CN" altLang="en-US"/>
              <a:t>为</a:t>
            </a:r>
            <a:r>
              <a:rPr lang="en-US" altLang="zh-CN"/>
              <a:t>0</a:t>
            </a:r>
            <a:r>
              <a:rPr lang="zh-CN" altLang="en-US"/>
              <a:t>，则表示不同位置的相同子串算一个，</a:t>
            </a:r>
            <a:r>
              <a:rPr lang="en-US" altLang="zh-CN"/>
              <a:t>t</a:t>
            </a:r>
            <a:r>
              <a:rPr lang="zh-CN" altLang="en-US"/>
              <a:t>为</a:t>
            </a:r>
            <a:r>
              <a:rPr lang="en-US" altLang="zh-CN"/>
              <a:t>1</a:t>
            </a:r>
            <a:r>
              <a:rPr lang="zh-CN" altLang="en-US"/>
              <a:t>则表示不同位置的相同子串算多个</a:t>
            </a:r>
            <a:endParaRPr lang="en-US" altLang="zh-CN"/>
          </a:p>
        </p:txBody>
      </p:sp>
    </p:spTree>
    <p:extLst>
      <p:ext uri="{BB962C8B-B14F-4D97-AF65-F5344CB8AC3E}">
        <p14:creationId xmlns:p14="http://schemas.microsoft.com/office/powerpoint/2010/main" val="4091991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0EE6C-DA18-4989-A4FF-9C7EE09A8EAF}"/>
              </a:ext>
            </a:extLst>
          </p:cNvPr>
          <p:cNvSpPr>
            <a:spLocks noGrp="1"/>
          </p:cNvSpPr>
          <p:nvPr>
            <p:ph type="title"/>
          </p:nvPr>
        </p:nvSpPr>
        <p:spPr/>
        <p:txBody>
          <a:bodyPr/>
          <a:lstStyle/>
          <a:p>
            <a:r>
              <a:rPr lang="en-US" altLang="zh-CN"/>
              <a:t>CF Compress String</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53C713-724A-4C49-909F-F8E61DF4B750}"/>
                  </a:ext>
                </a:extLst>
              </p:cNvPr>
              <p:cNvSpPr>
                <a:spLocks noGrp="1"/>
              </p:cNvSpPr>
              <p:nvPr>
                <p:ph idx="1"/>
              </p:nvPr>
            </p:nvSpPr>
            <p:spPr/>
            <p:txBody>
              <a:bodyPr/>
              <a:lstStyle/>
              <a:p>
                <a:r>
                  <a:rPr lang="zh-CN" altLang="en-US"/>
                  <a:t>给出长度为</a:t>
                </a:r>
                <a:r>
                  <a:rPr lang="en-US" altLang="zh-CN"/>
                  <a:t>n</a:t>
                </a:r>
                <a:r>
                  <a:rPr lang="zh-CN" altLang="en-US"/>
                  <a:t>的目标字符串</a:t>
                </a:r>
                <a:r>
                  <a:rPr lang="en-US" altLang="zh-CN"/>
                  <a:t>s</a:t>
                </a:r>
                <a:r>
                  <a:rPr lang="zh-CN" altLang="en-US"/>
                  <a:t>，现有两种生成方式：</a:t>
                </a:r>
                <a:endParaRPr lang="en-US" altLang="zh-CN"/>
              </a:p>
              <a:p>
                <a:r>
                  <a:rPr lang="zh-CN" altLang="en-US"/>
                  <a:t>在末尾加入一个字符，代价</a:t>
                </a:r>
                <a:r>
                  <a:rPr lang="en-US" altLang="zh-CN"/>
                  <a:t>a</a:t>
                </a:r>
              </a:p>
              <a:p>
                <a:r>
                  <a:rPr lang="zh-CN" altLang="en-US"/>
                  <a:t>在末尾加入已输入字符串的一个子串，代价</a:t>
                </a:r>
                <a:r>
                  <a:rPr lang="en-US" altLang="zh-CN"/>
                  <a:t>b</a:t>
                </a:r>
              </a:p>
              <a:p>
                <a:endParaRPr lang="en-US" altLang="zh-CN"/>
              </a:p>
              <a:p>
                <a:r>
                  <a:rPr lang="en-US" altLang="zh-CN"/>
                  <a:t> n, a, b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a:t> 5000</a:t>
                </a:r>
              </a:p>
            </p:txBody>
          </p:sp>
        </mc:Choice>
        <mc:Fallback xmlns="">
          <p:sp>
            <p:nvSpPr>
              <p:cNvPr id="3" name="内容占位符 2">
                <a:extLst>
                  <a:ext uri="{FF2B5EF4-FFF2-40B4-BE49-F238E27FC236}">
                    <a16:creationId xmlns:a16="http://schemas.microsoft.com/office/drawing/2014/main" id="{8753C713-724A-4C49-909F-F8E61DF4B750}"/>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3574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F3103-9EB8-4009-B8ED-DBCBC05F4772}"/>
              </a:ext>
            </a:extLst>
          </p:cNvPr>
          <p:cNvSpPr>
            <a:spLocks noGrp="1"/>
          </p:cNvSpPr>
          <p:nvPr>
            <p:ph type="title"/>
          </p:nvPr>
        </p:nvSpPr>
        <p:spPr/>
        <p:txBody>
          <a:bodyPr/>
          <a:lstStyle/>
          <a:p>
            <a:r>
              <a:rPr lang="en-US" altLang="zh-CN"/>
              <a:t>Jzoj4039 </a:t>
            </a:r>
            <a:r>
              <a:rPr lang="zh-CN" altLang="en-US"/>
              <a:t>诸神眷顾的幻想乡</a:t>
            </a:r>
          </a:p>
        </p:txBody>
      </p:sp>
      <p:sp>
        <p:nvSpPr>
          <p:cNvPr id="3" name="内容占位符 2">
            <a:extLst>
              <a:ext uri="{FF2B5EF4-FFF2-40B4-BE49-F238E27FC236}">
                <a16:creationId xmlns:a16="http://schemas.microsoft.com/office/drawing/2014/main" id="{AD9AE076-8383-4896-A0E7-CE838F97B428}"/>
              </a:ext>
            </a:extLst>
          </p:cNvPr>
          <p:cNvSpPr>
            <a:spLocks noGrp="1"/>
          </p:cNvSpPr>
          <p:nvPr>
            <p:ph idx="1"/>
          </p:nvPr>
        </p:nvSpPr>
        <p:spPr/>
        <p:txBody>
          <a:bodyPr/>
          <a:lstStyle/>
          <a:p>
            <a:r>
              <a:rPr lang="zh-CN" altLang="en-US"/>
              <a:t>有一棵有</a:t>
            </a:r>
            <a:r>
              <a:rPr lang="en-US" altLang="zh-CN"/>
              <a:t>n</a:t>
            </a:r>
            <a:r>
              <a:rPr lang="zh-CN" altLang="en-US"/>
              <a:t>个节点的树，每个节点上有一个数字。 </a:t>
            </a:r>
            <a:br>
              <a:rPr lang="zh-CN" altLang="en-US"/>
            </a:br>
            <a:r>
              <a:rPr lang="zh-CN" altLang="en-US"/>
              <a:t>求所有树的路径中，所形成的字符串中不同的有多少个。 </a:t>
            </a:r>
            <a:br>
              <a:rPr lang="zh-CN" altLang="en-US"/>
            </a:br>
            <a:endParaRPr lang="en-US" altLang="zh-CN"/>
          </a:p>
          <a:p>
            <a:r>
              <a:rPr lang="en-US" altLang="zh-CN"/>
              <a:t>1&lt;=n&lt;=10^5 </a:t>
            </a:r>
          </a:p>
          <a:p>
            <a:r>
              <a:rPr lang="zh-CN" altLang="en-US"/>
              <a:t>叶子节点数小于</a:t>
            </a:r>
            <a:r>
              <a:rPr lang="en-US" altLang="zh-CN"/>
              <a:t>20</a:t>
            </a:r>
            <a:endParaRPr lang="zh-CN" altLang="en-US"/>
          </a:p>
          <a:p>
            <a:endParaRPr lang="zh-CN" altLang="en-US"/>
          </a:p>
        </p:txBody>
      </p:sp>
    </p:spTree>
    <p:extLst>
      <p:ext uri="{BB962C8B-B14F-4D97-AF65-F5344CB8AC3E}">
        <p14:creationId xmlns:p14="http://schemas.microsoft.com/office/powerpoint/2010/main" val="979607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F0AB7-3019-4642-8F5D-C1112B604DFE}"/>
              </a:ext>
            </a:extLst>
          </p:cNvPr>
          <p:cNvSpPr>
            <a:spLocks noGrp="1"/>
          </p:cNvSpPr>
          <p:nvPr>
            <p:ph type="title"/>
          </p:nvPr>
        </p:nvSpPr>
        <p:spPr/>
        <p:txBody>
          <a:bodyPr/>
          <a:lstStyle/>
          <a:p>
            <a:r>
              <a:rPr lang="en-US" altLang="zh-CN"/>
              <a:t>Palindrome Tree</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4C0D6C-EF5E-4AFF-948B-B2B847B8697D}"/>
                  </a:ext>
                </a:extLst>
              </p:cNvPr>
              <p:cNvSpPr>
                <a:spLocks noGrp="1"/>
              </p:cNvSpPr>
              <p:nvPr>
                <p:ph idx="1"/>
              </p:nvPr>
            </p:nvSpPr>
            <p:spPr>
              <a:xfrm>
                <a:off x="838200" y="1690688"/>
                <a:ext cx="10515600" cy="4740275"/>
              </a:xfrm>
            </p:spPr>
            <p:txBody>
              <a:bodyPr>
                <a:normAutofit/>
              </a:bodyPr>
              <a:lstStyle/>
              <a:p>
                <a:r>
                  <a:rPr lang="zh-CN" altLang="en-US"/>
                  <a:t>一个串</a:t>
                </a:r>
                <a:r>
                  <a:rPr lang="en-US" altLang="zh-CN"/>
                  <a:t>s</a:t>
                </a:r>
                <a:r>
                  <a:rPr lang="zh-CN" altLang="en-US"/>
                  <a:t>的回文树为一个森林，由两棵树组成。</a:t>
                </a:r>
                <a:endParaRPr lang="en-US" altLang="zh-CN"/>
              </a:p>
              <a:p>
                <a:endParaRPr lang="en-US" altLang="zh-CN"/>
              </a:p>
              <a:p>
                <a:r>
                  <a:rPr lang="zh-CN" altLang="en-US"/>
                  <a:t>设两棵树的根分别为</a:t>
                </a:r>
                <a:r>
                  <a:rPr lang="en-US" altLang="zh-CN"/>
                  <a:t>even,odd</a:t>
                </a:r>
                <a:r>
                  <a:rPr lang="zh-CN" altLang="en-US"/>
                  <a:t>。树上每个节点对应着一个字符串，除根外与</a:t>
                </a:r>
                <a:r>
                  <a:rPr lang="en-US" altLang="zh-CN"/>
                  <a:t>s</a:t>
                </a:r>
                <a:r>
                  <a:rPr lang="zh-CN" altLang="en-US"/>
                  <a:t>的回文子串一一对应。树上每条边都有对应的一个字符，且满足一个点的所有出边对应的字符各不相同。</a:t>
                </a:r>
                <a:endParaRPr lang="en-US" altLang="zh-CN"/>
              </a:p>
              <a:p>
                <a:r>
                  <a:rPr lang="zh-CN" altLang="en-US"/>
                  <a:t>对于树上一个点</a:t>
                </a:r>
                <a:r>
                  <a:rPr lang="en-US" altLang="zh-CN"/>
                  <a:t>i</a:t>
                </a:r>
                <a:r>
                  <a:rPr lang="zh-CN" altLang="en-US"/>
                  <a:t>，令</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fa</m:t>
                        </m:r>
                      </m:e>
                      <m:sub>
                        <m:r>
                          <m:rPr>
                            <m:sty m:val="p"/>
                          </m:rPr>
                          <a:rPr lang="en-US" altLang="zh-CN" i="1">
                            <a:latin typeface="Cambria Math" panose="02040503050406030204" pitchFamily="18" charset="0"/>
                          </a:rPr>
                          <m:t>i</m:t>
                        </m:r>
                      </m:sub>
                    </m:sSub>
                  </m:oMath>
                </a14:m>
                <a:r>
                  <a:rPr lang="zh-CN" altLang="en-US"/>
                  <a:t>为其父亲，则</a:t>
                </a:r>
                <a:r>
                  <a:rPr lang="en-US" altLang="zh-CN"/>
                  <a:t>i</a:t>
                </a:r>
                <a:r>
                  <a:rPr lang="zh-CN" altLang="en-US"/>
                  <a:t>对应的字符串</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s</m:t>
                        </m:r>
                      </m:e>
                      <m:sub>
                        <m:r>
                          <m:rPr>
                            <m:sty m:val="p"/>
                          </m:rPr>
                          <a:rPr lang="en-US" altLang="zh-CN" i="1">
                            <a:latin typeface="Cambria Math" panose="02040503050406030204" pitchFamily="18" charset="0"/>
                          </a:rPr>
                          <m:t>i</m:t>
                        </m:r>
                      </m:sub>
                    </m:sSub>
                  </m:oMath>
                </a14:m>
                <a:r>
                  <a:rPr lang="zh-CN" altLang="en-US"/>
                  <a:t>为</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fa</m:t>
                        </m:r>
                      </m:e>
                      <m:sub>
                        <m:r>
                          <m:rPr>
                            <m:sty m:val="p"/>
                          </m:rPr>
                          <a:rPr lang="en-US" altLang="zh-CN" i="1">
                            <a:latin typeface="Cambria Math" panose="02040503050406030204" pitchFamily="18" charset="0"/>
                          </a:rPr>
                          <m:t>i</m:t>
                        </m:r>
                      </m:sub>
                    </m:sSub>
                  </m:oMath>
                </a14:m>
                <a:r>
                  <a:rPr lang="en-US" altLang="zh-CN"/>
                  <a:t> </a:t>
                </a:r>
                <a:r>
                  <a:rPr lang="zh-CN" altLang="en-US"/>
                  <a:t>对应的字符串</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s</m:t>
                        </m:r>
                      </m:e>
                      <m:sub>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fa</m:t>
                            </m:r>
                          </m:e>
                          <m:sub>
                            <m:r>
                              <m:rPr>
                                <m:sty m:val="p"/>
                              </m:rPr>
                              <a:rPr lang="en-US" altLang="zh-CN" i="1">
                                <a:latin typeface="Cambria Math" panose="02040503050406030204" pitchFamily="18" charset="0"/>
                              </a:rPr>
                              <m:t>i</m:t>
                            </m:r>
                          </m:sub>
                        </m:sSub>
                      </m:sub>
                    </m:sSub>
                  </m:oMath>
                </a14:m>
                <a:r>
                  <a:rPr lang="zh-CN" altLang="en-US"/>
                  <a:t>在两端加上连接</a:t>
                </a:r>
                <a:r>
                  <a:rPr lang="en-US" altLang="zh-CN"/>
                  <a:t>i</a:t>
                </a:r>
                <a:r>
                  <a:rPr lang="zh-CN" altLang="en-US"/>
                  <a:t>与</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fa</m:t>
                        </m:r>
                      </m:e>
                      <m:sub>
                        <m:r>
                          <m:rPr>
                            <m:sty m:val="p"/>
                          </m:rPr>
                          <a:rPr lang="en-US" altLang="zh-CN" i="1">
                            <a:latin typeface="Cambria Math" panose="02040503050406030204" pitchFamily="18" charset="0"/>
                          </a:rPr>
                          <m:t>i</m:t>
                        </m:r>
                      </m:sub>
                    </m:sSub>
                  </m:oMath>
                </a14:m>
                <a:r>
                  <a:rPr lang="zh-CN" altLang="en-US"/>
                  <a:t>的边对应的字符</a:t>
                </a:r>
                <a:r>
                  <a:rPr lang="en-US" altLang="zh-CN"/>
                  <a:t>c</a:t>
                </a:r>
                <a:r>
                  <a:rPr lang="zh-CN" altLang="en-US"/>
                  <a:t>， 即</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s</m:t>
                        </m:r>
                      </m:e>
                      <m:sub>
                        <m:r>
                          <m:rPr>
                            <m:sty m:val="p"/>
                          </m:rPr>
                          <a:rPr lang="en-US" altLang="zh-CN" i="1">
                            <a:latin typeface="Cambria Math" panose="02040503050406030204" pitchFamily="18" charset="0"/>
                          </a:rPr>
                          <m:t>i</m:t>
                        </m:r>
                      </m:sub>
                    </m:sSub>
                  </m:oMath>
                </a14:m>
                <a:r>
                  <a:rPr lang="en-US" altLang="zh-CN"/>
                  <a:t> = c</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fa</m:t>
                            </m:r>
                          </m:e>
                          <m:sub>
                            <m:r>
                              <m:rPr>
                                <m:sty m:val="p"/>
                              </m:rPr>
                              <a:rPr lang="en-US" altLang="zh-CN" i="1">
                                <a:latin typeface="Cambria Math" panose="02040503050406030204" pitchFamily="18" charset="0"/>
                              </a:rPr>
                              <m:t>i</m:t>
                            </m:r>
                          </m:sub>
                        </m:sSub>
                      </m:sub>
                    </m:sSub>
                  </m:oMath>
                </a14:m>
                <a:r>
                  <a:rPr lang="en-US" altLang="zh-CN"/>
                  <a:t>c</a:t>
                </a:r>
                <a:r>
                  <a:rPr lang="zh-CN" altLang="en-US"/>
                  <a:t>。</a:t>
                </a:r>
                <a:endParaRPr lang="en-US" altLang="zh-CN"/>
              </a:p>
            </p:txBody>
          </p:sp>
        </mc:Choice>
        <mc:Fallback xmlns="">
          <p:sp>
            <p:nvSpPr>
              <p:cNvPr id="3" name="内容占位符 2">
                <a:extLst>
                  <a:ext uri="{FF2B5EF4-FFF2-40B4-BE49-F238E27FC236}">
                    <a16:creationId xmlns:a16="http://schemas.microsoft.com/office/drawing/2014/main" id="{564C0D6C-EF5E-4AFF-948B-B2B847B8697D}"/>
                  </a:ext>
                </a:extLst>
              </p:cNvPr>
              <p:cNvSpPr>
                <a:spLocks noGrp="1" noRot="1" noChangeAspect="1" noMove="1" noResize="1" noEditPoints="1" noAdjustHandles="1" noChangeArrowheads="1" noChangeShapeType="1" noTextEdit="1"/>
              </p:cNvSpPr>
              <p:nvPr>
                <p:ph idx="1"/>
              </p:nvPr>
            </p:nvSpPr>
            <p:spPr>
              <a:xfrm>
                <a:off x="838200" y="1690688"/>
                <a:ext cx="10515600" cy="4740275"/>
              </a:xfrm>
              <a:blipFill>
                <a:blip r:embed="rId2"/>
                <a:stretch>
                  <a:fillRect l="-1043" t="-2314"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3676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138AD1-1F8E-4275-9C2F-A03CBF252061}"/>
                  </a:ext>
                </a:extLst>
              </p:cNvPr>
              <p:cNvSpPr>
                <a:spLocks noGrp="1"/>
              </p:cNvSpPr>
              <p:nvPr>
                <p:ph idx="1"/>
              </p:nvPr>
            </p:nvSpPr>
            <p:spPr>
              <a:xfrm>
                <a:off x="838200" y="1343025"/>
                <a:ext cx="10515600" cy="4351338"/>
              </a:xfrm>
            </p:spPr>
            <p:txBody>
              <a:bodyPr/>
              <a:lstStyle/>
              <a:p>
                <a:r>
                  <a:rPr lang="zh-CN" altLang="en-US"/>
                  <a:t>特别的，对于根</a:t>
                </a:r>
                <a:r>
                  <a:rPr lang="en-US" altLang="zh-CN"/>
                  <a:t>even</a:t>
                </a:r>
                <a:r>
                  <a:rPr lang="zh-CN" altLang="en-US"/>
                  <a:t>，令其对应的字符串为空串，根</a:t>
                </a:r>
                <a:r>
                  <a:rPr lang="en-US" altLang="zh-CN"/>
                  <a:t>odd </a:t>
                </a:r>
                <a:r>
                  <a:rPr lang="zh-CN" altLang="en-US"/>
                  <a:t>对应的字符串为一 长度为−</a:t>
                </a:r>
                <a:r>
                  <a:rPr lang="en-US" altLang="zh-CN"/>
                  <a:t>1 </a:t>
                </a:r>
                <a:r>
                  <a:rPr lang="zh-CN" altLang="en-US"/>
                  <a:t>的实际并不存在的字符串，</a:t>
                </a:r>
                <a:r>
                  <a:rPr lang="en-US" altLang="zh-CN"/>
                  <a:t>odd</a:t>
                </a:r>
                <a:r>
                  <a:rPr lang="zh-CN" altLang="en-US"/>
                  <a:t>的儿子对应的字符串为连出边对应的字符。</a:t>
                </a:r>
                <a:endParaRPr lang="en-US" altLang="zh-CN"/>
              </a:p>
              <a:p>
                <a:r>
                  <a:rPr lang="zh-CN" altLang="en-US"/>
                  <a:t> 此外，对于回文树上一点</a:t>
                </a:r>
                <a:r>
                  <a:rPr lang="en-US" altLang="zh-CN"/>
                  <a:t>i</a:t>
                </a:r>
                <a:r>
                  <a:rPr lang="zh-CN" altLang="en-US"/>
                  <a:t>，定义其失配指针</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ea typeface="Cambria Math" panose="02040503050406030204" pitchFamily="18" charset="0"/>
                          </a:rPr>
                          <m:t>fail</m:t>
                        </m:r>
                      </m:e>
                      <m:sub>
                        <m:r>
                          <m:rPr>
                            <m:sty m:val="p"/>
                          </m:rPr>
                          <a:rPr lang="en-US" altLang="zh-CN" i="1">
                            <a:latin typeface="Cambria Math" panose="02040503050406030204" pitchFamily="18" charset="0"/>
                          </a:rPr>
                          <m:t>i</m:t>
                        </m:r>
                      </m:sub>
                    </m:sSub>
                  </m:oMath>
                </a14:m>
                <a:r>
                  <a:rPr lang="en-US" altLang="zh-CN"/>
                  <a:t> </a:t>
                </a:r>
                <a:r>
                  <a:rPr lang="zh-CN" altLang="en-US"/>
                  <a:t>，指向</a:t>
                </a:r>
                <a:r>
                  <a:rPr lang="en-US" altLang="zh-CN"/>
                  <a:t>i</a:t>
                </a:r>
                <a:r>
                  <a:rPr lang="zh-CN" altLang="en-US"/>
                  <a:t>的最长回文后缀在回文树上对 应的节点。特别的，定义</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ea typeface="Cambria Math" panose="02040503050406030204" pitchFamily="18" charset="0"/>
                          </a:rPr>
                          <m:t>fail</m:t>
                        </m:r>
                      </m:e>
                      <m:sub>
                        <m:r>
                          <m:rPr>
                            <m:sty m:val="p"/>
                          </m:rPr>
                          <a:rPr lang="en-US" altLang="zh-CN">
                            <a:latin typeface="Cambria Math" panose="02040503050406030204" pitchFamily="18" charset="0"/>
                            <a:ea typeface="Cambria Math" panose="02040503050406030204" pitchFamily="18" charset="0"/>
                          </a:rPr>
                          <m:t>even</m:t>
                        </m:r>
                      </m:sub>
                    </m:sSub>
                  </m:oMath>
                </a14:m>
                <a:r>
                  <a:rPr lang="zh-CN" altLang="en-US"/>
                  <a:t>与</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ea typeface="Cambria Math" panose="02040503050406030204" pitchFamily="18" charset="0"/>
                          </a:rPr>
                          <m:t>fail</m:t>
                        </m:r>
                      </m:e>
                      <m:sub>
                        <m:r>
                          <m:rPr>
                            <m:sty m:val="p"/>
                          </m:rPr>
                          <a:rPr lang="en-US" altLang="zh-CN">
                            <a:latin typeface="Cambria Math" panose="02040503050406030204" pitchFamily="18" charset="0"/>
                            <a:ea typeface="Cambria Math" panose="02040503050406030204" pitchFamily="18" charset="0"/>
                          </a:rPr>
                          <m:t>odd</m:t>
                        </m:r>
                      </m:sub>
                    </m:sSub>
                  </m:oMath>
                </a14:m>
                <a:r>
                  <a:rPr lang="zh-CN" altLang="en-US"/>
                  <a:t>均为</a:t>
                </a:r>
                <a:r>
                  <a:rPr lang="en-US" altLang="zh-CN"/>
                  <a:t>odd</a:t>
                </a:r>
                <a:r>
                  <a:rPr lang="zh-CN" altLang="en-US"/>
                  <a:t>。 </a:t>
                </a:r>
              </a:p>
              <a:p>
                <a:r>
                  <a:rPr lang="zh-CN" altLang="en-US"/>
                  <a:t>由</a:t>
                </a:r>
                <a:r>
                  <a:rPr lang="en-US" altLang="zh-CN"/>
                  <a:t>fail</a:t>
                </a:r>
                <a:r>
                  <a:rPr lang="zh-CN" altLang="en-US"/>
                  <a:t>指针可以定义一个字符串</a:t>
                </a:r>
                <a:r>
                  <a:rPr lang="en-US" altLang="zh-CN"/>
                  <a:t>s</a:t>
                </a:r>
                <a:r>
                  <a:rPr lang="zh-CN" altLang="en-US"/>
                  <a:t>的</a:t>
                </a:r>
                <a:r>
                  <a:rPr lang="en-US" altLang="zh-CN"/>
                  <a:t>fail</a:t>
                </a:r>
                <a:r>
                  <a:rPr lang="zh-CN" altLang="en-US"/>
                  <a:t>树为以</a:t>
                </a:r>
                <a:r>
                  <a:rPr lang="en-US" altLang="zh-CN"/>
                  <a:t>fail</a:t>
                </a:r>
                <a:r>
                  <a:rPr lang="zh-CN" altLang="en-US"/>
                  <a:t>指针为连边所生成的树。对于</a:t>
                </a:r>
                <a:r>
                  <a:rPr lang="en-US" altLang="zh-CN"/>
                  <a:t>fail</a:t>
                </a:r>
                <a:r>
                  <a:rPr lang="zh-CN" altLang="en-US"/>
                  <a:t>树 上一点</a:t>
                </a:r>
                <a:r>
                  <a:rPr lang="en-US" altLang="zh-CN"/>
                  <a:t>i</a:t>
                </a:r>
                <a:r>
                  <a:rPr lang="zh-CN" altLang="en-US"/>
                  <a:t>，定义其</a:t>
                </a:r>
                <a:r>
                  <a:rPr lang="en-US" altLang="zh-CN"/>
                  <a:t>fail</a:t>
                </a:r>
                <a:r>
                  <a:rPr lang="zh-CN" altLang="en-US"/>
                  <a:t>链为一个集合，等于</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ea typeface="Cambria Math" panose="02040503050406030204" pitchFamily="18" charset="0"/>
                          </a:rPr>
                          <m:t>fail</m:t>
                        </m:r>
                      </m:e>
                      <m:sub>
                        <m:r>
                          <m:rPr>
                            <m:sty m:val="p"/>
                          </m:rPr>
                          <a:rPr lang="en-US" altLang="zh-CN" i="1">
                            <a:latin typeface="Cambria Math" panose="02040503050406030204" pitchFamily="18" charset="0"/>
                            <a:ea typeface="Cambria Math" panose="02040503050406030204" pitchFamily="18" charset="0"/>
                          </a:rPr>
                          <m:t>i</m:t>
                        </m:r>
                      </m:sub>
                    </m:sSub>
                  </m:oMath>
                </a14:m>
                <a:r>
                  <a:rPr lang="zh-CN" altLang="en-US"/>
                  <a:t>的</a:t>
                </a:r>
                <a:r>
                  <a:rPr lang="en-US" altLang="zh-CN"/>
                  <a:t>fail</a:t>
                </a:r>
                <a:r>
                  <a:rPr lang="zh-CN" altLang="en-US"/>
                  <a:t>链并上</a:t>
                </a:r>
                <a:r>
                  <a:rPr lang="en-US" altLang="zh-CN"/>
                  <a:t>i</a:t>
                </a:r>
                <a:r>
                  <a:rPr lang="zh-CN" altLang="en-US"/>
                  <a:t>。特别的，定义</a:t>
                </a:r>
                <a:r>
                  <a:rPr lang="en-US" altLang="zh-CN"/>
                  <a:t>odd </a:t>
                </a:r>
                <a:r>
                  <a:rPr lang="zh-CN" altLang="en-US"/>
                  <a:t>的</a:t>
                </a:r>
                <a:r>
                  <a:rPr lang="en-US" altLang="zh-CN"/>
                  <a:t>fail</a:t>
                </a:r>
                <a:r>
                  <a:rPr lang="zh-CN" altLang="en-US"/>
                  <a:t>链为其本身</a:t>
                </a:r>
              </a:p>
            </p:txBody>
          </p:sp>
        </mc:Choice>
        <mc:Fallback xmlns="">
          <p:sp>
            <p:nvSpPr>
              <p:cNvPr id="3" name="内容占位符 2">
                <a:extLst>
                  <a:ext uri="{FF2B5EF4-FFF2-40B4-BE49-F238E27FC236}">
                    <a16:creationId xmlns:a16="http://schemas.microsoft.com/office/drawing/2014/main" id="{D7138AD1-1F8E-4275-9C2F-A03CBF252061}"/>
                  </a:ext>
                </a:extLst>
              </p:cNvPr>
              <p:cNvSpPr>
                <a:spLocks noGrp="1" noRot="1" noChangeAspect="1" noMove="1" noResize="1" noEditPoints="1" noAdjustHandles="1" noChangeArrowheads="1" noChangeShapeType="1" noTextEdit="1"/>
              </p:cNvSpPr>
              <p:nvPr>
                <p:ph idx="1"/>
              </p:nvPr>
            </p:nvSpPr>
            <p:spPr>
              <a:xfrm>
                <a:off x="838200" y="1343025"/>
                <a:ext cx="10515600" cy="4351338"/>
              </a:xfrm>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0616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FAC53-99B9-42D5-A819-8F0E25B8C20A}"/>
              </a:ext>
            </a:extLst>
          </p:cNvPr>
          <p:cNvSpPr>
            <a:spLocks noGrp="1"/>
          </p:cNvSpPr>
          <p:nvPr>
            <p:ph type="title"/>
          </p:nvPr>
        </p:nvSpPr>
        <p:spPr>
          <a:xfrm>
            <a:off x="838200" y="301625"/>
            <a:ext cx="10515600" cy="1325563"/>
          </a:xfrm>
        </p:spPr>
        <p:txBody>
          <a:bodyPr>
            <a:normAutofit/>
          </a:bodyPr>
          <a:lstStyle/>
          <a:p>
            <a:r>
              <a:rPr lang="zh-CN" altLang="en-US" sz="2800" b="1"/>
              <a:t>定理</a:t>
            </a:r>
            <a:r>
              <a:rPr lang="en-US" altLang="zh-CN" sz="2800" b="1"/>
              <a:t>:</a:t>
            </a:r>
            <a:r>
              <a:rPr lang="zh-CN" altLang="en-US" sz="2800" b="1"/>
              <a:t> </a:t>
            </a:r>
            <a:r>
              <a:rPr lang="en-US" altLang="zh-CN" sz="2800" b="1"/>
              <a:t> </a:t>
            </a:r>
            <a:r>
              <a:rPr lang="zh-CN" altLang="en-US" sz="2800" b="1"/>
              <a:t>对于一个字符串</a:t>
            </a:r>
            <a:r>
              <a:rPr lang="en-US" altLang="zh-CN" sz="2800" b="1"/>
              <a:t>s</a:t>
            </a:r>
            <a:r>
              <a:rPr lang="zh-CN" altLang="en-US" sz="2800" b="1"/>
              <a:t>，不同的回文子串个数最多只有</a:t>
            </a:r>
            <a:r>
              <a:rPr lang="en-US" altLang="zh-CN" sz="2800" b="1"/>
              <a:t>|s|</a:t>
            </a:r>
            <a:r>
              <a:rPr lang="zh-CN" altLang="en-US" sz="2800" b="1"/>
              <a:t>个。</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6385ACA-9AB4-4518-8E31-116205C0CA46}"/>
                  </a:ext>
                </a:extLst>
              </p:cNvPr>
              <p:cNvSpPr>
                <a:spLocks noGrp="1"/>
              </p:cNvSpPr>
              <p:nvPr>
                <p:ph idx="1"/>
              </p:nvPr>
            </p:nvSpPr>
            <p:spPr>
              <a:xfrm>
                <a:off x="838200" y="1627188"/>
                <a:ext cx="10845800" cy="5091112"/>
              </a:xfrm>
            </p:spPr>
            <p:txBody>
              <a:bodyPr>
                <a:normAutofit fontScale="92500"/>
              </a:bodyPr>
              <a:lstStyle/>
              <a:p>
                <a:r>
                  <a:rPr lang="zh-CN" altLang="en-US">
                    <a:latin typeface="+mn-ea"/>
                  </a:rPr>
                  <a:t>证明</a:t>
                </a:r>
                <a:r>
                  <a:rPr lang="en-US" altLang="zh-CN">
                    <a:latin typeface="+mn-ea"/>
                  </a:rPr>
                  <a:t>: </a:t>
                </a:r>
                <a:r>
                  <a:rPr lang="zh-CN" altLang="en-US">
                    <a:latin typeface="+mn-ea"/>
                  </a:rPr>
                  <a:t>使用数学归纳法。 </a:t>
                </a:r>
                <a:endParaRPr lang="en-US" altLang="zh-CN">
                  <a:latin typeface="+mn-ea"/>
                </a:endParaRPr>
              </a:p>
              <a:p>
                <a:r>
                  <a:rPr lang="zh-CN" altLang="en-US">
                    <a:latin typeface="+mn-ea"/>
                  </a:rPr>
                  <a:t>当</a:t>
                </a:r>
                <a:r>
                  <a:rPr lang="en-US" altLang="zh-CN">
                    <a:latin typeface="+mn-ea"/>
                  </a:rPr>
                  <a:t>|s| = 1</a:t>
                </a:r>
                <a:r>
                  <a:rPr lang="zh-CN" altLang="en-US">
                    <a:latin typeface="+mn-ea"/>
                  </a:rPr>
                  <a:t>时，只有</a:t>
                </a:r>
                <a:r>
                  <a:rPr lang="en-US" altLang="zh-CN">
                    <a:latin typeface="+mn-ea"/>
                  </a:rPr>
                  <a:t>s[1..1]</a:t>
                </a:r>
                <a:r>
                  <a:rPr lang="zh-CN" altLang="en-US">
                    <a:latin typeface="+mn-ea"/>
                  </a:rPr>
                  <a:t>一个子串，并且他是回文的，所以结论成立。 </a:t>
                </a:r>
                <a:endParaRPr lang="en-US" altLang="zh-CN">
                  <a:latin typeface="+mn-ea"/>
                </a:endParaRPr>
              </a:p>
              <a:p>
                <a:r>
                  <a:rPr lang="zh-CN" altLang="en-US">
                    <a:latin typeface="+mn-ea"/>
                  </a:rPr>
                  <a:t>当</a:t>
                </a:r>
                <a:r>
                  <a:rPr lang="en-US" altLang="zh-CN">
                    <a:latin typeface="+mn-ea"/>
                  </a:rPr>
                  <a:t>|s| &gt; 1</a:t>
                </a:r>
                <a:r>
                  <a:rPr lang="zh-CN" altLang="en-US">
                    <a:latin typeface="+mn-ea"/>
                  </a:rPr>
                  <a:t>时，设</a:t>
                </a:r>
                <a:r>
                  <a:rPr lang="en-US" altLang="zh-CN">
                    <a:latin typeface="+mn-ea"/>
                  </a:rPr>
                  <a:t>s = s’c</a:t>
                </a:r>
                <a:r>
                  <a:rPr lang="zh-CN" altLang="en-US">
                    <a:latin typeface="+mn-ea"/>
                  </a:rPr>
                  <a:t>，其中</a:t>
                </a:r>
                <a:r>
                  <a:rPr lang="en-US" altLang="zh-CN">
                    <a:latin typeface="+mn-ea"/>
                  </a:rPr>
                  <a:t>c</a:t>
                </a:r>
                <a:r>
                  <a:rPr lang="zh-CN" altLang="en-US">
                    <a:latin typeface="+mn-ea"/>
                  </a:rPr>
                  <a:t>为</a:t>
                </a:r>
                <a:r>
                  <a:rPr lang="en-US" altLang="zh-CN">
                    <a:latin typeface="+mn-ea"/>
                  </a:rPr>
                  <a:t>s</a:t>
                </a:r>
                <a:r>
                  <a:rPr lang="zh-CN" altLang="en-US">
                    <a:latin typeface="+mn-ea"/>
                  </a:rPr>
                  <a:t>的最后一个字符，并且结论对</a:t>
                </a:r>
                <a:r>
                  <a:rPr lang="en-US" altLang="zh-CN">
                    <a:latin typeface="+mn-ea"/>
                  </a:rPr>
                  <a:t>s’</a:t>
                </a:r>
                <a:r>
                  <a:rPr lang="zh-CN" altLang="en-US">
                    <a:latin typeface="+mn-ea"/>
                  </a:rPr>
                  <a:t>成立。考虑以末尾字符</a:t>
                </a:r>
                <a:r>
                  <a:rPr lang="en-US" altLang="zh-CN">
                    <a:latin typeface="+mn-ea"/>
                  </a:rPr>
                  <a:t>c</a:t>
                </a:r>
                <a:r>
                  <a:rPr lang="zh-CN" altLang="en-US">
                    <a:latin typeface="+mn-ea"/>
                  </a:rPr>
                  <a:t>为结尾的回文子串，假设他们的左端点从左到右依次为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1</m:t>
                        </m:r>
                      </m:sub>
                    </m:sSub>
                    <m:r>
                      <a:rPr lang="en-US" altLang="zh-CN" b="0" i="0" smtClean="0">
                        <a:latin typeface="Cambria Math" panose="02040503050406030204" pitchFamily="18" charset="0"/>
                      </a:rPr>
                      <m:t>,</m:t>
                    </m:r>
                  </m:oMath>
                </a14:m>
                <a:r>
                  <a:rPr lang="en-US" altLang="zh-CN">
                    <a:latin typeface="+mn-ea"/>
                  </a:rPr>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2</m:t>
                        </m:r>
                      </m:sub>
                    </m:sSub>
                  </m:oMath>
                </a14:m>
                <a:r>
                  <a:rPr lang="en-US" altLang="zh-CN">
                    <a:latin typeface="+mn-ea"/>
                  </a:rPr>
                  <a:t>,··· ,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𝑘</m:t>
                        </m:r>
                      </m:sub>
                    </m:sSub>
                  </m:oMath>
                </a14:m>
                <a:r>
                  <a:rPr lang="zh-CN" altLang="en-US">
                    <a:latin typeface="+mn-ea"/>
                  </a:rPr>
                  <a:t>，那么由 于</a:t>
                </a:r>
                <a:r>
                  <a:rPr lang="en-US" altLang="zh-CN">
                    <a:latin typeface="+mn-ea"/>
                  </a:rPr>
                  <a:t>s[</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1</m:t>
                        </m:r>
                      </m:sub>
                    </m:sSub>
                  </m:oMath>
                </a14:m>
                <a:r>
                  <a:rPr lang="en-US" altLang="zh-CN">
                    <a:latin typeface="+mn-ea"/>
                  </a:rPr>
                  <a:t>..|s|] </a:t>
                </a:r>
                <a:r>
                  <a:rPr lang="zh-CN" altLang="en-US">
                    <a:latin typeface="+mn-ea"/>
                  </a:rPr>
                  <a:t>为回文串，那么对于所有的位置</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1</m:t>
                        </m:r>
                      </m:sub>
                    </m:sSub>
                  </m:oMath>
                </a14:m>
                <a:r>
                  <a:rPr lang="en-US" altLang="zh-CN">
                    <a:latin typeface="+mn-ea"/>
                  </a:rPr>
                  <a:t> ≤ p ≤|s|</a:t>
                </a:r>
                <a:r>
                  <a:rPr lang="zh-CN" altLang="en-US">
                    <a:latin typeface="+mn-ea"/>
                  </a:rPr>
                  <a:t>，都会有</a:t>
                </a:r>
                <a:r>
                  <a:rPr lang="en-US" altLang="zh-CN">
                    <a:latin typeface="+mn-ea"/>
                  </a:rPr>
                  <a:t>s[p..|s|] = s[</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1</m:t>
                        </m:r>
                      </m:sub>
                    </m:sSub>
                  </m:oMath>
                </a14:m>
                <a:r>
                  <a:rPr lang="en-US" altLang="zh-CN">
                    <a:latin typeface="+mn-ea"/>
                  </a:rPr>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1</m:t>
                        </m:r>
                      </m:sub>
                    </m:sSub>
                  </m:oMath>
                </a14:m>
                <a:r>
                  <a:rPr lang="en-US" altLang="zh-CN">
                    <a:latin typeface="+mn-ea"/>
                  </a:rPr>
                  <a:t> +|s|− p]</a:t>
                </a:r>
                <a:r>
                  <a:rPr lang="zh-CN" altLang="en-US">
                    <a:latin typeface="+mn-ea"/>
                  </a:rPr>
                  <a:t>，所以对于回文子串</a:t>
                </a:r>
                <a:r>
                  <a:rPr lang="en-US" altLang="zh-CN">
                    <a:latin typeface="+mn-ea"/>
                  </a:rPr>
                  <a:t>s[</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𝑖</m:t>
                        </m:r>
                      </m:sub>
                    </m:sSub>
                  </m:oMath>
                </a14:m>
                <a:r>
                  <a:rPr lang="en-US" altLang="zh-CN">
                    <a:latin typeface="+mn-ea"/>
                  </a:rPr>
                  <a:t>..|s|]</a:t>
                </a:r>
                <a:r>
                  <a:rPr lang="zh-CN" altLang="en-US">
                    <a:latin typeface="+mn-ea"/>
                  </a:rPr>
                  <a:t>，都会有</a:t>
                </a:r>
                <a:r>
                  <a:rPr lang="en-US" altLang="zh-CN">
                    <a:latin typeface="+mn-ea"/>
                  </a:rPr>
                  <a:t>s[li..|s|] = s[</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1</m:t>
                        </m:r>
                      </m:sub>
                    </m:sSub>
                  </m:oMath>
                </a14:m>
                <a:r>
                  <a:rPr lang="en-US" altLang="zh-CN">
                    <a:latin typeface="+mn-ea"/>
                  </a:rPr>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1</m:t>
                        </m:r>
                      </m:sub>
                    </m:sSub>
                  </m:oMath>
                </a14:m>
                <a:r>
                  <a:rPr lang="en-US" altLang="zh-CN">
                    <a:latin typeface="+mn-ea"/>
                  </a:rPr>
                  <a:t> +|s|−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𝑖</m:t>
                        </m:r>
                      </m:sub>
                    </m:sSub>
                  </m:oMath>
                </a14:m>
                <a:r>
                  <a:rPr lang="en-US" altLang="zh-CN">
                    <a:latin typeface="+mn-ea"/>
                  </a:rPr>
                  <a:t>]</a:t>
                </a:r>
                <a:r>
                  <a:rPr lang="zh-CN" altLang="en-US">
                    <a:latin typeface="+mn-ea"/>
                  </a:rPr>
                  <a:t>，当</a:t>
                </a:r>
                <a:r>
                  <a:rPr lang="en-US" altLang="zh-CN">
                    <a:latin typeface="+mn-ea"/>
                  </a:rPr>
                  <a:t>i , 1 </a:t>
                </a:r>
                <a:r>
                  <a:rPr lang="zh-CN" altLang="en-US">
                    <a:latin typeface="+mn-ea"/>
                  </a:rPr>
                  <a:t>时，总会有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1</m:t>
                        </m:r>
                      </m:sub>
                    </m:sSub>
                  </m:oMath>
                </a14:m>
                <a:r>
                  <a:rPr lang="en-US" altLang="zh-CN">
                    <a:latin typeface="+mn-ea"/>
                  </a:rPr>
                  <a:t> +|s|−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𝑖</m:t>
                        </m:r>
                      </m:sub>
                    </m:sSub>
                  </m:oMath>
                </a14:m>
                <a:r>
                  <a:rPr lang="en-US" altLang="zh-CN">
                    <a:latin typeface="+mn-ea"/>
                  </a:rPr>
                  <a:t> &lt;|s|</a:t>
                </a:r>
                <a:r>
                  <a:rPr lang="zh-CN" altLang="en-US">
                    <a:latin typeface="+mn-ea"/>
                  </a:rPr>
                  <a:t>，从而</a:t>
                </a:r>
                <a:r>
                  <a:rPr lang="en-US" altLang="zh-CN">
                    <a:latin typeface="+mn-ea"/>
                  </a:rPr>
                  <a:t>s[</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𝑖</m:t>
                        </m:r>
                      </m:sub>
                    </m:sSub>
                  </m:oMath>
                </a14:m>
                <a:r>
                  <a:rPr lang="en-US" altLang="zh-CN">
                    <a:latin typeface="+mn-ea"/>
                  </a:rPr>
                  <a:t>..|s|]</a:t>
                </a:r>
                <a:r>
                  <a:rPr lang="zh-CN" altLang="en-US">
                    <a:latin typeface="+mn-ea"/>
                  </a:rPr>
                  <a:t>已经在</a:t>
                </a:r>
                <a:r>
                  <a:rPr lang="en-US" altLang="zh-CN">
                    <a:latin typeface="+mn-ea"/>
                  </a:rPr>
                  <a:t>s[1..|s|−1]</a:t>
                </a:r>
                <a:r>
                  <a:rPr lang="zh-CN" altLang="en-US">
                    <a:latin typeface="+mn-ea"/>
                  </a:rPr>
                  <a:t>中出现，因此每次不同的回文串最多新 增一个，即</a:t>
                </a:r>
                <a:r>
                  <a:rPr lang="en-US" altLang="zh-CN">
                    <a:latin typeface="+mn-ea"/>
                  </a:rPr>
                  <a:t>s[</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1</m:t>
                        </m:r>
                      </m:sub>
                    </m:sSub>
                  </m:oMath>
                </a14:m>
                <a:r>
                  <a:rPr lang="en-US" altLang="zh-CN">
                    <a:latin typeface="+mn-ea"/>
                  </a:rPr>
                  <a:t>..|s|]</a:t>
                </a:r>
                <a:r>
                  <a:rPr lang="zh-CN" altLang="en-US">
                    <a:latin typeface="+mn-ea"/>
                  </a:rPr>
                  <a:t>。因此结论对于</a:t>
                </a:r>
                <a:r>
                  <a:rPr lang="en-US" altLang="zh-CN">
                    <a:latin typeface="+mn-ea"/>
                  </a:rPr>
                  <a:t>s</a:t>
                </a:r>
                <a:r>
                  <a:rPr lang="zh-CN" altLang="en-US">
                    <a:latin typeface="+mn-ea"/>
                  </a:rPr>
                  <a:t>依然成立。</a:t>
                </a:r>
              </a:p>
              <a:p>
                <a:endParaRPr lang="zh-CN" altLang="en-US">
                  <a:latin typeface="+mj-ea"/>
                  <a:ea typeface="+mj-ea"/>
                </a:endParaRPr>
              </a:p>
            </p:txBody>
          </p:sp>
        </mc:Choice>
        <mc:Fallback xmlns="">
          <p:sp>
            <p:nvSpPr>
              <p:cNvPr id="3" name="内容占位符 2">
                <a:extLst>
                  <a:ext uri="{FF2B5EF4-FFF2-40B4-BE49-F238E27FC236}">
                    <a16:creationId xmlns:a16="http://schemas.microsoft.com/office/drawing/2014/main" id="{E6385ACA-9AB4-4518-8E31-116205C0CA46}"/>
                  </a:ext>
                </a:extLst>
              </p:cNvPr>
              <p:cNvSpPr>
                <a:spLocks noGrp="1" noRot="1" noChangeAspect="1" noMove="1" noResize="1" noEditPoints="1" noAdjustHandles="1" noChangeArrowheads="1" noChangeShapeType="1" noTextEdit="1"/>
              </p:cNvSpPr>
              <p:nvPr>
                <p:ph idx="1"/>
              </p:nvPr>
            </p:nvSpPr>
            <p:spPr>
              <a:xfrm>
                <a:off x="838200" y="1627188"/>
                <a:ext cx="10845800" cy="5091112"/>
              </a:xfrm>
              <a:blipFill>
                <a:blip r:embed="rId3"/>
                <a:stretch>
                  <a:fillRect l="-899" t="-1796" r="-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0359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CCA3FF-D93E-4EE2-9350-8F29A9A5AF43}"/>
              </a:ext>
            </a:extLst>
          </p:cNvPr>
          <p:cNvSpPr>
            <a:spLocks noGrp="1"/>
          </p:cNvSpPr>
          <p:nvPr>
            <p:ph idx="1"/>
          </p:nvPr>
        </p:nvSpPr>
        <p:spPr/>
        <p:txBody>
          <a:bodyPr/>
          <a:lstStyle/>
          <a:p>
            <a:r>
              <a:rPr lang="zh-CN" altLang="en-US">
                <a:latin typeface="+mj-ea"/>
              </a:rPr>
              <a:t>因此回文树的状态是</a:t>
            </a:r>
            <a:r>
              <a:rPr lang="en-US" altLang="zh-CN">
                <a:latin typeface="+mj-ea"/>
              </a:rPr>
              <a:t>O(|s|)</a:t>
            </a:r>
            <a:r>
              <a:rPr lang="zh-CN" altLang="en-US">
                <a:latin typeface="+mj-ea"/>
              </a:rPr>
              <a:t>级别的。考虑转移，一个点的转移数是</a:t>
            </a:r>
            <a:r>
              <a:rPr lang="en-US" altLang="zh-CN">
                <a:latin typeface="+mj-ea"/>
              </a:rPr>
              <a:t>O(Σ)</a:t>
            </a:r>
            <a:r>
              <a:rPr lang="zh-CN" altLang="en-US">
                <a:latin typeface="+mj-ea"/>
              </a:rPr>
              <a:t>的，但对于一个 状态，能转移到他的节点其实是唯一的，所以总转移数是</a:t>
            </a:r>
            <a:r>
              <a:rPr lang="en-US" altLang="zh-CN">
                <a:latin typeface="+mj-ea"/>
              </a:rPr>
              <a:t>O(|s|)</a:t>
            </a:r>
            <a:r>
              <a:rPr lang="zh-CN" altLang="en-US">
                <a:latin typeface="+mj-ea"/>
              </a:rPr>
              <a:t>的。一个节点只有一个失配 指针，因此回文树的总节点数与总转移数都是</a:t>
            </a:r>
            <a:r>
              <a:rPr lang="en-US" altLang="zh-CN">
                <a:latin typeface="+mj-ea"/>
              </a:rPr>
              <a:t>O(|s|)</a:t>
            </a:r>
            <a:r>
              <a:rPr lang="zh-CN" altLang="en-US">
                <a:latin typeface="+mj-ea"/>
              </a:rPr>
              <a:t>的。</a:t>
            </a:r>
            <a:endParaRPr lang="en-US" altLang="zh-CN">
              <a:latin typeface="+mj-ea"/>
            </a:endParaRPr>
          </a:p>
          <a:p>
            <a:endParaRPr lang="zh-CN" altLang="en-US">
              <a:latin typeface="+mj-ea"/>
            </a:endParaRPr>
          </a:p>
          <a:p>
            <a:endParaRPr lang="zh-CN" altLang="en-US"/>
          </a:p>
        </p:txBody>
      </p:sp>
    </p:spTree>
    <p:extLst>
      <p:ext uri="{BB962C8B-B14F-4D97-AF65-F5344CB8AC3E}">
        <p14:creationId xmlns:p14="http://schemas.microsoft.com/office/powerpoint/2010/main" val="2625141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8A2A48-399C-48FB-8E57-99F1D84D526D}"/>
                  </a:ext>
                </a:extLst>
              </p:cNvPr>
              <p:cNvSpPr>
                <a:spLocks noGrp="1"/>
              </p:cNvSpPr>
              <p:nvPr>
                <p:ph idx="1"/>
              </p:nvPr>
            </p:nvSpPr>
            <p:spPr>
              <a:xfrm>
                <a:off x="838200" y="1253331"/>
                <a:ext cx="10515600" cy="4351338"/>
              </a:xfrm>
            </p:spPr>
            <p:txBody>
              <a:bodyPr/>
              <a:lstStyle/>
              <a:p>
                <a:r>
                  <a:rPr lang="zh-CN" altLang="en-US"/>
                  <a:t>然后就很简单啦</a:t>
                </a:r>
                <a:endParaRPr lang="en-US" altLang="zh-CN"/>
              </a:p>
              <a:p>
                <a:r>
                  <a:rPr lang="zh-CN" altLang="en-US"/>
                  <a:t>类似的，在</a:t>
                </a:r>
                <a:r>
                  <a:rPr lang="en-US" altLang="zh-CN"/>
                  <a:t>s</a:t>
                </a:r>
                <a:r>
                  <a:rPr lang="zh-CN" altLang="en-US"/>
                  <a:t>的最长回文后缀对应的</a:t>
                </a:r>
                <a:r>
                  <a:rPr lang="en-US" altLang="zh-CN"/>
                  <a:t>fail</a:t>
                </a:r>
                <a:r>
                  <a:rPr lang="zh-CN" altLang="en-US"/>
                  <a:t>链中找到长度最大的一个节点</a:t>
                </a:r>
                <a:r>
                  <a:rPr lang="en-US" altLang="zh-CN"/>
                  <a:t>t</a:t>
                </a:r>
                <a:r>
                  <a:rPr lang="zh-CN" altLang="en-US"/>
                  <a:t>， 满足</a:t>
                </a:r>
                <a:r>
                  <a:rPr lang="en-US" altLang="zh-CN"/>
                  <a:t>s[|s|−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len</m:t>
                        </m:r>
                      </m:e>
                      <m:sub>
                        <m:r>
                          <m:rPr>
                            <m:sty m:val="p"/>
                          </m:rPr>
                          <a:rPr lang="en-US" altLang="zh-CN" i="1">
                            <a:latin typeface="Cambria Math" panose="02040503050406030204" pitchFamily="18" charset="0"/>
                          </a:rPr>
                          <m:t>t</m:t>
                        </m:r>
                      </m:sub>
                    </m:sSub>
                  </m:oMath>
                </a14:m>
                <a:r>
                  <a:rPr lang="en-US" altLang="zh-CN"/>
                  <a:t>] = c</a:t>
                </a:r>
                <a:r>
                  <a:rPr lang="zh-CN" altLang="en-US"/>
                  <a:t>，则</a:t>
                </a:r>
                <a:r>
                  <a:rPr lang="en-US" altLang="zh-CN"/>
                  <a:t>sc</a:t>
                </a:r>
                <a:r>
                  <a:rPr lang="zh-CN" altLang="en-US"/>
                  <a:t>的最长回文后缀就是</a:t>
                </a:r>
                <a:r>
                  <a:rPr lang="en-US" altLang="zh-CN"/>
                  <a:t>ctc</a:t>
                </a:r>
                <a:r>
                  <a:rPr lang="zh-CN" altLang="en-US"/>
                  <a:t>。 </a:t>
                </a:r>
                <a:endParaRPr lang="en-US" altLang="zh-CN"/>
              </a:p>
              <a:p>
                <a:r>
                  <a:rPr lang="zh-CN" altLang="en-US"/>
                  <a:t>插入时，假如回文树上不存在一个节点代表</a:t>
                </a:r>
                <a:r>
                  <a:rPr lang="en-US" altLang="zh-CN"/>
                  <a:t>ctc</a:t>
                </a:r>
                <a:r>
                  <a:rPr lang="zh-CN" altLang="en-US"/>
                  <a:t>，则需要新建一个新的节点来代表</a:t>
                </a:r>
                <a:r>
                  <a:rPr lang="en-US" altLang="zh-CN"/>
                  <a:t>ctc</a:t>
                </a:r>
                <a:r>
                  <a:rPr lang="zh-CN" altLang="en-US"/>
                  <a:t>， 否则直接使用这个节点。假如新建了一个节点，还需要求出这个新节点的</a:t>
                </a:r>
                <a:r>
                  <a:rPr lang="en-US" altLang="zh-CN"/>
                  <a:t>fail</a:t>
                </a:r>
                <a:r>
                  <a:rPr lang="zh-CN" altLang="en-US"/>
                  <a:t>指针对应的节点，相当于在</a:t>
                </a:r>
                <a:r>
                  <a:rPr lang="en-US" altLang="zh-CN"/>
                  <a:t>fail[t] </a:t>
                </a:r>
                <a:r>
                  <a:rPr lang="zh-CN" altLang="en-US"/>
                  <a:t>对应的</a:t>
                </a:r>
                <a:r>
                  <a:rPr lang="en-US" altLang="zh-CN"/>
                  <a:t>fail</a:t>
                </a:r>
                <a:r>
                  <a:rPr lang="zh-CN" altLang="en-US"/>
                  <a:t>链中再找一个长度最长的节点</a:t>
                </a:r>
                <a:r>
                  <a:rPr lang="en-US" altLang="zh-CN"/>
                  <a:t>v</a:t>
                </a:r>
                <a:r>
                  <a:rPr lang="zh-CN" altLang="en-US"/>
                  <a:t>满足</a:t>
                </a:r>
                <a:r>
                  <a:rPr lang="en-US" altLang="zh-CN"/>
                  <a:t>s[|s|−lenv] = c</a:t>
                </a:r>
                <a:r>
                  <a:rPr lang="zh-CN" altLang="en-US"/>
                  <a:t>。</a:t>
                </a:r>
                <a:endParaRPr lang="en-US" altLang="zh-CN"/>
              </a:p>
              <a:p>
                <a:r>
                  <a:rPr lang="zh-CN" altLang="en-US"/>
                  <a:t>这里 需要注意假如</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len</m:t>
                        </m:r>
                      </m:e>
                      <m:sub>
                        <m:r>
                          <m:rPr>
                            <m:sty m:val="p"/>
                          </m:rPr>
                          <a:rPr lang="en-US" altLang="zh-CN" i="1">
                            <a:latin typeface="Cambria Math" panose="02040503050406030204" pitchFamily="18" charset="0"/>
                          </a:rPr>
                          <m:t>t</m:t>
                        </m:r>
                      </m:sub>
                    </m:sSub>
                    <m:r>
                      <a:rPr lang="en-US" altLang="zh-CN" i="1">
                        <a:latin typeface="Cambria Math" panose="02040503050406030204" pitchFamily="18" charset="0"/>
                      </a:rPr>
                      <m:t> </m:t>
                    </m:r>
                  </m:oMath>
                </a14:m>
                <a:r>
                  <a:rPr lang="en-US" altLang="zh-CN"/>
                  <a:t>= −1</a:t>
                </a:r>
                <a:r>
                  <a:rPr lang="zh-CN" altLang="en-US"/>
                  <a:t>，那么</a:t>
                </a:r>
                <a:r>
                  <a:rPr lang="en-US" altLang="zh-CN"/>
                  <a:t>ctc</a:t>
                </a:r>
                <a:r>
                  <a:rPr lang="zh-CN" altLang="en-US"/>
                  <a:t>的</a:t>
                </a:r>
                <a:r>
                  <a:rPr lang="en-US" altLang="zh-CN"/>
                  <a:t>fail</a:t>
                </a:r>
                <a:r>
                  <a:rPr lang="zh-CN" altLang="en-US"/>
                  <a:t>指针应当指向长度为</a:t>
                </a:r>
                <a:r>
                  <a:rPr lang="en-US" altLang="zh-CN"/>
                  <a:t>0</a:t>
                </a:r>
                <a:r>
                  <a:rPr lang="zh-CN" altLang="en-US"/>
                  <a:t>的节点，否则</a:t>
                </a:r>
                <a:r>
                  <a:rPr lang="en-US" altLang="zh-CN"/>
                  <a:t>ctc</a:t>
                </a:r>
                <a:r>
                  <a:rPr lang="zh-CN" altLang="en-US"/>
                  <a:t>最长回文后缀必然在回文树上，直接将指针指向对应节点即可。</a:t>
                </a:r>
              </a:p>
              <a:p>
                <a:endParaRPr lang="zh-CN" altLang="en-US"/>
              </a:p>
            </p:txBody>
          </p:sp>
        </mc:Choice>
        <mc:Fallback xmlns="">
          <p:sp>
            <p:nvSpPr>
              <p:cNvPr id="3" name="内容占位符 2">
                <a:extLst>
                  <a:ext uri="{FF2B5EF4-FFF2-40B4-BE49-F238E27FC236}">
                    <a16:creationId xmlns:a16="http://schemas.microsoft.com/office/drawing/2014/main" id="{738A2A48-399C-48FB-8E57-99F1D84D526D}"/>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1043" t="-2665" r="-3594" b="-30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9781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3558A-87CD-4820-8A4E-154F49AAB657}"/>
              </a:ext>
            </a:extLst>
          </p:cNvPr>
          <p:cNvSpPr>
            <a:spLocks noGrp="1"/>
          </p:cNvSpPr>
          <p:nvPr>
            <p:ph type="title"/>
          </p:nvPr>
        </p:nvSpPr>
        <p:spPr/>
        <p:txBody>
          <a:bodyPr>
            <a:normAutofit fontScale="90000"/>
          </a:bodyPr>
          <a:lstStyle/>
          <a:p>
            <a:r>
              <a:rPr lang="zh-CN" altLang="en-US" dirty="0"/>
              <a:t>经典例</a:t>
            </a:r>
            <a:r>
              <a:rPr lang="en-US" altLang="zh-CN" dirty="0"/>
              <a:t>(ban)</a:t>
            </a:r>
            <a:r>
              <a:rPr lang="zh-CN" altLang="en-US" dirty="0" smtClean="0"/>
              <a:t>题 </a:t>
            </a:r>
            <a:r>
              <a:rPr lang="en-US" altLang="zh-CN" dirty="0" smtClean="0"/>
              <a:t>JZOJ </a:t>
            </a:r>
            <a:r>
              <a:rPr lang="en-US" altLang="zh-CN" b="1" dirty="0"/>
              <a:t>3654</a:t>
            </a:r>
            <a:br>
              <a:rPr lang="en-US" altLang="zh-CN" b="1" dirty="0"/>
            </a:br>
            <a:r>
              <a:rPr lang="en-US" altLang="zh-CN" b="1" dirty="0"/>
              <a:t>【APIO2014】</a:t>
            </a:r>
            <a:r>
              <a:rPr lang="zh-CN" altLang="en-US" b="1" dirty="0"/>
              <a:t>回文串</a:t>
            </a:r>
            <a:br>
              <a:rPr lang="zh-CN" altLang="en-US" b="1" dirty="0"/>
            </a:br>
            <a:endParaRPr lang="zh-CN" altLang="en-US" dirty="0"/>
          </a:p>
        </p:txBody>
      </p:sp>
      <p:sp>
        <p:nvSpPr>
          <p:cNvPr id="3" name="内容占位符 2">
            <a:extLst>
              <a:ext uri="{FF2B5EF4-FFF2-40B4-BE49-F238E27FC236}">
                <a16:creationId xmlns:a16="http://schemas.microsoft.com/office/drawing/2014/main" id="{3A8C51DF-B53D-4933-8CE7-7F88FE93612E}"/>
              </a:ext>
            </a:extLst>
          </p:cNvPr>
          <p:cNvSpPr>
            <a:spLocks noGrp="1"/>
          </p:cNvSpPr>
          <p:nvPr>
            <p:ph idx="1"/>
          </p:nvPr>
        </p:nvSpPr>
        <p:spPr/>
        <p:txBody>
          <a:bodyPr>
            <a:normAutofit/>
          </a:bodyPr>
          <a:lstStyle/>
          <a:p>
            <a:r>
              <a:rPr lang="zh-CN" altLang="en-US"/>
              <a:t>考虑一个只包含小写字符的字符串</a:t>
            </a:r>
            <a:r>
              <a:rPr lang="en-US" altLang="zh-CN"/>
              <a:t>s</a:t>
            </a:r>
            <a:r>
              <a:rPr lang="zh-CN" altLang="en-US"/>
              <a:t>，定义</a:t>
            </a:r>
            <a:r>
              <a:rPr lang="en-US" altLang="zh-CN"/>
              <a:t>s</a:t>
            </a:r>
            <a:r>
              <a:rPr lang="zh-CN" altLang="en-US"/>
              <a:t>的一个子串</a:t>
            </a:r>
            <a:r>
              <a:rPr lang="en-US" altLang="zh-CN"/>
              <a:t>t</a:t>
            </a:r>
            <a:r>
              <a:rPr lang="zh-CN" altLang="en-US"/>
              <a:t>的出现值为</a:t>
            </a:r>
            <a:r>
              <a:rPr lang="en-US" altLang="zh-CN"/>
              <a:t>t</a:t>
            </a:r>
            <a:r>
              <a:rPr lang="zh-CN" altLang="en-US"/>
              <a:t>在</a:t>
            </a:r>
            <a:r>
              <a:rPr lang="en-US" altLang="zh-CN"/>
              <a:t>s</a:t>
            </a:r>
            <a:r>
              <a:rPr lang="zh-CN" altLang="en-US"/>
              <a:t>中的出现次数乘上</a:t>
            </a:r>
            <a:r>
              <a:rPr lang="en-US" altLang="zh-CN"/>
              <a:t>t</a:t>
            </a:r>
            <a:r>
              <a:rPr lang="zh-CN" altLang="en-US"/>
              <a:t>的长度。</a:t>
            </a:r>
            <a:endParaRPr lang="en-US" altLang="zh-CN"/>
          </a:p>
          <a:p>
            <a:r>
              <a:rPr lang="zh-CN" altLang="en-US"/>
              <a:t>求出</a:t>
            </a:r>
            <a:r>
              <a:rPr lang="en-US" altLang="zh-CN"/>
              <a:t>s</a:t>
            </a:r>
            <a:r>
              <a:rPr lang="zh-CN" altLang="en-US"/>
              <a:t>的所有回文子串中的最大出现值。</a:t>
            </a:r>
            <a:endParaRPr lang="en-US" altLang="zh-CN"/>
          </a:p>
          <a:p>
            <a:endParaRPr lang="en-US" altLang="zh-CN"/>
          </a:p>
          <a:p>
            <a:r>
              <a:rPr lang="zh-CN" altLang="en-US"/>
              <a:t> </a:t>
            </a:r>
            <a:r>
              <a:rPr lang="en-US" altLang="zh-CN"/>
              <a:t>|s|≤300000 </a:t>
            </a:r>
          </a:p>
          <a:p>
            <a:endParaRPr lang="zh-CN" altLang="en-US"/>
          </a:p>
        </p:txBody>
      </p:sp>
    </p:spTree>
    <p:extLst>
      <p:ext uri="{BB962C8B-B14F-4D97-AF65-F5344CB8AC3E}">
        <p14:creationId xmlns:p14="http://schemas.microsoft.com/office/powerpoint/2010/main" val="2209286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05E43-3969-4784-B3C5-66DBC19D6B13}"/>
              </a:ext>
            </a:extLst>
          </p:cNvPr>
          <p:cNvSpPr>
            <a:spLocks noGrp="1"/>
          </p:cNvSpPr>
          <p:nvPr>
            <p:ph type="title"/>
          </p:nvPr>
        </p:nvSpPr>
        <p:spPr/>
        <p:txBody>
          <a:bodyPr/>
          <a:lstStyle/>
          <a:p>
            <a:r>
              <a:rPr lang="en-US" altLang="zh-CN"/>
              <a:t>BJOI2015 </a:t>
            </a:r>
            <a:r>
              <a:rPr lang="zh-CN" altLang="en-US"/>
              <a:t>树的同构</a:t>
            </a:r>
          </a:p>
        </p:txBody>
      </p:sp>
      <p:sp>
        <p:nvSpPr>
          <p:cNvPr id="3" name="内容占位符 2">
            <a:extLst>
              <a:ext uri="{FF2B5EF4-FFF2-40B4-BE49-F238E27FC236}">
                <a16:creationId xmlns:a16="http://schemas.microsoft.com/office/drawing/2014/main" id="{139DDD8C-33AD-442A-A2D8-B9ED5CF61AB4}"/>
              </a:ext>
            </a:extLst>
          </p:cNvPr>
          <p:cNvSpPr>
            <a:spLocks noGrp="1"/>
          </p:cNvSpPr>
          <p:nvPr>
            <p:ph idx="1"/>
          </p:nvPr>
        </p:nvSpPr>
        <p:spPr/>
        <p:txBody>
          <a:bodyPr/>
          <a:lstStyle/>
          <a:p>
            <a:r>
              <a:rPr lang="zh-CN" altLang="en-US"/>
              <a:t>对于两个树</a:t>
            </a:r>
            <a:r>
              <a:rPr lang="en-US" altLang="zh-CN"/>
              <a:t>T1</a:t>
            </a:r>
            <a:r>
              <a:rPr lang="zh-CN" altLang="en-US"/>
              <a:t>和</a:t>
            </a:r>
            <a:r>
              <a:rPr lang="en-US" altLang="zh-CN"/>
              <a:t>T2</a:t>
            </a:r>
            <a:r>
              <a:rPr lang="zh-CN" altLang="en-US"/>
              <a:t>，如果能够把树</a:t>
            </a:r>
            <a:r>
              <a:rPr lang="en-US" altLang="zh-CN"/>
              <a:t>T1</a:t>
            </a:r>
            <a:r>
              <a:rPr lang="zh-CN" altLang="en-US"/>
              <a:t>的所有点重新标号，使得树</a:t>
            </a:r>
            <a:r>
              <a:rPr lang="en-US" altLang="zh-CN"/>
              <a:t>T1</a:t>
            </a:r>
            <a:r>
              <a:rPr lang="zh-CN" altLang="en-US"/>
              <a:t>和树</a:t>
            </a:r>
            <a:r>
              <a:rPr lang="en-US" altLang="zh-CN"/>
              <a:t>T2</a:t>
            </a:r>
            <a:r>
              <a:rPr lang="zh-CN" altLang="en-US"/>
              <a:t>完全相同，那么这两个树是同构的。也就是说，它们具有相同的形态。</a:t>
            </a:r>
          </a:p>
          <a:p>
            <a:r>
              <a:rPr lang="zh-CN" altLang="en-US"/>
              <a:t>现在，给你</a:t>
            </a:r>
            <a:r>
              <a:rPr lang="en-US" altLang="zh-CN"/>
              <a:t>M</a:t>
            </a:r>
            <a:r>
              <a:rPr lang="zh-CN" altLang="en-US"/>
              <a:t>个无根树，请你把它们按同构关系分成若干个等价类。</a:t>
            </a:r>
          </a:p>
          <a:p>
            <a:endParaRPr lang="zh-CN" altLang="en-US"/>
          </a:p>
        </p:txBody>
      </p:sp>
    </p:spTree>
    <p:extLst>
      <p:ext uri="{BB962C8B-B14F-4D97-AF65-F5344CB8AC3E}">
        <p14:creationId xmlns:p14="http://schemas.microsoft.com/office/powerpoint/2010/main" val="313838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32B93-85ED-43E8-9057-6C5DFEEE97F2}"/>
              </a:ext>
            </a:extLst>
          </p:cNvPr>
          <p:cNvSpPr>
            <a:spLocks noGrp="1"/>
          </p:cNvSpPr>
          <p:nvPr>
            <p:ph type="title"/>
          </p:nvPr>
        </p:nvSpPr>
        <p:spPr/>
        <p:txBody>
          <a:bodyPr/>
          <a:lstStyle/>
          <a:p>
            <a:r>
              <a:rPr lang="zh-CN" altLang="en-US"/>
              <a:t>后缀数组 </a:t>
            </a:r>
            <a:r>
              <a:rPr lang="en-US" altLang="zh-CN"/>
              <a:t>SA</a:t>
            </a:r>
            <a:endParaRPr lang="zh-CN" altLang="en-US"/>
          </a:p>
        </p:txBody>
      </p:sp>
      <p:sp>
        <p:nvSpPr>
          <p:cNvPr id="3" name="内容占位符 2">
            <a:extLst>
              <a:ext uri="{FF2B5EF4-FFF2-40B4-BE49-F238E27FC236}">
                <a16:creationId xmlns:a16="http://schemas.microsoft.com/office/drawing/2014/main" id="{CA08D61A-FA9B-46F9-9C28-C2DAAAF74346}"/>
              </a:ext>
            </a:extLst>
          </p:cNvPr>
          <p:cNvSpPr>
            <a:spLocks noGrp="1"/>
          </p:cNvSpPr>
          <p:nvPr>
            <p:ph idx="1"/>
          </p:nvPr>
        </p:nvSpPr>
        <p:spPr/>
        <p:txBody>
          <a:bodyPr/>
          <a:lstStyle/>
          <a:p>
            <a:r>
              <a:rPr lang="zh-CN" altLang="en-US" strike="sngStrike"/>
              <a:t>这是某个，</a:t>
            </a:r>
            <a:r>
              <a:rPr lang="en-US" altLang="zh-CN" strike="sngStrike"/>
              <a:t>em</a:t>
            </a:r>
            <a:r>
              <a:rPr lang="zh-CN" altLang="en-US" strike="sngStrike"/>
              <a:t>，非常常用的算法，且较好理解，实现简单</a:t>
            </a:r>
            <a:endParaRPr lang="en-US" altLang="zh-CN" strike="sngStrike"/>
          </a:p>
          <a:p>
            <a:endParaRPr lang="en-US" altLang="zh-CN"/>
          </a:p>
          <a:p>
            <a:r>
              <a:rPr lang="en-US" altLang="zh-CN"/>
              <a:t>SA</a:t>
            </a:r>
            <a:r>
              <a:rPr lang="zh-CN" altLang="en-US"/>
              <a:t>，是一种在字符串处理中非常优秀的数据结构，是一种</a:t>
            </a:r>
            <a:r>
              <a:rPr lang="zh-CN" altLang="en-US" b="1"/>
              <a:t>处理字符串问题的有力工具，</a:t>
            </a:r>
            <a:r>
              <a:rPr lang="zh-CN" altLang="en-US"/>
              <a:t>我们应该掌握好后缀数组这种数据结构，并且能在不同类型的题目中灵活、高效的运用</a:t>
            </a:r>
            <a:endParaRPr lang="en-US" altLang="zh-CN"/>
          </a:p>
        </p:txBody>
      </p:sp>
    </p:spTree>
    <p:extLst>
      <p:ext uri="{BB962C8B-B14F-4D97-AF65-F5344CB8AC3E}">
        <p14:creationId xmlns:p14="http://schemas.microsoft.com/office/powerpoint/2010/main" val="414031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6DA56-BDD5-4DE6-BA93-0E1A13B1F799}"/>
              </a:ext>
            </a:extLst>
          </p:cNvPr>
          <p:cNvSpPr>
            <a:spLocks noGrp="1"/>
          </p:cNvSpPr>
          <p:nvPr>
            <p:ph type="title"/>
          </p:nvPr>
        </p:nvSpPr>
        <p:spPr/>
        <p:txBody>
          <a:bodyPr/>
          <a:lstStyle/>
          <a:p>
            <a:r>
              <a:rPr lang="zh-CN" altLang="en-US"/>
              <a:t>「</a:t>
            </a:r>
            <a:r>
              <a:rPr lang="en-US" altLang="zh-CN"/>
              <a:t>NOI2017</a:t>
            </a:r>
            <a:r>
              <a:rPr lang="zh-CN" altLang="en-US"/>
              <a:t>」蚯蚓排队 </a:t>
            </a:r>
          </a:p>
        </p:txBody>
      </p:sp>
      <p:sp>
        <p:nvSpPr>
          <p:cNvPr id="3" name="内容占位符 2">
            <a:extLst>
              <a:ext uri="{FF2B5EF4-FFF2-40B4-BE49-F238E27FC236}">
                <a16:creationId xmlns:a16="http://schemas.microsoft.com/office/drawing/2014/main" id="{6FDD1B99-F050-4212-BEBF-ED6C63B77618}"/>
              </a:ext>
            </a:extLst>
          </p:cNvPr>
          <p:cNvSpPr>
            <a:spLocks noGrp="1"/>
          </p:cNvSpPr>
          <p:nvPr>
            <p:ph idx="1"/>
          </p:nvPr>
        </p:nvSpPr>
        <p:spPr/>
        <p:txBody>
          <a:bodyPr>
            <a:normAutofit lnSpcReduction="10000"/>
          </a:bodyPr>
          <a:lstStyle/>
          <a:p>
            <a:pPr marL="0" indent="0">
              <a:buNone/>
            </a:pPr>
            <a:r>
              <a:rPr lang="en-US" altLang="zh-CN"/>
              <a:t>Description</a:t>
            </a:r>
          </a:p>
          <a:p>
            <a:pPr marL="0" indent="0">
              <a:buNone/>
            </a:pPr>
            <a:r>
              <a:rPr lang="zh-CN" altLang="en-US"/>
              <a:t>　　给出</a:t>
            </a:r>
            <a:r>
              <a:rPr lang="en-US" altLang="zh-CN"/>
              <a:t>n</a:t>
            </a:r>
            <a:r>
              <a:rPr lang="zh-CN" altLang="en-US"/>
              <a:t>个字符，初始每个字符单独成字符串。支持</a:t>
            </a:r>
            <a:r>
              <a:rPr lang="en-US" altLang="zh-CN"/>
              <a:t>m</a:t>
            </a:r>
            <a:r>
              <a:rPr lang="zh-CN" altLang="en-US"/>
              <a:t>次操作，每次为一下三种之一：</a:t>
            </a:r>
          </a:p>
          <a:p>
            <a:pPr marL="0" indent="0">
              <a:buNone/>
            </a:pPr>
            <a:r>
              <a:rPr lang="zh-CN" altLang="en-US"/>
              <a:t>　　</a:t>
            </a:r>
            <a:r>
              <a:rPr lang="en-US" altLang="zh-CN"/>
              <a:t>1 i j</a:t>
            </a:r>
            <a:r>
              <a:rPr lang="zh-CN" altLang="en-US"/>
              <a:t>：将以</a:t>
            </a:r>
            <a:r>
              <a:rPr lang="en-US" altLang="zh-CN"/>
              <a:t>i</a:t>
            </a:r>
            <a:r>
              <a:rPr lang="zh-CN" altLang="en-US"/>
              <a:t>结尾的串和以</a:t>
            </a:r>
            <a:r>
              <a:rPr lang="en-US" altLang="zh-CN"/>
              <a:t>j</a:t>
            </a:r>
            <a:r>
              <a:rPr lang="zh-CN" altLang="en-US"/>
              <a:t>开头的串连到一起。</a:t>
            </a:r>
          </a:p>
          <a:p>
            <a:pPr marL="0" indent="0">
              <a:buNone/>
            </a:pPr>
            <a:r>
              <a:rPr lang="zh-CN" altLang="en-US"/>
              <a:t>　　</a:t>
            </a:r>
            <a:r>
              <a:rPr lang="en-US" altLang="zh-CN"/>
              <a:t>2 i</a:t>
            </a:r>
            <a:r>
              <a:rPr lang="zh-CN" altLang="en-US"/>
              <a:t>：将</a:t>
            </a:r>
            <a:r>
              <a:rPr lang="en-US" altLang="zh-CN"/>
              <a:t>i</a:t>
            </a:r>
            <a:r>
              <a:rPr lang="zh-CN" altLang="en-US"/>
              <a:t>所在串从</a:t>
            </a:r>
            <a:r>
              <a:rPr lang="en-US" altLang="zh-CN"/>
              <a:t>i</a:t>
            </a:r>
            <a:r>
              <a:rPr lang="zh-CN" altLang="en-US"/>
              <a:t>位置和</a:t>
            </a:r>
            <a:r>
              <a:rPr lang="en-US" altLang="zh-CN"/>
              <a:t>i</a:t>
            </a:r>
            <a:r>
              <a:rPr lang="zh-CN" altLang="en-US"/>
              <a:t>下一个位置之间断开。</a:t>
            </a:r>
          </a:p>
          <a:p>
            <a:pPr marL="0" indent="0">
              <a:buNone/>
            </a:pPr>
            <a:r>
              <a:rPr lang="zh-CN" altLang="en-US"/>
              <a:t>　　</a:t>
            </a:r>
            <a:r>
              <a:rPr lang="en-US" altLang="zh-CN"/>
              <a:t>3 S k </a:t>
            </a:r>
            <a:r>
              <a:rPr lang="zh-CN" altLang="en-US"/>
              <a:t>：对于字符串</a:t>
            </a:r>
            <a:r>
              <a:rPr lang="en-US" altLang="zh-CN"/>
              <a:t>S</a:t>
            </a:r>
            <a:r>
              <a:rPr lang="zh-CN" altLang="en-US"/>
              <a:t>每个长度为</a:t>
            </a:r>
            <a:r>
              <a:rPr lang="en-US" altLang="zh-CN"/>
              <a:t>k</a:t>
            </a:r>
            <a:r>
              <a:rPr lang="zh-CN" altLang="en-US"/>
              <a:t>的子串，统计它在这</a:t>
            </a:r>
            <a:r>
              <a:rPr lang="en-US" altLang="zh-CN"/>
              <a:t>n</a:t>
            </a:r>
            <a:r>
              <a:rPr lang="zh-CN" altLang="en-US"/>
              <a:t>个字符组成所有字符串中出现的次数，求所有统计结果的乘积模</a:t>
            </a:r>
            <a:r>
              <a:rPr lang="en-US" altLang="zh-CN"/>
              <a:t>998244353</a:t>
            </a:r>
            <a:r>
              <a:rPr lang="zh-CN" altLang="en-US"/>
              <a:t>的结果。</a:t>
            </a:r>
          </a:p>
          <a:p>
            <a:pPr marL="0" indent="0">
              <a:buNone/>
            </a:pPr>
            <a:r>
              <a:rPr lang="zh-CN" altLang="en-US"/>
              <a:t>　　</a:t>
            </a:r>
            <a:r>
              <a:rPr lang="en-US" altLang="zh-CN"/>
              <a:t>n≤2e5 m≤3e5 Σ|S|&lt;1e7 k≤50</a:t>
            </a:r>
          </a:p>
          <a:p>
            <a:pPr marL="0" indent="0">
              <a:buNone/>
            </a:pPr>
            <a:r>
              <a:rPr lang="zh-CN" altLang="en-US"/>
              <a:t>　　</a:t>
            </a:r>
            <a:r>
              <a:rPr lang="en-US" altLang="zh-CN"/>
              <a:t>2</a:t>
            </a:r>
            <a:r>
              <a:rPr lang="zh-CN" altLang="en-US"/>
              <a:t>操作次数小于</a:t>
            </a:r>
            <a:r>
              <a:rPr lang="en-US" altLang="zh-CN"/>
              <a:t>1e3</a:t>
            </a:r>
            <a:endParaRPr lang="zh-CN" altLang="en-US"/>
          </a:p>
        </p:txBody>
      </p:sp>
    </p:spTree>
    <p:extLst>
      <p:ext uri="{BB962C8B-B14F-4D97-AF65-F5344CB8AC3E}">
        <p14:creationId xmlns:p14="http://schemas.microsoft.com/office/powerpoint/2010/main" val="1303659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D83E1-F250-4DB6-AE35-8F649A5FA434}"/>
              </a:ext>
            </a:extLst>
          </p:cNvPr>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CCF2D1-7B3B-40A2-BE9A-E90C04858892}"/>
                  </a:ext>
                </a:extLst>
              </p:cNvPr>
              <p:cNvSpPr>
                <a:spLocks noGrp="1"/>
              </p:cNvSpPr>
              <p:nvPr>
                <p:ph idx="1"/>
              </p:nvPr>
            </p:nvSpPr>
            <p:spPr/>
            <p:txBody>
              <a:bodyPr/>
              <a:lstStyle/>
              <a:p>
                <a:r>
                  <a:rPr lang="zh-CN" altLang="en-US"/>
                  <a:t>给出</a:t>
                </a:r>
                <a:r>
                  <a:rPr lang="en-US" altLang="zh-CN"/>
                  <a:t>n</a:t>
                </a:r>
                <a:r>
                  <a:rPr lang="zh-CN" altLang="en-US"/>
                  <a:t>个各不相同的字符串，给出</a:t>
                </a:r>
                <a:r>
                  <a:rPr lang="en-US" altLang="zh-CN"/>
                  <a:t>k</a:t>
                </a:r>
                <a:r>
                  <a:rPr lang="zh-CN" altLang="en-US"/>
                  <a:t>，要求选出</a:t>
                </a:r>
                <a:r>
                  <a:rPr lang="en-US" altLang="zh-CN"/>
                  <a:t>k</a:t>
                </a:r>
                <a:r>
                  <a:rPr lang="zh-CN" altLang="en-US"/>
                  <a:t>个字符串使选出的字符串之间两两的</a:t>
                </a:r>
                <a:r>
                  <a:rPr lang="en-US" altLang="zh-CN"/>
                  <a:t>LCP</a:t>
                </a:r>
                <a:r>
                  <a:rPr lang="zh-CN" altLang="en-US"/>
                  <a:t>之和最大，输出最大值</a:t>
                </a:r>
                <a:endParaRPr lang="en-US" altLang="zh-CN"/>
              </a:p>
              <a:p>
                <a:endParaRPr lang="en-US" altLang="zh-CN"/>
              </a:p>
              <a:p>
                <a:r>
                  <a:rPr lang="en-US" altLang="zh-CN"/>
                  <a:t> n, len, k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zh-CN" altLang="en-US"/>
                  <a:t> </a:t>
                </a:r>
                <a:r>
                  <a:rPr lang="en-US" altLang="zh-CN"/>
                  <a:t>2000</a:t>
                </a:r>
                <a:endParaRPr lang="zh-CN" altLang="en-US"/>
              </a:p>
              <a:p>
                <a:endParaRPr lang="zh-CN" altLang="en-US"/>
              </a:p>
            </p:txBody>
          </p:sp>
        </mc:Choice>
        <mc:Fallback xmlns="">
          <p:sp>
            <p:nvSpPr>
              <p:cNvPr id="3" name="内容占位符 2">
                <a:extLst>
                  <a:ext uri="{FF2B5EF4-FFF2-40B4-BE49-F238E27FC236}">
                    <a16:creationId xmlns:a16="http://schemas.microsoft.com/office/drawing/2014/main" id="{DDCCF2D1-7B3B-40A2-BE9A-E90C04858892}"/>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2695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C6946-9826-43BE-89A8-180099A2AA7C}"/>
              </a:ext>
            </a:extLst>
          </p:cNvPr>
          <p:cNvSpPr>
            <a:spLocks noGrp="1"/>
          </p:cNvSpPr>
          <p:nvPr>
            <p:ph type="title"/>
          </p:nvPr>
        </p:nvSpPr>
        <p:spPr/>
        <p:txBody>
          <a:bodyPr/>
          <a:lstStyle/>
          <a:p>
            <a:r>
              <a:rPr lang="en-US" altLang="zh-CN" dirty="0" smtClean="0"/>
              <a:t>【NOI2014</a:t>
            </a:r>
            <a:r>
              <a:rPr lang="en-US" altLang="zh-CN" dirty="0"/>
              <a:t>】</a:t>
            </a:r>
            <a:r>
              <a:rPr lang="zh-CN" altLang="en-US" dirty="0"/>
              <a:t>动物园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A3591B-5641-41B4-9C8D-961E2154F411}"/>
                  </a:ext>
                </a:extLst>
              </p:cNvPr>
              <p:cNvSpPr>
                <a:spLocks noGrp="1"/>
              </p:cNvSpPr>
              <p:nvPr>
                <p:ph idx="1"/>
              </p:nvPr>
            </p:nvSpPr>
            <p:spPr/>
            <p:txBody>
              <a:bodyPr/>
              <a:lstStyle/>
              <a:p>
                <a:r>
                  <a:rPr lang="zh-CN" altLang="en-US"/>
                  <a:t>对于字符串 </a:t>
                </a:r>
                <a:r>
                  <a:rPr lang="en-US" altLang="zh-CN"/>
                  <a:t>S </a:t>
                </a:r>
                <a:r>
                  <a:rPr lang="zh-CN" altLang="en-US"/>
                  <a:t>的每一个前缀，求出有多少个子串既是它的后缀同时又是它的前缀，并且该后缀与该前缀不重叠</a:t>
                </a:r>
                <a:endParaRPr lang="en-US" altLang="zh-CN"/>
              </a:p>
              <a:p>
                <a:endParaRPr lang="en-US" altLang="zh-CN"/>
              </a:p>
              <a:p>
                <a:r>
                  <a:rPr lang="en-US" altLang="zh-CN"/>
                  <a:t>Q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a:t> 5</a:t>
                </a:r>
              </a:p>
              <a:p>
                <a:r>
                  <a:rPr lang="en-US" altLang="zh-CN"/>
                  <a:t>Len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a:t> 1e6</a:t>
                </a:r>
                <a:endParaRPr lang="zh-CN" altLang="en-US"/>
              </a:p>
            </p:txBody>
          </p:sp>
        </mc:Choice>
        <mc:Fallback xmlns="">
          <p:sp>
            <p:nvSpPr>
              <p:cNvPr id="3" name="内容占位符 2">
                <a:extLst>
                  <a:ext uri="{FF2B5EF4-FFF2-40B4-BE49-F238E27FC236}">
                    <a16:creationId xmlns:a16="http://schemas.microsoft.com/office/drawing/2014/main" id="{D9A3591B-5641-41B4-9C8D-961E2154F41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832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6B0A6-10C0-4A4F-BED3-6ACCA1AEBC4D}"/>
              </a:ext>
            </a:extLst>
          </p:cNvPr>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0B6168-6C4A-4EDC-9917-CB82174FB5B5}"/>
                  </a:ext>
                </a:extLst>
              </p:cNvPr>
              <p:cNvSpPr>
                <a:spLocks noGrp="1"/>
              </p:cNvSpPr>
              <p:nvPr>
                <p:ph idx="1"/>
              </p:nvPr>
            </p:nvSpPr>
            <p:spPr/>
            <p:txBody>
              <a:bodyPr/>
              <a:lstStyle/>
              <a:p>
                <a:r>
                  <a:rPr lang="zh-CN" altLang="en-US"/>
                  <a:t>给出一个长度为</a:t>
                </a:r>
                <a:r>
                  <a:rPr lang="en-US" altLang="zh-CN"/>
                  <a:t>n</a:t>
                </a:r>
                <a:r>
                  <a:rPr lang="zh-CN" altLang="en-US"/>
                  <a:t>的</a:t>
                </a:r>
                <a:r>
                  <a:rPr lang="en-US" altLang="zh-CN"/>
                  <a:t>01</a:t>
                </a:r>
                <a:r>
                  <a:rPr lang="zh-CN" altLang="en-US"/>
                  <a:t>串，求这个串在随机</a:t>
                </a:r>
                <a:r>
                  <a:rPr lang="en-US" altLang="zh-CN"/>
                  <a:t>01</a:t>
                </a:r>
                <a:r>
                  <a:rPr lang="zh-CN" altLang="en-US"/>
                  <a:t>串中第一次出现的期望位置</a:t>
                </a:r>
                <a:endParaRPr lang="en-US" altLang="zh-CN"/>
              </a:p>
              <a:p>
                <a:endParaRPr lang="en-US" altLang="zh-CN"/>
              </a:p>
              <a:p>
                <a:r>
                  <a:rPr lang="en-US" altLang="zh-CN"/>
                  <a:t>N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a:t>1e7</a:t>
                </a:r>
                <a:endParaRPr lang="zh-CN" altLang="en-US"/>
              </a:p>
            </p:txBody>
          </p:sp>
        </mc:Choice>
        <mc:Fallback xmlns="">
          <p:sp>
            <p:nvSpPr>
              <p:cNvPr id="3" name="内容占位符 2">
                <a:extLst>
                  <a:ext uri="{FF2B5EF4-FFF2-40B4-BE49-F238E27FC236}">
                    <a16:creationId xmlns:a16="http://schemas.microsoft.com/office/drawing/2014/main" id="{FF0B6168-6C4A-4EDC-9917-CB82174FB5B5}"/>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1913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6A032-7A80-416D-9319-EC4BEF22C274}"/>
              </a:ext>
            </a:extLst>
          </p:cNvPr>
          <p:cNvSpPr>
            <a:spLocks noGrp="1"/>
          </p:cNvSpPr>
          <p:nvPr>
            <p:ph type="title"/>
          </p:nvPr>
        </p:nvSpPr>
        <p:spPr>
          <a:xfrm>
            <a:off x="838200" y="217641"/>
            <a:ext cx="10515600" cy="1325563"/>
          </a:xfrm>
        </p:spPr>
        <p:txBody>
          <a:bodyPr/>
          <a:lstStyle/>
          <a:p>
            <a:r>
              <a:rPr lang="en-US" altLang="zh-CN"/>
              <a:t>Nowcoder 131-D </a:t>
            </a:r>
            <a:r>
              <a:rPr lang="zh-CN" altLang="en-US"/>
              <a:t>回文</a:t>
            </a:r>
          </a:p>
        </p:txBody>
      </p:sp>
      <p:sp>
        <p:nvSpPr>
          <p:cNvPr id="3" name="内容占位符 2">
            <a:extLst>
              <a:ext uri="{FF2B5EF4-FFF2-40B4-BE49-F238E27FC236}">
                <a16:creationId xmlns:a16="http://schemas.microsoft.com/office/drawing/2014/main" id="{11546602-A7F5-472A-A358-6BA5B4ABF8B2}"/>
              </a:ext>
            </a:extLst>
          </p:cNvPr>
          <p:cNvSpPr>
            <a:spLocks noGrp="1"/>
          </p:cNvSpPr>
          <p:nvPr>
            <p:ph idx="1"/>
          </p:nvPr>
        </p:nvSpPr>
        <p:spPr>
          <a:xfrm>
            <a:off x="838200" y="1353676"/>
            <a:ext cx="10515600" cy="4667250"/>
          </a:xfrm>
        </p:spPr>
        <p:txBody>
          <a:bodyPr>
            <a:normAutofit fontScale="92500" lnSpcReduction="20000"/>
          </a:bodyPr>
          <a:lstStyle/>
          <a:p>
            <a:r>
              <a:rPr lang="zh-CN" altLang="en-US"/>
              <a:t>字符串 </a:t>
            </a:r>
            <a:r>
              <a:rPr lang="en-US" altLang="zh-CN"/>
              <a:t>S </a:t>
            </a:r>
            <a:r>
              <a:rPr lang="zh-CN" altLang="en-US"/>
              <a:t>只包含小写英文字母。有四种操作，每次操作你可以选择其中一种：</a:t>
            </a:r>
            <a:br>
              <a:rPr lang="zh-CN" altLang="en-US"/>
            </a:br>
            <a:endParaRPr lang="en-US" altLang="zh-CN"/>
          </a:p>
          <a:p>
            <a:r>
              <a:rPr lang="zh-CN" altLang="en-US"/>
              <a:t>删除字符串的第一个字母。</a:t>
            </a:r>
            <a:endParaRPr lang="en-US" altLang="zh-CN"/>
          </a:p>
          <a:p>
            <a:r>
              <a:rPr lang="zh-CN" altLang="en-US"/>
              <a:t>删除字符串的最后一个字母。</a:t>
            </a:r>
            <a:endParaRPr lang="en-US" altLang="zh-CN"/>
          </a:p>
          <a:p>
            <a:r>
              <a:rPr lang="zh-CN" altLang="en-US"/>
              <a:t>在字符串的头部添加任意一个你想要的字母。</a:t>
            </a:r>
            <a:endParaRPr lang="en-US" altLang="zh-CN"/>
          </a:p>
          <a:p>
            <a:r>
              <a:rPr lang="zh-CN" altLang="en-US"/>
              <a:t>在字符串的尾部添加任意一个你想要的字母。</a:t>
            </a:r>
            <a:br>
              <a:rPr lang="zh-CN" altLang="en-US"/>
            </a:br>
            <a:endParaRPr lang="en-US" altLang="zh-CN"/>
          </a:p>
          <a:p>
            <a:r>
              <a:rPr lang="zh-CN" altLang="en-US"/>
              <a:t>删除一个第 </a:t>
            </a:r>
            <a:r>
              <a:rPr lang="en-US" altLang="zh-CN"/>
              <a:t>i </a:t>
            </a:r>
            <a:r>
              <a:rPr lang="zh-CN" altLang="en-US"/>
              <a:t>种英文字母需要的花费是 </a:t>
            </a:r>
            <a:r>
              <a:rPr lang="en-US" altLang="zh-CN"/>
              <a:t>A</a:t>
            </a:r>
            <a:r>
              <a:rPr lang="en-US" altLang="zh-CN" baseline="-25000"/>
              <a:t>i</a:t>
            </a:r>
            <a:r>
              <a:rPr lang="zh-CN" altLang="en-US"/>
              <a:t>，添加一个第 </a:t>
            </a:r>
            <a:r>
              <a:rPr lang="en-US" altLang="zh-CN"/>
              <a:t>i </a:t>
            </a:r>
            <a:r>
              <a:rPr lang="zh-CN" altLang="en-US"/>
              <a:t>种英文字母的花费是 </a:t>
            </a:r>
            <a:r>
              <a:rPr lang="en-US" altLang="zh-CN"/>
              <a:t>B</a:t>
            </a:r>
            <a:r>
              <a:rPr lang="en-US" altLang="zh-CN" baseline="-25000"/>
              <a:t>i</a:t>
            </a:r>
            <a:r>
              <a:rPr lang="zh-CN" altLang="en-US"/>
              <a:t>。</a:t>
            </a:r>
            <a:br>
              <a:rPr lang="zh-CN" altLang="en-US"/>
            </a:br>
            <a:endParaRPr lang="en-US" altLang="zh-CN"/>
          </a:p>
          <a:p>
            <a:r>
              <a:rPr lang="zh-CN" altLang="en-US"/>
              <a:t>问将字符串 </a:t>
            </a:r>
            <a:r>
              <a:rPr lang="en-US" altLang="zh-CN"/>
              <a:t>S </a:t>
            </a:r>
            <a:r>
              <a:rPr lang="zh-CN" altLang="en-US"/>
              <a:t>变成回文串需要的最小花费是多少？</a:t>
            </a:r>
            <a:endParaRPr lang="en-US" altLang="zh-CN"/>
          </a:p>
          <a:p>
            <a:r>
              <a:rPr lang="en-US" altLang="zh-CN"/>
              <a:t>1≤ |S| ≤ 1e5 , 1≤ A</a:t>
            </a:r>
            <a:r>
              <a:rPr lang="en-US" altLang="zh-CN" baseline="-25000"/>
              <a:t>i</a:t>
            </a:r>
            <a:r>
              <a:rPr lang="en-US" altLang="zh-CN"/>
              <a:t>, B</a:t>
            </a:r>
            <a:r>
              <a:rPr lang="en-US" altLang="zh-CN" baseline="-25000"/>
              <a:t>i </a:t>
            </a:r>
            <a:r>
              <a:rPr lang="en-US" altLang="zh-CN"/>
              <a:t>≤ 1e9.</a:t>
            </a:r>
            <a:endParaRPr lang="zh-CN" altLang="en-US"/>
          </a:p>
        </p:txBody>
      </p:sp>
    </p:spTree>
    <p:extLst>
      <p:ext uri="{BB962C8B-B14F-4D97-AF65-F5344CB8AC3E}">
        <p14:creationId xmlns:p14="http://schemas.microsoft.com/office/powerpoint/2010/main" val="2093026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1CF4-E690-4FDD-8E8C-6FD9B1AF398D}"/>
              </a:ext>
            </a:extLst>
          </p:cNvPr>
          <p:cNvSpPr>
            <a:spLocks noGrp="1"/>
          </p:cNvSpPr>
          <p:nvPr>
            <p:ph type="title"/>
          </p:nvPr>
        </p:nvSpPr>
        <p:spPr>
          <a:xfrm>
            <a:off x="181743" y="216310"/>
            <a:ext cx="10515600" cy="1325563"/>
          </a:xfrm>
        </p:spPr>
        <p:txBody>
          <a:bodyPr/>
          <a:lstStyle/>
          <a:p>
            <a:r>
              <a:rPr lang="zh-CN" altLang="en-US"/>
              <a:t>「</a:t>
            </a:r>
            <a:r>
              <a:rPr lang="en-US" altLang="zh-CN"/>
              <a:t>NOI2016</a:t>
            </a:r>
            <a:r>
              <a:rPr lang="zh-CN" altLang="en-US"/>
              <a:t>」优秀的拆分</a:t>
            </a:r>
          </a:p>
        </p:txBody>
      </p:sp>
      <p:pic>
        <p:nvPicPr>
          <p:cNvPr id="8" name="图片 7">
            <a:extLst>
              <a:ext uri="{FF2B5EF4-FFF2-40B4-BE49-F238E27FC236}">
                <a16:creationId xmlns:a16="http://schemas.microsoft.com/office/drawing/2014/main" id="{E1FA98A0-441A-49C0-B82D-9F754171E484}"/>
              </a:ext>
            </a:extLst>
          </p:cNvPr>
          <p:cNvPicPr>
            <a:picLocks noChangeAspect="1"/>
          </p:cNvPicPr>
          <p:nvPr/>
        </p:nvPicPr>
        <p:blipFill rotWithShape="1">
          <a:blip r:embed="rId2">
            <a:extLst>
              <a:ext uri="{28A0092B-C50C-407E-A947-70E740481C1C}">
                <a14:useLocalDpi xmlns:a14="http://schemas.microsoft.com/office/drawing/2010/main" val="0"/>
              </a:ext>
            </a:extLst>
          </a:blip>
          <a:srcRect t="13052" b="6017"/>
          <a:stretch/>
        </p:blipFill>
        <p:spPr>
          <a:xfrm>
            <a:off x="269153" y="1253613"/>
            <a:ext cx="11741104" cy="5388077"/>
          </a:xfrm>
          <a:prstGeom prst="rect">
            <a:avLst/>
          </a:prstGeom>
        </p:spPr>
      </p:pic>
      <p:pic>
        <p:nvPicPr>
          <p:cNvPr id="10" name="图片 9">
            <a:extLst>
              <a:ext uri="{FF2B5EF4-FFF2-40B4-BE49-F238E27FC236}">
                <a16:creationId xmlns:a16="http://schemas.microsoft.com/office/drawing/2014/main" id="{6A1C0C81-80AC-456A-8C4A-3930E60F2F50}"/>
              </a:ext>
            </a:extLst>
          </p:cNvPr>
          <p:cNvPicPr>
            <a:picLocks noChangeAspect="1"/>
          </p:cNvPicPr>
          <p:nvPr/>
        </p:nvPicPr>
        <p:blipFill rotWithShape="1">
          <a:blip r:embed="rId3">
            <a:extLst>
              <a:ext uri="{28A0092B-C50C-407E-A947-70E740481C1C}">
                <a14:useLocalDpi xmlns:a14="http://schemas.microsoft.com/office/drawing/2010/main" val="0"/>
              </a:ext>
            </a:extLst>
          </a:blip>
          <a:srcRect t="54389"/>
          <a:stretch/>
        </p:blipFill>
        <p:spPr>
          <a:xfrm>
            <a:off x="5333117" y="6223820"/>
            <a:ext cx="6677140" cy="634180"/>
          </a:xfrm>
          <a:prstGeom prst="rect">
            <a:avLst/>
          </a:prstGeom>
        </p:spPr>
      </p:pic>
    </p:spTree>
    <p:extLst>
      <p:ext uri="{BB962C8B-B14F-4D97-AF65-F5344CB8AC3E}">
        <p14:creationId xmlns:p14="http://schemas.microsoft.com/office/powerpoint/2010/main" val="2294539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9F4D9-5C94-4072-9166-5C9C4A8CA291}"/>
              </a:ext>
            </a:extLst>
          </p:cNvPr>
          <p:cNvSpPr>
            <a:spLocks noGrp="1"/>
          </p:cNvSpPr>
          <p:nvPr>
            <p:ph type="title"/>
          </p:nvPr>
        </p:nvSpPr>
        <p:spPr/>
        <p:txBody>
          <a:bodyPr/>
          <a:lstStyle/>
          <a:p>
            <a:r>
              <a:rPr lang="en-US" altLang="zh-CN"/>
              <a:t>Jzoj6042 Second</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A1A2C3-A1DE-4AA7-A7C9-B0D834619DDF}"/>
                  </a:ext>
                </a:extLst>
              </p:cNvPr>
              <p:cNvSpPr>
                <a:spLocks noGrp="1"/>
              </p:cNvSpPr>
              <p:nvPr>
                <p:ph idx="1"/>
              </p:nvPr>
            </p:nvSpPr>
            <p:spPr>
              <a:xfrm>
                <a:off x="838200" y="4218037"/>
                <a:ext cx="10515600" cy="1958925"/>
              </a:xfrm>
            </p:spPr>
            <p:txBody>
              <a:bodyPr/>
              <a:lstStyle/>
              <a:p>
                <a:r>
                  <a:rPr lang="en-US" altLang="zh-CN"/>
                  <a:t>|s|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a:t> </a:t>
                </a:r>
                <a:r>
                  <a:rPr lang="en-US" altLang="zh-CN"/>
                  <a:t>1e6</a:t>
                </a:r>
                <a:endParaRPr lang="zh-CN" altLang="en-US"/>
              </a:p>
            </p:txBody>
          </p:sp>
        </mc:Choice>
        <mc:Fallback xmlns="">
          <p:sp>
            <p:nvSpPr>
              <p:cNvPr id="3" name="内容占位符 2">
                <a:extLst>
                  <a:ext uri="{FF2B5EF4-FFF2-40B4-BE49-F238E27FC236}">
                    <a16:creationId xmlns:a16="http://schemas.microsoft.com/office/drawing/2014/main" id="{5EA1A2C3-A1DE-4AA7-A7C9-B0D834619DDF}"/>
                  </a:ext>
                </a:extLst>
              </p:cNvPr>
              <p:cNvSpPr>
                <a:spLocks noGrp="1" noRot="1" noChangeAspect="1" noMove="1" noResize="1" noEditPoints="1" noAdjustHandles="1" noChangeArrowheads="1" noChangeShapeType="1" noTextEdit="1"/>
              </p:cNvSpPr>
              <p:nvPr>
                <p:ph idx="1"/>
              </p:nvPr>
            </p:nvSpPr>
            <p:spPr>
              <a:xfrm>
                <a:off x="838200" y="4218037"/>
                <a:ext cx="10515600" cy="1958925"/>
              </a:xfrm>
              <a:blipFill>
                <a:blip r:embed="rId2"/>
                <a:stretch>
                  <a:fillRect l="-1043" t="-5607"/>
                </a:stretch>
              </a:blipFill>
            </p:spPr>
            <p:txBody>
              <a:bodyPr/>
              <a:lstStyle/>
              <a:p>
                <a:r>
                  <a:rPr lang="zh-CN" altLang="en-US">
                    <a:noFill/>
                  </a:rPr>
                  <a:t> </a:t>
                </a:r>
              </a:p>
            </p:txBody>
          </p:sp>
        </mc:Fallback>
      </mc:AlternateContent>
      <p:pic>
        <p:nvPicPr>
          <p:cNvPr id="4" name="Picture 2" descr=" ">
            <a:extLst>
              <a:ext uri="{FF2B5EF4-FFF2-40B4-BE49-F238E27FC236}">
                <a16:creationId xmlns:a16="http://schemas.microsoft.com/office/drawing/2014/main" id="{47F457BC-283D-4DD4-8582-0150605D7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28" y="1869588"/>
            <a:ext cx="11813544" cy="216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728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FDAAE-1387-43FC-8F6E-B947B8460648}"/>
              </a:ext>
            </a:extLst>
          </p:cNvPr>
          <p:cNvSpPr>
            <a:spLocks noGrp="1"/>
          </p:cNvSpPr>
          <p:nvPr>
            <p:ph type="title"/>
          </p:nvPr>
        </p:nvSpPr>
        <p:spPr/>
        <p:txBody>
          <a:bodyPr/>
          <a:lstStyle/>
          <a:p>
            <a:r>
              <a:rPr lang="en-US" altLang="zh-CN" dirty="0"/>
              <a:t>CTSC2010 </a:t>
            </a:r>
            <a:r>
              <a:rPr lang="zh-CN" altLang="en-US" dirty="0"/>
              <a:t>珠宝商</a:t>
            </a:r>
          </a:p>
        </p:txBody>
      </p:sp>
      <p:sp>
        <p:nvSpPr>
          <p:cNvPr id="3" name="内容占位符 2">
            <a:extLst>
              <a:ext uri="{FF2B5EF4-FFF2-40B4-BE49-F238E27FC236}">
                <a16:creationId xmlns:a16="http://schemas.microsoft.com/office/drawing/2014/main" id="{322DF0F2-2C5F-4579-B5EB-FE14702C467A}"/>
              </a:ext>
            </a:extLst>
          </p:cNvPr>
          <p:cNvSpPr>
            <a:spLocks noGrp="1"/>
          </p:cNvSpPr>
          <p:nvPr>
            <p:ph idx="1"/>
          </p:nvPr>
        </p:nvSpPr>
        <p:spPr/>
        <p:txBody>
          <a:bodyPr/>
          <a:lstStyle/>
          <a:p>
            <a:r>
              <a:rPr lang="zh-CN" altLang="en-US"/>
              <a:t>有一棵</a:t>
            </a:r>
            <a:r>
              <a:rPr lang="en-US" altLang="zh-CN"/>
              <a:t>n</a:t>
            </a:r>
            <a:r>
              <a:rPr lang="zh-CN" altLang="en-US"/>
              <a:t>个节点的树和一个长度为</a:t>
            </a:r>
            <a:r>
              <a:rPr lang="en-US" altLang="zh-CN"/>
              <a:t>m</a:t>
            </a:r>
            <a:r>
              <a:rPr lang="zh-CN" altLang="en-US"/>
              <a:t>的字符串</a:t>
            </a:r>
            <a:r>
              <a:rPr lang="en-US" altLang="zh-CN"/>
              <a:t>S</a:t>
            </a:r>
            <a:r>
              <a:rPr lang="zh-CN" altLang="en-US"/>
              <a:t>，树上每个节点有一个字符。对于每两个点组成的点对，它们之间路径上的点组成了一个字符串，求所有这样字符串出现次数的和</a:t>
            </a:r>
          </a:p>
          <a:p>
            <a:r>
              <a:rPr lang="en-US" altLang="zh-CN"/>
              <a:t>n,m&lt;=50000</a:t>
            </a:r>
            <a:endParaRPr lang="zh-CN" altLang="en-US"/>
          </a:p>
        </p:txBody>
      </p:sp>
    </p:spTree>
    <p:extLst>
      <p:ext uri="{BB962C8B-B14F-4D97-AF65-F5344CB8AC3E}">
        <p14:creationId xmlns:p14="http://schemas.microsoft.com/office/powerpoint/2010/main" val="1876950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E0FA5-EBD4-442F-AB2B-C440F5CD2905}"/>
              </a:ext>
            </a:extLst>
          </p:cNvPr>
          <p:cNvSpPr>
            <a:spLocks noGrp="1"/>
          </p:cNvSpPr>
          <p:nvPr>
            <p:ph type="title"/>
          </p:nvPr>
        </p:nvSpPr>
        <p:spPr/>
        <p:txBody>
          <a:bodyPr/>
          <a:lstStyle/>
          <a:p>
            <a:r>
              <a:rPr lang="zh-CN" altLang="en-US"/>
              <a:t>子串</a:t>
            </a:r>
          </a:p>
        </p:txBody>
      </p:sp>
      <p:sp>
        <p:nvSpPr>
          <p:cNvPr id="3" name="内容占位符 2">
            <a:extLst>
              <a:ext uri="{FF2B5EF4-FFF2-40B4-BE49-F238E27FC236}">
                <a16:creationId xmlns:a16="http://schemas.microsoft.com/office/drawing/2014/main" id="{B1AEB27D-3AAC-4710-BE8E-80FFF11F64BC}"/>
              </a:ext>
            </a:extLst>
          </p:cNvPr>
          <p:cNvSpPr>
            <a:spLocks noGrp="1"/>
          </p:cNvSpPr>
          <p:nvPr>
            <p:ph idx="1"/>
          </p:nvPr>
        </p:nvSpPr>
        <p:spPr>
          <a:xfrm>
            <a:off x="838200" y="4395019"/>
            <a:ext cx="10515600" cy="1781944"/>
          </a:xfrm>
        </p:spPr>
        <p:txBody>
          <a:bodyPr/>
          <a:lstStyle/>
          <a:p>
            <a:r>
              <a:rPr lang="en-US" altLang="zh-CN"/>
              <a:t>30% </a:t>
            </a:r>
            <a:r>
              <a:rPr lang="zh-CN" altLang="en-US"/>
              <a:t>字符串总长</a:t>
            </a:r>
            <a:r>
              <a:rPr lang="en-US" altLang="zh-CN"/>
              <a:t>T≤5000 </a:t>
            </a:r>
            <a:br>
              <a:rPr lang="en-US" altLang="zh-CN"/>
            </a:br>
            <a:r>
              <a:rPr lang="en-US" altLang="zh-CN"/>
              <a:t>60% T≤200000 </a:t>
            </a:r>
            <a:br>
              <a:rPr lang="en-US" altLang="zh-CN"/>
            </a:br>
            <a:r>
              <a:rPr lang="en-US" altLang="zh-CN"/>
              <a:t>100% T≤500000 </a:t>
            </a:r>
            <a:br>
              <a:rPr lang="en-US" altLang="zh-CN"/>
            </a:br>
            <a:r>
              <a:rPr lang="zh-CN" altLang="en-US"/>
              <a:t>字符串只有字符集是</a:t>
            </a:r>
            <a:r>
              <a:rPr lang="en-US" altLang="zh-CN"/>
              <a:t>{a,b}</a:t>
            </a:r>
            <a:endParaRPr lang="zh-CN" altLang="en-US"/>
          </a:p>
        </p:txBody>
      </p:sp>
      <p:pic>
        <p:nvPicPr>
          <p:cNvPr id="8" name="内容占位符 4">
            <a:extLst>
              <a:ext uri="{FF2B5EF4-FFF2-40B4-BE49-F238E27FC236}">
                <a16:creationId xmlns:a16="http://schemas.microsoft.com/office/drawing/2014/main" id="{F4CC7046-0908-4BAF-87A9-5A2C0EE1A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2" y="2003298"/>
            <a:ext cx="10605316" cy="2025906"/>
          </a:xfrm>
          <a:prstGeom prst="rect">
            <a:avLst/>
          </a:prstGeom>
        </p:spPr>
      </p:pic>
    </p:spTree>
    <p:extLst>
      <p:ext uri="{BB962C8B-B14F-4D97-AF65-F5344CB8AC3E}">
        <p14:creationId xmlns:p14="http://schemas.microsoft.com/office/powerpoint/2010/main" val="1707476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2EA2A-1022-47FC-8B39-EAC339DDF9D3}"/>
              </a:ext>
            </a:extLst>
          </p:cNvPr>
          <p:cNvSpPr>
            <a:spLocks noGrp="1"/>
          </p:cNvSpPr>
          <p:nvPr>
            <p:ph type="title"/>
          </p:nvPr>
        </p:nvSpPr>
        <p:spPr/>
        <p:txBody>
          <a:bodyPr/>
          <a:lstStyle/>
          <a:p>
            <a:r>
              <a:rPr lang="en-US" altLang="zh-CN" dirty="0" smtClean="0"/>
              <a:t>JZOJ 4387</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2FF0CB-F387-45D8-9FD8-78F1E67B5F7A}"/>
                  </a:ext>
                </a:extLst>
              </p:cNvPr>
              <p:cNvSpPr>
                <a:spLocks noGrp="1"/>
              </p:cNvSpPr>
              <p:nvPr>
                <p:ph idx="1"/>
              </p:nvPr>
            </p:nvSpPr>
            <p:spPr/>
            <p:txBody>
              <a:bodyPr/>
              <a:lstStyle/>
              <a:p>
                <a:r>
                  <a:rPr lang="zh-CN" altLang="en-US"/>
                  <a:t>从一个空串开始，每次进行以下两种操作之一：</a:t>
                </a:r>
              </a:p>
              <a:p>
                <a:r>
                  <a:rPr lang="zh-CN" altLang="en-US"/>
                  <a:t>在串的头部或尾部插入一个字符</a:t>
                </a:r>
              </a:p>
              <a:p>
                <a:r>
                  <a:rPr lang="zh-CN" altLang="en-US"/>
                  <a:t>将整个串复制一遍，再反序接到原来串的后面</a:t>
                </a:r>
              </a:p>
              <a:p>
                <a:r>
                  <a:rPr lang="zh-CN" altLang="en-US"/>
                  <a:t>最少要几次操作才能获得目标串</a:t>
                </a:r>
                <a:endParaRPr lang="en-US" altLang="zh-CN"/>
              </a:p>
              <a:p>
                <a:endParaRPr lang="en-US" altLang="zh-CN"/>
              </a:p>
              <a:p>
                <a:r>
                  <a:rPr lang="en-US" altLang="zh-CN"/>
                  <a:t>Q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a:t> </a:t>
                </a:r>
                <a:r>
                  <a:rPr lang="en-US" altLang="zh-CN"/>
                  <a:t>10</a:t>
                </a:r>
                <a:r>
                  <a:rPr lang="zh-CN" altLang="en-US"/>
                  <a:t>，</a:t>
                </a:r>
                <a:r>
                  <a:rPr lang="en-US" altLang="zh-CN"/>
                  <a:t> |s|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zh-CN" altLang="en-US"/>
                  <a:t> </a:t>
                </a:r>
                <a:r>
                  <a:rPr lang="en-US" altLang="zh-CN"/>
                  <a:t>1e5</a:t>
                </a:r>
                <a:endParaRPr lang="zh-CN" altLang="en-US"/>
              </a:p>
            </p:txBody>
          </p:sp>
        </mc:Choice>
        <mc:Fallback xmlns="">
          <p:sp>
            <p:nvSpPr>
              <p:cNvPr id="3" name="内容占位符 2">
                <a:extLst>
                  <a:ext uri="{FF2B5EF4-FFF2-40B4-BE49-F238E27FC236}">
                    <a16:creationId xmlns:a16="http://schemas.microsoft.com/office/drawing/2014/main" id="{EE2FF0CB-F387-45D8-9FD8-78F1E67B5F7A}"/>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546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双关键字桶排</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为了更好的理解</a:t>
                </a:r>
                <a:r>
                  <a:rPr lang="en-US" altLang="zh-CN" dirty="0" smtClean="0"/>
                  <a:t>SA</a:t>
                </a:r>
                <a:r>
                  <a:rPr lang="zh-CN" altLang="en-US" dirty="0" smtClean="0"/>
                  <a:t>的倍增建法，我调整了讲解顺序。</a:t>
                </a:r>
                <a:endParaRPr lang="en-US" altLang="zh-CN" dirty="0" smtClean="0"/>
              </a:p>
              <a:p>
                <a:r>
                  <a:rPr lang="zh-CN" altLang="en-US" dirty="0"/>
                  <a:t>先</a:t>
                </a:r>
                <a:r>
                  <a:rPr lang="zh-CN" altLang="en-US" dirty="0" smtClean="0"/>
                  <a:t>看一道题：</a:t>
                </a:r>
                <a:r>
                  <a:rPr lang="en-US" altLang="zh-CN" dirty="0" smtClean="0"/>
                  <a:t/>
                </a:r>
                <a:br>
                  <a:rPr lang="en-US" altLang="zh-CN" dirty="0" smtClean="0"/>
                </a:br>
                <a:r>
                  <a:rPr lang="zh-CN" altLang="en-US" dirty="0" smtClean="0"/>
                  <a:t>给出</a:t>
                </a:r>
                <a:r>
                  <a:rPr lang="en-US" altLang="zh-CN" dirty="0" smtClean="0"/>
                  <a:t>n</a:t>
                </a:r>
                <a:r>
                  <a:rPr lang="zh-CN" altLang="en-US" dirty="0" smtClean="0"/>
                  <a:t>个数</a:t>
                </a:r>
                <a:r>
                  <a:rPr lang="en-US" altLang="zh-CN" dirty="0" smtClean="0"/>
                  <a:t>a[1-n]</a:t>
                </a:r>
                <a:r>
                  <a:rPr lang="zh-CN" altLang="en-US" dirty="0" smtClean="0"/>
                  <a:t>，把它们从小到大排序。</a:t>
                </a:r>
                <a:endParaRPr lang="en-US" altLang="zh-CN" dirty="0" smtClean="0"/>
              </a:p>
              <a:p>
                <a:r>
                  <a:rPr lang="zh-CN" altLang="en-US" strike="sngStrike" dirty="0" smtClean="0"/>
                  <a:t>不要问我怎么读入，问就交互。</a:t>
                </a:r>
                <a:endParaRPr lang="en-US" altLang="zh-CN" strike="sngStrike" dirty="0" smtClean="0"/>
              </a:p>
              <a:p>
                <a:endParaRPr lang="en-US" altLang="zh-CN" dirty="0"/>
              </a:p>
              <a:p>
                <a14:m>
                  <m:oMath xmlns:m="http://schemas.openxmlformats.org/officeDocument/2006/math">
                    <m:r>
                      <a:rPr lang="en-US" altLang="zh-CN" i="1" dirty="0" smtClean="0">
                        <a:latin typeface="Cambria Math" panose="02040503050406030204" pitchFamily="18" charset="0"/>
                      </a:rPr>
                      <m:t>1&lt;=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≤5</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7</m:t>
                    </m:r>
                  </m:oMath>
                </a14:m>
                <a:endParaRPr lang="en-US" altLang="zh-CN" dirty="0" smtClean="0"/>
              </a:p>
              <a:p>
                <a14:m>
                  <m:oMath xmlns:m="http://schemas.openxmlformats.org/officeDocument/2006/math">
                    <m:r>
                      <a:rPr lang="en-US" altLang="zh-CN" i="1" dirty="0">
                        <a:latin typeface="Cambria Math" panose="02040503050406030204" pitchFamily="18" charset="0"/>
                      </a:rPr>
                      <m:t>0</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]&lt;</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b="0" i="1" dirty="0" smtClean="0">
                            <a:latin typeface="Cambria Math" panose="02040503050406030204" pitchFamily="18" charset="0"/>
                          </a:rPr>
                          <m:t>31</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64556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6AE56-1F66-4BA2-A408-82D4523E12EB}"/>
              </a:ext>
            </a:extLst>
          </p:cNvPr>
          <p:cNvSpPr>
            <a:spLocks noGrp="1"/>
          </p:cNvSpPr>
          <p:nvPr>
            <p:ph type="title"/>
          </p:nvPr>
        </p:nvSpPr>
        <p:spPr/>
        <p:txBody>
          <a:bodyPr/>
          <a:lstStyle/>
          <a:p>
            <a:r>
              <a:rPr lang="zh-CN" altLang="en-US"/>
              <a:t>参考（鸣谢）</a:t>
            </a:r>
          </a:p>
        </p:txBody>
      </p:sp>
      <p:sp>
        <p:nvSpPr>
          <p:cNvPr id="3" name="内容占位符 2">
            <a:extLst>
              <a:ext uri="{FF2B5EF4-FFF2-40B4-BE49-F238E27FC236}">
                <a16:creationId xmlns:a16="http://schemas.microsoft.com/office/drawing/2014/main" id="{85FA339B-DA9F-4321-9D07-76068F76AFAF}"/>
              </a:ext>
            </a:extLst>
          </p:cNvPr>
          <p:cNvSpPr>
            <a:spLocks noGrp="1"/>
          </p:cNvSpPr>
          <p:nvPr>
            <p:ph idx="1"/>
          </p:nvPr>
        </p:nvSpPr>
        <p:spPr/>
        <p:txBody>
          <a:bodyPr/>
          <a:lstStyle/>
          <a:p>
            <a:r>
              <a:rPr lang="zh-CN" altLang="en-US"/>
              <a:t>各位</a:t>
            </a:r>
            <a:r>
              <a:rPr lang="en-US" altLang="zh-CN"/>
              <a:t>dalao</a:t>
            </a:r>
            <a:r>
              <a:rPr lang="zh-CN" altLang="en-US"/>
              <a:t>的各种论文和</a:t>
            </a:r>
            <a:r>
              <a:rPr lang="en-US" altLang="zh-CN"/>
              <a:t>ppt</a:t>
            </a:r>
          </a:p>
          <a:p>
            <a:endParaRPr lang="en-US" altLang="zh-CN"/>
          </a:p>
          <a:p>
            <a:r>
              <a:rPr lang="zh-CN" altLang="en-US">
                <a:solidFill>
                  <a:schemeClr val="bg2">
                    <a:lumMod val="50000"/>
                  </a:schemeClr>
                </a:solidFill>
              </a:rPr>
              <a:t>怎么说呢版权意识还是要有的</a:t>
            </a:r>
          </a:p>
        </p:txBody>
      </p:sp>
    </p:spTree>
    <p:extLst>
      <p:ext uri="{BB962C8B-B14F-4D97-AF65-F5344CB8AC3E}">
        <p14:creationId xmlns:p14="http://schemas.microsoft.com/office/powerpoint/2010/main" val="388053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双关键字拆分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如果</a:t>
                </a:r>
                <a:r>
                  <a:rPr lang="en-US" altLang="zh-CN" dirty="0" smtClean="0"/>
                  <a:t>a[</a:t>
                </a:r>
                <a:r>
                  <a:rPr lang="en-US" altLang="zh-CN" dirty="0" err="1" smtClean="0"/>
                  <a:t>i</a:t>
                </a:r>
                <a:r>
                  <a:rPr lang="en-US" altLang="zh-CN" dirty="0" smtClean="0"/>
                  <a:t>]&lt;=1e6</a:t>
                </a:r>
                <a:r>
                  <a:rPr lang="zh-CN" altLang="en-US" dirty="0" smtClean="0"/>
                  <a:t>，那么便是桶排裸题。</a:t>
                </a:r>
                <a:endParaRPr lang="en-US" altLang="zh-CN" dirty="0" smtClean="0"/>
              </a:p>
              <a:p>
                <a:r>
                  <a:rPr lang="zh-CN" altLang="en-US" dirty="0" smtClean="0"/>
                  <a:t>由这个受到启发，对于一个较大的数，可以把它拆成两个比较小的数：</a:t>
                </a:r>
                <a:endParaRPr lang="en-US" altLang="zh-CN" dirty="0" smtClean="0"/>
              </a:p>
              <a:p>
                <a:r>
                  <a:rPr lang="zh-CN" altLang="en-US" dirty="0" smtClean="0"/>
                  <a:t>设</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𝑚𝑎𝑥𝑎</m:t>
                        </m:r>
                      </m:e>
                    </m:rad>
                  </m:oMath>
                </a14:m>
                <a:endParaRPr lang="en-US" altLang="zh-CN" b="0" i="1" dirty="0" smtClean="0">
                  <a:latin typeface="Cambria Math" panose="02040503050406030204" pitchFamily="18" charset="0"/>
                </a:endParaRPr>
              </a:p>
              <a:p>
                <a:r>
                  <a:rPr lang="en-US" altLang="zh-CN" b="0" dirty="0" smtClean="0"/>
                  <a:t>a1</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num>
                          <m:den>
                            <m:r>
                              <a:rPr lang="en-US" altLang="zh-CN" b="0" i="1" smtClean="0">
                                <a:latin typeface="Cambria Math" panose="02040503050406030204" pitchFamily="18" charset="0"/>
                              </a:rPr>
                              <m:t>𝑚</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dirty="0" smtClean="0"/>
                  <a:t/>
                </a:r>
                <a:br>
                  <a:rPr lang="en-US" altLang="zh-CN" dirty="0" smtClean="0"/>
                </a:br>
                <a:r>
                  <a:rPr lang="zh-CN" altLang="en-US" dirty="0" smtClean="0"/>
                  <a:t>即</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1[</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𝑚</m:t>
                    </m:r>
                    <m:r>
                      <a:rPr lang="en-US" altLang="zh-CN" i="1" dirty="0" err="1"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2[</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endParaRPr lang="en-US" altLang="zh-CN" dirty="0" smtClean="0"/>
              </a:p>
              <a:p>
                <a:r>
                  <a:rPr lang="zh-CN" altLang="en-US" dirty="0" smtClean="0"/>
                  <a:t>这样的</a:t>
                </a:r>
                <a14:m>
                  <m:oMath xmlns:m="http://schemas.openxmlformats.org/officeDocument/2006/math">
                    <m:r>
                      <a:rPr lang="zh-CN" altLang="en-US" i="1" dirty="0">
                        <a:latin typeface="Cambria Math" panose="02040503050406030204" pitchFamily="18" charset="0"/>
                      </a:rPr>
                      <m:t>话</m:t>
                    </m:r>
                    <m:r>
                      <a:rPr lang="zh-CN" altLang="en-US" i="1" dirty="0" smtClean="0">
                        <a:latin typeface="Cambria Math" panose="02040503050406030204" pitchFamily="18" charset="0"/>
                      </a:rPr>
                      <m:t>有</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1</m:t>
                    </m:r>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𝑖</m:t>
                        </m:r>
                      </m:e>
                    </m:d>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2</m:t>
                    </m:r>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𝑖</m:t>
                        </m:r>
                      </m:e>
                    </m:d>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𝑚</m:t>
                    </m:r>
                  </m:oMath>
                </a14:m>
                <a:endParaRPr lang="en-US" altLang="zh-CN" dirty="0" smtClean="0"/>
              </a:p>
              <a:p>
                <a:r>
                  <a:rPr lang="zh-CN" altLang="en-US" dirty="0" smtClean="0"/>
                  <a:t>对</a:t>
                </a:r>
                <a:r>
                  <a:rPr lang="en-US" altLang="zh-CN" dirty="0" smtClean="0"/>
                  <a:t>a</a:t>
                </a:r>
                <a:r>
                  <a:rPr lang="zh-CN" altLang="en-US" dirty="0" smtClean="0"/>
                  <a:t>的排序可以看作以</a:t>
                </a:r>
                <a:r>
                  <a:rPr lang="en-US" altLang="zh-CN" dirty="0" smtClean="0"/>
                  <a:t>a1</a:t>
                </a:r>
                <a:r>
                  <a:rPr lang="zh-CN" altLang="en-US" dirty="0" smtClean="0"/>
                  <a:t>为第一关键字，</a:t>
                </a:r>
                <a:r>
                  <a:rPr lang="en-US" altLang="zh-CN" dirty="0" smtClean="0"/>
                  <a:t>a2</a:t>
                </a:r>
                <a:r>
                  <a:rPr lang="zh-CN" altLang="en-US" dirty="0" smtClean="0"/>
                  <a:t>为第二关键字的排序。</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8231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正常桶排</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226479" cy="4586840"/>
          </a:xfrm>
          <a:prstGeom prst="rect">
            <a:avLst/>
          </a:prstGeom>
        </p:spPr>
      </p:pic>
    </p:spTree>
    <p:extLst>
      <p:ext uri="{BB962C8B-B14F-4D97-AF65-F5344CB8AC3E}">
        <p14:creationId xmlns:p14="http://schemas.microsoft.com/office/powerpoint/2010/main" val="56768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双关键字的</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232769" cy="4351338"/>
          </a:xfrm>
        </p:spPr>
      </p:pic>
      <p:sp>
        <p:nvSpPr>
          <p:cNvPr id="6" name="文本框 5"/>
          <p:cNvSpPr txBox="1"/>
          <p:nvPr/>
        </p:nvSpPr>
        <p:spPr>
          <a:xfrm>
            <a:off x="9412224" y="1690688"/>
            <a:ext cx="2487168" cy="646331"/>
          </a:xfrm>
          <a:prstGeom prst="rect">
            <a:avLst/>
          </a:prstGeom>
          <a:noFill/>
        </p:spPr>
        <p:txBody>
          <a:bodyPr wrap="square" rtlCol="0">
            <a:spAutoFit/>
          </a:bodyPr>
          <a:lstStyle/>
          <a:p>
            <a:r>
              <a:rPr lang="zh-CN" altLang="en-US" b="1" dirty="0" smtClean="0"/>
              <a:t>发现就是做个前缀和，然后倒着扫一遍就好了。</a:t>
            </a:r>
            <a:endParaRPr lang="zh-CN" altLang="en-US" b="1" dirty="0"/>
          </a:p>
        </p:txBody>
      </p:sp>
    </p:spTree>
    <p:extLst>
      <p:ext uri="{BB962C8B-B14F-4D97-AF65-F5344CB8AC3E}">
        <p14:creationId xmlns:p14="http://schemas.microsoft.com/office/powerpoint/2010/main" val="43731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上面的写法并不是常数最小的，只是为了方便看懂。</a:t>
            </a:r>
            <a:endParaRPr lang="en-US" altLang="zh-CN" dirty="0" smtClean="0"/>
          </a:p>
          <a:p>
            <a:r>
              <a:rPr lang="en-US" altLang="zh-CN" dirty="0" smtClean="0"/>
              <a:t>N</a:t>
            </a:r>
            <a:r>
              <a:rPr lang="zh-CN" altLang="en-US" dirty="0" smtClean="0"/>
              <a:t>关键字的做法也是一样的。</a:t>
            </a:r>
            <a:endParaRPr lang="en-US" altLang="zh-CN" dirty="0" smtClean="0"/>
          </a:p>
          <a:p>
            <a:r>
              <a:rPr lang="zh-CN" altLang="en-US" dirty="0" smtClean="0"/>
              <a:t>有兴趣卡常的同学可以去做</a:t>
            </a:r>
            <a:r>
              <a:rPr lang="en-US" altLang="zh-CN" dirty="0" smtClean="0"/>
              <a:t>WC2017</a:t>
            </a:r>
            <a:r>
              <a:rPr lang="zh-CN" altLang="en-US" dirty="0" smtClean="0"/>
              <a:t>挑战。</a:t>
            </a:r>
            <a:endParaRPr lang="en-US" altLang="zh-CN" dirty="0" smtClean="0"/>
          </a:p>
        </p:txBody>
      </p:sp>
    </p:spTree>
    <p:extLst>
      <p:ext uri="{BB962C8B-B14F-4D97-AF65-F5344CB8AC3E}">
        <p14:creationId xmlns:p14="http://schemas.microsoft.com/office/powerpoint/2010/main" val="33338594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22278</TotalTime>
  <Words>2496</Words>
  <Application>Microsoft Office PowerPoint</Application>
  <PresentationFormat>宽屏</PresentationFormat>
  <Paragraphs>197</Paragraphs>
  <Slides>50</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等线</vt:lpstr>
      <vt:lpstr>等线 Light</vt:lpstr>
      <vt:lpstr>宋体</vt:lpstr>
      <vt:lpstr>Arial</vt:lpstr>
      <vt:lpstr>Cambria Math</vt:lpstr>
      <vt:lpstr>Tahoma</vt:lpstr>
      <vt:lpstr>Office 主题​​</vt:lpstr>
      <vt:lpstr>easy字符串专题</vt:lpstr>
      <vt:lpstr>声明——</vt:lpstr>
      <vt:lpstr>Catalog</vt:lpstr>
      <vt:lpstr>后缀数组 SA</vt:lpstr>
      <vt:lpstr>双关键字桶排</vt:lpstr>
      <vt:lpstr>双关键字拆分</vt:lpstr>
      <vt:lpstr>正常桶排</vt:lpstr>
      <vt:lpstr>双关键字的</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height数组</vt:lpstr>
      <vt:lpstr>PowerPoint 演示文稿</vt:lpstr>
      <vt:lpstr>后缀自动机SAM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最后变成这个样子</vt:lpstr>
      <vt:lpstr>PowerPoint 演示文稿</vt:lpstr>
      <vt:lpstr>jzoj4072. 【TJOI2015】弦论(string)</vt:lpstr>
      <vt:lpstr>CF Compress String</vt:lpstr>
      <vt:lpstr>Jzoj4039 诸神眷顾的幻想乡</vt:lpstr>
      <vt:lpstr>Palindrome Tree</vt:lpstr>
      <vt:lpstr>PowerPoint 演示文稿</vt:lpstr>
      <vt:lpstr>定理:  对于一个字符串s，不同的回文子串个数最多只有|s|个。</vt:lpstr>
      <vt:lpstr>PowerPoint 演示文稿</vt:lpstr>
      <vt:lpstr>PowerPoint 演示文稿</vt:lpstr>
      <vt:lpstr>经典例(ban)题 JZOJ 3654 【APIO2014】回文串 </vt:lpstr>
      <vt:lpstr>BJOI2015 树的同构</vt:lpstr>
      <vt:lpstr>「NOI2017」蚯蚓排队 </vt:lpstr>
      <vt:lpstr>PowerPoint 演示文稿</vt:lpstr>
      <vt:lpstr>【NOI2014】动物园</vt:lpstr>
      <vt:lpstr>PowerPoint 演示文稿</vt:lpstr>
      <vt:lpstr>Nowcoder 131-D 回文</vt:lpstr>
      <vt:lpstr>「NOI2016」优秀的拆分</vt:lpstr>
      <vt:lpstr>Jzoj6042 Second</vt:lpstr>
      <vt:lpstr>CTSC2010 珠宝商</vt:lpstr>
      <vt:lpstr>子串</vt:lpstr>
      <vt:lpstr>JZOJ 4387</vt:lpstr>
      <vt:lpstr>参考（鸣谢）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字符串专题</dc:title>
  <dc:creator>Huang Kristen</dc:creator>
  <cp:lastModifiedBy>Administrator</cp:lastModifiedBy>
  <cp:revision>132</cp:revision>
  <dcterms:created xsi:type="dcterms:W3CDTF">2019-03-20T07:29:38Z</dcterms:created>
  <dcterms:modified xsi:type="dcterms:W3CDTF">2019-08-09T13:45:53Z</dcterms:modified>
</cp:coreProperties>
</file>