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362" r:id="rId3"/>
    <p:sldId id="257" r:id="rId4"/>
    <p:sldId id="342" r:id="rId5"/>
    <p:sldId id="343" r:id="rId6"/>
    <p:sldId id="259" r:id="rId7"/>
    <p:sldId id="267" r:id="rId8"/>
    <p:sldId id="270" r:id="rId9"/>
    <p:sldId id="260" r:id="rId10"/>
    <p:sldId id="264" r:id="rId11"/>
    <p:sldId id="265" r:id="rId12"/>
    <p:sldId id="273" r:id="rId13"/>
    <p:sldId id="274" r:id="rId14"/>
    <p:sldId id="275" r:id="rId15"/>
    <p:sldId id="278" r:id="rId16"/>
    <p:sldId id="335" r:id="rId17"/>
    <p:sldId id="280" r:id="rId18"/>
    <p:sldId id="281" r:id="rId19"/>
    <p:sldId id="352" r:id="rId20"/>
    <p:sldId id="353" r:id="rId21"/>
    <p:sldId id="354" r:id="rId22"/>
    <p:sldId id="356" r:id="rId23"/>
    <p:sldId id="297" r:id="rId24"/>
    <p:sldId id="282" r:id="rId25"/>
    <p:sldId id="283" r:id="rId26"/>
    <p:sldId id="284" r:id="rId27"/>
    <p:sldId id="285" r:id="rId28"/>
    <p:sldId id="286" r:id="rId29"/>
    <p:sldId id="287" r:id="rId30"/>
    <p:sldId id="288" r:id="rId31"/>
    <p:sldId id="338" r:id="rId32"/>
    <p:sldId id="341" r:id="rId33"/>
    <p:sldId id="294" r:id="rId34"/>
    <p:sldId id="295" r:id="rId35"/>
    <p:sldId id="357" r:id="rId36"/>
    <p:sldId id="298" r:id="rId37"/>
    <p:sldId id="299" r:id="rId38"/>
    <p:sldId id="301" r:id="rId39"/>
    <p:sldId id="340" r:id="rId40"/>
    <p:sldId id="302" r:id="rId41"/>
    <p:sldId id="303" r:id="rId42"/>
    <p:sldId id="304" r:id="rId43"/>
    <p:sldId id="305" r:id="rId44"/>
    <p:sldId id="306" r:id="rId45"/>
    <p:sldId id="308" r:id="rId46"/>
    <p:sldId id="309" r:id="rId47"/>
    <p:sldId id="312" r:id="rId48"/>
    <p:sldId id="316" r:id="rId49"/>
    <p:sldId id="317" r:id="rId50"/>
    <p:sldId id="318" r:id="rId51"/>
    <p:sldId id="319" r:id="rId52"/>
    <p:sldId id="351" r:id="rId53"/>
    <p:sldId id="322" r:id="rId54"/>
    <p:sldId id="323" r:id="rId55"/>
    <p:sldId id="349" r:id="rId56"/>
    <p:sldId id="350" r:id="rId57"/>
    <p:sldId id="344" r:id="rId58"/>
    <p:sldId id="345" r:id="rId59"/>
    <p:sldId id="358" r:id="rId60"/>
    <p:sldId id="361" r:id="rId61"/>
    <p:sldId id="359" r:id="rId62"/>
    <p:sldId id="347" r:id="rId63"/>
    <p:sldId id="346"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3945" autoAdjust="0"/>
  </p:normalViewPr>
  <p:slideViewPr>
    <p:cSldViewPr snapToGrid="0">
      <p:cViewPr varScale="1">
        <p:scale>
          <a:sx n="67" d="100"/>
          <a:sy n="67" d="100"/>
        </p:scale>
        <p:origin x="1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689D-FC69-4CD2-98E2-8EAC1950D934}" type="datetimeFigureOut">
              <a:rPr lang="zh-CN" altLang="en-US" smtClean="0"/>
              <a:t>2019/8/13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27B44-0D11-4E90-8D5A-17612D740AF2}" type="slidenum">
              <a:rPr lang="zh-CN" altLang="en-US" smtClean="0"/>
              <a:t>‹#›</a:t>
            </a:fld>
            <a:endParaRPr lang="zh-CN" altLang="en-US"/>
          </a:p>
        </p:txBody>
      </p:sp>
    </p:spTree>
    <p:extLst>
      <p:ext uri="{BB962C8B-B14F-4D97-AF65-F5344CB8AC3E}">
        <p14:creationId xmlns:p14="http://schemas.microsoft.com/office/powerpoint/2010/main" val="919789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B4C9A9-5D1E-40FC-B894-74C034F8F1DE}" type="slidenum">
              <a:rPr lang="zh-CN" altLang="en-US" smtClean="0"/>
              <a:t>9</a:t>
            </a:fld>
            <a:endParaRPr lang="zh-CN" altLang="en-US"/>
          </a:p>
        </p:txBody>
      </p:sp>
    </p:spTree>
    <p:extLst>
      <p:ext uri="{BB962C8B-B14F-4D97-AF65-F5344CB8AC3E}">
        <p14:creationId xmlns:p14="http://schemas.microsoft.com/office/powerpoint/2010/main" val="68659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a:xfrm>
            <a:off x="1371600" y="4323845"/>
            <a:ext cx="6400800" cy="365125"/>
          </a:xfrm>
        </p:spPr>
        <p:txBody>
          <a:bodyPr/>
          <a:lstStyle/>
          <a:p>
            <a:endParaRPr lang="zh-CN" altLang="en-US"/>
          </a:p>
        </p:txBody>
      </p:sp>
      <p:sp>
        <p:nvSpPr>
          <p:cNvPr id="6" name="Slide Number Placeholder 5"/>
          <p:cNvSpPr>
            <a:spLocks noGrp="1"/>
          </p:cNvSpPr>
          <p:nvPr>
            <p:ph type="sldNum" sz="quarter" idx="12"/>
          </p:nvPr>
        </p:nvSpPr>
        <p:spPr>
          <a:xfrm>
            <a:off x="8077200" y="1430866"/>
            <a:ext cx="2743200"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87340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63383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675764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a:xfrm>
            <a:off x="685800" y="379941"/>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2024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a:xfrm>
            <a:off x="685800" y="378883"/>
            <a:ext cx="6991492" cy="365125"/>
          </a:xfrm>
        </p:spPr>
        <p:txBody>
          <a:bodyPr/>
          <a:lstStyle/>
          <a:p>
            <a:endParaRPr lang="zh-CN" altLang="en-US"/>
          </a:p>
        </p:txBody>
      </p:sp>
      <p:sp>
        <p:nvSpPr>
          <p:cNvPr id="7" name="Slide Number Placeholder 6"/>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056597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773376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5487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2760069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a:xfrm>
            <a:off x="685800" y="381000"/>
            <a:ext cx="6991492" cy="36512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91199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85262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11"/>
          </p:nvPr>
        </p:nvSpPr>
        <p:spPr>
          <a:xfrm>
            <a:off x="685800" y="381001"/>
            <a:ext cx="6991492" cy="364065"/>
          </a:xfrm>
        </p:spPr>
        <p:txBody>
          <a:bodyPr/>
          <a:lstStyle/>
          <a:p>
            <a:endParaRPr lang="zh-CN" altLang="en-US"/>
          </a:p>
        </p:txBody>
      </p:sp>
      <p:sp>
        <p:nvSpPr>
          <p:cNvPr id="6" name="Slide Number Placeholder 5"/>
          <p:cNvSpPr>
            <a:spLocks noGrp="1"/>
          </p:cNvSpPr>
          <p:nvPr>
            <p:ph type="sldNum" sz="quarter" idx="12"/>
          </p:nvPr>
        </p:nvSpPr>
        <p:spPr>
          <a:xfrm>
            <a:off x="10862452" y="381000"/>
            <a:ext cx="643748" cy="365125"/>
          </a:xfrm>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45902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80072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301150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24455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48395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2274744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A32B616-585F-4D9B-980B-FDFA971E6B9E}" type="datetimeFigureOut">
              <a:rPr lang="zh-CN" altLang="en-US" smtClean="0"/>
              <a:t>2019/8/13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57523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32B616-585F-4D9B-980B-FDFA971E6B9E}" type="datetimeFigureOut">
              <a:rPr lang="zh-CN" altLang="en-US" smtClean="0"/>
              <a:t>2019/8/13</a:t>
            </a:fld>
            <a:endParaRPr lang="zh-CN"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06B926-C2E0-476E-B283-F4324FA11452}" type="slidenum">
              <a:rPr lang="zh-CN" altLang="en-US" smtClean="0"/>
              <a:t>‹#›</a:t>
            </a:fld>
            <a:endParaRPr lang="zh-CN" altLang="en-US"/>
          </a:p>
        </p:txBody>
      </p:sp>
    </p:spTree>
    <p:extLst>
      <p:ext uri="{BB962C8B-B14F-4D97-AF65-F5344CB8AC3E}">
        <p14:creationId xmlns:p14="http://schemas.microsoft.com/office/powerpoint/2010/main" val="18828707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noChangeArrowheads="1"/>
          </p:cNvSpPr>
          <p:nvPr>
            <p:ph type="ctrTitle"/>
          </p:nvPr>
        </p:nvSpPr>
        <p:spPr/>
        <p:txBody>
          <a:bodyPr>
            <a:normAutofit/>
          </a:bodyPr>
          <a:lstStyle/>
          <a:p>
            <a:pPr eaLnBrk="1" hangingPunct="1"/>
            <a:r>
              <a:rPr lang="zh-CN" altLang="en-US" sz="9600" dirty="0">
                <a:latin typeface="隶书" panose="02010509060101010101" pitchFamily="49" charset="-122"/>
                <a:ea typeface="隶书" panose="02010509060101010101" pitchFamily="49" charset="-122"/>
              </a:rPr>
              <a:t>图论初步</a:t>
            </a:r>
          </a:p>
        </p:txBody>
      </p:sp>
      <p:sp>
        <p:nvSpPr>
          <p:cNvPr id="2051" name="副标题 2"/>
          <p:cNvSpPr>
            <a:spLocks noGrp="1" noChangeArrowheads="1"/>
          </p:cNvSpPr>
          <p:nvPr>
            <p:ph type="subTitle" idx="1"/>
          </p:nvPr>
        </p:nvSpPr>
        <p:spPr>
          <a:xfrm>
            <a:off x="6773308" y="2800619"/>
            <a:ext cx="6858000" cy="1655763"/>
          </a:xfrm>
        </p:spPr>
        <p:txBody>
          <a:bodyPr>
            <a:normAutofit/>
          </a:bodyPr>
          <a:lstStyle/>
          <a:p>
            <a:pPr eaLnBrk="1" hangingPunct="1"/>
            <a:r>
              <a:rPr lang="en-US" altLang="zh-CN" sz="2800" dirty="0">
                <a:latin typeface="方正舒体" panose="02010601030101010101" pitchFamily="2" charset="-122"/>
                <a:ea typeface="方正舒体" panose="02010601030101010101" pitchFamily="2" charset="-122"/>
              </a:rPr>
              <a:t>By WBX</a:t>
            </a:r>
            <a:endParaRPr lang="zh-CN" altLang="en-US" sz="2800" dirty="0">
              <a:latin typeface="方正舒体" panose="02010601030101010101" pitchFamily="2" charset="-122"/>
              <a:ea typeface="方正舒体" panose="02010601030101010101" pitchFamily="2" charset="-122"/>
            </a:endParaRPr>
          </a:p>
        </p:txBody>
      </p:sp>
    </p:spTree>
    <p:extLst>
      <p:ext uri="{BB962C8B-B14F-4D97-AF65-F5344CB8AC3E}">
        <p14:creationId xmlns:p14="http://schemas.microsoft.com/office/powerpoint/2010/main" val="103756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err="1"/>
              <a:t>Spfa</a:t>
            </a:r>
            <a:endParaRPr lang="zh-CN" altLang="en-US" sz="5400" dirty="0"/>
          </a:p>
        </p:txBody>
      </p:sp>
      <p:sp>
        <p:nvSpPr>
          <p:cNvPr id="3" name="内容占位符 2"/>
          <p:cNvSpPr>
            <a:spLocks noGrp="1"/>
          </p:cNvSpPr>
          <p:nvPr>
            <p:ph idx="1"/>
          </p:nvPr>
        </p:nvSpPr>
        <p:spPr>
          <a:xfrm>
            <a:off x="359763" y="2194560"/>
            <a:ext cx="11467475" cy="4024125"/>
          </a:xfrm>
        </p:spPr>
        <p:txBody>
          <a:bodyPr>
            <a:normAutofit/>
          </a:bodyPr>
          <a:lstStyle/>
          <a:p>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非常实用，具有优秀的玄学复杂度，正式比赛中大胆使用往往有</a:t>
            </a:r>
            <a:r>
              <a:rPr lang="zh-CN" altLang="en-US" sz="2800" dirty="0" smtClean="0">
                <a:latin typeface="黑体" panose="02010609060101010101" pitchFamily="49" charset="-122"/>
                <a:ea typeface="黑体" panose="02010609060101010101" pitchFamily="49" charset="-122"/>
              </a:rPr>
              <a:t>奇效</a:t>
            </a:r>
            <a:r>
              <a:rPr lang="zh-CN" altLang="en-US" sz="2800" dirty="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实现</a:t>
            </a:r>
            <a:r>
              <a:rPr lang="zh-CN" altLang="en-US" sz="2800" dirty="0">
                <a:latin typeface="黑体" panose="02010609060101010101" pitchFamily="49" charset="-122"/>
                <a:ea typeface="黑体" panose="02010609060101010101" pitchFamily="49" charset="-122"/>
              </a:rPr>
              <a:t>也十分简单</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的本质是</a:t>
            </a:r>
            <a:r>
              <a:rPr lang="en-US" altLang="zh-CN" sz="2800" dirty="0" err="1">
                <a:latin typeface="黑体" panose="02010609060101010101" pitchFamily="49" charset="-122"/>
                <a:ea typeface="黑体" panose="02010609060101010101" pitchFamily="49" charset="-122"/>
              </a:rPr>
              <a:t>bfs</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队列优化，也就是暴力。</a:t>
            </a:r>
            <a:endParaRPr lang="en-US" altLang="zh-CN" sz="2800" dirty="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所以</a:t>
            </a:r>
            <a:r>
              <a:rPr lang="zh-CN" altLang="en-US" sz="2800" dirty="0">
                <a:latin typeface="黑体" panose="02010609060101010101" pitchFamily="49" charset="-122"/>
                <a:ea typeface="黑体" panose="02010609060101010101" pitchFamily="49" charset="-122"/>
              </a:rPr>
              <a:t>它时间复杂度上界高达</a:t>
            </a:r>
            <a:r>
              <a:rPr lang="en-US" altLang="zh-CN" sz="2800" dirty="0">
                <a:latin typeface="黑体" panose="02010609060101010101" pitchFamily="49" charset="-122"/>
                <a:ea typeface="黑体" panose="02010609060101010101" pitchFamily="49" charset="-122"/>
              </a:rPr>
              <a:t>O(VE)</a:t>
            </a:r>
            <a:r>
              <a:rPr lang="zh-CN" altLang="en-US" sz="2800" dirty="0">
                <a:latin typeface="黑体" panose="02010609060101010101" pitchFamily="49" charset="-122"/>
                <a:ea typeface="黑体" panose="02010609060101010101" pitchFamily="49" charset="-122"/>
              </a:rPr>
              <a:t>，当然实际有可能下探到</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E</a:t>
            </a:r>
            <a:r>
              <a:rPr lang="zh-CN" altLang="en-US" sz="2800" dirty="0" smtClean="0">
                <a:latin typeface="黑体" panose="02010609060101010101" pitchFamily="49" charset="-122"/>
                <a:ea typeface="黑体" panose="02010609060101010101" pitchFamily="49" charset="-122"/>
              </a:rPr>
              <a:t>），遇到稠密图的时候有可能会</a:t>
            </a:r>
            <a:r>
              <a:rPr lang="en-US" altLang="zh-CN" sz="2800" dirty="0" smtClean="0">
                <a:latin typeface="黑体" panose="02010609060101010101" pitchFamily="49" charset="-122"/>
                <a:ea typeface="黑体" panose="02010609060101010101" pitchFamily="49" charset="-122"/>
              </a:rPr>
              <a:t>gg</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可以跑负权！</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玄学优化：</a:t>
            </a:r>
            <a:r>
              <a:rPr lang="en-US" altLang="zh-CN" sz="2800" dirty="0">
                <a:latin typeface="黑体" panose="02010609060101010101" pitchFamily="49" charset="-122"/>
                <a:ea typeface="黑体" panose="02010609060101010101" pitchFamily="49" charset="-122"/>
              </a:rPr>
              <a:t>SLF</a:t>
            </a:r>
            <a:r>
              <a:rPr lang="zh-CN" altLang="en-US" sz="2800" dirty="0">
                <a:latin typeface="黑体" panose="02010609060101010101" pitchFamily="49" charset="-122"/>
                <a:ea typeface="黑体" panose="02010609060101010101" pitchFamily="49" charset="-122"/>
              </a:rPr>
              <a:t>：将队尾与队首互换</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893881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800" dirty="0"/>
              <a:t>SPFA</a:t>
            </a:r>
            <a:r>
              <a:rPr lang="zh-CN" altLang="en-US" sz="4800" dirty="0"/>
              <a:t>判负环</a:t>
            </a:r>
          </a:p>
        </p:txBody>
      </p:sp>
      <p:sp>
        <p:nvSpPr>
          <p:cNvPr id="3" name="内容占位符 2"/>
          <p:cNvSpPr>
            <a:spLocks noGrp="1"/>
          </p:cNvSpPr>
          <p:nvPr>
            <p:ph idx="1"/>
          </p:nvPr>
        </p:nvSpPr>
        <p:spPr>
          <a:xfrm>
            <a:off x="747711" y="2057401"/>
            <a:ext cx="10758489" cy="4349115"/>
          </a:xfrm>
        </p:spPr>
        <p:txBody>
          <a:bodyPr>
            <a:noAutofit/>
          </a:bodyPr>
          <a:lstStyle/>
          <a:p>
            <a:r>
              <a:rPr lang="en-US" altLang="zh-CN" sz="2800" dirty="0">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非常经典的应用</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其中一个点进入队列的上限是</a:t>
            </a:r>
            <a:r>
              <a:rPr lang="en-US" altLang="zh-CN" sz="2800" dirty="0">
                <a:latin typeface="黑体" panose="02010609060101010101" pitchFamily="49" charset="-122"/>
                <a:ea typeface="黑体" panose="02010609060101010101" pitchFamily="49" charset="-122"/>
              </a:rPr>
              <a:t>V</a:t>
            </a:r>
            <a:r>
              <a:rPr lang="zh-CN" altLang="en-US" sz="2800" dirty="0">
                <a:latin typeface="黑体" panose="02010609060101010101" pitchFamily="49" charset="-122"/>
                <a:ea typeface="黑体" panose="02010609060101010101" pitchFamily="49" charset="-122"/>
              </a:rPr>
              <a:t>次，如果超过，证明出现了负环。</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容易想到的是，一条最短路经过的边数不会超过点数。</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所以一个点被更新的次数不会超过点数</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超过即证明出现了负环。</a:t>
            </a:r>
          </a:p>
          <a:p>
            <a:r>
              <a:rPr lang="zh-CN" altLang="en-US" sz="2800" dirty="0">
                <a:latin typeface="黑体" panose="02010609060101010101" pitchFamily="49" charset="-122"/>
                <a:ea typeface="黑体" panose="02010609060101010101" pitchFamily="49" charset="-122"/>
              </a:rPr>
              <a:t>使用</a:t>
            </a:r>
            <a:r>
              <a:rPr lang="en-US" altLang="zh-CN" sz="2800" dirty="0">
                <a:latin typeface="黑体" panose="02010609060101010101" pitchFamily="49" charset="-122"/>
                <a:ea typeface="黑体" panose="02010609060101010101" pitchFamily="49" charset="-122"/>
              </a:rPr>
              <a:t>SLF</a:t>
            </a:r>
            <a:r>
              <a:rPr lang="zh-CN" altLang="en-US" sz="2800" dirty="0">
                <a:latin typeface="黑体" panose="02010609060101010101" pitchFamily="49" charset="-122"/>
                <a:ea typeface="黑体" panose="02010609060101010101" pitchFamily="49" charset="-122"/>
              </a:rPr>
              <a:t>优化有奇效，因为</a:t>
            </a:r>
            <a:r>
              <a:rPr lang="en-US" altLang="zh-CN" sz="2800" dirty="0" err="1">
                <a:latin typeface="黑体" panose="02010609060101010101" pitchFamily="49" charset="-122"/>
                <a:ea typeface="黑体" panose="02010609060101010101" pitchFamily="49" charset="-122"/>
              </a:rPr>
              <a:t>bfs</a:t>
            </a:r>
            <a:r>
              <a:rPr lang="zh-CN" altLang="en-US" sz="2800" dirty="0">
                <a:latin typeface="黑体" panose="02010609060101010101" pitchFamily="49" charset="-122"/>
                <a:ea typeface="黑体" panose="02010609060101010101" pitchFamily="49" charset="-122"/>
              </a:rPr>
              <a:t>破坏了找环的连续性，用</a:t>
            </a:r>
            <a:r>
              <a:rPr lang="en-US" altLang="zh-CN" sz="2800" dirty="0">
                <a:latin typeface="黑体" panose="02010609060101010101" pitchFamily="49" charset="-122"/>
                <a:ea typeface="黑体" panose="02010609060101010101" pitchFamily="49" charset="-122"/>
              </a:rPr>
              <a:t>SLF</a:t>
            </a:r>
            <a:r>
              <a:rPr lang="zh-CN" altLang="en-US" sz="2800" dirty="0">
                <a:latin typeface="黑体" panose="02010609060101010101" pitchFamily="49" charset="-122"/>
                <a:ea typeface="黑体" panose="02010609060101010101" pitchFamily="49" charset="-122"/>
              </a:rPr>
              <a:t>可以使得转移具有一定连续性</a:t>
            </a:r>
            <a:endParaRPr lang="en-US" altLang="zh-CN" sz="2800" dirty="0">
              <a:latin typeface="黑体" panose="02010609060101010101" pitchFamily="49" charset="-122"/>
              <a:ea typeface="黑体" panose="02010609060101010101" pitchFamily="49" charset="-122"/>
            </a:endParaRPr>
          </a:p>
          <a:p>
            <a:endParaRPr lang="zh-CN" altLang="en-US" sz="3200" dirty="0"/>
          </a:p>
        </p:txBody>
      </p:sp>
    </p:spTree>
    <p:extLst>
      <p:ext uri="{BB962C8B-B14F-4D97-AF65-F5344CB8AC3E}">
        <p14:creationId xmlns:p14="http://schemas.microsoft.com/office/powerpoint/2010/main" val="2122161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Johnson	</a:t>
            </a:r>
            <a:endParaRPr lang="zh-CN" altLang="en-US" dirty="0"/>
          </a:p>
        </p:txBody>
      </p:sp>
      <p:sp>
        <p:nvSpPr>
          <p:cNvPr id="3" name="内容占位符 2"/>
          <p:cNvSpPr>
            <a:spLocks noGrp="1"/>
          </p:cNvSpPr>
          <p:nvPr>
            <p:ph idx="1"/>
          </p:nvPr>
        </p:nvSpPr>
        <p:spPr>
          <a:xfrm>
            <a:off x="1157599" y="2180273"/>
            <a:ext cx="10348601" cy="4024125"/>
          </a:xfrm>
        </p:spPr>
        <p:txBody>
          <a:bodyPr/>
          <a:lstStyle/>
          <a:p>
            <a:r>
              <a:rPr lang="en-US" altLang="zh-CN" sz="2800" dirty="0">
                <a:latin typeface="黑体" panose="02010609060101010101" pitchFamily="49" charset="-122"/>
                <a:ea typeface="黑体" panose="02010609060101010101" pitchFamily="49" charset="-122"/>
              </a:rPr>
              <a:t>Johnson</a:t>
            </a:r>
            <a:r>
              <a:rPr lang="zh-CN" altLang="en-US" sz="2800" dirty="0">
                <a:latin typeface="黑体" panose="02010609060101010101" pitchFamily="49" charset="-122"/>
                <a:ea typeface="黑体" panose="02010609060101010101" pitchFamily="49" charset="-122"/>
              </a:rPr>
              <a:t>算法是使用</a:t>
            </a:r>
            <a:r>
              <a:rPr lang="en-US" altLang="zh-CN" sz="2800" dirty="0" err="1">
                <a:latin typeface="黑体" panose="02010609060101010101" pitchFamily="49" charset="-122"/>
                <a:ea typeface="黑体" panose="02010609060101010101" pitchFamily="49" charset="-122"/>
              </a:rPr>
              <a:t>dijkstra</a:t>
            </a:r>
            <a:r>
              <a:rPr lang="zh-CN" altLang="en-US" sz="2800" dirty="0">
                <a:latin typeface="黑体" panose="02010609060101010101" pitchFamily="49" charset="-122"/>
                <a:ea typeface="黑体" panose="02010609060101010101" pitchFamily="49" charset="-122"/>
              </a:rPr>
              <a:t>处理任意两点间最短路的改进，突破意义在于它可以处理负权边。</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思想核心是将边权经过处理至不存在负权，然后就可以套用</a:t>
            </a:r>
            <a:r>
              <a:rPr lang="en-US" altLang="zh-CN" sz="2800" dirty="0" err="1">
                <a:latin typeface="黑体" panose="02010609060101010101" pitchFamily="49" charset="-122"/>
                <a:ea typeface="黑体" panose="02010609060101010101" pitchFamily="49" charset="-122"/>
              </a:rPr>
              <a:t>dijkstra</a:t>
            </a:r>
            <a:r>
              <a:rPr lang="zh-CN" altLang="en-US" sz="2800" dirty="0">
                <a:latin typeface="黑体" panose="02010609060101010101" pitchFamily="49" charset="-122"/>
                <a:ea typeface="黑体" panose="02010609060101010101" pitchFamily="49" charset="-122"/>
              </a:rPr>
              <a:t>了。</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以</a:t>
            </a:r>
            <a:r>
              <a:rPr lang="en-US" altLang="zh-CN" sz="2800" dirty="0">
                <a:latin typeface="黑体" panose="02010609060101010101" pitchFamily="49" charset="-122"/>
                <a:ea typeface="黑体" panose="02010609060101010101" pitchFamily="49" charset="-122"/>
              </a:rPr>
              <a:t>O(V^2logV +VE)</a:t>
            </a:r>
            <a:r>
              <a:rPr lang="zh-CN" altLang="en-US" sz="2800" dirty="0">
                <a:latin typeface="黑体" panose="02010609060101010101" pitchFamily="49" charset="-122"/>
                <a:ea typeface="黑体" panose="02010609060101010101" pitchFamily="49" charset="-122"/>
              </a:rPr>
              <a:t>来求出任意两点间的最短路。</a:t>
            </a:r>
            <a:endParaRPr lang="en-US" altLang="zh-CN" sz="2800"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实际上这个算法很鸡肋，并没有</a:t>
            </a:r>
            <a:r>
              <a:rPr lang="zh-CN" altLang="en-US" sz="1600" dirty="0">
                <a:latin typeface="黑体" panose="02010609060101010101" pitchFamily="49" charset="-122"/>
                <a:ea typeface="黑体" panose="02010609060101010101" pitchFamily="49" charset="-122"/>
              </a:rPr>
              <a:t>什么用，适用性狭窄，通常直接</a:t>
            </a:r>
            <a:r>
              <a:rPr lang="en-US" altLang="zh-CN" sz="1600" dirty="0" err="1">
                <a:latin typeface="黑体" panose="02010609060101010101" pitchFamily="49" charset="-122"/>
                <a:ea typeface="黑体" panose="02010609060101010101" pitchFamily="49" charset="-122"/>
              </a:rPr>
              <a:t>floyd</a:t>
            </a:r>
            <a:r>
              <a:rPr lang="zh-CN" altLang="en-US" sz="1600" dirty="0">
                <a:latin typeface="黑体" panose="02010609060101010101" pitchFamily="49" charset="-122"/>
                <a:ea typeface="黑体" panose="02010609060101010101" pitchFamily="49" charset="-122"/>
              </a:rPr>
              <a:t>就好了</a:t>
            </a:r>
            <a:endParaRPr lang="en-US" altLang="zh-CN" sz="1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8133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Johnson	</a:t>
            </a:r>
            <a:endParaRPr lang="zh-CN" altLang="en-US" dirty="0"/>
          </a:p>
        </p:txBody>
      </p:sp>
      <p:sp>
        <p:nvSpPr>
          <p:cNvPr id="3" name="内容占位符 2"/>
          <p:cNvSpPr>
            <a:spLocks noGrp="1"/>
          </p:cNvSpPr>
          <p:nvPr>
            <p:ph idx="1"/>
          </p:nvPr>
        </p:nvSpPr>
        <p:spPr>
          <a:xfrm>
            <a:off x="972563" y="1827792"/>
            <a:ext cx="10533637" cy="4606346"/>
          </a:xfrm>
        </p:spPr>
        <p:txBody>
          <a:bodyPr/>
          <a:lstStyle/>
          <a:p>
            <a:pPr>
              <a:buNone/>
            </a:pPr>
            <a:endParaRPr lang="en-US" altLang="zh-CN" dirty="0"/>
          </a:p>
          <a:p>
            <a:r>
              <a:rPr lang="zh-CN" altLang="en-US" sz="2800" dirty="0">
                <a:latin typeface="黑体" panose="02010609060101010101" pitchFamily="49" charset="-122"/>
                <a:ea typeface="黑体" panose="02010609060101010101" pitchFamily="49" charset="-122"/>
              </a:rPr>
              <a:t>为了消去负权边</a:t>
            </a:r>
            <a:r>
              <a:rPr lang="en-US" altLang="zh-CN" sz="2800" dirty="0">
                <a:latin typeface="黑体" panose="02010609060101010101" pitchFamily="49" charset="-122"/>
                <a:ea typeface="黑体" panose="02010609060101010101" pitchFamily="49" charset="-122"/>
              </a:rPr>
              <a:t>Johnson</a:t>
            </a:r>
            <a:r>
              <a:rPr lang="zh-CN" altLang="en-US" sz="2800" dirty="0">
                <a:latin typeface="黑体" panose="02010609060101010101" pitchFamily="49" charset="-122"/>
                <a:ea typeface="黑体" panose="02010609060101010101" pitchFamily="49" charset="-122"/>
              </a:rPr>
              <a:t>对每个点定义了一个权重</a:t>
            </a:r>
            <a:r>
              <a:rPr lang="en-US" altLang="zh-CN" sz="2800" dirty="0">
                <a:latin typeface="黑体" panose="02010609060101010101" pitchFamily="49" charset="-122"/>
                <a:ea typeface="黑体" panose="02010609060101010101" pitchFamily="49" charset="-122"/>
              </a:rPr>
              <a:t>h</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我们在图外新建一个点，这个点到任意其他点的距离都为</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。用</a:t>
            </a:r>
            <a:r>
              <a:rPr lang="en-US" altLang="zh-CN" sz="2800" dirty="0" err="1">
                <a:latin typeface="黑体" panose="02010609060101010101" pitchFamily="49" charset="-122"/>
                <a:ea typeface="黑体" panose="02010609060101010101" pitchFamily="49" charset="-122"/>
              </a:rPr>
              <a:t>spfa</a:t>
            </a:r>
            <a:r>
              <a:rPr lang="zh-CN" altLang="en-US" sz="2800" dirty="0">
                <a:latin typeface="黑体" panose="02010609060101010101" pitchFamily="49" charset="-122"/>
                <a:ea typeface="黑体" panose="02010609060101010101" pitchFamily="49" charset="-122"/>
              </a:rPr>
              <a:t>跑一次单源最短路。权重</a:t>
            </a:r>
            <a:r>
              <a:rPr lang="en-US" altLang="zh-CN" sz="2800" dirty="0">
                <a:latin typeface="黑体" panose="02010609060101010101" pitchFamily="49" charset="-122"/>
                <a:ea typeface="黑体" panose="02010609060101010101" pitchFamily="49" charset="-122"/>
              </a:rPr>
              <a:t>h[</a:t>
            </a:r>
            <a:r>
              <a:rPr lang="en-US" altLang="zh-CN" sz="2800" dirty="0" err="1">
                <a:latin typeface="黑体" panose="02010609060101010101" pitchFamily="49" charset="-122"/>
                <a:ea typeface="黑体" panose="02010609060101010101" pitchFamily="49" charset="-122"/>
              </a:rPr>
              <a:t>i</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即为到点</a:t>
            </a:r>
            <a:r>
              <a:rPr lang="en-US" altLang="zh-CN" sz="2800" dirty="0" err="1">
                <a:latin typeface="黑体" panose="02010609060101010101" pitchFamily="49" charset="-122"/>
                <a:ea typeface="黑体" panose="02010609060101010101" pitchFamily="49" charset="-122"/>
              </a:rPr>
              <a:t>i</a:t>
            </a:r>
            <a:r>
              <a:rPr lang="zh-CN" altLang="en-US" sz="2800" dirty="0">
                <a:latin typeface="黑体" panose="02010609060101010101" pitchFamily="49" charset="-122"/>
                <a:ea typeface="黑体" panose="02010609060101010101" pitchFamily="49" charset="-122"/>
              </a:rPr>
              <a:t>的最短距离。</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我们修改每一条边的权值，</a:t>
            </a:r>
            <a:r>
              <a:rPr lang="en-US" altLang="zh-CN" sz="2800" dirty="0">
                <a:latin typeface="黑体" panose="02010609060101010101" pitchFamily="49" charset="-122"/>
                <a:ea typeface="黑体" panose="02010609060101010101" pitchFamily="49" charset="-122"/>
              </a:rPr>
              <a:t>w’(</a:t>
            </a:r>
            <a:r>
              <a:rPr lang="en-US" altLang="zh-CN" sz="2800" dirty="0" err="1">
                <a:latin typeface="黑体" panose="02010609060101010101" pitchFamily="49" charset="-122"/>
                <a:ea typeface="黑体" panose="02010609060101010101" pitchFamily="49" charset="-122"/>
              </a:rPr>
              <a:t>u,v</a:t>
            </a:r>
            <a:r>
              <a:rPr lang="en-US" altLang="zh-CN" sz="2800" dirty="0">
                <a:latin typeface="黑体" panose="02010609060101010101" pitchFamily="49" charset="-122"/>
                <a:ea typeface="黑体" panose="02010609060101010101" pitchFamily="49" charset="-122"/>
              </a:rPr>
              <a:t>)=w(</a:t>
            </a:r>
            <a:r>
              <a:rPr lang="en-US" altLang="zh-CN" sz="2800" dirty="0" err="1">
                <a:latin typeface="黑体" panose="02010609060101010101" pitchFamily="49" charset="-122"/>
                <a:ea typeface="黑体" panose="02010609060101010101" pitchFamily="49" charset="-122"/>
              </a:rPr>
              <a:t>u,v</a:t>
            </a:r>
            <a:r>
              <a:rPr lang="en-US" altLang="zh-CN" sz="2800" dirty="0">
                <a:latin typeface="黑体" panose="02010609060101010101" pitchFamily="49" charset="-122"/>
                <a:ea typeface="黑体" panose="02010609060101010101" pitchFamily="49" charset="-122"/>
              </a:rPr>
              <a:t>)+h(u)-h(v)</a:t>
            </a:r>
          </a:p>
          <a:p>
            <a:r>
              <a:rPr lang="zh-CN" altLang="en-US" sz="2800" dirty="0">
                <a:latin typeface="黑体" panose="02010609060101010101" pitchFamily="49" charset="-122"/>
                <a:ea typeface="黑体" panose="02010609060101010101" pitchFamily="49" charset="-122"/>
              </a:rPr>
              <a:t>由最短路的定义</a:t>
            </a:r>
            <a:r>
              <a:rPr lang="en-US" altLang="zh-CN" sz="2800" dirty="0">
                <a:latin typeface="黑体" panose="02010609060101010101" pitchFamily="49" charset="-122"/>
                <a:ea typeface="黑体" panose="02010609060101010101" pitchFamily="49" charset="-122"/>
              </a:rPr>
              <a:t>h(u)+w(</a:t>
            </a:r>
            <a:r>
              <a:rPr lang="en-US" altLang="zh-CN" sz="2800" dirty="0" err="1">
                <a:latin typeface="黑体" panose="02010609060101010101" pitchFamily="49" charset="-122"/>
                <a:ea typeface="黑体" panose="02010609060101010101" pitchFamily="49" charset="-122"/>
              </a:rPr>
              <a:t>u,v</a:t>
            </a:r>
            <a:r>
              <a:rPr lang="en-US" altLang="zh-CN" sz="2800" dirty="0">
                <a:latin typeface="黑体" panose="02010609060101010101" pitchFamily="49" charset="-122"/>
                <a:ea typeface="黑体" panose="02010609060101010101" pitchFamily="49" charset="-122"/>
              </a:rPr>
              <a:t>)&gt;h(v) </a:t>
            </a:r>
            <a:r>
              <a:rPr lang="zh-CN" altLang="en-US" sz="2800" dirty="0">
                <a:latin typeface="黑体" panose="02010609060101010101" pitchFamily="49" charset="-122"/>
                <a:ea typeface="黑体" panose="02010609060101010101" pitchFamily="49" charset="-122"/>
              </a:rPr>
              <a:t>可知新的边权一定为正数。</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新图上的最短路为什么和原图相同</a:t>
            </a:r>
            <a:r>
              <a:rPr lang="en-US" altLang="zh-CN" sz="2800" dirty="0">
                <a:latin typeface="黑体" panose="02010609060101010101" pitchFamily="49" charset="-122"/>
                <a:ea typeface="黑体" panose="02010609060101010101" pitchFamily="49" charset="-122"/>
              </a:rPr>
              <a:t>?</a:t>
            </a:r>
          </a:p>
          <a:p>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711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5600" y="521486"/>
            <a:ext cx="8610600" cy="1293028"/>
          </a:xfrm>
        </p:spPr>
        <p:txBody>
          <a:bodyPr/>
          <a:lstStyle/>
          <a:p>
            <a:r>
              <a:rPr lang="en-US" altLang="zh-CN" dirty="0"/>
              <a:t>Johnson		</a:t>
            </a:r>
            <a:endParaRPr lang="zh-CN" altLang="en-US" dirty="0"/>
          </a:p>
        </p:txBody>
      </p:sp>
      <p:sp>
        <p:nvSpPr>
          <p:cNvPr id="3" name="内容占位符 2"/>
          <p:cNvSpPr>
            <a:spLocks noGrp="1"/>
          </p:cNvSpPr>
          <p:nvPr>
            <p:ph idx="1"/>
          </p:nvPr>
        </p:nvSpPr>
        <p:spPr>
          <a:xfrm>
            <a:off x="354563" y="2057401"/>
            <a:ext cx="11151637" cy="3814762"/>
          </a:xfrm>
        </p:spPr>
        <p:txBody>
          <a:bodyPr>
            <a:normAutofit/>
          </a:bodyPr>
          <a:lstStyle/>
          <a:p>
            <a:r>
              <a:rPr lang="en-US" altLang="zh-CN" sz="2400" dirty="0" err="1">
                <a:latin typeface="黑体" panose="02010609060101010101" pitchFamily="49" charset="-122"/>
                <a:ea typeface="黑体" panose="02010609060101010101" pitchFamily="49" charset="-122"/>
              </a:rPr>
              <a:t>dist</a:t>
            </a:r>
            <a:r>
              <a:rPr lang="en-US" altLang="zh-CN"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u,v</a:t>
            </a:r>
            <a:r>
              <a:rPr lang="en-US" altLang="zh-CN" sz="2400" dirty="0">
                <a:latin typeface="黑体" panose="02010609060101010101" pitchFamily="49" charset="-122"/>
                <a:ea typeface="黑体" panose="02010609060101010101" pitchFamily="49" charset="-122"/>
              </a:rPr>
              <a:t>]=w’(u,x1)+w’(x1,x2)+…+w’(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a:t>
            </a:r>
          </a:p>
          <a:p>
            <a:pPr marL="0" indent="0">
              <a:buNone/>
            </a:pPr>
            <a:r>
              <a:rPr lang="en-US" altLang="zh-CN" sz="2400" dirty="0">
                <a:latin typeface="黑体" panose="02010609060101010101" pitchFamily="49" charset="-122"/>
                <a:ea typeface="黑体" panose="02010609060101010101" pitchFamily="49" charset="-122"/>
              </a:rPr>
              <a:t>	    =w(u,x1)+h(u)-h(x1)+w(x1,x2)+h(x1)-h(x2)+…+w(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)+h(</a:t>
            </a:r>
            <a:r>
              <a:rPr lang="en-US" altLang="zh-CN" sz="2400" dirty="0" err="1">
                <a:latin typeface="黑体" panose="02010609060101010101" pitchFamily="49" charset="-122"/>
                <a:ea typeface="黑体" panose="02010609060101010101" pitchFamily="49" charset="-122"/>
              </a:rPr>
              <a:t>xn</a:t>
            </a:r>
            <a:r>
              <a:rPr lang="en-US" altLang="zh-CN" sz="2400" dirty="0">
                <a:latin typeface="黑体" panose="02010609060101010101" pitchFamily="49" charset="-122"/>
                <a:ea typeface="黑体" panose="02010609060101010101" pitchFamily="49" charset="-122"/>
              </a:rPr>
              <a:t>)-h(v)</a:t>
            </a:r>
          </a:p>
          <a:p>
            <a:pPr marL="0" indent="0">
              <a:buNone/>
            </a:pPr>
            <a:r>
              <a:rPr lang="en-US" altLang="zh-CN" sz="2400" dirty="0">
                <a:latin typeface="黑体" panose="02010609060101010101" pitchFamily="49" charset="-122"/>
                <a:ea typeface="黑体" panose="02010609060101010101" pitchFamily="49" charset="-122"/>
              </a:rPr>
              <a:t>	    =w(u,x1)+w(x1,x2)+…+w(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)+h(u)-h(v)</a:t>
            </a:r>
          </a:p>
          <a:p>
            <a:pPr marL="0" indent="0">
              <a:buNone/>
            </a:pPr>
            <a:r>
              <a:rPr lang="en-US" altLang="zh-CN" sz="2400" dirty="0">
                <a:latin typeface="黑体" panose="02010609060101010101" pitchFamily="49" charset="-122"/>
                <a:ea typeface="黑体" panose="02010609060101010101" pitchFamily="49" charset="-122"/>
              </a:rPr>
              <a:t>	    =d[</a:t>
            </a:r>
            <a:r>
              <a:rPr lang="en-US" altLang="zh-CN" sz="2400" dirty="0" err="1">
                <a:latin typeface="黑体" panose="02010609060101010101" pitchFamily="49" charset="-122"/>
                <a:ea typeface="黑体" panose="02010609060101010101" pitchFamily="49" charset="-122"/>
              </a:rPr>
              <a:t>u,v</a:t>
            </a:r>
            <a:r>
              <a:rPr lang="en-US" altLang="zh-CN" sz="2400" dirty="0">
                <a:latin typeface="黑体" panose="02010609060101010101" pitchFamily="49" charset="-122"/>
                <a:ea typeface="黑体" panose="02010609060101010101" pitchFamily="49" charset="-122"/>
              </a:rPr>
              <a:t>]+h(u)-h(v)</a:t>
            </a:r>
          </a:p>
          <a:p>
            <a:r>
              <a:rPr lang="zh-CN" altLang="en-US" sz="2400" dirty="0">
                <a:latin typeface="黑体" panose="02010609060101010101" pitchFamily="49" charset="-122"/>
                <a:ea typeface="黑体" panose="02010609060101010101" pitchFamily="49" charset="-122"/>
              </a:rPr>
              <a:t>其中 </a:t>
            </a:r>
            <a:r>
              <a:rPr lang="en-US" altLang="zh-CN" sz="2400" dirty="0">
                <a:latin typeface="黑体" panose="02010609060101010101" pitchFamily="49" charset="-122"/>
                <a:ea typeface="黑体" panose="02010609060101010101" pitchFamily="49" charset="-122"/>
              </a:rPr>
              <a:t>w(u,x1)+w(x1,x2)+…+w(</a:t>
            </a:r>
            <a:r>
              <a:rPr lang="en-US" altLang="zh-CN" sz="2400" dirty="0" err="1">
                <a:latin typeface="黑体" panose="02010609060101010101" pitchFamily="49" charset="-122"/>
                <a:ea typeface="黑体" panose="02010609060101010101" pitchFamily="49" charset="-122"/>
              </a:rPr>
              <a:t>xn,v</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为原图中</a:t>
            </a:r>
            <a:r>
              <a:rPr lang="en-US" altLang="zh-CN" sz="2400" dirty="0" err="1">
                <a:latin typeface="黑体" panose="02010609060101010101" pitchFamily="49" charset="-122"/>
                <a:ea typeface="黑体" panose="02010609060101010101" pitchFamily="49" charset="-122"/>
              </a:rPr>
              <a:t>u,v</a:t>
            </a:r>
            <a:r>
              <a:rPr lang="zh-CN" altLang="en-US" sz="2400" dirty="0">
                <a:latin typeface="黑体" panose="02010609060101010101" pitchFamily="49" charset="-122"/>
                <a:ea typeface="黑体" panose="02010609060101010101" pitchFamily="49" charset="-122"/>
              </a:rPr>
              <a:t>的最短路</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所以可以看到两两相消。最后只需加减起点终点的权重即可。</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这个算法应用面还是比较小，往往可以用</a:t>
            </a:r>
            <a:r>
              <a:rPr lang="en-US" altLang="zh-CN" sz="2400" dirty="0" err="1">
                <a:latin typeface="黑体" panose="02010609060101010101" pitchFamily="49" charset="-122"/>
                <a:ea typeface="黑体" panose="02010609060101010101" pitchFamily="49" charset="-122"/>
              </a:rPr>
              <a:t>floyd</a:t>
            </a:r>
            <a:r>
              <a:rPr lang="zh-CN" altLang="en-US" sz="2400" dirty="0">
                <a:latin typeface="黑体" panose="02010609060101010101" pitchFamily="49" charset="-122"/>
                <a:ea typeface="黑体" panose="02010609060101010101" pitchFamily="49" charset="-122"/>
              </a:rPr>
              <a:t>甚至是暴力每个点</a:t>
            </a:r>
            <a:r>
              <a:rPr lang="en-US" altLang="zh-CN" sz="2400" dirty="0" err="1">
                <a:latin typeface="黑体" panose="02010609060101010101" pitchFamily="49" charset="-122"/>
                <a:ea typeface="黑体" panose="02010609060101010101" pitchFamily="49" charset="-122"/>
              </a:rPr>
              <a:t>spfa</a:t>
            </a:r>
            <a:r>
              <a:rPr lang="zh-CN" altLang="en-US" sz="2400" dirty="0">
                <a:latin typeface="黑体" panose="02010609060101010101" pitchFamily="49" charset="-122"/>
                <a:ea typeface="黑体" panose="02010609060101010101" pitchFamily="49" charset="-122"/>
              </a:rPr>
              <a:t>来代替，这里只要学会就行了。</a:t>
            </a:r>
          </a:p>
        </p:txBody>
      </p:sp>
    </p:spTree>
    <p:extLst>
      <p:ext uri="{BB962C8B-B14F-4D97-AF65-F5344CB8AC3E}">
        <p14:creationId xmlns:p14="http://schemas.microsoft.com/office/powerpoint/2010/main" val="338629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华文新魏" panose="02010800040101010101" pitchFamily="2" charset="-122"/>
                <a:ea typeface="华文新魏" panose="02010800040101010101" pitchFamily="2" charset="-122"/>
              </a:rPr>
              <a:t>遥远的旅途</a:t>
            </a:r>
          </a:p>
        </p:txBody>
      </p:sp>
      <p:sp>
        <p:nvSpPr>
          <p:cNvPr id="3" name="内容占位符 2"/>
          <p:cNvSpPr>
            <a:spLocks noGrp="1"/>
          </p:cNvSpPr>
          <p:nvPr>
            <p:ph idx="1"/>
          </p:nvPr>
        </p:nvSpPr>
        <p:spPr/>
        <p:txBody>
          <a:bodyPr>
            <a:normAutofit/>
          </a:bodyPr>
          <a:lstStyle/>
          <a:p>
            <a:r>
              <a:rPr lang="zh-CN" altLang="en-US" sz="3200" dirty="0">
                <a:latin typeface="华文新魏" panose="02010800040101010101" pitchFamily="2" charset="-122"/>
                <a:ea typeface="华文新魏" panose="02010800040101010101" pitchFamily="2" charset="-122"/>
              </a:rPr>
              <a:t>给一张</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个点</a:t>
            </a:r>
            <a:r>
              <a:rPr lang="en-US" altLang="zh-CN" sz="3200" dirty="0">
                <a:latin typeface="华文新魏" panose="02010800040101010101" pitchFamily="2" charset="-122"/>
                <a:ea typeface="华文新魏" panose="02010800040101010101" pitchFamily="2" charset="-122"/>
              </a:rPr>
              <a:t>m</a:t>
            </a:r>
            <a:r>
              <a:rPr lang="zh-CN" altLang="en-US" sz="3200" dirty="0">
                <a:latin typeface="华文新魏" panose="02010800040101010101" pitchFamily="2" charset="-122"/>
                <a:ea typeface="华文新魏" panose="02010800040101010101" pitchFamily="2" charset="-122"/>
              </a:rPr>
              <a:t>条边的带权无向图，求是否存在一条从</a:t>
            </a:r>
            <a:r>
              <a:rPr lang="en-US" altLang="zh-CN" sz="3200" dirty="0">
                <a:latin typeface="华文新魏" panose="02010800040101010101" pitchFamily="2" charset="-122"/>
                <a:ea typeface="华文新魏" panose="02010800040101010101" pitchFamily="2" charset="-122"/>
              </a:rPr>
              <a:t>1</a:t>
            </a:r>
            <a:r>
              <a:rPr lang="zh-CN" altLang="en-US" sz="3200" dirty="0">
                <a:latin typeface="华文新魏" panose="02010800040101010101" pitchFamily="2" charset="-122"/>
                <a:ea typeface="华文新魏" panose="02010800040101010101" pitchFamily="2" charset="-122"/>
              </a:rPr>
              <a:t>号点到</a:t>
            </a:r>
            <a:r>
              <a:rPr lang="en-US" altLang="zh-CN" sz="3200" dirty="0">
                <a:latin typeface="华文新魏" panose="02010800040101010101" pitchFamily="2" charset="-122"/>
                <a:ea typeface="华文新魏" panose="02010800040101010101" pitchFamily="2" charset="-122"/>
              </a:rPr>
              <a:t>n</a:t>
            </a:r>
            <a:r>
              <a:rPr lang="zh-CN" altLang="en-US" sz="3200" dirty="0">
                <a:latin typeface="华文新魏" panose="02010800040101010101" pitchFamily="2" charset="-122"/>
                <a:ea typeface="华文新魏" panose="02010800040101010101" pitchFamily="2" charset="-122"/>
              </a:rPr>
              <a:t>号点的路径，满足长度恰好为</a:t>
            </a:r>
            <a:r>
              <a:rPr lang="en-US" altLang="zh-CN" sz="3200" dirty="0">
                <a:latin typeface="华文新魏" panose="02010800040101010101" pitchFamily="2" charset="-122"/>
                <a:ea typeface="华文新魏" panose="02010800040101010101" pitchFamily="2" charset="-122"/>
              </a:rPr>
              <a:t>T</a:t>
            </a:r>
            <a:r>
              <a:rPr lang="zh-CN" altLang="en-US" sz="3200" dirty="0">
                <a:latin typeface="华文新魏" panose="02010800040101010101" pitchFamily="2" charset="-122"/>
                <a:ea typeface="华文新魏" panose="02010800040101010101" pitchFamily="2" charset="-122"/>
              </a:rPr>
              <a:t>。</a:t>
            </a:r>
            <a:endParaRPr lang="en-US" altLang="zh-CN" sz="3200" dirty="0">
              <a:latin typeface="华文新魏" panose="02010800040101010101" pitchFamily="2" charset="-122"/>
              <a:ea typeface="华文新魏" panose="02010800040101010101" pitchFamily="2" charset="-122"/>
            </a:endParaRPr>
          </a:p>
          <a:p>
            <a:r>
              <a:rPr lang="en-US" altLang="zh-CN" sz="3200" dirty="0" err="1">
                <a:latin typeface="华文新魏" panose="02010800040101010101" pitchFamily="2" charset="-122"/>
                <a:ea typeface="华文新魏" panose="02010800040101010101" pitchFamily="2" charset="-122"/>
              </a:rPr>
              <a:t>N,m</a:t>
            </a:r>
            <a:r>
              <a:rPr lang="en-US" altLang="zh-CN" sz="3200" dirty="0">
                <a:latin typeface="华文新魏" panose="02010800040101010101" pitchFamily="2" charset="-122"/>
                <a:ea typeface="华文新魏" panose="02010800040101010101" pitchFamily="2" charset="-122"/>
              </a:rPr>
              <a:t>&lt;=50, t&lt;=10^18,wi&lt;=10000;</a:t>
            </a:r>
            <a:endParaRPr lang="zh-CN" altLang="en-US" sz="3200" dirty="0">
              <a:latin typeface="华文新魏" panose="02010800040101010101" pitchFamily="2" charset="-122"/>
              <a:ea typeface="华文新魏" panose="02010800040101010101" pitchFamily="2" charset="-122"/>
            </a:endParaRPr>
          </a:p>
          <a:p>
            <a:endParaRPr lang="zh-CN" altLang="en-US" sz="32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761162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latin typeface="黑体" panose="02010609060101010101" pitchFamily="49" charset="-122"/>
                <a:ea typeface="黑体" panose="02010609060101010101" pitchFamily="49" charset="-122"/>
              </a:rPr>
              <a:t>JZOJ5864</a:t>
            </a:r>
            <a:endParaRPr lang="zh-CN" altLang="en-US" sz="54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91" y="2229978"/>
            <a:ext cx="11662348" cy="1683664"/>
          </a:xfrm>
        </p:spPr>
      </p:pic>
      <p:sp>
        <p:nvSpPr>
          <p:cNvPr id="5" name="文本框 4"/>
          <p:cNvSpPr txBox="1"/>
          <p:nvPr/>
        </p:nvSpPr>
        <p:spPr>
          <a:xfrm>
            <a:off x="404734" y="4557010"/>
            <a:ext cx="7629994" cy="1569660"/>
          </a:xfrm>
          <a:prstGeom prst="rect">
            <a:avLst/>
          </a:prstGeom>
          <a:noFill/>
        </p:spPr>
        <p:txBody>
          <a:bodyPr wrap="square" rtlCol="0">
            <a:spAutoFit/>
          </a:bodyPr>
          <a:lstStyle/>
          <a:p>
            <a:r>
              <a:rPr lang="en-US" altLang="zh-CN" sz="3200" dirty="0"/>
              <a:t>1&lt;n&lt;6</a:t>
            </a:r>
          </a:p>
          <a:p>
            <a:r>
              <a:rPr lang="en-US" altLang="zh-CN" sz="3200" dirty="0"/>
              <a:t>1&lt;x1&lt;10^6</a:t>
            </a:r>
          </a:p>
          <a:p>
            <a:r>
              <a:rPr lang="en-US" altLang="zh-CN" sz="3200" dirty="0" err="1"/>
              <a:t>xn</a:t>
            </a:r>
            <a:r>
              <a:rPr lang="en-US" altLang="zh-CN" sz="3200" dirty="0"/>
              <a:t>&lt;10^(n+12)</a:t>
            </a:r>
            <a:endParaRPr lang="zh-CN" altLang="en-US" sz="3200" dirty="0"/>
          </a:p>
        </p:txBody>
      </p:sp>
    </p:spTree>
    <p:extLst>
      <p:ext uri="{BB962C8B-B14F-4D97-AF65-F5344CB8AC3E}">
        <p14:creationId xmlns:p14="http://schemas.microsoft.com/office/powerpoint/2010/main" val="1146987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差分约束</a:t>
            </a:r>
          </a:p>
        </p:txBody>
      </p:sp>
      <p:sp>
        <p:nvSpPr>
          <p:cNvPr id="3" name="内容占位符 2"/>
          <p:cNvSpPr>
            <a:spLocks noGrp="1"/>
          </p:cNvSpPr>
          <p:nvPr>
            <p:ph idx="1"/>
          </p:nvPr>
        </p:nvSpPr>
        <p:spPr>
          <a:xfrm>
            <a:off x="685800" y="2194560"/>
            <a:ext cx="11156430" cy="4024125"/>
          </a:xfrm>
        </p:spPr>
        <p:txBody>
          <a:bodyPr>
            <a:normAutofit/>
          </a:bodyPr>
          <a:lstStyle/>
          <a:p>
            <a:r>
              <a:rPr lang="zh-CN" altLang="en-US" sz="3200" dirty="0">
                <a:latin typeface="楷体" panose="02010609060101010101" pitchFamily="49" charset="-122"/>
                <a:ea typeface="楷体" panose="02010609060101010101" pitchFamily="49" charset="-122"/>
              </a:rPr>
              <a:t>差分约束也是应用最短路模型的典型问题。</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给出一些形如</a:t>
            </a:r>
            <a:r>
              <a:rPr lang="en-US" altLang="zh-CN" sz="3200" dirty="0">
                <a:latin typeface="楷体" panose="02010609060101010101" pitchFamily="49" charset="-122"/>
                <a:ea typeface="楷体" panose="02010609060101010101" pitchFamily="49" charset="-122"/>
              </a:rPr>
              <a:t>x-y&lt;=z</a:t>
            </a:r>
            <a:r>
              <a:rPr lang="zh-CN" altLang="en-US" sz="3200" dirty="0">
                <a:latin typeface="楷体" panose="02010609060101010101" pitchFamily="49" charset="-122"/>
                <a:ea typeface="楷体" panose="02010609060101010101" pitchFamily="49" charset="-122"/>
              </a:rPr>
              <a:t>的不等式问是否有解</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它可以转换成最短路来</a:t>
            </a:r>
            <a:r>
              <a:rPr lang="zh-CN" altLang="en-US" sz="3200" dirty="0" smtClean="0">
                <a:latin typeface="楷体" panose="02010609060101010101" pitchFamily="49" charset="-122"/>
                <a:ea typeface="楷体" panose="02010609060101010101" pitchFamily="49" charset="-122"/>
              </a:rPr>
              <a:t>求解</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18526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594" y="1200150"/>
            <a:ext cx="11132696" cy="5657850"/>
          </a:xfrm>
        </p:spPr>
        <p:txBody>
          <a:bodyPr>
            <a:normAutofit/>
          </a:bodyPr>
          <a:lstStyle/>
          <a:p>
            <a:r>
              <a:rPr lang="zh-CN" altLang="en-US" sz="3200" dirty="0" smtClean="0">
                <a:latin typeface="楷体" panose="02010609060101010101" pitchFamily="49" charset="-122"/>
                <a:ea typeface="楷体" panose="02010609060101010101" pitchFamily="49" charset="-122"/>
              </a:rPr>
              <a:t>模型：</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有</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个变量</a:t>
            </a:r>
            <a:r>
              <a:rPr lang="en-US" altLang="zh-CN" sz="3200" dirty="0">
                <a:latin typeface="楷体" panose="02010609060101010101" pitchFamily="49" charset="-122"/>
                <a:ea typeface="楷体" panose="02010609060101010101" pitchFamily="49" charset="-122"/>
              </a:rPr>
              <a:t>x1</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x2</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xn</a:t>
            </a:r>
            <a:r>
              <a:rPr lang="en-US" altLang="zh-CN" sz="32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以及</a:t>
            </a:r>
            <a:r>
              <a:rPr lang="en-US" altLang="zh-CN" sz="3200" dirty="0">
                <a:latin typeface="楷体" panose="02010609060101010101" pitchFamily="49" charset="-122"/>
                <a:ea typeface="楷体" panose="02010609060101010101" pitchFamily="49" charset="-122"/>
              </a:rPr>
              <a:t>m</a:t>
            </a:r>
            <a:r>
              <a:rPr lang="zh-CN" altLang="en-US" sz="3200" dirty="0">
                <a:latin typeface="楷体" panose="02010609060101010101" pitchFamily="49" charset="-122"/>
                <a:ea typeface="楷体" panose="02010609060101010101" pitchFamily="49" charset="-122"/>
              </a:rPr>
              <a:t>条不等式形如</a:t>
            </a:r>
            <a:r>
              <a:rPr lang="en-US" altLang="zh-CN" sz="3200" dirty="0" err="1">
                <a:latin typeface="楷体" panose="02010609060101010101" pitchFamily="49" charset="-122"/>
                <a:ea typeface="楷体" panose="02010609060101010101" pitchFamily="49" charset="-122"/>
              </a:rPr>
              <a:t>xj</a:t>
            </a:r>
            <a:r>
              <a:rPr lang="en-US" altLang="zh-CN" sz="3200" dirty="0">
                <a:latin typeface="楷体" panose="02010609060101010101" pitchFamily="49" charset="-122"/>
                <a:ea typeface="楷体" panose="02010609060101010101" pitchFamily="49" charset="-122"/>
              </a:rPr>
              <a:t>-xi&lt;=w</a:t>
            </a:r>
          </a:p>
          <a:p>
            <a:r>
              <a:rPr lang="zh-CN" altLang="en-US" sz="3200" dirty="0">
                <a:latin typeface="楷体" panose="02010609060101010101" pitchFamily="49" charset="-122"/>
                <a:ea typeface="楷体" panose="02010609060101010101" pitchFamily="49" charset="-122"/>
              </a:rPr>
              <a:t>求解</a:t>
            </a:r>
            <a:r>
              <a:rPr lang="en-US" altLang="zh-CN" sz="3200" dirty="0" err="1">
                <a:latin typeface="楷体" panose="02010609060101010101" pitchFamily="49" charset="-122"/>
                <a:ea typeface="楷体" panose="02010609060101010101" pitchFamily="49" charset="-122"/>
              </a:rPr>
              <a:t>xt-xs</a:t>
            </a:r>
            <a:r>
              <a:rPr lang="zh-CN" altLang="en-US" sz="3200" dirty="0">
                <a:latin typeface="楷体" panose="02010609060101010101" pitchFamily="49" charset="-122"/>
                <a:ea typeface="楷体" panose="02010609060101010101" pitchFamily="49" charset="-122"/>
              </a:rPr>
              <a:t>的最大值</a:t>
            </a:r>
          </a:p>
          <a:p>
            <a:pPr marL="0" indent="0">
              <a:buNone/>
            </a:pPr>
            <a:endParaRPr lang="en-US" altLang="zh-CN" sz="3200" dirty="0" smtClean="0">
              <a:latin typeface="楷体" panose="02010609060101010101" pitchFamily="49" charset="-122"/>
              <a:ea typeface="楷体" panose="02010609060101010101" pitchFamily="49" charset="-122"/>
            </a:endParaRPr>
          </a:p>
          <a:p>
            <a:r>
              <a:rPr lang="zh-CN" altLang="en-US" sz="3200" dirty="0" smtClean="0">
                <a:latin typeface="楷体" panose="02010609060101010101" pitchFamily="49" charset="-122"/>
                <a:ea typeface="楷体" panose="02010609060101010101" pitchFamily="49" charset="-122"/>
              </a:rPr>
              <a:t>每个</a:t>
            </a:r>
            <a:r>
              <a:rPr lang="zh-CN" altLang="en-US" sz="3200" dirty="0">
                <a:latin typeface="楷体" panose="02010609060101010101" pitchFamily="49" charset="-122"/>
                <a:ea typeface="楷体" panose="02010609060101010101" pitchFamily="49" charset="-122"/>
              </a:rPr>
              <a:t>变量对应一个点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对于</a:t>
            </a:r>
            <a:r>
              <a:rPr lang="en-US" altLang="zh-CN" sz="3200" dirty="0">
                <a:latin typeface="楷体" panose="02010609060101010101" pitchFamily="49" charset="-122"/>
                <a:ea typeface="楷体" panose="02010609060101010101" pitchFamily="49" charset="-122"/>
              </a:rPr>
              <a:t>x-y&lt;=w </a:t>
            </a:r>
            <a:r>
              <a:rPr lang="zh-CN" altLang="en-US" sz="3200" dirty="0">
                <a:latin typeface="楷体" panose="02010609060101010101" pitchFamily="49" charset="-122"/>
                <a:ea typeface="楷体" panose="02010609060101010101" pitchFamily="49" charset="-122"/>
              </a:rPr>
              <a:t>即</a:t>
            </a:r>
            <a:r>
              <a:rPr lang="en-US" altLang="zh-CN" sz="3200" dirty="0">
                <a:latin typeface="楷体" panose="02010609060101010101" pitchFamily="49" charset="-122"/>
                <a:ea typeface="楷体" panose="02010609060101010101" pitchFamily="49" charset="-122"/>
              </a:rPr>
              <a:t>x&lt;=</a:t>
            </a:r>
            <a:r>
              <a:rPr lang="en-US" altLang="zh-CN" sz="3200" dirty="0" err="1">
                <a:latin typeface="楷体" panose="02010609060101010101" pitchFamily="49" charset="-122"/>
                <a:ea typeface="楷体" panose="02010609060101010101" pitchFamily="49" charset="-122"/>
              </a:rPr>
              <a:t>y+w</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我们从</a:t>
            </a:r>
            <a:r>
              <a:rPr lang="en-US" altLang="zh-CN" sz="3200" dirty="0">
                <a:latin typeface="楷体" panose="02010609060101010101" pitchFamily="49" charset="-122"/>
                <a:ea typeface="楷体" panose="02010609060101010101" pitchFamily="49" charset="-122"/>
              </a:rPr>
              <a:t>y</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x</a:t>
            </a:r>
            <a:r>
              <a:rPr lang="zh-CN" altLang="en-US" sz="3200" dirty="0">
                <a:latin typeface="楷体" panose="02010609060101010101" pitchFamily="49" charset="-122"/>
                <a:ea typeface="楷体" panose="02010609060101010101" pitchFamily="49" charset="-122"/>
              </a:rPr>
              <a:t>连一条长度为</a:t>
            </a:r>
            <a:r>
              <a:rPr lang="en-US" altLang="zh-CN" sz="3200" dirty="0">
                <a:latin typeface="楷体" panose="02010609060101010101" pitchFamily="49" charset="-122"/>
                <a:ea typeface="楷体" panose="02010609060101010101" pitchFamily="49" charset="-122"/>
              </a:rPr>
              <a:t>w</a:t>
            </a:r>
            <a:r>
              <a:rPr lang="zh-CN" altLang="en-US" sz="3200" dirty="0">
                <a:latin typeface="楷体" panose="02010609060101010101" pitchFamily="49" charset="-122"/>
                <a:ea typeface="楷体" panose="02010609060101010101" pitchFamily="49" charset="-122"/>
              </a:rPr>
              <a:t>的边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边权就相当于限制</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我们计算从</a:t>
            </a:r>
            <a:r>
              <a:rPr lang="en-US" altLang="zh-CN" sz="3200" dirty="0">
                <a:latin typeface="楷体" panose="02010609060101010101" pitchFamily="49" charset="-122"/>
                <a:ea typeface="楷体" panose="02010609060101010101" pitchFamily="49" charset="-122"/>
              </a:rPr>
              <a:t>s</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t</a:t>
            </a:r>
            <a:r>
              <a:rPr lang="zh-CN" altLang="en-US" sz="3200" dirty="0">
                <a:latin typeface="楷体" panose="02010609060101010101" pitchFamily="49" charset="-122"/>
                <a:ea typeface="楷体" panose="02010609060101010101" pitchFamily="49" charset="-122"/>
              </a:rPr>
              <a:t>的最</a:t>
            </a:r>
            <a:r>
              <a:rPr lang="zh-CN" altLang="en-US" sz="3200" dirty="0" smtClean="0">
                <a:latin typeface="楷体" panose="02010609060101010101" pitchFamily="49" charset="-122"/>
                <a:ea typeface="楷体" panose="02010609060101010101" pitchFamily="49" charset="-122"/>
              </a:rPr>
              <a:t>短路就</a:t>
            </a:r>
            <a:r>
              <a:rPr lang="zh-CN" altLang="en-US" sz="3200" dirty="0">
                <a:latin typeface="楷体" panose="02010609060101010101" pitchFamily="49" charset="-122"/>
                <a:ea typeface="楷体" panose="02010609060101010101" pitchFamily="49" charset="-122"/>
              </a:rPr>
              <a:t>能找到收束最紧的限制，即为最大的差值</a:t>
            </a:r>
            <a:endParaRPr lang="en-US" altLang="zh-CN" sz="3200" dirty="0">
              <a:latin typeface="楷体" panose="02010609060101010101" pitchFamily="49" charset="-122"/>
              <a:ea typeface="楷体" panose="02010609060101010101" pitchFamily="49" charset="-122"/>
            </a:endParaRPr>
          </a:p>
          <a:p>
            <a:endParaRPr lang="en-US" altLang="zh-CN" dirty="0"/>
          </a:p>
        </p:txBody>
      </p:sp>
    </p:spTree>
    <p:extLst>
      <p:ext uri="{BB962C8B-B14F-4D97-AF65-F5344CB8AC3E}">
        <p14:creationId xmlns:p14="http://schemas.microsoft.com/office/powerpoint/2010/main" val="4262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385" y="948861"/>
            <a:ext cx="11479735" cy="4024125"/>
          </a:xfrm>
        </p:spPr>
        <p:txBody>
          <a:bodyPr>
            <a:normAutofit/>
          </a:bodyPr>
          <a:lstStyle/>
          <a:p>
            <a:r>
              <a:rPr lang="zh-CN" altLang="en-US" sz="2800" dirty="0" smtClean="0">
                <a:latin typeface="楷体" panose="02010609060101010101" pitchFamily="49" charset="-122"/>
                <a:ea typeface="楷体" panose="02010609060101010101" pitchFamily="49" charset="-122"/>
              </a:rPr>
              <a:t>如果不能理解</a:t>
            </a:r>
            <a:r>
              <a:rPr lang="zh-CN" altLang="en-US" sz="2800" dirty="0">
                <a:latin typeface="楷体" panose="02010609060101010101" pitchFamily="49" charset="-122"/>
                <a:ea typeface="楷体" panose="02010609060101010101" pitchFamily="49" charset="-122"/>
              </a:rPr>
              <a:t>，我们可以先来看一个简单的情况，如下三个不等式</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buNone/>
            </a:pPr>
            <a:r>
              <a:rPr lang="en-US" altLang="zh-CN" sz="2800" dirty="0" smtClean="0">
                <a:latin typeface="楷体" panose="02010609060101010101" pitchFamily="49" charset="-122"/>
                <a:ea typeface="楷体" panose="02010609060101010101" pitchFamily="49" charset="-122"/>
              </a:rPr>
              <a:t>B </a:t>
            </a:r>
            <a:r>
              <a:rPr lang="en-US" altLang="zh-CN" sz="2800" dirty="0">
                <a:latin typeface="楷体" panose="02010609060101010101" pitchFamily="49" charset="-122"/>
                <a:ea typeface="楷体" panose="02010609060101010101" pitchFamily="49" charset="-122"/>
              </a:rPr>
              <a:t>- A &lt;= c </a:t>
            </a:r>
            <a:r>
              <a:rPr lang="en-US" altLang="zh-CN" sz="2800" dirty="0" smtClean="0">
                <a:latin typeface="楷体" panose="02010609060101010101" pitchFamily="49" charset="-122"/>
                <a:ea typeface="楷体" panose="02010609060101010101" pitchFamily="49" charset="-122"/>
              </a:rPr>
              <a:t>    (1)</a:t>
            </a:r>
          </a:p>
          <a:p>
            <a:pPr marL="0" indent="0">
              <a:buNone/>
            </a:pPr>
            <a:r>
              <a:rPr lang="en-US" altLang="zh-CN" sz="2800" dirty="0" smtClean="0">
                <a:latin typeface="楷体" panose="02010609060101010101" pitchFamily="49" charset="-122"/>
                <a:ea typeface="楷体" panose="02010609060101010101" pitchFamily="49" charset="-122"/>
              </a:rPr>
              <a:t>C - B &lt;= a     (2)</a:t>
            </a:r>
          </a:p>
          <a:p>
            <a:pPr marL="0" indent="0">
              <a:buNone/>
            </a:pPr>
            <a:r>
              <a:rPr lang="en-US" altLang="zh-CN" sz="2800" dirty="0" smtClean="0">
                <a:latin typeface="楷体" panose="02010609060101010101" pitchFamily="49" charset="-122"/>
                <a:ea typeface="楷体" panose="02010609060101010101" pitchFamily="49" charset="-122"/>
              </a:rPr>
              <a:t>C </a:t>
            </a:r>
            <a:r>
              <a:rPr lang="en-US" altLang="zh-CN" sz="2800" dirty="0">
                <a:latin typeface="楷体" panose="02010609060101010101" pitchFamily="49" charset="-122"/>
                <a:ea typeface="楷体" panose="02010609060101010101" pitchFamily="49" charset="-122"/>
              </a:rPr>
              <a:t>- A &lt;= b     </a:t>
            </a:r>
            <a:r>
              <a:rPr lang="en-US" altLang="zh-CN"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3</a:t>
            </a:r>
            <a:r>
              <a:rPr lang="en-US" altLang="zh-CN" sz="2800" dirty="0" smtClean="0">
                <a:latin typeface="楷体" panose="02010609060101010101" pitchFamily="49" charset="-122"/>
                <a:ea typeface="楷体" panose="02010609060101010101" pitchFamily="49" charset="-122"/>
              </a:rPr>
              <a:t>)</a:t>
            </a:r>
          </a:p>
          <a:p>
            <a:pPr marL="0" indent="0">
              <a:buNone/>
            </a:pPr>
            <a:r>
              <a:rPr lang="zh-CN" altLang="en-US" sz="2800" dirty="0" smtClean="0">
                <a:latin typeface="楷体" panose="02010609060101010101" pitchFamily="49" charset="-122"/>
                <a:ea typeface="楷体" panose="02010609060101010101" pitchFamily="49" charset="-122"/>
              </a:rPr>
              <a:t>我们</a:t>
            </a:r>
            <a:r>
              <a:rPr lang="zh-CN" altLang="en-US" sz="2800" dirty="0">
                <a:latin typeface="楷体" panose="02010609060101010101" pitchFamily="49" charset="-122"/>
                <a:ea typeface="楷体" panose="02010609060101010101" pitchFamily="49" charset="-122"/>
              </a:rPr>
              <a:t>想要知道</a:t>
            </a:r>
            <a:r>
              <a:rPr lang="en-US" altLang="zh-CN" sz="2800" dirty="0">
                <a:latin typeface="楷体" panose="02010609060101010101" pitchFamily="49" charset="-122"/>
                <a:ea typeface="楷体" panose="02010609060101010101" pitchFamily="49" charset="-122"/>
              </a:rPr>
              <a:t>C - A</a:t>
            </a:r>
            <a:r>
              <a:rPr lang="zh-CN" altLang="en-US" sz="2800" dirty="0">
                <a:latin typeface="楷体" panose="02010609060101010101" pitchFamily="49" charset="-122"/>
                <a:ea typeface="楷体" panose="02010609060101010101" pitchFamily="49" charset="-122"/>
              </a:rPr>
              <a:t>的最大值，通过</a:t>
            </a:r>
            <a:r>
              <a:rPr lang="en-US" altLang="zh-CN" sz="2800" dirty="0">
                <a:latin typeface="楷体" panose="02010609060101010101" pitchFamily="49" charset="-122"/>
                <a:ea typeface="楷体" panose="02010609060101010101" pitchFamily="49" charset="-122"/>
              </a:rPr>
              <a:t>(1</a:t>
            </a:r>
            <a:r>
              <a:rPr lang="en-US" altLang="zh-CN" sz="2800" dirty="0" smtClean="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，可以得到 </a:t>
            </a:r>
            <a:r>
              <a:rPr lang="en-US" altLang="zh-CN" sz="2800" dirty="0" smtClean="0">
                <a:latin typeface="楷体" panose="02010609060101010101" pitchFamily="49" charset="-122"/>
                <a:ea typeface="楷体" panose="02010609060101010101" pitchFamily="49" charset="-122"/>
              </a:rPr>
              <a:t>C-A&lt;=</a:t>
            </a:r>
            <a:r>
              <a:rPr lang="en-US" altLang="zh-CN" sz="2800" dirty="0" err="1" smtClean="0">
                <a:latin typeface="楷体" panose="02010609060101010101" pitchFamily="49" charset="-122"/>
                <a:ea typeface="楷体" panose="02010609060101010101" pitchFamily="49" charset="-122"/>
              </a:rPr>
              <a:t>a+c</a:t>
            </a:r>
            <a:r>
              <a:rPr lang="zh-CN" altLang="en-US" sz="2800" dirty="0">
                <a:latin typeface="楷体" panose="02010609060101010101" pitchFamily="49" charset="-122"/>
                <a:ea typeface="楷体" panose="02010609060101010101" pitchFamily="49" charset="-122"/>
              </a:rPr>
              <a:t>，所以这个问题其实就是求</a:t>
            </a:r>
            <a:r>
              <a:rPr lang="en-US" altLang="zh-CN" sz="2800" dirty="0">
                <a:latin typeface="楷体" panose="02010609060101010101" pitchFamily="49" charset="-122"/>
                <a:ea typeface="楷体" panose="02010609060101010101" pitchFamily="49" charset="-122"/>
              </a:rPr>
              <a:t>min{b, </a:t>
            </a:r>
            <a:r>
              <a:rPr lang="en-US" altLang="zh-CN" sz="2800" dirty="0" err="1">
                <a:latin typeface="楷体" panose="02010609060101010101" pitchFamily="49" charset="-122"/>
                <a:ea typeface="楷体" panose="02010609060101010101" pitchFamily="49" charset="-122"/>
              </a:rPr>
              <a:t>a+c</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。将上面的三个</a:t>
            </a:r>
            <a:r>
              <a:rPr lang="zh-CN" altLang="en-US" sz="2800" dirty="0" smtClean="0">
                <a:latin typeface="楷体" panose="02010609060101010101" pitchFamily="49" charset="-122"/>
                <a:ea typeface="楷体" panose="02010609060101010101" pitchFamily="49" charset="-122"/>
              </a:rPr>
              <a:t>不等式按上述方法建图</a:t>
            </a:r>
            <a:endParaRPr lang="zh-CN" altLang="en-US" sz="28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386" y="4304605"/>
            <a:ext cx="3372321" cy="2172003"/>
          </a:xfrm>
          <a:prstGeom prst="rect">
            <a:avLst/>
          </a:prstGeom>
        </p:spPr>
      </p:pic>
      <p:sp>
        <p:nvSpPr>
          <p:cNvPr id="5" name="文本框 4"/>
          <p:cNvSpPr txBox="1"/>
          <p:nvPr/>
        </p:nvSpPr>
        <p:spPr>
          <a:xfrm>
            <a:off x="4347147" y="4304605"/>
            <a:ext cx="6895707" cy="2246769"/>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我们发现</a:t>
            </a:r>
            <a:r>
              <a:rPr lang="en-US" altLang="zh-CN" sz="2800" dirty="0">
                <a:latin typeface="楷体" panose="02010609060101010101" pitchFamily="49" charset="-122"/>
                <a:ea typeface="楷体" panose="02010609060101010101" pitchFamily="49" charset="-122"/>
              </a:rPr>
              <a:t>min{b, </a:t>
            </a:r>
            <a:r>
              <a:rPr lang="en-US" altLang="zh-CN" sz="2800" dirty="0" err="1">
                <a:latin typeface="楷体" panose="02010609060101010101" pitchFamily="49" charset="-122"/>
                <a:ea typeface="楷体" panose="02010609060101010101" pitchFamily="49" charset="-122"/>
              </a:rPr>
              <a:t>a+c</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正好对应了</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的最短路</a:t>
            </a:r>
            <a:r>
              <a:rPr lang="zh-CN" altLang="en-US" sz="2800" dirty="0" smtClean="0">
                <a:latin typeface="楷体" panose="02010609060101010101" pitchFamily="49" charset="-122"/>
                <a:ea typeface="楷体" panose="02010609060101010101" pitchFamily="49" charset="-122"/>
              </a:rPr>
              <a:t>，而这三个不等式就是著名的</a:t>
            </a:r>
            <a:r>
              <a:rPr lang="zh-CN" altLang="en-US" sz="2800" b="1" dirty="0" smtClean="0">
                <a:latin typeface="楷体" panose="02010609060101010101" pitchFamily="49" charset="-122"/>
                <a:ea typeface="楷体" panose="02010609060101010101" pitchFamily="49" charset="-122"/>
              </a:rPr>
              <a:t>三</a:t>
            </a:r>
            <a:r>
              <a:rPr lang="zh-CN" altLang="en-US" sz="2800" b="1" dirty="0">
                <a:latin typeface="楷体" panose="02010609060101010101" pitchFamily="49" charset="-122"/>
                <a:ea typeface="楷体" panose="02010609060101010101" pitchFamily="49" charset="-122"/>
              </a:rPr>
              <a:t>角不等式</a:t>
            </a:r>
            <a:r>
              <a:rPr lang="zh-CN" altLang="en-US" sz="2800" dirty="0">
                <a:latin typeface="楷体" panose="02010609060101010101" pitchFamily="49" charset="-122"/>
                <a:ea typeface="楷体" panose="02010609060101010101" pitchFamily="49" charset="-122"/>
              </a:rPr>
              <a:t>。将三个</a:t>
            </a:r>
            <a:r>
              <a:rPr lang="zh-CN" altLang="en-US" sz="2800" dirty="0" smtClean="0">
                <a:latin typeface="楷体" panose="02010609060101010101" pitchFamily="49" charset="-122"/>
                <a:ea typeface="楷体" panose="02010609060101010101" pitchFamily="49" charset="-122"/>
              </a:rPr>
              <a:t>不等式推广</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个，变量推广到</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个，就变成了</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个点</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条边的最短路问题了。</a:t>
            </a:r>
          </a:p>
        </p:txBody>
      </p:sp>
    </p:spTree>
    <p:extLst>
      <p:ext uri="{BB962C8B-B14F-4D97-AF65-F5344CB8AC3E}">
        <p14:creationId xmlns:p14="http://schemas.microsoft.com/office/powerpoint/2010/main" val="3210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4000" smtClean="0">
                <a:solidFill>
                  <a:srgbClr val="FF0000"/>
                </a:solidFill>
                <a:ea typeface="隶书" panose="02010509060101010101" pitchFamily="49" charset="-122"/>
              </a:rPr>
              <a:t>Tips</a:t>
            </a:r>
            <a:endParaRPr lang="en-US" altLang="zh-CN" sz="4000" dirty="0" smtClean="0">
              <a:solidFill>
                <a:srgbClr val="FF0000"/>
              </a:solidFill>
              <a:ea typeface="隶书" panose="02010509060101010101" pitchFamily="49" charset="-122"/>
            </a:endParaRPr>
          </a:p>
          <a:p>
            <a:r>
              <a:rPr lang="zh-CN" altLang="en-US" sz="2800" dirty="0" smtClean="0">
                <a:solidFill>
                  <a:srgbClr val="FF0000"/>
                </a:solidFill>
                <a:latin typeface="隶书" panose="02010509060101010101" pitchFamily="49" charset="-122"/>
                <a:ea typeface="隶书" panose="02010509060101010101" pitchFamily="49" charset="-122"/>
              </a:rPr>
              <a:t>  本</a:t>
            </a:r>
            <a:r>
              <a:rPr lang="en-US" altLang="zh-CN" sz="2800" dirty="0" smtClean="0">
                <a:solidFill>
                  <a:srgbClr val="FF0000"/>
                </a:solidFill>
                <a:latin typeface="隶书" panose="02010509060101010101" pitchFamily="49" charset="-122"/>
                <a:ea typeface="隶书" panose="02010509060101010101" pitchFamily="49" charset="-122"/>
              </a:rPr>
              <a:t>PPT</a:t>
            </a:r>
            <a:r>
              <a:rPr lang="zh-CN" altLang="en-US" sz="2800" dirty="0" smtClean="0">
                <a:solidFill>
                  <a:srgbClr val="FF0000"/>
                </a:solidFill>
                <a:latin typeface="隶书" panose="02010509060101010101" pitchFamily="49" charset="-122"/>
                <a:ea typeface="隶书" panose="02010509060101010101" pitchFamily="49" charset="-122"/>
              </a:rPr>
              <a:t>大量</a:t>
            </a:r>
            <a:r>
              <a:rPr lang="zh-CN" altLang="en-US" sz="2800" dirty="0">
                <a:solidFill>
                  <a:srgbClr val="FF0000"/>
                </a:solidFill>
                <a:latin typeface="隶书" panose="02010509060101010101" pitchFamily="49" charset="-122"/>
                <a:ea typeface="隶书" panose="02010509060101010101" pitchFamily="49" charset="-122"/>
              </a:rPr>
              <a:t>借鉴前人的表达及资料，“站在巨人的肩膀上</a:t>
            </a:r>
            <a:r>
              <a:rPr lang="zh-CN" altLang="en-US" sz="2800" dirty="0" smtClean="0">
                <a:solidFill>
                  <a:srgbClr val="FF0000"/>
                </a:solidFill>
                <a:latin typeface="隶书" panose="02010509060101010101" pitchFamily="49" charset="-122"/>
                <a:ea typeface="隶书" panose="02010509060101010101" pitchFamily="49" charset="-122"/>
              </a:rPr>
              <a:t>”</a:t>
            </a:r>
            <a:endParaRPr lang="en-US" altLang="zh-CN" sz="2800" dirty="0" smtClean="0">
              <a:solidFill>
                <a:srgbClr val="FF0000"/>
              </a:solidFill>
              <a:latin typeface="隶书" panose="02010509060101010101" pitchFamily="49" charset="-122"/>
              <a:ea typeface="隶书" panose="02010509060101010101" pitchFamily="49" charset="-122"/>
            </a:endParaRPr>
          </a:p>
          <a:p>
            <a:r>
              <a:rPr lang="zh-CN" altLang="en-US" sz="2800" dirty="0" smtClean="0">
                <a:solidFill>
                  <a:srgbClr val="FF0000"/>
                </a:solidFill>
                <a:latin typeface="隶书" panose="02010509060101010101" pitchFamily="49" charset="-122"/>
                <a:ea typeface="隶书" panose="02010509060101010101" pitchFamily="49" charset="-122"/>
              </a:rPr>
              <a:t>  本</a:t>
            </a:r>
            <a:r>
              <a:rPr lang="en-US" altLang="zh-CN" sz="2800" dirty="0">
                <a:solidFill>
                  <a:srgbClr val="FF0000"/>
                </a:solidFill>
                <a:latin typeface="隶书" panose="02010509060101010101" pitchFamily="49" charset="-122"/>
                <a:ea typeface="隶书" panose="02010509060101010101" pitchFamily="49" charset="-122"/>
              </a:rPr>
              <a:t>PPT</a:t>
            </a:r>
            <a:r>
              <a:rPr lang="zh-CN" altLang="en-US" sz="2800" dirty="0">
                <a:solidFill>
                  <a:srgbClr val="FF0000"/>
                </a:solidFill>
                <a:latin typeface="隶书" panose="02010509060101010101" pitchFamily="49" charset="-122"/>
                <a:ea typeface="隶书" panose="02010509060101010101" pitchFamily="49" charset="-122"/>
              </a:rPr>
              <a:t>难度很低，大概</a:t>
            </a:r>
            <a:r>
              <a:rPr lang="zh-CN" altLang="en-US" sz="2800" dirty="0" smtClean="0">
                <a:solidFill>
                  <a:srgbClr val="FF0000"/>
                </a:solidFill>
                <a:latin typeface="隶书" panose="02010509060101010101" pitchFamily="49" charset="-122"/>
                <a:ea typeface="隶书" panose="02010509060101010101" pitchFamily="49" charset="-122"/>
              </a:rPr>
              <a:t>比以前上午</a:t>
            </a:r>
            <a:r>
              <a:rPr lang="zh-CN" altLang="en-US" sz="2800" dirty="0">
                <a:solidFill>
                  <a:srgbClr val="FF0000"/>
                </a:solidFill>
                <a:latin typeface="隶书" panose="02010509060101010101" pitchFamily="49" charset="-122"/>
                <a:ea typeface="隶书" panose="02010509060101010101" pitchFamily="49" charset="-122"/>
              </a:rPr>
              <a:t>的</a:t>
            </a:r>
            <a:r>
              <a:rPr lang="zh-CN" altLang="en-US" sz="2800" dirty="0" smtClean="0">
                <a:solidFill>
                  <a:srgbClr val="FF0000"/>
                </a:solidFill>
                <a:latin typeface="隶书" panose="02010509060101010101" pitchFamily="49" charset="-122"/>
                <a:ea typeface="隶书" panose="02010509060101010101" pitchFamily="49" charset="-122"/>
              </a:rPr>
              <a:t>专题都要</a:t>
            </a:r>
            <a:r>
              <a:rPr lang="zh-CN" altLang="en-US" sz="2800" dirty="0">
                <a:solidFill>
                  <a:srgbClr val="FF0000"/>
                </a:solidFill>
                <a:latin typeface="隶书" panose="02010509060101010101" pitchFamily="49" charset="-122"/>
                <a:ea typeface="隶书" panose="02010509060101010101" pitchFamily="49" charset="-122"/>
              </a:rPr>
              <a:t>简单一些，大佬现在就可以回去了。</a:t>
            </a:r>
            <a:endParaRPr lang="en-US" altLang="zh-CN" sz="2800" dirty="0">
              <a:solidFill>
                <a:srgbClr val="FF0000"/>
              </a:solidFill>
              <a:latin typeface="隶书" panose="02010509060101010101" pitchFamily="49" charset="-122"/>
              <a:ea typeface="隶书" panose="02010509060101010101" pitchFamily="49" charset="-122"/>
            </a:endParaRPr>
          </a:p>
          <a:p>
            <a:r>
              <a:rPr lang="en-US" altLang="zh-CN" sz="2800" dirty="0">
                <a:solidFill>
                  <a:srgbClr val="FF0000"/>
                </a:solidFill>
                <a:latin typeface="隶书" panose="02010509060101010101" pitchFamily="49" charset="-122"/>
                <a:ea typeface="隶书" panose="02010509060101010101" pitchFamily="49" charset="-122"/>
              </a:rPr>
              <a:t>  </a:t>
            </a:r>
            <a:r>
              <a:rPr lang="zh-CN" altLang="en-US" sz="2800" dirty="0">
                <a:solidFill>
                  <a:srgbClr val="FF0000"/>
                </a:solidFill>
                <a:latin typeface="隶书" panose="02010509060101010101" pitchFamily="49" charset="-122"/>
                <a:ea typeface="隶书" panose="02010509060101010101" pitchFamily="49" charset="-122"/>
              </a:rPr>
              <a:t>本</a:t>
            </a:r>
            <a:r>
              <a:rPr lang="en-US" altLang="zh-CN" sz="2800" dirty="0">
                <a:solidFill>
                  <a:srgbClr val="FF0000"/>
                </a:solidFill>
                <a:latin typeface="隶书" panose="02010509060101010101" pitchFamily="49" charset="-122"/>
                <a:ea typeface="隶书" panose="02010509060101010101" pitchFamily="49" charset="-122"/>
              </a:rPr>
              <a:t>PPT</a:t>
            </a:r>
            <a:r>
              <a:rPr lang="zh-CN" altLang="en-US" sz="2800" dirty="0">
                <a:solidFill>
                  <a:srgbClr val="FF0000"/>
                </a:solidFill>
                <a:latin typeface="隶书" panose="02010509060101010101" pitchFamily="49" charset="-122"/>
                <a:ea typeface="隶书" panose="02010509060101010101" pitchFamily="49" charset="-122"/>
              </a:rPr>
              <a:t>仅简要介绍知识点，详细资料请回去自行查找</a:t>
            </a:r>
            <a:r>
              <a:rPr lang="zh-CN" altLang="en-US" sz="2800" dirty="0" smtClean="0">
                <a:solidFill>
                  <a:srgbClr val="FF0000"/>
                </a:solidFill>
                <a:latin typeface="隶书" panose="02010509060101010101" pitchFamily="49" charset="-122"/>
                <a:ea typeface="隶书" panose="02010509060101010101" pitchFamily="49" charset="-122"/>
              </a:rPr>
              <a:t>。</a:t>
            </a:r>
            <a:endParaRPr lang="en-US" altLang="zh-CN" sz="2600" dirty="0">
              <a:solidFill>
                <a:srgbClr val="FF0000"/>
              </a:solidFill>
              <a:latin typeface="隶书" panose="02010509060101010101" pitchFamily="49" charset="-122"/>
              <a:ea typeface="隶书" panose="02010509060101010101" pitchFamily="49" charset="-122"/>
            </a:endParaRPr>
          </a:p>
          <a:p>
            <a:r>
              <a:rPr lang="en-US" altLang="zh-CN" sz="2600" dirty="0">
                <a:solidFill>
                  <a:srgbClr val="FF0000"/>
                </a:solidFill>
                <a:latin typeface="隶书" panose="02010509060101010101" pitchFamily="49" charset="-122"/>
                <a:ea typeface="隶书" panose="02010509060101010101" pitchFamily="49" charset="-122"/>
              </a:rPr>
              <a:t> </a:t>
            </a:r>
            <a:r>
              <a:rPr lang="en-US" altLang="zh-CN" sz="2600" dirty="0" smtClean="0">
                <a:solidFill>
                  <a:srgbClr val="FF0000"/>
                </a:solidFill>
                <a:latin typeface="隶书" panose="02010509060101010101" pitchFamily="49" charset="-122"/>
                <a:ea typeface="隶书" panose="02010509060101010101" pitchFamily="49" charset="-122"/>
              </a:rPr>
              <a:t> </a:t>
            </a:r>
            <a:r>
              <a:rPr lang="zh-CN" altLang="en-US" sz="2800" dirty="0" smtClean="0">
                <a:solidFill>
                  <a:srgbClr val="FF0000"/>
                </a:solidFill>
                <a:latin typeface="隶书" panose="02010509060101010101" pitchFamily="49" charset="-122"/>
                <a:ea typeface="隶书" panose="02010509060101010101" pitchFamily="49" charset="-122"/>
              </a:rPr>
              <a:t>本</a:t>
            </a:r>
            <a:r>
              <a:rPr lang="en-US" altLang="zh-CN" sz="2800" dirty="0" smtClean="0">
                <a:solidFill>
                  <a:srgbClr val="FF0000"/>
                </a:solidFill>
                <a:latin typeface="隶书" panose="02010509060101010101" pitchFamily="49" charset="-122"/>
                <a:ea typeface="隶书" panose="02010509060101010101" pitchFamily="49" charset="-122"/>
              </a:rPr>
              <a:t>PPT</a:t>
            </a:r>
            <a:r>
              <a:rPr lang="zh-CN" altLang="en-US" sz="2800" dirty="0" smtClean="0">
                <a:solidFill>
                  <a:srgbClr val="FF0000"/>
                </a:solidFill>
                <a:latin typeface="隶书" panose="02010509060101010101" pitchFamily="49" charset="-122"/>
                <a:ea typeface="隶书" panose="02010509060101010101" pitchFamily="49" charset="-122"/>
              </a:rPr>
              <a:t>中涉及的题目都并不难，做过的同学请假装思考一下。</a:t>
            </a:r>
            <a:endParaRPr lang="en-US" altLang="zh-CN" sz="3200" dirty="0" smtClean="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36298404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95600" y="329658"/>
            <a:ext cx="8610600" cy="1293028"/>
          </a:xfrm>
        </p:spPr>
        <p:txBody>
          <a:bodyPr>
            <a:normAutofit/>
          </a:bodyPr>
          <a:lstStyle/>
          <a:p>
            <a:r>
              <a:rPr lang="zh-CN" altLang="en-US" sz="5400" dirty="0" smtClean="0">
                <a:latin typeface="楷体" panose="02010609060101010101" pitchFamily="49" charset="-122"/>
                <a:ea typeface="楷体" panose="02010609060101010101" pitchFamily="49" charset="-122"/>
              </a:rPr>
              <a:t>解的存在性</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1004340" y="1430062"/>
            <a:ext cx="10501859" cy="5285531"/>
          </a:xfrm>
        </p:spPr>
        <p:txBody>
          <a:bodyPr>
            <a:normAutofit/>
          </a:bodyPr>
          <a:lstStyle/>
          <a:p>
            <a:r>
              <a:rPr lang="zh-CN" altLang="en-US" sz="2800" dirty="0">
                <a:latin typeface="楷体" panose="02010609060101010101" pitchFamily="49" charset="-122"/>
                <a:ea typeface="楷体" panose="02010609060101010101" pitchFamily="49" charset="-122"/>
              </a:rPr>
              <a:t>上文提到最短路的时候，会出现负权圈或者根本就不可达的情况，所以在不等式组转化的图上也有可能出现上述</a:t>
            </a:r>
            <a:r>
              <a:rPr lang="zh-CN" altLang="en-US" sz="2800" dirty="0" smtClean="0">
                <a:latin typeface="楷体" panose="02010609060101010101" pitchFamily="49" charset="-122"/>
                <a:ea typeface="楷体" panose="02010609060101010101" pitchFamily="49" charset="-122"/>
              </a:rPr>
              <a:t>情况。</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先</a:t>
            </a:r>
            <a:r>
              <a:rPr lang="zh-CN" altLang="en-US" sz="2800" dirty="0">
                <a:latin typeface="楷体" panose="02010609060101010101" pitchFamily="49" charset="-122"/>
                <a:ea typeface="楷体" panose="02010609060101010101" pitchFamily="49" charset="-122"/>
              </a:rPr>
              <a:t>来看负权圈的情况</a:t>
            </a:r>
            <a:r>
              <a:rPr lang="zh-CN" altLang="en-US" sz="2800" dirty="0" smtClean="0">
                <a:latin typeface="楷体" panose="02010609060101010101" pitchFamily="49" charset="-122"/>
                <a:ea typeface="楷体" panose="02010609060101010101" pitchFamily="49" charset="-122"/>
              </a:rPr>
              <a:t>，需要求的是</a:t>
            </a:r>
            <a:r>
              <a:rPr lang="en-US" altLang="zh-CN" sz="2800" dirty="0">
                <a:latin typeface="楷体" panose="02010609060101010101" pitchFamily="49" charset="-122"/>
                <a:ea typeface="楷体" panose="02010609060101010101" pitchFamily="49" charset="-122"/>
              </a:rPr>
              <a:t>X[t] - X[s]</a:t>
            </a:r>
            <a:r>
              <a:rPr lang="zh-CN" altLang="en-US" sz="2800" dirty="0">
                <a:latin typeface="楷体" panose="02010609060101010101" pitchFamily="49" charset="-122"/>
                <a:ea typeface="楷体" panose="02010609060101010101" pitchFamily="49" charset="-122"/>
              </a:rPr>
              <a:t>的最大值，可以转化成求</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t</a:t>
            </a:r>
            <a:r>
              <a:rPr lang="zh-CN" altLang="en-US" sz="2800" dirty="0">
                <a:latin typeface="楷体" panose="02010609060101010101" pitchFamily="49" charset="-122"/>
                <a:ea typeface="楷体" panose="02010609060101010101" pitchFamily="49" charset="-122"/>
              </a:rPr>
              <a:t>的最短路，但是路径中出现负权圈，则表示最短路无限小，即不存在最短路，那么在不等式上的表现即</a:t>
            </a:r>
            <a:r>
              <a:rPr lang="en-US" altLang="zh-CN" sz="2800" dirty="0">
                <a:latin typeface="楷体" panose="02010609060101010101" pitchFamily="49" charset="-122"/>
                <a:ea typeface="楷体" panose="02010609060101010101" pitchFamily="49" charset="-122"/>
              </a:rPr>
              <a:t>X[t] - X[s] &lt;= T</a:t>
            </a:r>
            <a:r>
              <a:rPr lang="zh-CN" altLang="en-US" sz="2800" dirty="0">
                <a:latin typeface="楷体" panose="02010609060101010101" pitchFamily="49" charset="-122"/>
                <a:ea typeface="楷体" panose="02010609060101010101" pitchFamily="49" charset="-122"/>
              </a:rPr>
              <a:t>中的</a:t>
            </a:r>
            <a:r>
              <a:rPr lang="en-US" altLang="zh-CN" sz="2800" dirty="0">
                <a:latin typeface="楷体" panose="02010609060101010101" pitchFamily="49" charset="-122"/>
                <a:ea typeface="楷体" panose="02010609060101010101" pitchFamily="49" charset="-122"/>
              </a:rPr>
              <a:t>T</a:t>
            </a:r>
            <a:r>
              <a:rPr lang="zh-CN" altLang="en-US" sz="2800" dirty="0">
                <a:latin typeface="楷体" panose="02010609060101010101" pitchFamily="49" charset="-122"/>
                <a:ea typeface="楷体" panose="02010609060101010101" pitchFamily="49" charset="-122"/>
              </a:rPr>
              <a:t>无限小，得出的结论就是 </a:t>
            </a:r>
            <a:r>
              <a:rPr lang="en-US" altLang="zh-CN" sz="2800" dirty="0">
                <a:latin typeface="楷体" panose="02010609060101010101" pitchFamily="49" charset="-122"/>
                <a:ea typeface="楷体" panose="02010609060101010101" pitchFamily="49" charset="-122"/>
              </a:rPr>
              <a:t>X[t] - X[s]</a:t>
            </a:r>
            <a:r>
              <a:rPr lang="zh-CN" altLang="en-US" sz="2800" dirty="0">
                <a:latin typeface="楷体" panose="02010609060101010101" pitchFamily="49" charset="-122"/>
                <a:ea typeface="楷体" panose="02010609060101010101" pitchFamily="49" charset="-122"/>
              </a:rPr>
              <a:t>的最大</a:t>
            </a:r>
            <a:r>
              <a:rPr lang="zh-CN" altLang="en-US" sz="2800" dirty="0" smtClean="0">
                <a:latin typeface="楷体" panose="02010609060101010101" pitchFamily="49" charset="-122"/>
                <a:ea typeface="楷体" panose="02010609060101010101" pitchFamily="49" charset="-122"/>
              </a:rPr>
              <a:t>值不</a:t>
            </a:r>
            <a:r>
              <a:rPr lang="zh-CN" altLang="en-US" sz="2800" dirty="0">
                <a:latin typeface="楷体" panose="02010609060101010101" pitchFamily="49" charset="-122"/>
                <a:ea typeface="楷体" panose="02010609060101010101" pitchFamily="49" charset="-122"/>
              </a:rPr>
              <a:t>存在</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若</a:t>
            </a:r>
            <a:r>
              <a:rPr lang="zh-CN" altLang="en-US" sz="2800" dirty="0" smtClean="0">
                <a:latin typeface="楷体" panose="02010609060101010101" pitchFamily="49" charset="-122"/>
                <a:ea typeface="楷体" panose="02010609060101010101" pitchFamily="49" charset="-122"/>
              </a:rPr>
              <a:t>从</a:t>
            </a:r>
            <a:r>
              <a:rPr lang="zh-CN" altLang="en-US" sz="2800" dirty="0">
                <a:latin typeface="楷体" panose="02010609060101010101" pitchFamily="49" charset="-122"/>
                <a:ea typeface="楷体" panose="02010609060101010101" pitchFamily="49" charset="-122"/>
              </a:rPr>
              <a:t>起点</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无法到达</a:t>
            </a:r>
            <a:r>
              <a:rPr lang="en-US" altLang="zh-CN" sz="2800" dirty="0" smtClean="0">
                <a:latin typeface="楷体" panose="02010609060101010101" pitchFamily="49" charset="-122"/>
                <a:ea typeface="楷体" panose="02010609060101010101" pitchFamily="49" charset="-122"/>
              </a:rPr>
              <a:t>t</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表明</a:t>
            </a:r>
            <a:r>
              <a:rPr lang="en-US" altLang="zh-CN" sz="2800" dirty="0">
                <a:latin typeface="楷体" panose="02010609060101010101" pitchFamily="49" charset="-122"/>
                <a:ea typeface="楷体" panose="02010609060101010101" pitchFamily="49" charset="-122"/>
              </a:rPr>
              <a:t>X[t]</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X[s]</a:t>
            </a:r>
            <a:r>
              <a:rPr lang="zh-CN" altLang="en-US" sz="2800" dirty="0">
                <a:latin typeface="楷体" panose="02010609060101010101" pitchFamily="49" charset="-122"/>
                <a:ea typeface="楷体" panose="02010609060101010101" pitchFamily="49" charset="-122"/>
              </a:rPr>
              <a:t>之间并没有约束关系，这种情况下</a:t>
            </a:r>
            <a:r>
              <a:rPr lang="en-US" altLang="zh-CN" sz="2800" dirty="0">
                <a:latin typeface="楷体" panose="02010609060101010101" pitchFamily="49" charset="-122"/>
                <a:ea typeface="楷体" panose="02010609060101010101" pitchFamily="49" charset="-122"/>
              </a:rPr>
              <a:t>X[t] - X[s]</a:t>
            </a:r>
            <a:r>
              <a:rPr lang="zh-CN" altLang="en-US" sz="2800" dirty="0">
                <a:latin typeface="楷体" panose="02010609060101010101" pitchFamily="49" charset="-122"/>
                <a:ea typeface="楷体" panose="02010609060101010101" pitchFamily="49" charset="-122"/>
              </a:rPr>
              <a:t>的最大值是无限大，这就表明了</a:t>
            </a:r>
            <a:r>
              <a:rPr lang="en-US" altLang="zh-CN" sz="2800" dirty="0">
                <a:latin typeface="楷体" panose="02010609060101010101" pitchFamily="49" charset="-122"/>
                <a:ea typeface="楷体" panose="02010609060101010101" pitchFamily="49" charset="-122"/>
              </a:rPr>
              <a:t>X[t]</a:t>
            </a:r>
            <a:r>
              <a:rPr lang="zh-CN" altLang="en-US" sz="2800" dirty="0">
                <a:latin typeface="楷体" panose="02010609060101010101" pitchFamily="49" charset="-122"/>
                <a:ea typeface="楷体" panose="02010609060101010101" pitchFamily="49" charset="-122"/>
              </a:rPr>
              <a:t>和</a:t>
            </a:r>
            <a:r>
              <a:rPr lang="en-US" altLang="zh-CN" sz="2800" dirty="0">
                <a:latin typeface="楷体" panose="02010609060101010101" pitchFamily="49" charset="-122"/>
                <a:ea typeface="楷体" panose="02010609060101010101" pitchFamily="49" charset="-122"/>
              </a:rPr>
              <a:t>X[s]</a:t>
            </a:r>
            <a:r>
              <a:rPr lang="zh-CN" altLang="en-US" sz="2800" dirty="0">
                <a:latin typeface="楷体" panose="02010609060101010101" pitchFamily="49" charset="-122"/>
                <a:ea typeface="楷体" panose="02010609060101010101" pitchFamily="49" charset="-122"/>
              </a:rPr>
              <a:t>的取值有无限多种</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综上所述，差分约束系统的解有三种情况：</a:t>
            </a: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、有解；</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、无解；</a:t>
            </a:r>
            <a:r>
              <a:rPr lang="en-US" altLang="zh-CN" sz="2800" dirty="0">
                <a:latin typeface="楷体" panose="02010609060101010101" pitchFamily="49" charset="-122"/>
                <a:ea typeface="楷体" panose="02010609060101010101" pitchFamily="49" charset="-122"/>
              </a:rPr>
              <a:t>3</a:t>
            </a:r>
            <a:r>
              <a:rPr lang="zh-CN" altLang="en-US" sz="2800" dirty="0">
                <a:latin typeface="楷体" panose="02010609060101010101" pitchFamily="49" charset="-122"/>
                <a:ea typeface="楷体" panose="02010609060101010101" pitchFamily="49" charset="-122"/>
              </a:rPr>
              <a:t>、无限多</a:t>
            </a:r>
            <a:r>
              <a:rPr lang="zh-CN" altLang="en-US" sz="2800" dirty="0" smtClean="0">
                <a:latin typeface="楷体" panose="02010609060101010101" pitchFamily="49" charset="-122"/>
                <a:ea typeface="楷体" panose="02010609060101010101" pitchFamily="49" charset="-122"/>
              </a:rPr>
              <a:t>解。</a:t>
            </a:r>
            <a:endParaRPr lang="en-US" altLang="zh-CN" sz="2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1755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a:latin typeface="楷体" panose="02010609060101010101" pitchFamily="49" charset="-122"/>
                <a:ea typeface="楷体" panose="02010609060101010101" pitchFamily="49" charset="-122"/>
              </a:rPr>
              <a:t>然后，我们将问题进行一个简单的转化，将原先的</a:t>
            </a:r>
            <a:r>
              <a:rPr lang="en-US" altLang="zh-CN" sz="2800" dirty="0">
                <a:latin typeface="楷体" panose="02010609060101010101" pitchFamily="49" charset="-122"/>
                <a:ea typeface="楷体" panose="02010609060101010101" pitchFamily="49" charset="-122"/>
              </a:rPr>
              <a:t>"&lt;="</a:t>
            </a:r>
            <a:r>
              <a:rPr lang="zh-CN" altLang="en-US" sz="2800" dirty="0">
                <a:latin typeface="楷体" panose="02010609060101010101" pitchFamily="49" charset="-122"/>
                <a:ea typeface="楷体" panose="02010609060101010101" pitchFamily="49" charset="-122"/>
              </a:rPr>
              <a:t>变成</a:t>
            </a:r>
            <a:r>
              <a:rPr lang="en-US" altLang="zh-CN" sz="2800" dirty="0">
                <a:latin typeface="楷体" panose="02010609060101010101" pitchFamily="49" charset="-122"/>
                <a:ea typeface="楷体" panose="02010609060101010101" pitchFamily="49" charset="-122"/>
              </a:rPr>
              <a:t>"&gt;="</a:t>
            </a:r>
            <a:r>
              <a:rPr lang="zh-CN" altLang="en-US" sz="2800" dirty="0">
                <a:latin typeface="楷体" panose="02010609060101010101" pitchFamily="49" charset="-122"/>
                <a:ea typeface="楷体" panose="02010609060101010101" pitchFamily="49" charset="-122"/>
              </a:rPr>
              <a:t>，转化后的不等式</a:t>
            </a:r>
            <a:r>
              <a:rPr lang="zh-CN" altLang="en-US" sz="2800" dirty="0" smtClean="0">
                <a:latin typeface="楷体" panose="02010609060101010101" pitchFamily="49" charset="-122"/>
                <a:ea typeface="楷体" panose="02010609060101010101" pitchFamily="49" charset="-122"/>
              </a:rPr>
              <a:t>如下：</a:t>
            </a:r>
            <a:endParaRPr lang="en-US" altLang="zh-CN" sz="2800" dirty="0" smtClean="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B </a:t>
            </a:r>
            <a:r>
              <a:rPr lang="en-US" altLang="zh-CN" sz="2800" dirty="0">
                <a:latin typeface="楷体" panose="02010609060101010101" pitchFamily="49" charset="-122"/>
                <a:ea typeface="楷体" panose="02010609060101010101" pitchFamily="49" charset="-122"/>
              </a:rPr>
              <a:t>- A &gt;= c      (1</a:t>
            </a:r>
            <a:r>
              <a:rPr lang="en-US" altLang="zh-CN" sz="2800" dirty="0" smtClean="0">
                <a:latin typeface="楷体" panose="02010609060101010101" pitchFamily="49" charset="-122"/>
                <a:ea typeface="楷体" panose="02010609060101010101" pitchFamily="49" charset="-122"/>
              </a:rPr>
              <a:t>)</a:t>
            </a:r>
          </a:p>
          <a:p>
            <a:r>
              <a:rPr lang="en-US" altLang="zh-CN" sz="2800" dirty="0" smtClean="0">
                <a:latin typeface="楷体" panose="02010609060101010101" pitchFamily="49" charset="-122"/>
                <a:ea typeface="楷体" panose="02010609060101010101" pitchFamily="49" charset="-122"/>
              </a:rPr>
              <a:t>C </a:t>
            </a:r>
            <a:r>
              <a:rPr lang="en-US" altLang="zh-CN" sz="2800" dirty="0">
                <a:latin typeface="楷体" panose="02010609060101010101" pitchFamily="49" charset="-122"/>
                <a:ea typeface="楷体" panose="02010609060101010101" pitchFamily="49" charset="-122"/>
              </a:rPr>
              <a:t>- B &gt;= a      (2</a:t>
            </a:r>
            <a:r>
              <a:rPr lang="en-US" altLang="zh-CN" sz="2800" dirty="0" smtClean="0">
                <a:latin typeface="楷体" panose="02010609060101010101" pitchFamily="49" charset="-122"/>
                <a:ea typeface="楷体" panose="02010609060101010101" pitchFamily="49" charset="-122"/>
              </a:rPr>
              <a:t>)</a:t>
            </a:r>
          </a:p>
          <a:p>
            <a:r>
              <a:rPr lang="en-US" altLang="zh-CN" sz="2800" dirty="0" smtClean="0">
                <a:latin typeface="楷体" panose="02010609060101010101" pitchFamily="49" charset="-122"/>
                <a:ea typeface="楷体" panose="02010609060101010101" pitchFamily="49" charset="-122"/>
              </a:rPr>
              <a:t>C </a:t>
            </a:r>
            <a:r>
              <a:rPr lang="en-US" altLang="zh-CN" sz="2800" dirty="0">
                <a:latin typeface="楷体" panose="02010609060101010101" pitchFamily="49" charset="-122"/>
                <a:ea typeface="楷体" panose="02010609060101010101" pitchFamily="49" charset="-122"/>
              </a:rPr>
              <a:t>- A &gt;= b      (3</a:t>
            </a:r>
            <a:r>
              <a:rPr lang="en-US" altLang="zh-CN" sz="2800" dirty="0" smtClean="0">
                <a:latin typeface="楷体" panose="02010609060101010101" pitchFamily="49" charset="-122"/>
                <a:ea typeface="楷体" panose="02010609060101010101" pitchFamily="49" charset="-122"/>
              </a:rPr>
              <a:t>)</a:t>
            </a:r>
          </a:p>
          <a:p>
            <a:r>
              <a:rPr lang="zh-CN" altLang="en-US" sz="2800" dirty="0" smtClean="0">
                <a:latin typeface="楷体" panose="02010609060101010101" pitchFamily="49" charset="-122"/>
                <a:ea typeface="楷体" panose="02010609060101010101" pitchFamily="49" charset="-122"/>
              </a:rPr>
              <a:t>然后</a:t>
            </a:r>
            <a:r>
              <a:rPr lang="zh-CN" altLang="en-US" sz="2800" dirty="0">
                <a:latin typeface="楷体" panose="02010609060101010101" pitchFamily="49" charset="-122"/>
                <a:ea typeface="楷体" panose="02010609060101010101" pitchFamily="49" charset="-122"/>
              </a:rPr>
              <a:t>求</a:t>
            </a:r>
            <a:r>
              <a:rPr lang="en-US" altLang="zh-CN" sz="2800" dirty="0">
                <a:latin typeface="楷体" panose="02010609060101010101" pitchFamily="49" charset="-122"/>
                <a:ea typeface="楷体" panose="02010609060101010101" pitchFamily="49" charset="-122"/>
              </a:rPr>
              <a:t>C - A</a:t>
            </a:r>
            <a:r>
              <a:rPr lang="zh-CN" altLang="en-US" sz="2800" dirty="0">
                <a:latin typeface="楷体" panose="02010609060101010101" pitchFamily="49" charset="-122"/>
                <a:ea typeface="楷体" panose="02010609060101010101" pitchFamily="49" charset="-122"/>
              </a:rPr>
              <a:t>的最小值，类比之前的方法，需要求的其实是</a:t>
            </a:r>
            <a:r>
              <a:rPr lang="en-US" altLang="zh-CN" sz="2800" dirty="0">
                <a:latin typeface="楷体" panose="02010609060101010101" pitchFamily="49" charset="-122"/>
                <a:ea typeface="楷体" panose="02010609060101010101" pitchFamily="49" charset="-122"/>
              </a:rPr>
              <a:t>max{b, </a:t>
            </a:r>
            <a:r>
              <a:rPr lang="en-US" altLang="zh-CN" sz="2800" dirty="0" err="1">
                <a:latin typeface="楷体" panose="02010609060101010101" pitchFamily="49" charset="-122"/>
                <a:ea typeface="楷体" panose="02010609060101010101" pitchFamily="49" charset="-122"/>
              </a:rPr>
              <a:t>c+a</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，于是对应的</a:t>
            </a:r>
            <a:r>
              <a:rPr lang="zh-CN" altLang="en-US" sz="2800" dirty="0" smtClean="0">
                <a:latin typeface="楷体" panose="02010609060101010101" pitchFamily="49" charset="-122"/>
                <a:ea typeface="楷体" panose="02010609060101010101" pitchFamily="49" charset="-122"/>
              </a:rPr>
              <a:t>是从</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到</a:t>
            </a: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的最长路。同样可以推广到</a:t>
            </a:r>
            <a:r>
              <a:rPr lang="en-US" altLang="zh-CN" sz="2800" dirty="0">
                <a:latin typeface="楷体" panose="02010609060101010101" pitchFamily="49" charset="-122"/>
                <a:ea typeface="楷体" panose="02010609060101010101" pitchFamily="49" charset="-122"/>
              </a:rPr>
              <a:t>n</a:t>
            </a:r>
            <a:r>
              <a:rPr lang="zh-CN" altLang="en-US" sz="2800" dirty="0">
                <a:latin typeface="楷体" panose="02010609060101010101" pitchFamily="49" charset="-122"/>
                <a:ea typeface="楷体" panose="02010609060101010101" pitchFamily="49" charset="-122"/>
              </a:rPr>
              <a:t>个变量</a:t>
            </a:r>
            <a:r>
              <a:rPr lang="en-US" altLang="zh-CN" sz="2800" dirty="0">
                <a:latin typeface="楷体" panose="02010609060101010101" pitchFamily="49" charset="-122"/>
                <a:ea typeface="楷体" panose="02010609060101010101" pitchFamily="49" charset="-122"/>
              </a:rPr>
              <a:t>m</a:t>
            </a:r>
            <a:r>
              <a:rPr lang="zh-CN" altLang="en-US" sz="2800" dirty="0">
                <a:latin typeface="楷体" panose="02010609060101010101" pitchFamily="49" charset="-122"/>
                <a:ea typeface="楷体" panose="02010609060101010101" pitchFamily="49" charset="-122"/>
              </a:rPr>
              <a:t>个不等式的情况</a:t>
            </a:r>
            <a:r>
              <a:rPr lang="zh-CN" altLang="en-US" sz="2800" dirty="0" smtClean="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04520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楷体" panose="02010609060101010101" pitchFamily="49" charset="-122"/>
                <a:ea typeface="楷体" panose="02010609060101010101" pitchFamily="49" charset="-122"/>
              </a:rPr>
              <a:t>序列</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344773" y="2194560"/>
            <a:ext cx="11407515" cy="4024125"/>
          </a:xfrm>
        </p:spPr>
        <p:txBody>
          <a:bodyPr>
            <a:normAutofit/>
          </a:bodyPr>
          <a:lstStyle/>
          <a:p>
            <a:r>
              <a:rPr lang="zh-CN" altLang="en-US" sz="2800" dirty="0">
                <a:latin typeface="楷体" panose="02010609060101010101" pitchFamily="49" charset="-122"/>
                <a:ea typeface="楷体" panose="02010609060101010101" pitchFamily="49" charset="-122"/>
              </a:rPr>
              <a:t>有一个整数序列，它的每个数</a:t>
            </a:r>
            <a:r>
              <a:rPr lang="zh-CN" altLang="en-US" sz="2800" dirty="0">
                <a:solidFill>
                  <a:srgbClr val="FF0000"/>
                </a:solidFill>
                <a:latin typeface="楷体" panose="02010609060101010101" pitchFamily="49" charset="-122"/>
                <a:ea typeface="楷体" panose="02010609060101010101" pitchFamily="49" charset="-122"/>
              </a:rPr>
              <a:t>各不相同</a:t>
            </a:r>
            <a:r>
              <a:rPr lang="zh-CN" altLang="en-US" sz="2800" dirty="0">
                <a:latin typeface="楷体" panose="02010609060101010101" pitchFamily="49" charset="-122"/>
                <a:ea typeface="楷体" panose="02010609060101010101" pitchFamily="49" charset="-122"/>
              </a:rPr>
              <a:t>，我们不知道它的长度是</a:t>
            </a:r>
            <a:r>
              <a:rPr lang="zh-CN" altLang="en-US" sz="2800" dirty="0" smtClean="0">
                <a:latin typeface="楷体" panose="02010609060101010101" pitchFamily="49" charset="-122"/>
                <a:ea typeface="楷体" panose="02010609060101010101" pitchFamily="49" charset="-122"/>
              </a:rPr>
              <a:t>多少，但我们知道在某些区间中间至少有多少个整数，用区间（</a:t>
            </a:r>
            <a:r>
              <a:rPr lang="en-US" altLang="zh-CN" sz="2800" dirty="0" err="1" smtClean="0">
                <a:latin typeface="楷体" panose="02010609060101010101" pitchFamily="49" charset="-122"/>
                <a:ea typeface="楷体" panose="02010609060101010101" pitchFamily="49" charset="-122"/>
              </a:rPr>
              <a:t>Li,Ri,Ci</a:t>
            </a:r>
            <a:r>
              <a:rPr lang="zh-CN" altLang="en-US" sz="2800" dirty="0" smtClean="0">
                <a:latin typeface="楷体" panose="02010609060101010101" pitchFamily="49" charset="-122"/>
                <a:ea typeface="楷体" panose="02010609060101010101" pitchFamily="49" charset="-122"/>
              </a:rPr>
              <a:t>）来描述，表示这个整数序列中至少</a:t>
            </a:r>
            <a:r>
              <a:rPr lang="zh-CN" altLang="en-US" sz="2800" dirty="0">
                <a:latin typeface="楷体" panose="02010609060101010101" pitchFamily="49" charset="-122"/>
                <a:ea typeface="楷体" panose="02010609060101010101" pitchFamily="49" charset="-122"/>
              </a:rPr>
              <a:t>有</a:t>
            </a:r>
            <a:r>
              <a:rPr lang="en-US" altLang="zh-CN" sz="2800" dirty="0">
                <a:latin typeface="楷体" panose="02010609060101010101" pitchFamily="49" charset="-122"/>
                <a:ea typeface="楷体" panose="02010609060101010101" pitchFamily="49" charset="-122"/>
              </a:rPr>
              <a:t>Ci</a:t>
            </a:r>
            <a:r>
              <a:rPr lang="zh-CN" altLang="en-US" sz="2800" dirty="0">
                <a:latin typeface="楷体" panose="02010609060101010101" pitchFamily="49" charset="-122"/>
                <a:ea typeface="楷体" panose="02010609060101010101" pitchFamily="49" charset="-122"/>
              </a:rPr>
              <a:t>个数来自区间</a:t>
            </a:r>
            <a:r>
              <a:rPr lang="en-US" altLang="zh-CN" sz="2800" dirty="0">
                <a:latin typeface="楷体" panose="02010609060101010101" pitchFamily="49" charset="-122"/>
                <a:ea typeface="楷体" panose="02010609060101010101" pitchFamily="49" charset="-122"/>
              </a:rPr>
              <a:t>[</a:t>
            </a:r>
            <a:r>
              <a:rPr lang="en-US" altLang="zh-CN" sz="2800" dirty="0" err="1">
                <a:latin typeface="楷体" panose="02010609060101010101" pitchFamily="49" charset="-122"/>
                <a:ea typeface="楷体" panose="02010609060101010101" pitchFamily="49" charset="-122"/>
              </a:rPr>
              <a:t>Li,Ri</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，给</a:t>
            </a:r>
            <a:r>
              <a:rPr lang="zh-CN" altLang="en-US" sz="2800" dirty="0" smtClean="0">
                <a:latin typeface="楷体" panose="02010609060101010101" pitchFamily="49" charset="-122"/>
                <a:ea typeface="楷体" panose="02010609060101010101" pitchFamily="49" charset="-122"/>
              </a:rPr>
              <a:t>出</a:t>
            </a:r>
            <a:r>
              <a:rPr lang="en-US" altLang="zh-CN" sz="2800" dirty="0">
                <a:latin typeface="楷体" panose="02010609060101010101" pitchFamily="49" charset="-122"/>
                <a:ea typeface="楷体" panose="02010609060101010101" pitchFamily="49" charset="-122"/>
              </a:rPr>
              <a:t>n</a:t>
            </a:r>
            <a:r>
              <a:rPr lang="zh-CN" altLang="en-US" sz="2800" dirty="0" smtClean="0">
                <a:latin typeface="楷体" panose="02010609060101010101" pitchFamily="49" charset="-122"/>
                <a:ea typeface="楷体" panose="02010609060101010101" pitchFamily="49" charset="-122"/>
              </a:rPr>
              <a:t>个</a:t>
            </a:r>
            <a:r>
              <a:rPr lang="zh-CN" altLang="en-US" sz="2800" dirty="0">
                <a:latin typeface="楷体" panose="02010609060101010101" pitchFamily="49" charset="-122"/>
                <a:ea typeface="楷体" panose="02010609060101010101" pitchFamily="49" charset="-122"/>
              </a:rPr>
              <a:t>这样的区间，</a:t>
            </a:r>
            <a:r>
              <a:rPr lang="zh-CN" altLang="en-US" sz="2800" dirty="0" smtClean="0">
                <a:latin typeface="楷体" panose="02010609060101010101" pitchFamily="49" charset="-122"/>
                <a:ea typeface="楷体" panose="02010609060101010101" pitchFamily="49" charset="-122"/>
              </a:rPr>
              <a:t>问这个</a:t>
            </a:r>
            <a:r>
              <a:rPr lang="zh-CN" altLang="en-US" sz="2800" dirty="0">
                <a:latin typeface="楷体" panose="02010609060101010101" pitchFamily="49" charset="-122"/>
                <a:ea typeface="楷体" panose="02010609060101010101" pitchFamily="49" charset="-122"/>
              </a:rPr>
              <a:t>整数序列的长度</a:t>
            </a:r>
            <a:r>
              <a:rPr lang="zh-CN" altLang="en-US" sz="2800" dirty="0">
                <a:solidFill>
                  <a:srgbClr val="FF0000"/>
                </a:solidFill>
                <a:latin typeface="楷体" panose="02010609060101010101" pitchFamily="49" charset="-122"/>
                <a:ea typeface="楷体" panose="02010609060101010101" pitchFamily="49" charset="-122"/>
              </a:rPr>
              <a:t>最少</a:t>
            </a:r>
            <a:r>
              <a:rPr lang="zh-CN" altLang="en-US" sz="2800" dirty="0">
                <a:latin typeface="楷体" panose="02010609060101010101" pitchFamily="49" charset="-122"/>
                <a:ea typeface="楷体" panose="02010609060101010101" pitchFamily="49" charset="-122"/>
              </a:rPr>
              <a:t>能为多少</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smtClean="0">
                <a:latin typeface="楷体" panose="02010609060101010101" pitchFamily="49" charset="-122"/>
                <a:ea typeface="楷体" panose="02010609060101010101" pitchFamily="49" charset="-122"/>
              </a:rPr>
              <a:t>N&lt;=1000,0&lt;=Li&lt;=</a:t>
            </a:r>
            <a:r>
              <a:rPr lang="en-US" altLang="zh-CN" sz="2800" dirty="0" err="1" smtClean="0">
                <a:latin typeface="楷体" panose="02010609060101010101" pitchFamily="49" charset="-122"/>
                <a:ea typeface="楷体" panose="02010609060101010101" pitchFamily="49" charset="-122"/>
              </a:rPr>
              <a:t>Ri</a:t>
            </a:r>
            <a:r>
              <a:rPr lang="en-US" altLang="zh-CN" sz="2800" dirty="0" smtClean="0">
                <a:latin typeface="楷体" panose="02010609060101010101" pitchFamily="49" charset="-122"/>
                <a:ea typeface="楷体" panose="02010609060101010101" pitchFamily="49" charset="-122"/>
              </a:rPr>
              <a:t>&lt;=1000,1&lt;=Ci&lt;=Ri-Li+1</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0997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6142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a:latin typeface="微软雅黑" panose="020B0503020204020204" pitchFamily="34" charset="-122"/>
                <a:ea typeface="微软雅黑" panose="020B0503020204020204" pitchFamily="34" charset="-122"/>
              </a:rPr>
              <a:t>生成树相关</a:t>
            </a:r>
          </a:p>
        </p:txBody>
      </p:sp>
    </p:spTree>
    <p:extLst>
      <p:ext uri="{BB962C8B-B14F-4D97-AF65-F5344CB8AC3E}">
        <p14:creationId xmlns:p14="http://schemas.microsoft.com/office/powerpoint/2010/main" val="27837285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3913" y="1735200"/>
            <a:ext cx="10515600" cy="2922526"/>
          </a:xfrm>
        </p:spPr>
        <p:txBody>
          <a:bodyPr>
            <a:normAutofit/>
          </a:bodyPr>
          <a:lstStyle/>
          <a:p>
            <a:r>
              <a:rPr lang="zh-CN" altLang="en-US" sz="3200" dirty="0">
                <a:latin typeface="微软雅黑" panose="020B0503020204020204" pitchFamily="34" charset="-122"/>
                <a:ea typeface="微软雅黑" panose="020B0503020204020204" pitchFamily="34" charset="-122"/>
              </a:rPr>
              <a:t>如果连通图</a:t>
            </a:r>
            <a:r>
              <a:rPr lang="en-US" altLang="zh-CN" sz="3200" dirty="0">
                <a:latin typeface="微软雅黑" panose="020B0503020204020204" pitchFamily="34" charset="-122"/>
                <a:ea typeface="微软雅黑" panose="020B0503020204020204" pitchFamily="34" charset="-122"/>
              </a:rPr>
              <a:t>G</a:t>
            </a:r>
            <a:r>
              <a:rPr lang="zh-CN" altLang="en-US" sz="3200" dirty="0">
                <a:latin typeface="微软雅黑" panose="020B0503020204020204" pitchFamily="34" charset="-122"/>
                <a:ea typeface="微软雅黑" panose="020B0503020204020204" pitchFamily="34" charset="-122"/>
              </a:rPr>
              <a:t>的一个子图是一棵包含</a:t>
            </a:r>
            <a:r>
              <a:rPr lang="en-US" altLang="zh-CN" sz="3200" dirty="0">
                <a:latin typeface="微软雅黑" panose="020B0503020204020204" pitchFamily="34" charset="-122"/>
                <a:ea typeface="微软雅黑" panose="020B0503020204020204" pitchFamily="34" charset="-122"/>
              </a:rPr>
              <a:t>G</a:t>
            </a:r>
            <a:r>
              <a:rPr lang="zh-CN" altLang="en-US" sz="3200" dirty="0">
                <a:latin typeface="微软雅黑" panose="020B0503020204020204" pitchFamily="34" charset="-122"/>
                <a:ea typeface="微软雅黑" panose="020B0503020204020204" pitchFamily="34" charset="-122"/>
              </a:rPr>
              <a:t>的所有顶点的树，则该子图称为</a:t>
            </a:r>
            <a:r>
              <a:rPr lang="en-US" altLang="zh-CN" sz="3200" dirty="0">
                <a:latin typeface="微软雅黑" panose="020B0503020204020204" pitchFamily="34" charset="-122"/>
                <a:ea typeface="微软雅黑" panose="020B0503020204020204" pitchFamily="34" charset="-122"/>
              </a:rPr>
              <a:t>G</a:t>
            </a:r>
            <a:r>
              <a:rPr lang="zh-CN" altLang="en-US" sz="3200" dirty="0">
                <a:latin typeface="微软雅黑" panose="020B0503020204020204" pitchFamily="34" charset="-122"/>
                <a:ea typeface="微软雅黑" panose="020B0503020204020204" pitchFamily="34" charset="-122"/>
              </a:rPr>
              <a:t>的生成树</a:t>
            </a:r>
            <a:r>
              <a:rPr lang="en-US" altLang="zh-CN" sz="3200" dirty="0">
                <a:latin typeface="微软雅黑" panose="020B0503020204020204" pitchFamily="34" charset="-122"/>
                <a:ea typeface="微软雅黑" panose="020B0503020204020204" pitchFamily="34" charset="-122"/>
              </a:rPr>
              <a:t>(</a:t>
            </a:r>
            <a:r>
              <a:rPr lang="en-US" altLang="zh-CN" sz="3200" dirty="0" err="1">
                <a:latin typeface="微软雅黑" panose="020B0503020204020204" pitchFamily="34" charset="-122"/>
                <a:ea typeface="微软雅黑" panose="020B0503020204020204" pitchFamily="34" charset="-122"/>
              </a:rPr>
              <a:t>SpanningTree</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a:t>
            </a:r>
            <a:br>
              <a:rPr lang="zh-CN" altLang="en-US" sz="3200" dirty="0">
                <a:latin typeface="微软雅黑" panose="020B0503020204020204" pitchFamily="34" charset="-122"/>
                <a:ea typeface="微软雅黑" panose="020B0503020204020204" pitchFamily="34" charset="-122"/>
              </a:rPr>
            </a:br>
            <a:r>
              <a:rPr lang="zh-CN" altLang="en-US" sz="3200" dirty="0">
                <a:latin typeface="微软雅黑" panose="020B0503020204020204" pitchFamily="34" charset="-122"/>
                <a:ea typeface="微软雅黑" panose="020B0503020204020204" pitchFamily="34" charset="-122"/>
              </a:rPr>
              <a:t>生成树是连通图的包含图中的所有顶点的极小连通子图。</a:t>
            </a:r>
            <a:br>
              <a:rPr lang="zh-CN" altLang="en-US" sz="3200" dirty="0">
                <a:latin typeface="微软雅黑" panose="020B0503020204020204" pitchFamily="34" charset="-122"/>
                <a:ea typeface="微软雅黑" panose="020B0503020204020204" pitchFamily="34" charset="-122"/>
              </a:rPr>
            </a:br>
            <a:r>
              <a:rPr lang="zh-CN" altLang="en-US" sz="3200" dirty="0">
                <a:latin typeface="微软雅黑" panose="020B0503020204020204" pitchFamily="34" charset="-122"/>
                <a:ea typeface="微软雅黑" panose="020B0503020204020204" pitchFamily="34" charset="-122"/>
              </a:rPr>
              <a:t>图的生成树不唯一。从不同的顶点出发进行遍历，可以得到不同的生成树。</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022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dirty="0">
                <a:latin typeface="微软雅黑" panose="020B0503020204020204" pitchFamily="34" charset="-122"/>
                <a:ea typeface="微软雅黑" panose="020B0503020204020204" pitchFamily="34" charset="-122"/>
              </a:rPr>
              <a:t>最小生成树</a:t>
            </a:r>
            <a:r>
              <a:rPr lang="en-US" altLang="zh-CN" sz="4400" dirty="0">
                <a:latin typeface="微软雅黑" panose="020B0503020204020204" pitchFamily="34" charset="-122"/>
                <a:ea typeface="微软雅黑" panose="020B0503020204020204" pitchFamily="34" charset="-122"/>
              </a:rPr>
              <a:t>(</a:t>
            </a:r>
            <a:r>
              <a:rPr lang="en-US" altLang="zh-CN" sz="4400" dirty="0" err="1">
                <a:latin typeface="微软雅黑" panose="020B0503020204020204" pitchFamily="34" charset="-122"/>
                <a:ea typeface="微软雅黑" panose="020B0503020204020204" pitchFamily="34" charset="-122"/>
              </a:rPr>
              <a:t>mst</a:t>
            </a:r>
            <a:r>
              <a:rPr lang="en-US" altLang="zh-CN"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zh-CN" altLang="en-US" sz="3200" dirty="0">
                <a:latin typeface="微软雅黑" panose="020B0503020204020204" pitchFamily="34" charset="-122"/>
                <a:ea typeface="微软雅黑" panose="020B0503020204020204" pitchFamily="34" charset="-122"/>
              </a:rPr>
              <a:t>对于一个带边权的图，它的所有生成树中边权和最小的即为该图的最小生成树</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5944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a:latin typeface="微软雅黑" panose="020B0503020204020204" pitchFamily="34" charset="-122"/>
                <a:ea typeface="微软雅黑" panose="020B0503020204020204" pitchFamily="34" charset="-122"/>
              </a:rPr>
              <a:t>Prim</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zh-CN" altLang="en-US" sz="2800" dirty="0">
                    <a:latin typeface="微软雅黑" panose="020B0503020204020204" pitchFamily="34" charset="-122"/>
                    <a:ea typeface="微软雅黑" panose="020B0503020204020204" pitchFamily="34" charset="-122"/>
                  </a:rPr>
                  <a:t>具体实现和</a:t>
                </a:r>
                <a:r>
                  <a:rPr lang="en-US" altLang="zh-CN" sz="2800" dirty="0" err="1">
                    <a:latin typeface="微软雅黑" panose="020B0503020204020204" pitchFamily="34" charset="-122"/>
                    <a:ea typeface="微软雅黑" panose="020B0503020204020204" pitchFamily="34" charset="-122"/>
                  </a:rPr>
                  <a:t>Dijkstra</a:t>
                </a:r>
                <a:r>
                  <a:rPr lang="zh-CN" altLang="en-US" sz="2800" dirty="0">
                    <a:latin typeface="微软雅黑" panose="020B0503020204020204" pitchFamily="34" charset="-122"/>
                    <a:ea typeface="微软雅黑" panose="020B0503020204020204" pitchFamily="34" charset="-122"/>
                  </a:rPr>
                  <a:t>思路类似</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每次</a:t>
                </a:r>
                <a:r>
                  <a:rPr lang="zh-CN" altLang="en-US" sz="2800" dirty="0" smtClean="0">
                    <a:latin typeface="微软雅黑" panose="020B0503020204020204" pitchFamily="34" charset="-122"/>
                    <a:ea typeface="微软雅黑" panose="020B0503020204020204" pitchFamily="34" charset="-122"/>
                  </a:rPr>
                  <a:t>从目标点集中找一条伸出去的最短的边，并把该边的另一个端点加入目标点集，直到成为一棵树。</a:t>
                </a:r>
                <a:endParaRPr lang="en-US" altLang="zh-CN" sz="2800" dirty="0">
                  <a:latin typeface="微软雅黑" panose="020B0503020204020204" pitchFamily="34" charset="-122"/>
                  <a:ea typeface="微软雅黑" panose="020B0503020204020204" pitchFamily="34" charset="-122"/>
                </a:endParaRPr>
              </a:p>
              <a:p>
                <a:r>
                  <a:rPr lang="zh-CN" altLang="en-US" sz="2800" dirty="0" smtClean="0">
                    <a:latin typeface="微软雅黑" panose="020B0503020204020204" pitchFamily="34" charset="-122"/>
                    <a:ea typeface="微软雅黑" panose="020B0503020204020204" pitchFamily="34" charset="-122"/>
                  </a:rPr>
                  <a:t>同样可以</a:t>
                </a:r>
                <a:r>
                  <a:rPr lang="zh-CN" altLang="en-US" sz="2800" dirty="0">
                    <a:latin typeface="微软雅黑" panose="020B0503020204020204" pitchFamily="34" charset="-122"/>
                    <a:ea typeface="微软雅黑" panose="020B0503020204020204" pitchFamily="34" charset="-122"/>
                  </a:rPr>
                  <a:t>用堆</a:t>
                </a:r>
                <a:r>
                  <a:rPr lang="zh-CN" altLang="en-US" sz="2800" dirty="0" smtClean="0">
                    <a:latin typeface="微软雅黑" panose="020B0503020204020204" pitchFamily="34" charset="-122"/>
                    <a:ea typeface="微软雅黑" panose="020B0503020204020204" pitchFamily="34" charset="-122"/>
                  </a:rPr>
                  <a:t>优化</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时间复杂度</a:t>
                </a:r>
                <a14:m>
                  <m:oMath xmlns:m="http://schemas.openxmlformats.org/officeDocument/2006/math">
                    <m:r>
                      <m:rPr>
                        <m:sty m:val="p"/>
                      </m:rPr>
                      <a:rPr lang="en-US" altLang="zh-CN" sz="2800" b="0" i="0" smtClean="0">
                        <a:latin typeface="Cambria Math" panose="02040503050406030204" pitchFamily="18" charset="0"/>
                        <a:ea typeface="微软雅黑" panose="020B0503020204020204" pitchFamily="34" charset="-122"/>
                      </a:rPr>
                      <m:t>O</m:t>
                    </m:r>
                    <m:r>
                      <a:rPr lang="en-US" altLang="zh-CN" sz="2800" b="0" i="1" smtClean="0">
                        <a:latin typeface="Cambria Math" panose="02040503050406030204" pitchFamily="18" charset="0"/>
                        <a:ea typeface="微软雅黑" panose="020B0503020204020204" pitchFamily="34" charset="-122"/>
                      </a:rPr>
                      <m:t>(</m:t>
                    </m:r>
                    <m:sSup>
                      <m:sSupPr>
                        <m:ctrlPr>
                          <a:rPr lang="en-US" altLang="zh-CN" sz="2800" b="0" i="1" smtClean="0">
                            <a:latin typeface="Cambria Math" panose="02040503050406030204" pitchFamily="18" charset="0"/>
                            <a:ea typeface="微软雅黑" panose="020B0503020204020204" pitchFamily="34" charset="-122"/>
                          </a:rPr>
                        </m:ctrlPr>
                      </m:sSupPr>
                      <m:e>
                        <m:r>
                          <a:rPr lang="en-US" altLang="zh-CN" sz="2800" b="0" i="1" smtClean="0">
                            <a:latin typeface="Cambria Math" panose="02040503050406030204" pitchFamily="18" charset="0"/>
                            <a:ea typeface="微软雅黑" panose="020B0503020204020204" pitchFamily="34" charset="-122"/>
                          </a:rPr>
                          <m:t>𝑉</m:t>
                        </m:r>
                      </m:e>
                      <m:sup>
                        <m:r>
                          <a:rPr lang="en-US" altLang="zh-CN" sz="2800" b="0" i="1" smtClean="0">
                            <a:latin typeface="Cambria Math" panose="02040503050406030204" pitchFamily="18" charset="0"/>
                            <a:ea typeface="微软雅黑" panose="020B0503020204020204" pitchFamily="34" charset="-122"/>
                          </a:rPr>
                          <m:t>2</m:t>
                        </m:r>
                      </m:sup>
                    </m:sSup>
                    <m:r>
                      <a:rPr lang="en-US" altLang="zh-CN" sz="2800" b="0" i="1" smtClean="0">
                        <a:latin typeface="Cambria Math" panose="02040503050406030204" pitchFamily="18" charset="0"/>
                        <a:ea typeface="微软雅黑" panose="020B0503020204020204" pitchFamily="34" charset="-122"/>
                      </a:rPr>
                      <m:t>+</m:t>
                    </m:r>
                    <m:r>
                      <a:rPr lang="en-US" altLang="zh-CN" sz="2800" b="0" i="1" smtClean="0">
                        <a:latin typeface="Cambria Math" panose="02040503050406030204" pitchFamily="18" charset="0"/>
                        <a:ea typeface="微软雅黑" panose="020B0503020204020204" pitchFamily="34" charset="-122"/>
                      </a:rPr>
                      <m:t>𝐸</m:t>
                    </m:r>
                    <m:r>
                      <a:rPr lang="en-US" altLang="zh-CN" sz="2800" b="0" i="1" smtClean="0">
                        <a:latin typeface="Cambria Math" panose="02040503050406030204" pitchFamily="18" charset="0"/>
                        <a:ea typeface="微软雅黑" panose="020B0503020204020204" pitchFamily="34" charset="-122"/>
                      </a:rPr>
                      <m:t>)</m:t>
                    </m:r>
                  </m:oMath>
                </a14:m>
                <a:r>
                  <a:rPr lang="zh-CN" altLang="en-US" sz="2800" dirty="0">
                    <a:latin typeface="微软雅黑" panose="020B0503020204020204" pitchFamily="34" charset="-122"/>
                    <a:ea typeface="微软雅黑" panose="020B0503020204020204" pitchFamily="34" charset="-122"/>
                  </a:rPr>
                  <a:t>或</a:t>
                </a:r>
                <a14:m>
                  <m:oMath xmlns:m="http://schemas.openxmlformats.org/officeDocument/2006/math">
                    <m:r>
                      <m:rPr>
                        <m:sty m:val="p"/>
                      </m:rPr>
                      <a:rPr lang="en-US" altLang="zh-CN" sz="2800" b="0" i="0" dirty="0" smtClean="0">
                        <a:latin typeface="Cambria Math" panose="02040503050406030204" pitchFamily="18" charset="0"/>
                        <a:ea typeface="微软雅黑" panose="020B0503020204020204" pitchFamily="34" charset="-122"/>
                      </a:rPr>
                      <m:t>O</m:t>
                    </m:r>
                    <m:r>
                      <a:rPr lang="en-US" altLang="zh-CN" sz="2800" b="0" i="1" dirty="0" smtClean="0">
                        <a:latin typeface="Cambria Math" panose="02040503050406030204" pitchFamily="18" charset="0"/>
                        <a:ea typeface="微软雅黑" panose="020B0503020204020204" pitchFamily="34" charset="-122"/>
                      </a:rPr>
                      <m:t>(</m:t>
                    </m:r>
                    <m:d>
                      <m:dPr>
                        <m:ctrlPr>
                          <a:rPr lang="en-US" altLang="zh-CN" sz="2800" b="0" i="1" dirty="0" smtClean="0">
                            <a:latin typeface="Cambria Math" panose="02040503050406030204" pitchFamily="18" charset="0"/>
                            <a:ea typeface="微软雅黑" panose="020B0503020204020204" pitchFamily="34" charset="-122"/>
                          </a:rPr>
                        </m:ctrlPr>
                      </m:dPr>
                      <m:e>
                        <m:r>
                          <a:rPr lang="en-US" altLang="zh-CN" sz="2800" b="0" i="1" dirty="0" smtClean="0">
                            <a:latin typeface="Cambria Math" panose="02040503050406030204" pitchFamily="18" charset="0"/>
                            <a:ea typeface="微软雅黑" panose="020B0503020204020204" pitchFamily="34" charset="-122"/>
                          </a:rPr>
                          <m:t>𝑉</m:t>
                        </m:r>
                        <m:r>
                          <a:rPr lang="en-US" altLang="zh-CN" sz="2800" b="0" i="1" dirty="0" smtClean="0">
                            <a:latin typeface="Cambria Math" panose="02040503050406030204" pitchFamily="18" charset="0"/>
                            <a:ea typeface="微软雅黑" panose="020B0503020204020204" pitchFamily="34" charset="-122"/>
                          </a:rPr>
                          <m:t>+</m:t>
                        </m:r>
                        <m:r>
                          <a:rPr lang="en-US" altLang="zh-CN" sz="2800" b="0" i="1" dirty="0" smtClean="0">
                            <a:latin typeface="Cambria Math" panose="02040503050406030204" pitchFamily="18" charset="0"/>
                            <a:ea typeface="微软雅黑" panose="020B0503020204020204" pitchFamily="34" charset="-122"/>
                          </a:rPr>
                          <m:t>𝐸</m:t>
                        </m:r>
                      </m:e>
                    </m:d>
                    <m:r>
                      <a:rPr lang="en-US" altLang="zh-CN" sz="2800" b="0" i="1" dirty="0" smtClean="0">
                        <a:latin typeface="Cambria Math" panose="02040503050406030204" pitchFamily="18" charset="0"/>
                        <a:ea typeface="微软雅黑" panose="020B0503020204020204" pitchFamily="34" charset="-122"/>
                      </a:rPr>
                      <m:t>𝑙𝑜𝑔𝑉</m:t>
                    </m:r>
                    <m:r>
                      <a:rPr lang="en-US" altLang="zh-CN" sz="2800" b="0" i="1" dirty="0" smtClean="0">
                        <a:latin typeface="Cambria Math" panose="02040503050406030204" pitchFamily="18" charset="0"/>
                        <a:ea typeface="微软雅黑" panose="020B0503020204020204" pitchFamily="34" charset="-122"/>
                      </a:rPr>
                      <m:t>)</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14" t="-2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83501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err="1"/>
              <a:t>Kruskal</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a:latin typeface="微软雅黑" panose="020B0503020204020204" pitchFamily="34" charset="-122"/>
                    <a:ea typeface="微软雅黑" panose="020B0503020204020204" pitchFamily="34" charset="-122"/>
                  </a:rPr>
                  <a:t>具体做法是给所有边排序，最初所有点都是一个联通块</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按边权升序枚举边，如果两个端点不在一个联通块则合并它们，用并查集维护</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时间复杂度</a:t>
                </a:r>
                <a14:m>
                  <m:oMath xmlns:m="http://schemas.openxmlformats.org/officeDocument/2006/math">
                    <m:r>
                      <m:rPr>
                        <m:sty m:val="p"/>
                      </m:rPr>
                      <a:rPr lang="en-US" altLang="zh-CN" sz="2800" b="0" i="0" smtClean="0">
                        <a:latin typeface="Cambria Math" panose="02040503050406030204" pitchFamily="18" charset="0"/>
                      </a:rPr>
                      <m:t>O</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𝐸</m:t>
                        </m:r>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𝐸𝑙𝑜𝑔𝐸</m:t>
                        </m:r>
                      </m:e>
                    </m:d>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14" t="-2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0975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400" dirty="0" err="1"/>
              <a:t>Boruvka</a:t>
            </a:r>
            <a:endParaRPr lang="zh-CN" altLang="en-US" sz="44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41412" y="1979296"/>
                <a:ext cx="9905999" cy="3541714"/>
              </a:xfrm>
            </p:spPr>
            <p:txBody>
              <a:bodyPr>
                <a:noAutofit/>
              </a:bodyPr>
              <a:lstStyle/>
              <a:p>
                <a:r>
                  <a:rPr lang="zh-CN" altLang="en-US" sz="2800" dirty="0">
                    <a:latin typeface="微软雅黑" panose="020B0503020204020204" pitchFamily="34" charset="-122"/>
                    <a:ea typeface="微软雅黑" panose="020B0503020204020204" pitchFamily="34" charset="-122"/>
                  </a:rPr>
                  <a:t>初始所有点都是一个联通块</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每一次令所有联通块找一条权值最小的出边，其另一个端点不在联通块内，然后连出去。不断执行此操作直到只剩一个联通块</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每次操作联通块个数至少减半，所以时间复杂度</a:t>
                </a:r>
                <a14:m>
                  <m:oMath xmlns:m="http://schemas.openxmlformats.org/officeDocument/2006/math">
                    <m:r>
                      <a:rPr lang="zh-CN" altLang="en-US" sz="2800" b="0" i="1" smtClean="0">
                        <a:latin typeface="Cambria Math" panose="02040503050406030204" pitchFamily="18" charset="0"/>
                      </a:rPr>
                      <m:t>为</m:t>
                    </m:r>
                    <m:r>
                      <a:rPr lang="en-US" altLang="zh-CN" sz="2800" b="0" i="1" smtClean="0">
                        <a:latin typeface="Cambria Math" panose="02040503050406030204" pitchFamily="18" charset="0"/>
                      </a:rPr>
                      <m:t>𝑂</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𝐸𝑙𝑜𝑔𝑉</m:t>
                    </m:r>
                    <m:r>
                      <a:rPr lang="en-US" altLang="zh-CN" sz="2800" b="0" i="1" smtClean="0">
                        <a:latin typeface="Cambria Math" panose="02040503050406030204" pitchFamily="18" charset="0"/>
                      </a:rPr>
                      <m:t>)</m:t>
                    </m:r>
                  </m:oMath>
                </a14:m>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在随机数据下表现优秀！</a:t>
                </a:r>
                <a:endParaRPr lang="en-US" altLang="zh-CN" sz="28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41412" y="1979296"/>
                <a:ext cx="9905999" cy="3541714"/>
              </a:xfrm>
              <a:blipFill rotWithShape="0">
                <a:blip r:embed="rId2"/>
                <a:stretch>
                  <a:fillRect l="-1108" t="-30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0558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title"/>
          </p:nvPr>
        </p:nvSpPr>
        <p:spPr/>
        <p:txBody>
          <a:bodyPr>
            <a:normAutofit/>
          </a:bodyPr>
          <a:lstStyle/>
          <a:p>
            <a:pPr eaLnBrk="1" hangingPunct="1"/>
            <a:r>
              <a:rPr lang="zh-CN" altLang="en-US" sz="6000" dirty="0">
                <a:latin typeface="华文行楷" panose="02010800040101010101" pitchFamily="2" charset="-122"/>
                <a:ea typeface="华文行楷" panose="02010800040101010101" pitchFamily="2" charset="-122"/>
              </a:rPr>
              <a:t>目录</a:t>
            </a:r>
          </a:p>
        </p:txBody>
      </p:sp>
      <p:sp>
        <p:nvSpPr>
          <p:cNvPr id="3075" name="内容占位符 2"/>
          <p:cNvSpPr>
            <a:spLocks noGrp="1" noChangeArrowheads="1"/>
          </p:cNvSpPr>
          <p:nvPr>
            <p:ph idx="1"/>
          </p:nvPr>
        </p:nvSpPr>
        <p:spPr/>
        <p:txBody>
          <a:bodyPr>
            <a:normAutofit/>
          </a:bodyPr>
          <a:lstStyle/>
          <a:p>
            <a:pPr eaLnBrk="1" hangingPunct="1"/>
            <a:r>
              <a:rPr lang="zh-CN" altLang="en-US" sz="2800" dirty="0" smtClean="0">
                <a:ea typeface="微软雅黑" panose="020B0503020204020204" pitchFamily="34" charset="-122"/>
              </a:rPr>
              <a:t>基本概念</a:t>
            </a:r>
            <a:endParaRPr lang="en-US" altLang="zh-CN" sz="2800" dirty="0" smtClean="0">
              <a:ea typeface="微软雅黑" panose="020B0503020204020204" pitchFamily="34" charset="-122"/>
            </a:endParaRPr>
          </a:p>
          <a:p>
            <a:pPr eaLnBrk="1" hangingPunct="1"/>
            <a:r>
              <a:rPr lang="zh-CN" altLang="en-US" sz="2800" dirty="0" smtClean="0">
                <a:ea typeface="微软雅黑" panose="020B0503020204020204" pitchFamily="34" charset="-122"/>
              </a:rPr>
              <a:t>最</a:t>
            </a:r>
            <a:r>
              <a:rPr lang="zh-CN" altLang="en-US" sz="2800" dirty="0">
                <a:ea typeface="微软雅黑" panose="020B0503020204020204" pitchFamily="34" charset="-122"/>
              </a:rPr>
              <a:t>短路</a:t>
            </a:r>
            <a:endParaRPr lang="en-US" altLang="zh-CN" sz="2800" dirty="0">
              <a:ea typeface="微软雅黑" panose="020B0503020204020204" pitchFamily="34" charset="-122"/>
            </a:endParaRPr>
          </a:p>
          <a:p>
            <a:pPr eaLnBrk="1" hangingPunct="1"/>
            <a:r>
              <a:rPr lang="zh-CN" altLang="en-US" sz="2800" dirty="0">
                <a:ea typeface="微软雅黑" panose="020B0503020204020204" pitchFamily="34" charset="-122"/>
              </a:rPr>
              <a:t>生成树相关</a:t>
            </a:r>
            <a:endParaRPr lang="en-US" altLang="zh-CN" sz="2800" dirty="0">
              <a:ea typeface="微软雅黑" panose="020B0503020204020204" pitchFamily="34" charset="-122"/>
            </a:endParaRPr>
          </a:p>
          <a:p>
            <a:pPr eaLnBrk="1" hangingPunct="1"/>
            <a:r>
              <a:rPr lang="zh-CN" altLang="en-US" sz="2800" dirty="0">
                <a:ea typeface="微软雅黑" panose="020B0503020204020204" pitchFamily="34" charset="-122"/>
              </a:rPr>
              <a:t>联通分量相关</a:t>
            </a:r>
            <a:endParaRPr lang="en-US" altLang="zh-CN" sz="2800" dirty="0">
              <a:ea typeface="微软雅黑" panose="020B0503020204020204" pitchFamily="34" charset="-122"/>
            </a:endParaRPr>
          </a:p>
          <a:p>
            <a:pPr eaLnBrk="1" hangingPunct="1"/>
            <a:r>
              <a:rPr lang="zh-CN" altLang="en-US" sz="2800" dirty="0">
                <a:ea typeface="微软雅黑" panose="020B0503020204020204" pitchFamily="34" charset="-122"/>
              </a:rPr>
              <a:t>二分图</a:t>
            </a:r>
            <a:endParaRPr lang="en-US" altLang="zh-CN" sz="2800" dirty="0">
              <a:ea typeface="微软雅黑" panose="020B0503020204020204" pitchFamily="34" charset="-122"/>
            </a:endParaRPr>
          </a:p>
        </p:txBody>
      </p:sp>
    </p:spTree>
    <p:extLst>
      <p:ext uri="{BB962C8B-B14F-4D97-AF65-F5344CB8AC3E}">
        <p14:creationId xmlns:p14="http://schemas.microsoft.com/office/powerpoint/2010/main" val="2177036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dirty="0"/>
              <a:t>jzoj5060 </a:t>
            </a:r>
            <a:r>
              <a:rPr lang="zh-CN" altLang="en-US" sz="4800" dirty="0">
                <a:latin typeface="黑体" panose="02010609060101010101" pitchFamily="49" charset="-122"/>
                <a:ea typeface="黑体" panose="02010609060101010101" pitchFamily="49" charset="-122"/>
              </a:rPr>
              <a:t>公路建设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3200" dirty="0">
                    <a:latin typeface="微软雅黑" panose="020B0503020204020204" pitchFamily="34" charset="-122"/>
                    <a:ea typeface="微软雅黑" panose="020B0503020204020204" pitchFamily="34" charset="-122"/>
                  </a:rPr>
                  <a:t>给定</a:t>
                </a:r>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个点和</a:t>
                </a:r>
                <a:r>
                  <a:rPr lang="en-US" altLang="zh-CN" sz="3200" dirty="0">
                    <a:latin typeface="微软雅黑" panose="020B0503020204020204" pitchFamily="34" charset="-122"/>
                    <a:ea typeface="微软雅黑" panose="020B0503020204020204" pitchFamily="34" charset="-122"/>
                  </a:rPr>
                  <a:t>m</a:t>
                </a:r>
                <a:r>
                  <a:rPr lang="zh-CN" altLang="en-US" sz="3200" dirty="0">
                    <a:latin typeface="微软雅黑" panose="020B0503020204020204" pitchFamily="34" charset="-122"/>
                    <a:ea typeface="微软雅黑" panose="020B0503020204020204" pitchFamily="34" charset="-122"/>
                  </a:rPr>
                  <a:t>条边的无向图，边有边权</a:t>
                </a:r>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q</a:t>
                </a:r>
                <a:r>
                  <a:rPr lang="zh-CN" altLang="en-US" sz="3200" dirty="0">
                    <a:latin typeface="微软雅黑" panose="020B0503020204020204" pitchFamily="34" charset="-122"/>
                    <a:ea typeface="微软雅黑" panose="020B0503020204020204" pitchFamily="34" charset="-122"/>
                  </a:rPr>
                  <a:t>次询问，每次询问给定</a:t>
                </a:r>
                <a:r>
                  <a:rPr lang="en-US" altLang="zh-CN" sz="3200" dirty="0" err="1">
                    <a:latin typeface="微软雅黑" panose="020B0503020204020204" pitchFamily="34" charset="-122"/>
                    <a:ea typeface="微软雅黑" panose="020B0503020204020204" pitchFamily="34" charset="-122"/>
                  </a:rPr>
                  <a:t>l,r</a:t>
                </a:r>
                <a:r>
                  <a:rPr lang="zh-CN" altLang="en-US" sz="3200" dirty="0">
                    <a:latin typeface="微软雅黑" panose="020B0503020204020204" pitchFamily="34" charset="-122"/>
                    <a:ea typeface="微软雅黑" panose="020B0503020204020204" pitchFamily="34" charset="-122"/>
                  </a:rPr>
                  <a:t>，让你在编号在区间</a:t>
                </a:r>
                <a:r>
                  <a:rPr lang="en-US" altLang="zh-CN" sz="3200" dirty="0">
                    <a:latin typeface="微软雅黑" panose="020B0503020204020204" pitchFamily="34" charset="-122"/>
                    <a:ea typeface="微软雅黑" panose="020B0503020204020204" pitchFamily="34" charset="-122"/>
                  </a:rPr>
                  <a:t>[</a:t>
                </a:r>
                <a:r>
                  <a:rPr lang="en-US" altLang="zh-CN" sz="3200" dirty="0" err="1">
                    <a:latin typeface="微软雅黑" panose="020B0503020204020204" pitchFamily="34" charset="-122"/>
                    <a:ea typeface="微软雅黑" panose="020B0503020204020204" pitchFamily="34" charset="-122"/>
                  </a:rPr>
                  <a:t>l,r</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内的边里选出若干条，使得联通块个数最少。求满足该条件的方案中边权和的最小值</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en-US" altLang="zh-CN" sz="3200" dirty="0">
                    <a:latin typeface="微软雅黑" panose="020B0503020204020204" pitchFamily="34" charset="-122"/>
                    <a:ea typeface="微软雅黑" panose="020B0503020204020204" pitchFamily="34" charset="-122"/>
                  </a:rPr>
                  <a:t>n</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100,m</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100000,q</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15000,1</a:t>
                </a:r>
                <a:r>
                  <a:rPr lang="zh-CN" altLang="en-US" sz="3200" dirty="0">
                    <a:latin typeface="微软雅黑" panose="020B0503020204020204" pitchFamily="34" charset="-122"/>
                    <a:ea typeface="微软雅黑" panose="020B0503020204020204" pitchFamily="34" charset="-122"/>
                  </a:rPr>
                  <a:t>≤边权≤</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6</m:t>
                        </m:r>
                      </m:sup>
                    </m:sSup>
                  </m:oMath>
                </a14:m>
                <a:endParaRPr lang="zh-CN" altLang="en-US" sz="32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96" t="-3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8420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4800" dirty="0" smtClean="0">
                <a:solidFill>
                  <a:prstClr val="white"/>
                </a:solidFill>
              </a:rPr>
              <a:t>jzoj4899</a:t>
            </a:r>
            <a:endParaRPr lang="zh-CN" altLang="en-US" sz="4400" dirty="0"/>
          </a:p>
        </p:txBody>
      </p:sp>
      <p:sp>
        <p:nvSpPr>
          <p:cNvPr id="3" name="内容占位符 2"/>
          <p:cNvSpPr>
            <a:spLocks noGrp="1"/>
          </p:cNvSpPr>
          <p:nvPr>
            <p:ph idx="1"/>
          </p:nvPr>
        </p:nvSpPr>
        <p:spPr/>
        <p:txBody>
          <a:bodyPr>
            <a:normAutofit/>
          </a:bodyPr>
          <a:lstStyle/>
          <a:p>
            <a:r>
              <a:rPr lang="zh-CN" altLang="en-US" sz="3200" dirty="0" smtClean="0">
                <a:latin typeface="黑体" panose="02010609060101010101" pitchFamily="49" charset="-122"/>
                <a:ea typeface="黑体" panose="02010609060101010101" pitchFamily="49" charset="-122"/>
              </a:rPr>
              <a:t>给定</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个点，</a:t>
            </a:r>
            <a:r>
              <a:rPr lang="en-US" altLang="zh-CN" sz="3200" dirty="0" smtClean="0">
                <a:latin typeface="黑体" panose="02010609060101010101" pitchFamily="49" charset="-122"/>
                <a:ea typeface="黑体" panose="02010609060101010101" pitchFamily="49" charset="-122"/>
              </a:rPr>
              <a:t>m</a:t>
            </a:r>
            <a:r>
              <a:rPr lang="zh-CN" altLang="en-US" sz="3200" dirty="0">
                <a:latin typeface="黑体" panose="02010609060101010101" pitchFamily="49" charset="-122"/>
                <a:ea typeface="黑体" panose="02010609060101010101" pitchFamily="49" charset="-122"/>
              </a:rPr>
              <a:t>条</a:t>
            </a:r>
            <a:r>
              <a:rPr lang="zh-CN" altLang="en-US" sz="3200" dirty="0" smtClean="0">
                <a:latin typeface="黑体" panose="02010609060101010101" pitchFamily="49" charset="-122"/>
                <a:ea typeface="黑体" panose="02010609060101010101" pitchFamily="49" charset="-122"/>
              </a:rPr>
              <a:t>边，第</a:t>
            </a:r>
            <a:r>
              <a:rPr lang="en-US" altLang="zh-CN" sz="3200" dirty="0" err="1" smtClean="0">
                <a:latin typeface="黑体" panose="02010609060101010101" pitchFamily="49" charset="-122"/>
                <a:ea typeface="黑体" panose="02010609060101010101" pitchFamily="49" charset="-122"/>
              </a:rPr>
              <a:t>i</a:t>
            </a:r>
            <a:r>
              <a:rPr lang="zh-CN" altLang="en-US" sz="3200" dirty="0" smtClean="0">
                <a:latin typeface="黑体" panose="02010609060101010101" pitchFamily="49" charset="-122"/>
                <a:ea typeface="黑体" panose="02010609060101010101" pitchFamily="49" charset="-122"/>
              </a:rPr>
              <a:t>个点的点权为</a:t>
            </a:r>
            <a:r>
              <a:rPr lang="en-US" altLang="zh-CN" sz="3200" dirty="0" smtClean="0">
                <a:latin typeface="黑体" panose="02010609060101010101" pitchFamily="49" charset="-122"/>
                <a:ea typeface="黑体" panose="02010609060101010101" pitchFamily="49" charset="-122"/>
              </a:rPr>
              <a:t>w[</a:t>
            </a:r>
            <a:r>
              <a:rPr lang="en-US" altLang="zh-CN" sz="3200" dirty="0" err="1" smtClean="0">
                <a:latin typeface="黑体" panose="02010609060101010101" pitchFamily="49" charset="-122"/>
                <a:ea typeface="黑体" panose="02010609060101010101" pitchFamily="49" charset="-122"/>
              </a:rPr>
              <a:t>i</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，边权为相邻两点的权值差的绝对值。给出</a:t>
            </a:r>
            <a:r>
              <a:rPr lang="en-US" altLang="zh-CN" sz="3200" dirty="0" smtClean="0">
                <a:latin typeface="黑体" panose="02010609060101010101" pitchFamily="49" charset="-122"/>
                <a:ea typeface="黑体" panose="02010609060101010101" pitchFamily="49" charset="-122"/>
              </a:rPr>
              <a:t>q</a:t>
            </a:r>
            <a:r>
              <a:rPr lang="zh-CN" altLang="en-US" sz="3200" dirty="0" smtClean="0">
                <a:latin typeface="黑体" panose="02010609060101010101" pitchFamily="49" charset="-122"/>
                <a:ea typeface="黑体" panose="02010609060101010101" pitchFamily="49" charset="-122"/>
              </a:rPr>
              <a:t>个询问，询问至少需要经过边权为多少的边，使得存在</a:t>
            </a:r>
            <a:r>
              <a:rPr lang="zh-CN" altLang="en-US" sz="3200" dirty="0" smtClean="0">
                <a:solidFill>
                  <a:srgbClr val="FF0000"/>
                </a:solidFill>
                <a:latin typeface="黑体" panose="02010609060101010101" pitchFamily="49" charset="-122"/>
                <a:ea typeface="黑体" panose="02010609060101010101" pitchFamily="49" charset="-122"/>
              </a:rPr>
              <a:t>两条</a:t>
            </a:r>
            <a:r>
              <a:rPr lang="zh-CN" altLang="en-US" sz="3200" dirty="0" smtClean="0">
                <a:latin typeface="黑体" panose="02010609060101010101" pitchFamily="49" charset="-122"/>
                <a:ea typeface="黑体" panose="02010609060101010101" pitchFamily="49" charset="-122"/>
              </a:rPr>
              <a:t>不经过重复边的路径连接两个询问点？</a:t>
            </a:r>
            <a:endParaRPr lang="en-US" altLang="zh-CN" sz="3200" dirty="0" smtClean="0">
              <a:latin typeface="黑体" panose="02010609060101010101" pitchFamily="49" charset="-122"/>
              <a:ea typeface="黑体" panose="02010609060101010101" pitchFamily="49" charset="-122"/>
            </a:endParaRPr>
          </a:p>
          <a:p>
            <a:endParaRPr lang="en-US" altLang="zh-CN" sz="3200" dirty="0">
              <a:latin typeface="黑体" panose="02010609060101010101" pitchFamily="49" charset="-122"/>
              <a:ea typeface="黑体" panose="02010609060101010101" pitchFamily="49" charset="-122"/>
            </a:endParaRPr>
          </a:p>
          <a:p>
            <a:r>
              <a:rPr lang="pt-BR" altLang="zh-CN" sz="3200" dirty="0"/>
              <a:t>3&lt;=N&lt;=100000, 3&lt;=M&lt;=500000, 1&lt;=Q&lt;=100000</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95086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rPr>
              <a:t>次小生成树</a:t>
            </a:r>
            <a:endParaRPr lang="zh-CN" altLang="en-US" sz="5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84813" y="2194560"/>
            <a:ext cx="11452485" cy="4024125"/>
          </a:xfrm>
        </p:spPr>
        <p:txBody>
          <a:bodyPr>
            <a:normAutofit/>
          </a:bodyPr>
          <a:lstStyle/>
          <a:p>
            <a:r>
              <a:rPr lang="zh-CN" altLang="en-US" sz="3200" dirty="0" smtClean="0">
                <a:latin typeface="黑体" panose="02010609060101010101" pitchFamily="49" charset="-122"/>
                <a:ea typeface="黑体" panose="02010609060101010101" pitchFamily="49" charset="-122"/>
              </a:rPr>
              <a:t>这是一类特殊的问题，次小生成树权值和仅次于最小生成树。</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容易想到一定是将最小生成树上的某条边替换得到的。</a:t>
            </a:r>
            <a:endParaRPr lang="en-US" altLang="zh-CN" sz="3200" dirty="0" smtClean="0">
              <a:latin typeface="黑体" panose="02010609060101010101" pitchFamily="49" charset="-122"/>
              <a:ea typeface="黑体" panose="02010609060101010101" pitchFamily="49" charset="-122"/>
            </a:endParaRPr>
          </a:p>
          <a:p>
            <a:r>
              <a:rPr lang="zh-CN" altLang="en-US" sz="3200" dirty="0" smtClean="0">
                <a:latin typeface="黑体" panose="02010609060101010101" pitchFamily="49" charset="-122"/>
                <a:ea typeface="黑体" panose="02010609060101010101" pitchFamily="49" charset="-122"/>
              </a:rPr>
              <a:t>加入一条边</a:t>
            </a:r>
            <a:r>
              <a:rPr lang="en-US" altLang="zh-CN" sz="3200" dirty="0" smtClean="0">
                <a:latin typeface="黑体" panose="02010609060101010101" pitchFamily="49" charset="-122"/>
                <a:ea typeface="黑体" panose="02010609060101010101" pitchFamily="49" charset="-122"/>
              </a:rPr>
              <a:t>(</a:t>
            </a:r>
            <a:r>
              <a:rPr lang="en-US" altLang="zh-CN" sz="3200" dirty="0" err="1" smtClean="0">
                <a:latin typeface="黑体" panose="02010609060101010101" pitchFamily="49" charset="-122"/>
                <a:ea typeface="黑体" panose="02010609060101010101" pitchFamily="49" charset="-122"/>
              </a:rPr>
              <a:t>x,y</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会形成一个环，我们要删除原生成树中</a:t>
            </a:r>
            <a:r>
              <a:rPr lang="en-US" altLang="zh-CN" sz="3200" dirty="0" err="1" smtClean="0">
                <a:latin typeface="黑体" panose="02010609060101010101" pitchFamily="49" charset="-122"/>
                <a:ea typeface="黑体" panose="02010609060101010101" pitchFamily="49" charset="-122"/>
              </a:rPr>
              <a:t>x</a:t>
            </a:r>
            <a:r>
              <a:rPr lang="en-US" altLang="zh-CN" sz="3200" dirty="0" err="1" smtClean="0">
                <a:latin typeface="黑体" panose="02010609060101010101" pitchFamily="49" charset="-122"/>
                <a:ea typeface="黑体" panose="02010609060101010101" pitchFamily="49" charset="-122"/>
                <a:sym typeface="Wingdings" panose="05000000000000000000" pitchFamily="2" charset="2"/>
              </a:rPr>
              <a:t>y</a:t>
            </a:r>
            <a:r>
              <a:rPr lang="zh-CN" altLang="en-US" sz="3200" dirty="0" smtClean="0">
                <a:latin typeface="黑体" panose="02010609060101010101" pitchFamily="49" charset="-122"/>
                <a:ea typeface="黑体" panose="02010609060101010101" pitchFamily="49" charset="-122"/>
                <a:sym typeface="Wingdings" panose="05000000000000000000" pitchFamily="2" charset="2"/>
              </a:rPr>
              <a:t>路径中的最大边，以保证新生成的树最小。</a:t>
            </a:r>
            <a:endParaRPr lang="en-US" altLang="zh-CN" sz="3200" dirty="0" smtClean="0">
              <a:latin typeface="黑体" panose="02010609060101010101" pitchFamily="49" charset="-122"/>
              <a:ea typeface="黑体" panose="02010609060101010101" pitchFamily="49" charset="-122"/>
              <a:sym typeface="Wingdings" panose="05000000000000000000" pitchFamily="2" charset="2"/>
            </a:endParaRPr>
          </a:p>
          <a:p>
            <a:r>
              <a:rPr lang="zh-CN" altLang="en-US" sz="3200" dirty="0" smtClean="0">
                <a:latin typeface="黑体" panose="02010609060101010101" pitchFamily="49" charset="-122"/>
                <a:ea typeface="黑体" panose="02010609060101010101" pitchFamily="49" charset="-122"/>
                <a:sym typeface="Wingdings" panose="05000000000000000000" pitchFamily="2" charset="2"/>
              </a:rPr>
              <a:t>这个过程可以用倍增优化。</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884718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400" dirty="0">
                <a:latin typeface="微软雅黑" panose="020B0503020204020204" pitchFamily="34" charset="-122"/>
                <a:ea typeface="微软雅黑" panose="020B0503020204020204" pitchFamily="34" charset="-122"/>
              </a:rPr>
              <a:t>最小斯坦纳树</a:t>
            </a:r>
          </a:p>
        </p:txBody>
      </p:sp>
      <p:sp>
        <p:nvSpPr>
          <p:cNvPr id="3" name="内容占位符 2"/>
          <p:cNvSpPr>
            <a:spLocks noGrp="1"/>
          </p:cNvSpPr>
          <p:nvPr>
            <p:ph idx="1"/>
          </p:nvPr>
        </p:nvSpPr>
        <p:spPr/>
        <p:txBody>
          <a:bodyPr>
            <a:normAutofit/>
          </a:bodyPr>
          <a:lstStyle/>
          <a:p>
            <a:r>
              <a:rPr lang="zh-CN" altLang="en-US" sz="3200" dirty="0">
                <a:latin typeface="微软雅黑" panose="020B0503020204020204" pitchFamily="34" charset="-122"/>
                <a:ea typeface="微软雅黑" panose="020B0503020204020204" pitchFamily="34" charset="-122"/>
              </a:rPr>
              <a:t>斯坦纳树可以理解为使得指定集合中的点连通的树。</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将指定点集合中的所有点连通，且边权总和最小的树称为最小斯坦纳树（</a:t>
            </a:r>
            <a:r>
              <a:rPr lang="en-US" altLang="zh-CN" sz="3200" dirty="0">
                <a:latin typeface="微软雅黑" panose="020B0503020204020204" pitchFamily="34" charset="-122"/>
                <a:ea typeface="微软雅黑" panose="020B0503020204020204" pitchFamily="34" charset="-122"/>
              </a:rPr>
              <a:t>Minimal Steiner Tree</a:t>
            </a:r>
            <a:r>
              <a:rPr lang="zh-CN" altLang="en-US" sz="3200" dirty="0">
                <a:latin typeface="微软雅黑" panose="020B0503020204020204" pitchFamily="34" charset="-122"/>
                <a:ea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896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4800" dirty="0" smtClean="0">
                <a:latin typeface="微软雅黑" panose="020B0503020204020204" pitchFamily="34" charset="-122"/>
                <a:ea typeface="微软雅黑" panose="020B0503020204020204" pitchFamily="34" charset="-122"/>
              </a:rPr>
              <a:t>模板题：</a:t>
            </a:r>
            <a:r>
              <a:rPr lang="en-US" altLang="zh-CN" sz="4800" dirty="0" smtClean="0">
                <a:latin typeface="微软雅黑" panose="020B0503020204020204" pitchFamily="34" charset="-122"/>
                <a:ea typeface="微软雅黑" panose="020B0503020204020204" pitchFamily="34" charset="-122"/>
              </a:rPr>
              <a:t>bzoj2595</a:t>
            </a:r>
            <a:r>
              <a:rPr lang="zh-CN" altLang="en-US" sz="4800" dirty="0">
                <a:latin typeface="微软雅黑" panose="020B0503020204020204" pitchFamily="34" charset="-122"/>
                <a:ea typeface="微软雅黑" panose="020B0503020204020204" pitchFamily="34" charset="-122"/>
              </a:rPr>
              <a:t>游览计划</a:t>
            </a:r>
          </a:p>
        </p:txBody>
      </p:sp>
      <p:sp>
        <p:nvSpPr>
          <p:cNvPr id="3" name="内容占位符 2"/>
          <p:cNvSpPr>
            <a:spLocks noGrp="1"/>
          </p:cNvSpPr>
          <p:nvPr>
            <p:ph idx="1"/>
          </p:nvPr>
        </p:nvSpPr>
        <p:spPr>
          <a:xfrm>
            <a:off x="824459" y="2372194"/>
            <a:ext cx="10681741" cy="3541714"/>
          </a:xfrm>
        </p:spPr>
        <p:txBody>
          <a:bodyPr>
            <a:noAutofit/>
          </a:bodyPr>
          <a:lstStyle/>
          <a:p>
            <a:r>
              <a:rPr lang="zh-CN" altLang="en-US" sz="3200" dirty="0">
                <a:latin typeface="微软雅黑" panose="020B0503020204020204" pitchFamily="34" charset="-122"/>
                <a:ea typeface="微软雅黑" panose="020B0503020204020204" pitchFamily="34" charset="-122"/>
              </a:rPr>
              <a:t>给定</a:t>
            </a:r>
            <a:r>
              <a:rPr lang="en-US" altLang="zh-CN" sz="3200" dirty="0">
                <a:latin typeface="微软雅黑" panose="020B0503020204020204" pitchFamily="34" charset="-122"/>
                <a:ea typeface="微软雅黑" panose="020B0503020204020204" pitchFamily="34" charset="-122"/>
              </a:rPr>
              <a:t>n*m</a:t>
            </a:r>
            <a:r>
              <a:rPr lang="zh-CN" altLang="en-US" sz="3200" dirty="0">
                <a:latin typeface="微软雅黑" panose="020B0503020204020204" pitchFamily="34" charset="-122"/>
                <a:ea typeface="微软雅黑" panose="020B0503020204020204" pitchFamily="34" charset="-122"/>
              </a:rPr>
              <a:t>的网格图，一个格子和四相邻的格子联通。有</a:t>
            </a:r>
            <a:r>
              <a:rPr lang="en-US" altLang="zh-CN" sz="3200" dirty="0">
                <a:latin typeface="微软雅黑" panose="020B0503020204020204" pitchFamily="34" charset="-122"/>
                <a:ea typeface="微软雅黑" panose="020B0503020204020204" pitchFamily="34" charset="-122"/>
              </a:rPr>
              <a:t>K</a:t>
            </a:r>
            <a:r>
              <a:rPr lang="zh-CN" altLang="en-US" sz="3200" dirty="0">
                <a:latin typeface="微软雅黑" panose="020B0503020204020204" pitchFamily="34" charset="-122"/>
                <a:ea typeface="微软雅黑" panose="020B0503020204020204" pitchFamily="34" charset="-122"/>
              </a:rPr>
              <a:t>个点是景点</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非景点格子有正点权</a:t>
            </a:r>
            <a:r>
              <a:rPr lang="en-US" altLang="zh-CN" sz="3200" dirty="0" err="1">
                <a:latin typeface="微软雅黑" panose="020B0503020204020204" pitchFamily="34" charset="-122"/>
                <a:ea typeface="微软雅黑" panose="020B0503020204020204" pitchFamily="34" charset="-122"/>
              </a:rPr>
              <a:t>Ai,j</a:t>
            </a:r>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你需要选择若干个点，使得所有景点联通，且点权和</a:t>
            </a:r>
            <a:r>
              <a:rPr lang="zh-CN" altLang="en-US" sz="3200" dirty="0" smtClean="0">
                <a:latin typeface="微软雅黑" panose="020B0503020204020204" pitchFamily="34" charset="-122"/>
                <a:ea typeface="微软雅黑" panose="020B0503020204020204" pitchFamily="34" charset="-122"/>
              </a:rPr>
              <a:t>最小。</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en-US" altLang="zh-CN" sz="3200" dirty="0" err="1">
                <a:latin typeface="微软雅黑" panose="020B0503020204020204" pitchFamily="34" charset="-122"/>
                <a:ea typeface="微软雅黑" panose="020B0503020204020204" pitchFamily="34" charset="-122"/>
              </a:rPr>
              <a:t>n,m,k</a:t>
            </a:r>
            <a:r>
              <a:rPr lang="zh-CN" altLang="en-US" sz="3200" dirty="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10</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1274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dirty="0" smtClean="0">
                <a:latin typeface="微软雅黑" panose="020B0503020204020204" pitchFamily="34" charset="-122"/>
                <a:ea typeface="微软雅黑" panose="020B0503020204020204" pitchFamily="34" charset="-122"/>
              </a:rPr>
              <a:t>很巧，前几天刚好就遇到了一道加强版的题</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smtClean="0">
                <a:latin typeface="微软雅黑" panose="020B0503020204020204" pitchFamily="34" charset="-122"/>
                <a:ea typeface="微软雅黑" panose="020B0503020204020204" pitchFamily="34" charset="-122"/>
              </a:rPr>
              <a:t>8.10A</a:t>
            </a:r>
            <a:r>
              <a:rPr lang="zh-CN" altLang="en-US" sz="2800" dirty="0">
                <a:latin typeface="微软雅黑" panose="020B0503020204020204" pitchFamily="34" charset="-122"/>
                <a:ea typeface="微软雅黑" panose="020B0503020204020204" pitchFamily="34" charset="-122"/>
              </a:rPr>
              <a:t>组</a:t>
            </a:r>
            <a:r>
              <a:rPr lang="en-US" altLang="zh-CN" sz="2800" dirty="0">
                <a:latin typeface="微软雅黑" panose="020B0503020204020204" pitchFamily="34" charset="-122"/>
                <a:ea typeface="微软雅黑" panose="020B0503020204020204" pitchFamily="34" charset="-122"/>
              </a:rPr>
              <a:t>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JZOJ3737. </a:t>
            </a:r>
            <a:r>
              <a:rPr lang="zh-CN" altLang="en-US" sz="2800" dirty="0">
                <a:latin typeface="微软雅黑" panose="020B0503020204020204" pitchFamily="34" charset="-122"/>
                <a:ea typeface="微软雅黑" panose="020B0503020204020204" pitchFamily="34" charset="-122"/>
              </a:rPr>
              <a:t>挖</a:t>
            </a:r>
            <a:r>
              <a:rPr lang="zh-CN" altLang="en-US" sz="2800" dirty="0" smtClean="0">
                <a:latin typeface="微软雅黑" panose="020B0503020204020204" pitchFamily="34" charset="-122"/>
                <a:ea typeface="微软雅黑" panose="020B0503020204020204" pitchFamily="34" charset="-122"/>
              </a:rPr>
              <a:t>宝藏，感兴趣的同学自己回去看</a:t>
            </a:r>
            <a:endParaRPr lang="zh-CN" altLang="en-US" sz="2400" dirty="0"/>
          </a:p>
        </p:txBody>
      </p:sp>
    </p:spTree>
    <p:extLst>
      <p:ext uri="{BB962C8B-B14F-4D97-AF65-F5344CB8AC3E}">
        <p14:creationId xmlns:p14="http://schemas.microsoft.com/office/powerpoint/2010/main" val="18746021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7048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latin typeface="隶书" panose="02010509060101010101" pitchFamily="49" charset="-122"/>
                <a:ea typeface="隶书" panose="02010509060101010101" pitchFamily="49" charset="-122"/>
              </a:rPr>
              <a:t>联通分量相关</a:t>
            </a:r>
          </a:p>
        </p:txBody>
      </p:sp>
    </p:spTree>
    <p:extLst>
      <p:ext uri="{BB962C8B-B14F-4D97-AF65-F5344CB8AC3E}">
        <p14:creationId xmlns:p14="http://schemas.microsoft.com/office/powerpoint/2010/main" val="210213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060492" y="194747"/>
            <a:ext cx="8610600" cy="1293028"/>
          </a:xfrm>
        </p:spPr>
        <p:txBody>
          <a:bodyPr>
            <a:normAutofit/>
          </a:bodyPr>
          <a:lstStyle/>
          <a:p>
            <a:pPr algn="ctr"/>
            <a:r>
              <a:rPr lang="zh-CN" altLang="en-US" sz="4800" dirty="0">
                <a:latin typeface="楷体" panose="02010609060101010101" pitchFamily="49" charset="-122"/>
                <a:ea typeface="楷体" panose="02010609060101010101" pitchFamily="49" charset="-122"/>
              </a:rPr>
              <a:t>在无向图</a:t>
            </a:r>
            <a:r>
              <a:rPr lang="en-US" altLang="zh-CN" sz="4800" dirty="0">
                <a:latin typeface="楷体" panose="02010609060101010101" pitchFamily="49" charset="-122"/>
                <a:ea typeface="楷体" panose="02010609060101010101" pitchFamily="49" charset="-122"/>
              </a:rPr>
              <a:t>G</a:t>
            </a:r>
            <a:r>
              <a:rPr lang="zh-CN" altLang="en-US" sz="4800" dirty="0">
                <a:latin typeface="楷体" panose="02010609060101010101" pitchFamily="49" charset="-122"/>
                <a:ea typeface="楷体" panose="02010609060101010101" pitchFamily="49" charset="-122"/>
              </a:rPr>
              <a:t>上的定义</a:t>
            </a:r>
          </a:p>
        </p:txBody>
      </p:sp>
      <p:sp>
        <p:nvSpPr>
          <p:cNvPr id="5" name="内容占位符 4"/>
          <p:cNvSpPr>
            <a:spLocks noGrp="1"/>
          </p:cNvSpPr>
          <p:nvPr>
            <p:ph idx="1"/>
          </p:nvPr>
        </p:nvSpPr>
        <p:spPr>
          <a:xfrm>
            <a:off x="-1" y="1270988"/>
            <a:ext cx="11962151" cy="5032376"/>
          </a:xfrm>
        </p:spPr>
        <p:txBody>
          <a:bodyPr>
            <a:noAutofit/>
          </a:bodyPr>
          <a:lstStyle/>
          <a:p>
            <a:r>
              <a:rPr lang="zh-CN" altLang="en-US" sz="2800" dirty="0">
                <a:latin typeface="楷体" panose="02010609060101010101" pitchFamily="49" charset="-122"/>
                <a:ea typeface="楷体" panose="02010609060101010101" pitchFamily="49" charset="-122"/>
              </a:rPr>
              <a:t>割点：若删掉某点</a:t>
            </a:r>
            <a:r>
              <a:rPr lang="en-US" altLang="zh-CN" sz="2800" dirty="0">
                <a:latin typeface="楷体" panose="02010609060101010101" pitchFamily="49" charset="-122"/>
                <a:ea typeface="楷体" panose="02010609060101010101" pitchFamily="49" charset="-122"/>
              </a:rPr>
              <a:t>P</a:t>
            </a:r>
            <a:r>
              <a:rPr lang="zh-CN" altLang="en-US" sz="2800" dirty="0">
                <a:latin typeface="楷体" panose="02010609060101010101" pitchFamily="49" charset="-122"/>
                <a:ea typeface="楷体" panose="02010609060101010101" pitchFamily="49" charset="-122"/>
              </a:rPr>
              <a:t>（及与其相连的边）后，原图</a:t>
            </a:r>
            <a:r>
              <a:rPr lang="en-US" altLang="zh-CN" sz="2800" dirty="0">
                <a:latin typeface="楷体" panose="02010609060101010101" pitchFamily="49" charset="-122"/>
                <a:ea typeface="楷体" panose="02010609060101010101" pitchFamily="49" charset="-122"/>
              </a:rPr>
              <a:t>G</a:t>
            </a:r>
            <a:r>
              <a:rPr lang="zh-CN" altLang="en-US" sz="2800" dirty="0">
                <a:latin typeface="楷体" panose="02010609060101010101" pitchFamily="49" charset="-122"/>
                <a:ea typeface="楷体" panose="02010609060101010101" pitchFamily="49" charset="-122"/>
              </a:rPr>
              <a:t>分裂成两个或以上的子图。那么</a:t>
            </a:r>
            <a:r>
              <a:rPr lang="en-US" altLang="zh-CN" sz="2800" dirty="0">
                <a:latin typeface="楷体" panose="02010609060101010101" pitchFamily="49" charset="-122"/>
                <a:ea typeface="楷体" panose="02010609060101010101" pitchFamily="49" charset="-122"/>
              </a:rPr>
              <a:t>P</a:t>
            </a:r>
            <a:r>
              <a:rPr lang="zh-CN" altLang="en-US" sz="2800" dirty="0">
                <a:latin typeface="楷体" panose="02010609060101010101" pitchFamily="49" charset="-122"/>
                <a:ea typeface="楷体" panose="02010609060101010101" pitchFamily="49" charset="-122"/>
              </a:rPr>
              <a:t>为原图的一个</a:t>
            </a:r>
            <a:r>
              <a:rPr lang="zh-CN" altLang="en-US" sz="2800" dirty="0" smtClean="0">
                <a:latin typeface="楷体" panose="02010609060101010101" pitchFamily="49" charset="-122"/>
                <a:ea typeface="楷体" panose="02010609060101010101" pitchFamily="49" charset="-122"/>
              </a:rPr>
              <a:t>割点。</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割边（桥）：若删掉某</a:t>
            </a:r>
            <a:r>
              <a:rPr lang="zh-CN" altLang="en-US" sz="2800" dirty="0" smtClean="0">
                <a:latin typeface="楷体" panose="02010609060101010101" pitchFamily="49" charset="-122"/>
                <a:ea typeface="楷体" panose="02010609060101010101" pitchFamily="49" charset="-122"/>
              </a:rPr>
              <a:t>边</a:t>
            </a:r>
            <a:r>
              <a:rPr lang="en-US" altLang="zh-CN" sz="2800" dirty="0" smtClean="0">
                <a:latin typeface="楷体" panose="02010609060101010101" pitchFamily="49" charset="-122"/>
                <a:ea typeface="楷体" panose="02010609060101010101" pitchFamily="49" charset="-122"/>
              </a:rPr>
              <a:t>E</a:t>
            </a:r>
            <a:r>
              <a:rPr lang="zh-CN" altLang="en-US" sz="2800" dirty="0">
                <a:latin typeface="楷体" panose="02010609060101010101" pitchFamily="49" charset="-122"/>
                <a:ea typeface="楷体" panose="02010609060101010101" pitchFamily="49" charset="-122"/>
              </a:rPr>
              <a:t>后，原图</a:t>
            </a:r>
            <a:r>
              <a:rPr lang="en-US" altLang="zh-CN" sz="2800" dirty="0">
                <a:latin typeface="楷体" panose="02010609060101010101" pitchFamily="49" charset="-122"/>
                <a:ea typeface="楷体" panose="02010609060101010101" pitchFamily="49" charset="-122"/>
              </a:rPr>
              <a:t>G</a:t>
            </a:r>
            <a:r>
              <a:rPr lang="zh-CN" altLang="en-US" sz="2800" dirty="0">
                <a:latin typeface="楷体" panose="02010609060101010101" pitchFamily="49" charset="-122"/>
                <a:ea typeface="楷体" panose="02010609060101010101" pitchFamily="49" charset="-122"/>
              </a:rPr>
              <a:t>分裂成两个或以上的子图。那么</a:t>
            </a:r>
            <a:r>
              <a:rPr lang="en-US" altLang="zh-CN" sz="2800" dirty="0">
                <a:latin typeface="楷体" panose="02010609060101010101" pitchFamily="49" charset="-122"/>
                <a:ea typeface="楷体" panose="02010609060101010101" pitchFamily="49" charset="-122"/>
              </a:rPr>
              <a:t>E</a:t>
            </a:r>
            <a:r>
              <a:rPr lang="zh-CN" altLang="en-US" sz="2800" dirty="0">
                <a:latin typeface="楷体" panose="02010609060101010101" pitchFamily="49" charset="-122"/>
                <a:ea typeface="楷体" panose="02010609060101010101" pitchFamily="49" charset="-122"/>
              </a:rPr>
              <a:t>是原图的一个割</a:t>
            </a:r>
            <a:r>
              <a:rPr lang="zh-CN" altLang="en-US" sz="2800" dirty="0" smtClean="0">
                <a:latin typeface="楷体" panose="02010609060101010101" pitchFamily="49" charset="-122"/>
                <a:ea typeface="楷体" panose="02010609060101010101" pitchFamily="49" charset="-122"/>
              </a:rPr>
              <a:t>边。</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点双连通图：如果一个图上没有割点，那么该图为点双连通图。在一个点双连通图里，任意两点间存在至少两条不经过重复点的</a:t>
            </a:r>
            <a:r>
              <a:rPr lang="zh-CN" altLang="en-US" sz="2800" dirty="0" smtClean="0">
                <a:latin typeface="楷体" panose="02010609060101010101" pitchFamily="49" charset="-122"/>
                <a:ea typeface="楷体" panose="02010609060101010101" pitchFamily="49" charset="-122"/>
              </a:rPr>
              <a:t>路径。</a:t>
            </a:r>
            <a:endParaRPr lang="en-US" altLang="zh-CN" sz="2800" dirty="0" smtClean="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边双联通图：如果一个图上没有割边，那么该图为边双连通图。</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在一个边双连通图里，任意两点间存在至少两条不经过重复边的</a:t>
            </a:r>
            <a:r>
              <a:rPr lang="zh-CN" altLang="en-US" sz="2800" dirty="0" smtClean="0">
                <a:latin typeface="楷体" panose="02010609060101010101" pitchFamily="49" charset="-122"/>
                <a:ea typeface="楷体" panose="02010609060101010101" pitchFamily="49" charset="-122"/>
              </a:rPr>
              <a:t>路径。</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76974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545349" y="290174"/>
            <a:ext cx="8133249" cy="4024313"/>
          </a:xfrm>
          <a:prstGeom prst="rect">
            <a:avLst/>
          </a:prstGeom>
        </p:spPr>
      </p:pic>
      <p:sp>
        <p:nvSpPr>
          <p:cNvPr id="5" name="文本框 4"/>
          <p:cNvSpPr txBox="1"/>
          <p:nvPr/>
        </p:nvSpPr>
        <p:spPr>
          <a:xfrm>
            <a:off x="644577" y="4991725"/>
            <a:ext cx="10433154" cy="584775"/>
          </a:xfrm>
          <a:prstGeom prst="rect">
            <a:avLst/>
          </a:prstGeom>
          <a:noFill/>
        </p:spPr>
        <p:txBody>
          <a:bodyPr wrap="square" rtlCol="0">
            <a:spAutoFit/>
          </a:bodyPr>
          <a:lstStyle/>
          <a:p>
            <a:r>
              <a:rPr lang="zh-CN" altLang="en-US" sz="3200" dirty="0" smtClean="0">
                <a:latin typeface="楷体" panose="02010609060101010101" pitchFamily="49" charset="-122"/>
                <a:ea typeface="楷体" panose="02010609060101010101" pitchFamily="49" charset="-122"/>
              </a:rPr>
              <a:t>如图，标红色的点就是割点，标蓝色的边就是割边（桥）</a:t>
            </a:r>
            <a:endParaRPr lang="zh-CN" altLang="en-US"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40550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楷体" panose="02010609060101010101" pitchFamily="49" charset="-122"/>
                <a:ea typeface="楷体" panose="02010609060101010101" pitchFamily="49" charset="-122"/>
              </a:rPr>
              <a:t>图的定义</a:t>
            </a:r>
          </a:p>
        </p:txBody>
      </p:sp>
      <p:sp>
        <p:nvSpPr>
          <p:cNvPr id="3" name="内容占位符 2"/>
          <p:cNvSpPr>
            <a:spLocks noGrp="1"/>
          </p:cNvSpPr>
          <p:nvPr>
            <p:ph idx="1"/>
          </p:nvPr>
        </p:nvSpPr>
        <p:spPr>
          <a:xfrm>
            <a:off x="479685" y="2194560"/>
            <a:ext cx="11026515" cy="4024125"/>
          </a:xfrm>
        </p:spPr>
        <p:txBody>
          <a:bodyPr/>
          <a:lstStyle/>
          <a:p>
            <a:r>
              <a:rPr lang="zh-CN" altLang="en-US" sz="2800" dirty="0">
                <a:latin typeface="楷体" panose="02010609060101010101" pitchFamily="49" charset="-122"/>
                <a:ea typeface="楷体" panose="02010609060101010101" pitchFamily="49" charset="-122"/>
              </a:rPr>
              <a:t>图 是一个顶点集合V和一个顶点间关系的集合E组成，记G=(V,E) </a:t>
            </a:r>
          </a:p>
          <a:p>
            <a:r>
              <a:rPr lang="zh-CN" altLang="en-US" sz="2800" dirty="0">
                <a:latin typeface="楷体" panose="02010609060101010101" pitchFamily="49" charset="-122"/>
                <a:ea typeface="楷体" panose="02010609060101010101" pitchFamily="49" charset="-122"/>
              </a:rPr>
              <a:t>V：顶点的有限非空集合。 </a:t>
            </a:r>
          </a:p>
          <a:p>
            <a:r>
              <a:rPr lang="zh-CN" altLang="en-US" sz="2800" dirty="0">
                <a:latin typeface="楷体" panose="02010609060101010101" pitchFamily="49" charset="-122"/>
                <a:ea typeface="楷体" panose="02010609060101010101" pitchFamily="49" charset="-122"/>
              </a:rPr>
              <a:t>E：顶点间关系的有限集合（边集）。 </a:t>
            </a:r>
          </a:p>
          <a:p>
            <a:r>
              <a:rPr lang="zh-CN" altLang="en-US" sz="2800" smtClean="0">
                <a:latin typeface="楷体" panose="02010609060101010101" pitchFamily="49" charset="-122"/>
                <a:ea typeface="楷体" panose="02010609060101010101" pitchFamily="49" charset="-122"/>
              </a:rPr>
              <a:t>无向图 </a:t>
            </a:r>
            <a:r>
              <a:rPr lang="zh-CN" altLang="en-US" sz="2800" dirty="0" smtClean="0">
                <a:latin typeface="楷体" panose="02010609060101010101" pitchFamily="49" charset="-122"/>
                <a:ea typeface="楷体" panose="02010609060101010101" pitchFamily="49" charset="-122"/>
              </a:rPr>
              <a:t>在G=(V,E)中，如果对于任意的结点a,b∈V，当(a,b)∈E时，必有(b,a)∈E（即关系R对称），此图称为无向图。</a:t>
            </a:r>
            <a:endParaRPr lang="en-US" altLang="zh-CN" sz="2800" dirty="0" smtClean="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 有向图 在G=(V,E)中，如果对于任意的结点a,b∈V，当(a,b)∈E时，(b,a)∈E未必成立，称此图为有向图。 </a:t>
            </a:r>
          </a:p>
          <a:p>
            <a:endParaRPr lang="zh-CN" altLang="en-US" dirty="0" smtClean="0"/>
          </a:p>
          <a:p>
            <a:endParaRPr lang="zh-CN" altLang="en-US" dirty="0"/>
          </a:p>
        </p:txBody>
      </p:sp>
    </p:spTree>
    <p:extLst>
      <p:ext uri="{BB962C8B-B14F-4D97-AF65-F5344CB8AC3E}">
        <p14:creationId xmlns:p14="http://schemas.microsoft.com/office/powerpoint/2010/main" val="25704355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无向图上</a:t>
            </a:r>
            <a:r>
              <a:rPr lang="zh-CN" altLang="en-US" sz="5400" dirty="0" smtClean="0">
                <a:latin typeface="楷体" panose="02010609060101010101" pitchFamily="49" charset="-122"/>
                <a:ea typeface="楷体" panose="02010609060101010101" pitchFamily="49" charset="-122"/>
              </a:rPr>
              <a:t>的</a:t>
            </a:r>
            <a:r>
              <a:rPr lang="en-US" altLang="zh-CN" sz="5400" dirty="0" err="1" smtClean="0">
                <a:latin typeface="楷体" panose="02010609060101010101" pitchFamily="49" charset="-122"/>
                <a:ea typeface="楷体" panose="02010609060101010101" pitchFamily="49" charset="-122"/>
              </a:rPr>
              <a:t>Tarjan</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254832" y="2057401"/>
            <a:ext cx="11632367" cy="4416102"/>
          </a:xfrm>
        </p:spPr>
        <p:txBody>
          <a:bodyPr>
            <a:noAutofit/>
          </a:bodyPr>
          <a:lstStyle/>
          <a:p>
            <a:r>
              <a:rPr lang="zh-CN" altLang="en-US" sz="3200" dirty="0">
                <a:latin typeface="楷体" panose="02010609060101010101" pitchFamily="49" charset="-122"/>
                <a:ea typeface="楷体" panose="02010609060101010101" pitchFamily="49" charset="-122"/>
              </a:rPr>
              <a:t>对于点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定义：</a:t>
            </a:r>
            <a:endParaRPr lang="en-US" altLang="zh-CN" sz="3200" dirty="0">
              <a:latin typeface="楷体" panose="02010609060101010101" pitchFamily="49" charset="-122"/>
              <a:ea typeface="楷体" panose="02010609060101010101" pitchFamily="49" charset="-122"/>
            </a:endParaRPr>
          </a:p>
          <a:p>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为</a:t>
            </a:r>
            <a:r>
              <a:rPr lang="en-US" altLang="zh-CN" sz="3200" dirty="0" err="1" smtClean="0">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到</a:t>
            </a:r>
            <a:r>
              <a:rPr lang="en-US" altLang="zh-CN" sz="3200" dirty="0" err="1" smtClean="0">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的时间戳</a:t>
            </a:r>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为</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出发经过至多一条</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树上</a:t>
            </a:r>
            <a:r>
              <a:rPr lang="zh-CN" altLang="en-US" sz="3200" dirty="0">
                <a:solidFill>
                  <a:srgbClr val="FF0000"/>
                </a:solidFill>
                <a:latin typeface="楷体" panose="02010609060101010101" pitchFamily="49" charset="-122"/>
                <a:ea typeface="楷体" panose="02010609060101010101" pitchFamily="49" charset="-122"/>
              </a:rPr>
              <a:t>非树边</a:t>
            </a:r>
            <a:r>
              <a:rPr lang="zh-CN" altLang="en-US" sz="3200" dirty="0">
                <a:latin typeface="楷体" panose="02010609060101010101" pitchFamily="49" charset="-122"/>
                <a:ea typeface="楷体" panose="02010609060101010101" pitchFamily="49" charset="-122"/>
              </a:rPr>
              <a:t>所能到达的</a:t>
            </a:r>
            <a:r>
              <a:rPr lang="en-US" altLang="zh-CN" sz="3200" dirty="0" err="1">
                <a:latin typeface="楷体" panose="02010609060101010101" pitchFamily="49" charset="-122"/>
                <a:ea typeface="楷体" panose="02010609060101010101" pitchFamily="49" charset="-122"/>
              </a:rPr>
              <a:t>dfn</a:t>
            </a:r>
            <a:r>
              <a:rPr lang="zh-CN" altLang="en-US" sz="3200" dirty="0">
                <a:latin typeface="楷体" panose="02010609060101010101" pitchFamily="49" charset="-122"/>
                <a:ea typeface="楷体" panose="02010609060101010101" pitchFamily="49" charset="-122"/>
              </a:rPr>
              <a:t>最小的点的</a:t>
            </a:r>
            <a:r>
              <a:rPr lang="en-US" altLang="zh-CN" sz="3200" dirty="0" err="1">
                <a:latin typeface="楷体" panose="02010609060101010101" pitchFamily="49" charset="-122"/>
                <a:ea typeface="楷体" panose="02010609060101010101" pitchFamily="49" charset="-122"/>
              </a:rPr>
              <a:t>dfn</a:t>
            </a:r>
            <a:r>
              <a:rPr lang="zh-CN" altLang="en-US" sz="3200" dirty="0">
                <a:latin typeface="楷体" panose="02010609060101010101" pitchFamily="49" charset="-122"/>
                <a:ea typeface="楷体" panose="02010609060101010101" pitchFamily="49" charset="-122"/>
              </a:rPr>
              <a:t>（包括自己）</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具体实现：枚举从</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出发的边</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i,j</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，如果</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树上</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是</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的儿子，那么</a:t>
            </a:r>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]=min(low[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],low[j])</a:t>
            </a:r>
            <a:r>
              <a:rPr lang="zh-CN" altLang="en-US" sz="3200" dirty="0">
                <a:latin typeface="楷体" panose="02010609060101010101" pitchFamily="49" charset="-122"/>
                <a:ea typeface="楷体" panose="02010609060101010101" pitchFamily="49" charset="-122"/>
              </a:rPr>
              <a:t>，否则</a:t>
            </a:r>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]=min(low[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（此处需满足该边为返祖</a:t>
            </a:r>
            <a:r>
              <a:rPr lang="zh-CN" altLang="en-US" sz="3200" dirty="0" smtClean="0">
                <a:latin typeface="楷体" panose="02010609060101010101" pitchFamily="49" charset="-122"/>
                <a:ea typeface="楷体" panose="02010609060101010101" pitchFamily="49" charset="-122"/>
              </a:rPr>
              <a:t>边）</a:t>
            </a:r>
            <a:endParaRPr lang="en-US" altLang="zh-CN" sz="3200" dirty="0">
              <a:latin typeface="楷体" panose="02010609060101010101" pitchFamily="49" charset="-122"/>
              <a:ea typeface="楷体" panose="02010609060101010101" pitchFamily="49" charset="-122"/>
            </a:endParaRPr>
          </a:p>
          <a:p>
            <a:r>
              <a:rPr lang="zh-CN" altLang="en-US" sz="3200" u="sng" dirty="0">
                <a:latin typeface="楷体" panose="02010609060101010101" pitchFamily="49" charset="-122"/>
                <a:ea typeface="楷体" panose="02010609060101010101" pitchFamily="49" charset="-122"/>
              </a:rPr>
              <a:t>在无向图中，非树边都是返祖边</a:t>
            </a:r>
          </a:p>
        </p:txBody>
      </p:sp>
    </p:spTree>
    <p:extLst>
      <p:ext uri="{BB962C8B-B14F-4D97-AF65-F5344CB8AC3E}">
        <p14:creationId xmlns:p14="http://schemas.microsoft.com/office/powerpoint/2010/main" val="173698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求割点</a:t>
            </a:r>
          </a:p>
        </p:txBody>
      </p:sp>
      <p:sp>
        <p:nvSpPr>
          <p:cNvPr id="3" name="内容占位符 2"/>
          <p:cNvSpPr>
            <a:spLocks noGrp="1"/>
          </p:cNvSpPr>
          <p:nvPr>
            <p:ph idx="1"/>
          </p:nvPr>
        </p:nvSpPr>
        <p:spPr>
          <a:xfrm>
            <a:off x="314793" y="2194561"/>
            <a:ext cx="11587397" cy="2734628"/>
          </a:xfrm>
        </p:spPr>
        <p:txBody>
          <a:bodyPr>
            <a:normAutofit/>
          </a:bodyPr>
          <a:lstStyle/>
          <a:p>
            <a:r>
              <a:rPr lang="zh-CN" altLang="en-US" sz="3200" dirty="0">
                <a:latin typeface="楷体" panose="02010609060101010101" pitchFamily="49" charset="-122"/>
                <a:ea typeface="楷体" panose="02010609060101010101" pitchFamily="49" charset="-122"/>
              </a:rPr>
              <a:t>对于一个点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，有以下情况：</a:t>
            </a:r>
            <a:endParaRPr lang="en-US" altLang="zh-CN" sz="3200" dirty="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1.i</a:t>
            </a:r>
            <a:r>
              <a:rPr lang="zh-CN" altLang="en-US" sz="3200" dirty="0">
                <a:latin typeface="楷体" panose="02010609060101010101" pitchFamily="49" charset="-122"/>
                <a:ea typeface="楷体" panose="02010609060101010101" pitchFamily="49" charset="-122"/>
              </a:rPr>
              <a:t>是</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树的根，如果</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有两个或以上的儿子，那么</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是割点</a:t>
            </a:r>
            <a:endParaRPr lang="en-US" altLang="zh-CN" sz="3200" dirty="0">
              <a:latin typeface="楷体" panose="02010609060101010101" pitchFamily="49" charset="-122"/>
              <a:ea typeface="楷体" panose="02010609060101010101" pitchFamily="49" charset="-122"/>
            </a:endParaRPr>
          </a:p>
          <a:p>
            <a:r>
              <a:rPr lang="en-US" altLang="zh-CN" sz="3200" dirty="0" smtClean="0">
                <a:latin typeface="楷体" panose="02010609060101010101" pitchFamily="49" charset="-122"/>
                <a:ea typeface="楷体" panose="02010609060101010101" pitchFamily="49" charset="-122"/>
              </a:rPr>
              <a:t>2.i</a:t>
            </a:r>
            <a:r>
              <a:rPr lang="zh-CN" altLang="en-US" sz="3200" dirty="0">
                <a:latin typeface="楷体" panose="02010609060101010101" pitchFamily="49" charset="-122"/>
                <a:ea typeface="楷体" panose="02010609060101010101" pitchFamily="49" charset="-122"/>
              </a:rPr>
              <a:t>不是树根，如果存在</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的一个儿子</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，满足</a:t>
            </a:r>
            <a:r>
              <a:rPr lang="en-US" altLang="zh-CN" sz="3200" dirty="0">
                <a:latin typeface="楷体" panose="02010609060101010101" pitchFamily="49" charset="-122"/>
                <a:ea typeface="楷体" panose="02010609060101010101" pitchFamily="49" charset="-122"/>
              </a:rPr>
              <a:t>low[j]</a:t>
            </a:r>
            <a:r>
              <a:rPr lang="zh-CN" altLang="en-US"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，那么</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是割点（此时</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不能通过返祖边与</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的祖先联通）</a:t>
            </a:r>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7300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求点双联通分量</a:t>
            </a:r>
          </a:p>
        </p:txBody>
      </p:sp>
      <p:sp>
        <p:nvSpPr>
          <p:cNvPr id="3" name="内容占位符 2"/>
          <p:cNvSpPr>
            <a:spLocks noGrp="1"/>
          </p:cNvSpPr>
          <p:nvPr>
            <p:ph idx="1"/>
          </p:nvPr>
        </p:nvSpPr>
        <p:spPr/>
        <p:txBody>
          <a:bodyPr>
            <a:normAutofit/>
          </a:bodyPr>
          <a:lstStyle/>
          <a:p>
            <a:r>
              <a:rPr lang="zh-CN" altLang="en-US" sz="3200" dirty="0">
                <a:latin typeface="楷体" panose="02010609060101010101" pitchFamily="49" charset="-122"/>
                <a:ea typeface="楷体" panose="02010609060101010101" pitchFamily="49" charset="-122"/>
              </a:rPr>
              <a:t>在</a:t>
            </a:r>
            <a:r>
              <a:rPr lang="en-US" altLang="zh-CN" sz="3200" dirty="0" err="1">
                <a:latin typeface="楷体" panose="02010609060101010101" pitchFamily="49" charset="-122"/>
                <a:ea typeface="楷体" panose="02010609060101010101" pitchFamily="49" charset="-122"/>
              </a:rPr>
              <a:t>Tarjan</a:t>
            </a:r>
            <a:r>
              <a:rPr lang="zh-CN" altLang="en-US" sz="3200" dirty="0">
                <a:latin typeface="楷体" panose="02010609060101010101" pitchFamily="49" charset="-122"/>
                <a:ea typeface="楷体" panose="02010609060101010101" pitchFamily="49" charset="-122"/>
              </a:rPr>
              <a:t>算法过程中，用栈存</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过的点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对于点</a:t>
            </a:r>
            <a:r>
              <a:rPr lang="en-US" altLang="zh-CN" sz="3200" dirty="0">
                <a:latin typeface="楷体" panose="02010609060101010101" pitchFamily="49" charset="-122"/>
                <a:ea typeface="楷体" panose="02010609060101010101" pitchFamily="49" charset="-122"/>
              </a:rPr>
              <a:t>u</a:t>
            </a:r>
            <a:r>
              <a:rPr lang="zh-CN" altLang="en-US" sz="3200" dirty="0" smtClean="0">
                <a:latin typeface="楷体" panose="02010609060101010101" pitchFamily="49" charset="-122"/>
                <a:ea typeface="楷体" panose="02010609060101010101" pitchFamily="49" charset="-122"/>
              </a:rPr>
              <a:t>，如果它的儿子</a:t>
            </a:r>
            <a:r>
              <a:rPr lang="en-US" altLang="zh-CN" sz="3200" dirty="0" smtClean="0">
                <a:latin typeface="楷体" panose="02010609060101010101" pitchFamily="49" charset="-122"/>
                <a:ea typeface="楷体" panose="02010609060101010101" pitchFamily="49" charset="-122"/>
              </a:rPr>
              <a:t>v</a:t>
            </a:r>
            <a:r>
              <a:rPr lang="zh-CN" altLang="en-US" sz="3200" dirty="0" smtClean="0">
                <a:latin typeface="楷体" panose="02010609060101010101" pitchFamily="49" charset="-122"/>
                <a:ea typeface="楷体" panose="02010609060101010101" pitchFamily="49" charset="-122"/>
              </a:rPr>
              <a:t>满足</a:t>
            </a:r>
            <a:r>
              <a:rPr lang="en-US" altLang="zh-CN" sz="3200" dirty="0" smtClean="0">
                <a:latin typeface="楷体" panose="02010609060101010101" pitchFamily="49" charset="-122"/>
                <a:ea typeface="楷体" panose="02010609060101010101" pitchFamily="49" charset="-122"/>
              </a:rPr>
              <a:t>low[v]</a:t>
            </a:r>
            <a:r>
              <a:rPr lang="zh-CN" altLang="en-US" sz="3200" dirty="0" smtClean="0">
                <a:latin typeface="楷体" panose="02010609060101010101" pitchFamily="49" charset="-122"/>
                <a:ea typeface="楷体" panose="02010609060101010101" pitchFamily="49" charset="-122"/>
              </a:rPr>
              <a:t>≥</a:t>
            </a:r>
            <a:r>
              <a:rPr lang="en-US" altLang="zh-CN" sz="3200" dirty="0" smtClean="0">
                <a:latin typeface="楷体" panose="02010609060101010101" pitchFamily="49" charset="-122"/>
                <a:ea typeface="楷体" panose="02010609060101010101" pitchFamily="49" charset="-122"/>
              </a:rPr>
              <a:t>low[u]</a:t>
            </a:r>
            <a:r>
              <a:rPr lang="zh-CN" altLang="en-US" sz="3200" dirty="0" smtClean="0">
                <a:latin typeface="楷体" panose="02010609060101010101" pitchFamily="49" charset="-122"/>
                <a:ea typeface="楷体" panose="02010609060101010101" pitchFamily="49" charset="-122"/>
              </a:rPr>
              <a:t>，那么</a:t>
            </a:r>
            <a:r>
              <a:rPr lang="en-US" altLang="zh-CN" sz="3200" dirty="0" smtClean="0">
                <a:latin typeface="楷体" panose="02010609060101010101" pitchFamily="49" charset="-122"/>
                <a:ea typeface="楷体" panose="02010609060101010101" pitchFamily="49" charset="-122"/>
              </a:rPr>
              <a:t>u</a:t>
            </a:r>
            <a:r>
              <a:rPr lang="zh-CN" altLang="en-US" sz="3200" dirty="0" smtClean="0">
                <a:latin typeface="楷体" panose="02010609060101010101" pitchFamily="49" charset="-122"/>
                <a:ea typeface="楷体" panose="02010609060101010101" pitchFamily="49" charset="-122"/>
              </a:rPr>
              <a:t>是割点，这时应不断退栈直到</a:t>
            </a:r>
            <a:r>
              <a:rPr lang="en-US" altLang="zh-CN" sz="3200" dirty="0" smtClean="0">
                <a:latin typeface="楷体" panose="02010609060101010101" pitchFamily="49" charset="-122"/>
                <a:ea typeface="楷体" panose="02010609060101010101" pitchFamily="49" charset="-122"/>
              </a:rPr>
              <a:t>v</a:t>
            </a:r>
            <a:r>
              <a:rPr lang="zh-CN" altLang="en-US" sz="3200" dirty="0" smtClean="0">
                <a:latin typeface="楷体" panose="02010609060101010101" pitchFamily="49" charset="-122"/>
                <a:ea typeface="楷体" panose="02010609060101010101" pitchFamily="49" charset="-122"/>
              </a:rPr>
              <a:t>被弹出，那么弹出的所有点和</a:t>
            </a:r>
            <a:r>
              <a:rPr lang="en-US" altLang="zh-CN" sz="3200" dirty="0" smtClean="0">
                <a:latin typeface="楷体" panose="02010609060101010101" pitchFamily="49" charset="-122"/>
                <a:ea typeface="楷体" panose="02010609060101010101" pitchFamily="49" charset="-122"/>
              </a:rPr>
              <a:t>u</a:t>
            </a:r>
            <a:r>
              <a:rPr lang="zh-CN" altLang="en-US" sz="3200" dirty="0" smtClean="0">
                <a:latin typeface="楷体" panose="02010609060101010101" pitchFamily="49" charset="-122"/>
                <a:ea typeface="楷体" panose="02010609060101010101" pitchFamily="49" charset="-122"/>
              </a:rPr>
              <a:t>形成一个点双。</a:t>
            </a:r>
            <a:endParaRPr lang="en-US" altLang="zh-CN" sz="3200" dirty="0" smtClean="0">
              <a:latin typeface="楷体" panose="02010609060101010101" pitchFamily="49" charset="-122"/>
              <a:ea typeface="楷体" panose="02010609060101010101" pitchFamily="49" charset="-122"/>
            </a:endParaRPr>
          </a:p>
          <a:p>
            <a:r>
              <a:rPr lang="en-US" altLang="zh-CN" sz="3200" dirty="0" err="1" smtClean="0">
                <a:latin typeface="楷体" panose="02010609060101010101" pitchFamily="49" charset="-122"/>
                <a:ea typeface="楷体" panose="02010609060101010101" pitchFamily="49" charset="-122"/>
              </a:rPr>
              <a:t>dfs</a:t>
            </a:r>
            <a:r>
              <a:rPr lang="zh-CN" altLang="en-US" sz="3200" dirty="0" smtClean="0">
                <a:latin typeface="楷体" panose="02010609060101010101" pitchFamily="49" charset="-122"/>
                <a:ea typeface="楷体" panose="02010609060101010101" pitchFamily="49" charset="-122"/>
              </a:rPr>
              <a:t>结束后，剩下的所有点又形成一个点双</a:t>
            </a:r>
            <a:endParaRPr lang="en-US" altLang="zh-CN" sz="3200" dirty="0" smtClean="0">
              <a:latin typeface="楷体" panose="02010609060101010101" pitchFamily="49" charset="-122"/>
              <a:ea typeface="楷体" panose="02010609060101010101" pitchFamily="49" charset="-122"/>
            </a:endParaRPr>
          </a:p>
          <a:p>
            <a:r>
              <a:rPr lang="zh-CN" altLang="en-US" sz="3200" u="sng" dirty="0" smtClean="0">
                <a:latin typeface="楷体" panose="02010609060101010101" pitchFamily="49" charset="-122"/>
                <a:ea typeface="楷体" panose="02010609060101010101" pitchFamily="49" charset="-122"/>
              </a:rPr>
              <a:t>一</a:t>
            </a:r>
            <a:r>
              <a:rPr lang="zh-CN" altLang="en-US" sz="3200" u="sng" dirty="0">
                <a:latin typeface="楷体" panose="02010609060101010101" pitchFamily="49" charset="-122"/>
                <a:ea typeface="楷体" panose="02010609060101010101" pitchFamily="49" charset="-122"/>
              </a:rPr>
              <a:t>个割点可以存在于多个点双中</a:t>
            </a:r>
            <a:endParaRPr lang="en-US" altLang="zh-CN" sz="3200" u="sng" dirty="0">
              <a:latin typeface="楷体" panose="02010609060101010101" pitchFamily="49" charset="-122"/>
              <a:ea typeface="楷体" panose="02010609060101010101" pitchFamily="49" charset="-122"/>
            </a:endParaRPr>
          </a:p>
          <a:p>
            <a:endParaRPr lang="zh-CN" altLang="en-US" sz="3200" u="sng"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2851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求割边</a:t>
            </a:r>
          </a:p>
        </p:txBody>
      </p:sp>
      <p:sp>
        <p:nvSpPr>
          <p:cNvPr id="3" name="内容占位符 2"/>
          <p:cNvSpPr>
            <a:spLocks noGrp="1"/>
          </p:cNvSpPr>
          <p:nvPr>
            <p:ph idx="1"/>
          </p:nvPr>
        </p:nvSpPr>
        <p:spPr>
          <a:xfrm>
            <a:off x="179881" y="2194560"/>
            <a:ext cx="11647357" cy="4024125"/>
          </a:xfrm>
        </p:spPr>
        <p:txBody>
          <a:bodyPr>
            <a:normAutofit/>
          </a:bodyPr>
          <a:lstStyle/>
          <a:p>
            <a:r>
              <a:rPr lang="zh-CN" altLang="en-US" sz="3200" dirty="0">
                <a:latin typeface="楷体" panose="02010609060101010101" pitchFamily="49" charset="-122"/>
                <a:ea typeface="楷体" panose="02010609060101010101" pitchFamily="49" charset="-122"/>
              </a:rPr>
              <a:t>首先非树边不可能是割</a:t>
            </a:r>
            <a:r>
              <a:rPr lang="zh-CN" altLang="en-US" sz="3200" dirty="0" smtClean="0">
                <a:latin typeface="楷体" panose="02010609060101010101" pitchFamily="49" charset="-122"/>
                <a:ea typeface="楷体" panose="02010609060101010101" pitchFamily="49" charset="-122"/>
              </a:rPr>
              <a:t>边（显然去掉非树边剩余点仍连通）</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对于</a:t>
            </a:r>
            <a:r>
              <a:rPr lang="zh-CN" altLang="en-US" sz="3200" dirty="0" smtClean="0">
                <a:latin typeface="楷体" panose="02010609060101010101" pitchFamily="49" charset="-122"/>
                <a:ea typeface="楷体" panose="02010609060101010101" pitchFamily="49" charset="-122"/>
              </a:rPr>
              <a:t>一条树边</a:t>
            </a:r>
            <a:r>
              <a:rPr lang="en-US" altLang="zh-CN" sz="3200" dirty="0" smtClean="0">
                <a:latin typeface="楷体" panose="02010609060101010101" pitchFamily="49" charset="-122"/>
                <a:ea typeface="楷体" panose="02010609060101010101" pitchFamily="49" charset="-122"/>
              </a:rPr>
              <a:t>(</a:t>
            </a:r>
            <a:r>
              <a:rPr lang="en-US" altLang="zh-CN" sz="3200" dirty="0" err="1" smtClean="0">
                <a:latin typeface="楷体" panose="02010609060101010101" pitchFamily="49" charset="-122"/>
                <a:ea typeface="楷体" panose="02010609060101010101" pitchFamily="49" charset="-122"/>
              </a:rPr>
              <a:t>i,j</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，其中父亲是</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，儿子是</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，那么如果</a:t>
            </a:r>
            <a:r>
              <a:rPr lang="en-US" altLang="zh-CN" sz="3200" dirty="0">
                <a:latin typeface="楷体" panose="02010609060101010101" pitchFamily="49" charset="-122"/>
                <a:ea typeface="楷体" panose="02010609060101010101" pitchFamily="49" charset="-122"/>
              </a:rPr>
              <a:t>low[j]&gt;low[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那么该</a:t>
            </a:r>
            <a:r>
              <a:rPr lang="zh-CN" altLang="en-US" sz="3200" dirty="0">
                <a:latin typeface="楷体" panose="02010609060101010101" pitchFamily="49" charset="-122"/>
                <a:ea typeface="楷体" panose="02010609060101010101" pitchFamily="49" charset="-122"/>
              </a:rPr>
              <a:t>树边是割边。这可以表述为：如果</a:t>
            </a:r>
            <a:r>
              <a:rPr lang="en-US" altLang="zh-CN" sz="3200" dirty="0">
                <a:latin typeface="楷体" panose="02010609060101010101" pitchFamily="49" charset="-122"/>
                <a:ea typeface="楷体" panose="02010609060101010101" pitchFamily="49" charset="-122"/>
              </a:rPr>
              <a:t>low[</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a:t>
            </a:r>
            <a:r>
              <a:rPr lang="en-US" altLang="zh-CN" sz="3200" dirty="0" err="1">
                <a:latin typeface="楷体" panose="02010609060101010101" pitchFamily="49" charset="-122"/>
                <a:ea typeface="楷体" panose="02010609060101010101" pitchFamily="49" charset="-122"/>
              </a:rPr>
              <a:t>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，那么</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与其父亲连接的边为割边</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34219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求边双联通分量</a:t>
            </a:r>
          </a:p>
        </p:txBody>
      </p:sp>
      <p:sp>
        <p:nvSpPr>
          <p:cNvPr id="3" name="内容占位符 2"/>
          <p:cNvSpPr>
            <a:spLocks noGrp="1"/>
          </p:cNvSpPr>
          <p:nvPr>
            <p:ph idx="1"/>
          </p:nvPr>
        </p:nvSpPr>
        <p:spPr>
          <a:xfrm>
            <a:off x="224852" y="2194560"/>
            <a:ext cx="11967148" cy="4024125"/>
          </a:xfrm>
        </p:spPr>
        <p:txBody>
          <a:bodyPr>
            <a:normAutofit/>
          </a:bodyPr>
          <a:lstStyle/>
          <a:p>
            <a:r>
              <a:rPr lang="zh-CN" altLang="en-US" sz="3200" dirty="0">
                <a:latin typeface="楷体" panose="02010609060101010101" pitchFamily="49" charset="-122"/>
                <a:ea typeface="楷体" panose="02010609060101010101" pitchFamily="49" charset="-122"/>
              </a:rPr>
              <a:t>在</a:t>
            </a:r>
            <a:r>
              <a:rPr lang="en-US" altLang="zh-CN" sz="3200" dirty="0" err="1">
                <a:latin typeface="楷体" panose="02010609060101010101" pitchFamily="49" charset="-122"/>
                <a:ea typeface="楷体" panose="02010609060101010101" pitchFamily="49" charset="-122"/>
              </a:rPr>
              <a:t>Tarjan</a:t>
            </a:r>
            <a:r>
              <a:rPr lang="zh-CN" altLang="en-US" sz="3200" dirty="0">
                <a:latin typeface="楷体" panose="02010609060101010101" pitchFamily="49" charset="-122"/>
                <a:ea typeface="楷体" panose="02010609060101010101" pitchFamily="49" charset="-122"/>
              </a:rPr>
              <a:t>算法过程中，用栈存</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过的点</a:t>
            </a:r>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在对</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的子树</a:t>
            </a:r>
            <a:r>
              <a:rPr lang="en-US" altLang="zh-CN" sz="3200" dirty="0" err="1">
                <a:latin typeface="楷体" panose="02010609060101010101" pitchFamily="49" charset="-122"/>
                <a:ea typeface="楷体" panose="02010609060101010101" pitchFamily="49" charset="-122"/>
              </a:rPr>
              <a:t>dfs</a:t>
            </a:r>
            <a:r>
              <a:rPr lang="zh-CN" altLang="en-US" sz="3200" dirty="0">
                <a:latin typeface="楷体" panose="02010609060101010101" pitchFamily="49" charset="-122"/>
                <a:ea typeface="楷体" panose="02010609060101010101" pitchFamily="49" charset="-122"/>
              </a:rPr>
              <a:t>完后，如果</a:t>
            </a:r>
            <a:r>
              <a:rPr lang="en-US" altLang="zh-CN" sz="3200" dirty="0" err="1">
                <a:latin typeface="楷体" panose="02010609060101010101" pitchFamily="49" charset="-122"/>
                <a:ea typeface="楷体" panose="02010609060101010101" pitchFamily="49" charset="-122"/>
              </a:rPr>
              <a:t>dfn</a:t>
            </a:r>
            <a:r>
              <a:rPr lang="en-US" altLang="zh-CN" sz="3200" dirty="0">
                <a:latin typeface="楷体" panose="02010609060101010101" pitchFamily="49" charset="-122"/>
                <a:ea typeface="楷体" panose="02010609060101010101" pitchFamily="49" charset="-122"/>
              </a:rPr>
              <a:t>[u]=low[u]</a:t>
            </a:r>
            <a:r>
              <a:rPr lang="zh-CN" altLang="en-US" sz="3200" dirty="0">
                <a:latin typeface="楷体" panose="02010609060101010101" pitchFamily="49" charset="-122"/>
                <a:ea typeface="楷体" panose="02010609060101010101" pitchFamily="49" charset="-122"/>
              </a:rPr>
              <a:t>，那么</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与其父亲连接的树边为割边。此时应不断弹栈直到弹出</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，此时弹出的所有点形成一个边双</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u="sng" dirty="0">
                <a:latin typeface="楷体" panose="02010609060101010101" pitchFamily="49" charset="-122"/>
                <a:ea typeface="楷体" panose="02010609060101010101" pitchFamily="49" charset="-122"/>
              </a:rPr>
              <a:t>割边不存在于任何一个边双里，其它边都恰好存在于一个边双里</a:t>
            </a:r>
            <a:endParaRPr lang="en-US" altLang="zh-CN" sz="3200" u="sng"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72089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在有向图</a:t>
            </a:r>
            <a:r>
              <a:rPr lang="en-US" altLang="zh-CN" sz="5400" dirty="0">
                <a:latin typeface="楷体" panose="02010609060101010101" pitchFamily="49" charset="-122"/>
                <a:ea typeface="楷体" panose="02010609060101010101" pitchFamily="49" charset="-122"/>
              </a:rPr>
              <a:t>G</a:t>
            </a:r>
            <a:r>
              <a:rPr lang="zh-CN" altLang="en-US" sz="5400" dirty="0">
                <a:latin typeface="楷体" panose="02010609060101010101" pitchFamily="49" charset="-122"/>
                <a:ea typeface="楷体" panose="02010609060101010101" pitchFamily="49" charset="-122"/>
              </a:rPr>
              <a:t>上的定义</a:t>
            </a:r>
          </a:p>
        </p:txBody>
      </p:sp>
      <p:sp>
        <p:nvSpPr>
          <p:cNvPr id="3" name="内容占位符 2"/>
          <p:cNvSpPr>
            <a:spLocks noGrp="1"/>
          </p:cNvSpPr>
          <p:nvPr>
            <p:ph idx="1"/>
          </p:nvPr>
        </p:nvSpPr>
        <p:spPr/>
        <p:txBody>
          <a:bodyPr/>
          <a:lstStyle/>
          <a:p>
            <a:r>
              <a:rPr lang="zh-CN" altLang="en-US" sz="3200" dirty="0">
                <a:latin typeface="楷体" panose="02010609060101010101" pitchFamily="49" charset="-122"/>
                <a:ea typeface="楷体" panose="02010609060101010101" pitchFamily="49" charset="-122"/>
              </a:rPr>
              <a:t>强连通：如果对于两个点</a:t>
            </a:r>
            <a:r>
              <a:rPr lang="en-US" altLang="zh-CN" sz="3200" dirty="0" err="1">
                <a:latin typeface="楷体" panose="02010609060101010101" pitchFamily="49" charset="-122"/>
                <a:ea typeface="楷体" panose="02010609060101010101" pitchFamily="49" charset="-122"/>
              </a:rPr>
              <a:t>u,v</a:t>
            </a:r>
            <a:r>
              <a:rPr lang="zh-CN" altLang="en-US" sz="3200" dirty="0">
                <a:latin typeface="楷体" panose="02010609060101010101" pitchFamily="49" charset="-122"/>
                <a:ea typeface="楷体" panose="02010609060101010101" pitchFamily="49" charset="-122"/>
              </a:rPr>
              <a:t>，存在</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的路径，且存在</a:t>
            </a:r>
            <a:r>
              <a:rPr lang="en-US" altLang="zh-CN" sz="3200" dirty="0">
                <a:latin typeface="楷体" panose="02010609060101010101" pitchFamily="49" charset="-122"/>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u</a:t>
            </a:r>
            <a:r>
              <a:rPr lang="zh-CN" altLang="en-US" sz="3200" dirty="0">
                <a:latin typeface="楷体" panose="02010609060101010101" pitchFamily="49" charset="-122"/>
                <a:ea typeface="楷体" panose="02010609060101010101" pitchFamily="49" charset="-122"/>
              </a:rPr>
              <a:t>的路径，那么这两个点</a:t>
            </a:r>
            <a:r>
              <a:rPr lang="zh-CN" altLang="en-US" sz="3200" dirty="0" smtClean="0">
                <a:latin typeface="楷体" panose="02010609060101010101" pitchFamily="49" charset="-122"/>
                <a:ea typeface="楷体" panose="02010609060101010101" pitchFamily="49" charset="-122"/>
              </a:rPr>
              <a:t>强连通</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强连通图：任意两点都强连通的</a:t>
            </a:r>
            <a:r>
              <a:rPr lang="zh-CN" altLang="en-US" sz="3200" dirty="0" smtClean="0">
                <a:latin typeface="楷体" panose="02010609060101010101" pitchFamily="49" charset="-122"/>
                <a:ea typeface="楷体" panose="02010609060101010101" pitchFamily="49" charset="-122"/>
              </a:rPr>
              <a:t>图</a:t>
            </a:r>
            <a:endParaRPr lang="en-US" altLang="zh-CN" sz="3200" dirty="0" smtClean="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zh-CN" altLang="en-US" sz="3200" dirty="0">
                <a:latin typeface="楷体" panose="02010609060101010101" pitchFamily="49" charset="-122"/>
                <a:ea typeface="楷体" panose="02010609060101010101" pitchFamily="49" charset="-122"/>
              </a:rPr>
              <a:t>强连通分量：</a:t>
            </a:r>
            <a:r>
              <a:rPr lang="en-US" altLang="zh-CN" sz="3200" dirty="0">
                <a:latin typeface="楷体" panose="02010609060101010101" pitchFamily="49" charset="-122"/>
                <a:ea typeface="楷体" panose="02010609060101010101" pitchFamily="49" charset="-122"/>
              </a:rPr>
              <a:t>G</a:t>
            </a:r>
            <a:r>
              <a:rPr lang="zh-CN" altLang="en-US" sz="3200" dirty="0">
                <a:latin typeface="楷体" panose="02010609060101010101" pitchFamily="49" charset="-122"/>
                <a:ea typeface="楷体" panose="02010609060101010101" pitchFamily="49" charset="-122"/>
              </a:rPr>
              <a:t>的某个强联通子图为</a:t>
            </a:r>
            <a:r>
              <a:rPr lang="en-US" altLang="zh-CN" sz="3200" dirty="0">
                <a:latin typeface="楷体" panose="02010609060101010101" pitchFamily="49" charset="-122"/>
                <a:ea typeface="楷体" panose="02010609060101010101" pitchFamily="49" charset="-122"/>
              </a:rPr>
              <a:t>G</a:t>
            </a:r>
            <a:r>
              <a:rPr lang="zh-CN" altLang="en-US" sz="3200" dirty="0">
                <a:latin typeface="楷体" panose="02010609060101010101" pitchFamily="49" charset="-122"/>
                <a:ea typeface="楷体" panose="02010609060101010101" pitchFamily="49" charset="-122"/>
              </a:rPr>
              <a:t>的强联通分量</a:t>
            </a:r>
            <a:endParaRPr lang="en-US" altLang="zh-CN" sz="3200"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114342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有向图上的</a:t>
            </a:r>
            <a:r>
              <a:rPr lang="en-US" altLang="zh-CN" sz="5400" dirty="0" err="1">
                <a:latin typeface="楷体" panose="02010609060101010101" pitchFamily="49" charset="-122"/>
                <a:ea typeface="楷体" panose="02010609060101010101" pitchFamily="49" charset="-122"/>
              </a:rPr>
              <a:t>Tarjan</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a:xfrm>
            <a:off x="179881" y="1825625"/>
            <a:ext cx="11827239" cy="4862046"/>
          </a:xfrm>
        </p:spPr>
        <p:txBody>
          <a:bodyPr>
            <a:normAutofit/>
          </a:bodyPr>
          <a:lstStyle/>
          <a:p>
            <a:r>
              <a:rPr lang="zh-CN" altLang="en-US" sz="2800" dirty="0">
                <a:latin typeface="楷体" panose="02010609060101010101" pitchFamily="49" charset="-122"/>
                <a:ea typeface="楷体" panose="02010609060101010101" pitchFamily="49" charset="-122"/>
              </a:rPr>
              <a:t>在有向图中，非树边有三类：返祖边，前向边（到</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的子树上某个节点），横叉边（不到</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的祖先和子树）</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具体实现和无向图类似，需要注意的是，枚举到非树边时，如果这是横叉边且无法到达</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的祖先（不在栈中）则无视掉</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处理完</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的子树后，如果</a:t>
            </a:r>
            <a:r>
              <a:rPr lang="en-US" altLang="zh-CN" sz="2800" dirty="0" err="1">
                <a:latin typeface="楷体" panose="02010609060101010101" pitchFamily="49" charset="-122"/>
                <a:ea typeface="楷体" panose="02010609060101010101" pitchFamily="49" charset="-122"/>
              </a:rPr>
              <a:t>dfn</a:t>
            </a:r>
            <a:r>
              <a:rPr lang="en-US" altLang="zh-CN" sz="2800" dirty="0">
                <a:latin typeface="楷体" panose="02010609060101010101" pitchFamily="49" charset="-122"/>
                <a:ea typeface="楷体" panose="02010609060101010101" pitchFamily="49" charset="-122"/>
              </a:rPr>
              <a:t>[</a:t>
            </a:r>
            <a:r>
              <a:rPr lang="en-US" altLang="zh-CN" sz="2800" dirty="0" err="1">
                <a:latin typeface="楷体" panose="02010609060101010101" pitchFamily="49" charset="-122"/>
                <a:ea typeface="楷体" panose="02010609060101010101" pitchFamily="49" charset="-122"/>
              </a:rPr>
              <a:t>i</a:t>
            </a:r>
            <a:r>
              <a:rPr lang="en-US" altLang="zh-CN" sz="2800" dirty="0">
                <a:latin typeface="楷体" panose="02010609060101010101" pitchFamily="49" charset="-122"/>
                <a:ea typeface="楷体" panose="02010609060101010101" pitchFamily="49" charset="-122"/>
              </a:rPr>
              <a:t>]=low[</a:t>
            </a:r>
            <a:r>
              <a:rPr lang="en-US" altLang="zh-CN" sz="2800" dirty="0" err="1">
                <a:latin typeface="楷体" panose="02010609060101010101" pitchFamily="49" charset="-122"/>
                <a:ea typeface="楷体" panose="02010609060101010101" pitchFamily="49" charset="-122"/>
              </a:rPr>
              <a:t>i</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，那么不断弹栈直到弹出</a:t>
            </a:r>
            <a:r>
              <a:rPr lang="en-US" altLang="zh-CN" sz="2800" dirty="0" err="1">
                <a:latin typeface="楷体" panose="02010609060101010101" pitchFamily="49" charset="-122"/>
                <a:ea typeface="楷体" panose="02010609060101010101" pitchFamily="49" charset="-122"/>
              </a:rPr>
              <a:t>i</a:t>
            </a:r>
            <a:r>
              <a:rPr lang="zh-CN" altLang="en-US" sz="2800" dirty="0">
                <a:latin typeface="楷体" panose="02010609060101010101" pitchFamily="49" charset="-122"/>
                <a:ea typeface="楷体" panose="02010609060101010101" pitchFamily="49" charset="-122"/>
              </a:rPr>
              <a:t>，弹出的点形成一个强连通分量。此时我们可以把强连通分量缩成一个点。容易发现缩点后原图变成一个拓扑图</a:t>
            </a:r>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88063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5400" dirty="0">
                <a:latin typeface="楷体" panose="02010609060101010101" pitchFamily="49" charset="-122"/>
                <a:ea typeface="楷体" panose="02010609060101010101" pitchFamily="49" charset="-122"/>
              </a:rPr>
              <a:t>bzoj5017 [snoi2017]</a:t>
            </a:r>
            <a:r>
              <a:rPr lang="zh-CN" altLang="en-US" sz="5400" dirty="0">
                <a:latin typeface="楷体" panose="02010609060101010101" pitchFamily="49" charset="-122"/>
                <a:ea typeface="楷体" panose="02010609060101010101" pitchFamily="49" charset="-122"/>
              </a:rPr>
              <a:t>炸弹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94872" y="2194560"/>
                <a:ext cx="11677338" cy="4024125"/>
              </a:xfrm>
            </p:spPr>
            <p:txBody>
              <a:bodyPr>
                <a:noAutofit/>
              </a:bodyPr>
              <a:lstStyle/>
              <a:p>
                <a:r>
                  <a:rPr lang="zh-CN" altLang="en-US" sz="3200" dirty="0">
                    <a:latin typeface="楷体" panose="02010609060101010101" pitchFamily="49" charset="-122"/>
                    <a:ea typeface="楷体" panose="02010609060101010101" pitchFamily="49" charset="-122"/>
                  </a:rPr>
                  <a:t>在一条直线上有 </a:t>
                </a:r>
                <a:r>
                  <a:rPr lang="en-US" altLang="zh-CN" sz="3200" dirty="0">
                    <a:latin typeface="楷体" panose="02010609060101010101" pitchFamily="49" charset="-122"/>
                    <a:ea typeface="楷体" panose="02010609060101010101" pitchFamily="49" charset="-122"/>
                  </a:rPr>
                  <a:t>N </a:t>
                </a:r>
                <a:r>
                  <a:rPr lang="zh-CN" altLang="en-US" sz="3200" dirty="0">
                    <a:latin typeface="楷体" panose="02010609060101010101" pitchFamily="49" charset="-122"/>
                    <a:ea typeface="楷体" panose="02010609060101010101" pitchFamily="49" charset="-122"/>
                  </a:rPr>
                  <a:t>个炸弹，每个炸弹的坐标是 </a:t>
                </a:r>
                <a:r>
                  <a:rPr lang="en-US" altLang="zh-CN" sz="3200" dirty="0">
                    <a:latin typeface="楷体" panose="02010609060101010101" pitchFamily="49" charset="-122"/>
                    <a:ea typeface="楷体" panose="02010609060101010101" pitchFamily="49" charset="-122"/>
                  </a:rPr>
                  <a:t>Xi</a:t>
                </a:r>
                <a:r>
                  <a:rPr lang="zh-CN" altLang="en-US" sz="3200" dirty="0">
                    <a:latin typeface="楷体" panose="02010609060101010101" pitchFamily="49" charset="-122"/>
                    <a:ea typeface="楷体" panose="02010609060101010101" pitchFamily="49" charset="-122"/>
                  </a:rPr>
                  <a:t>，爆炸半径是 </a:t>
                </a:r>
                <a:r>
                  <a:rPr lang="en-US" altLang="zh-CN" sz="3200" dirty="0" err="1">
                    <a:latin typeface="楷体" panose="02010609060101010101" pitchFamily="49" charset="-122"/>
                    <a:ea typeface="楷体" panose="02010609060101010101" pitchFamily="49" charset="-122"/>
                  </a:rPr>
                  <a:t>Ri</a:t>
                </a:r>
                <a:r>
                  <a:rPr lang="zh-CN" altLang="en-US" sz="3200" dirty="0">
                    <a:latin typeface="楷体" panose="02010609060101010101" pitchFamily="49" charset="-122"/>
                    <a:ea typeface="楷体" panose="02010609060101010101" pitchFamily="49" charset="-122"/>
                  </a:rPr>
                  <a:t>，当一个炸弹爆炸时，如果另一个炸弹所在位置 </a:t>
                </a:r>
                <a:r>
                  <a:rPr lang="en-US" altLang="zh-CN" sz="3200" dirty="0" err="1">
                    <a:latin typeface="楷体" panose="02010609060101010101" pitchFamily="49" charset="-122"/>
                    <a:ea typeface="楷体" panose="02010609060101010101" pitchFamily="49" charset="-122"/>
                  </a:rPr>
                  <a:t>Xj</a:t>
                </a:r>
                <a:r>
                  <a:rPr lang="en-US" altLang="zh-CN" sz="3200" dirty="0">
                    <a:latin typeface="楷体" panose="02010609060101010101" pitchFamily="49" charset="-122"/>
                    <a:ea typeface="楷体" panose="02010609060101010101" pitchFamily="49" charset="-122"/>
                  </a:rPr>
                  <a:t> </a:t>
                </a:r>
                <a:r>
                  <a:rPr lang="zh-CN" altLang="en-US" sz="3200" dirty="0">
                    <a:latin typeface="楷体" panose="02010609060101010101" pitchFamily="49" charset="-122"/>
                    <a:ea typeface="楷体" panose="02010609060101010101" pitchFamily="49" charset="-122"/>
                  </a:rPr>
                  <a:t>满足： </a:t>
                </a:r>
                <a:br>
                  <a:rPr lang="zh-CN" altLang="en-US" sz="3200" dirty="0">
                    <a:latin typeface="楷体" panose="02010609060101010101" pitchFamily="49" charset="-122"/>
                    <a:ea typeface="楷体" panose="02010609060101010101" pitchFamily="49" charset="-122"/>
                  </a:rPr>
                </a:br>
                <a:r>
                  <a:rPr lang="en-US" altLang="zh-CN" sz="3200" dirty="0" err="1">
                    <a:latin typeface="楷体" panose="02010609060101010101" pitchFamily="49" charset="-122"/>
                    <a:ea typeface="楷体" panose="02010609060101010101" pitchFamily="49" charset="-122"/>
                  </a:rPr>
                  <a:t>Xi−Ri≤Xj≤Xi+Ri</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那么，该炸弹也会被引爆。 </a:t>
                </a:r>
                <a:br>
                  <a:rPr lang="zh-CN" altLang="en-US" sz="3200" dirty="0">
                    <a:latin typeface="楷体" panose="02010609060101010101" pitchFamily="49" charset="-122"/>
                    <a:ea typeface="楷体" panose="02010609060101010101" pitchFamily="49" charset="-122"/>
                  </a:rPr>
                </a:br>
                <a:r>
                  <a:rPr lang="zh-CN" altLang="en-US" sz="3200" dirty="0">
                    <a:latin typeface="楷体" panose="02010609060101010101" pitchFamily="49" charset="-122"/>
                    <a:ea typeface="楷体" panose="02010609060101010101" pitchFamily="49" charset="-122"/>
                  </a:rPr>
                  <a:t>对于</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等于</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，求把第</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个炸弹引爆会导致多少个炸弹爆炸。</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500,000</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|Xi|</a:t>
                </a:r>
                <a:r>
                  <a:rPr lang="zh-CN" altLang="en-US" sz="3200" dirty="0">
                    <a:latin typeface="楷体" panose="02010609060101010101" pitchFamily="49" charset="-122"/>
                    <a:ea typeface="楷体" panose="02010609060101010101" pitchFamily="49" charset="-122"/>
                  </a:rPr>
                  <a:t>≤</a:t>
                </a:r>
                <a14:m>
                  <m:oMath xmlns:m="http://schemas.openxmlformats.org/officeDocument/2006/math">
                    <m:sSup>
                      <m:sSupPr>
                        <m:ctrlPr>
                          <a:rPr lang="en-US" altLang="zh-CN" sz="3200" i="1" smtClean="0">
                            <a:latin typeface="Cambria Math" panose="02040503050406030204" pitchFamily="18" charset="0"/>
                          </a:rPr>
                        </m:ctrlPr>
                      </m:sSupPr>
                      <m:e>
                        <m:r>
                          <a:rPr lang="en-US" altLang="zh-CN" sz="3200" b="0" i="1" smtClean="0">
                            <a:latin typeface="Cambria Math" panose="02040503050406030204" pitchFamily="18" charset="0"/>
                          </a:rPr>
                          <m:t>10</m:t>
                        </m:r>
                      </m:e>
                      <m:sup>
                        <m:r>
                          <a:rPr lang="en-US" altLang="zh-CN" sz="3200" b="0" i="1" smtClean="0">
                            <a:latin typeface="Cambria Math" panose="02040503050406030204" pitchFamily="18" charset="0"/>
                          </a:rPr>
                          <m:t>18</m:t>
                        </m:r>
                      </m:sup>
                    </m:sSup>
                  </m:oMath>
                </a14:m>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Xi</a:t>
                </a:r>
                <a:r>
                  <a:rPr lang="zh-CN" altLang="en-US" sz="3200" dirty="0">
                    <a:latin typeface="楷体" panose="02010609060101010101" pitchFamily="49" charset="-122"/>
                    <a:ea typeface="楷体" panose="02010609060101010101" pitchFamily="49" charset="-122"/>
                  </a:rPr>
                  <a:t>严格递增</a:t>
                </a:r>
                <a:endParaRPr lang="en-US" altLang="zh-CN" sz="3200"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94872" y="2194560"/>
                <a:ext cx="11677338" cy="4024125"/>
              </a:xfrm>
              <a:blipFill rotWithShape="0">
                <a:blip r:embed="rId2"/>
                <a:stretch>
                  <a:fillRect l="-1200" t="-3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27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902" y="2563318"/>
            <a:ext cx="12042098" cy="2937370"/>
          </a:xfrm>
        </p:spPr>
        <p:txBody>
          <a:bodyPr>
            <a:noAutofit/>
          </a:bodyPr>
          <a:lstStyle/>
          <a:p>
            <a:r>
              <a:rPr lang="en-US" altLang="zh-CN" sz="3200" dirty="0">
                <a:latin typeface="楷体" panose="02010609060101010101" pitchFamily="49" charset="-122"/>
                <a:ea typeface="楷体" panose="02010609060101010101" pitchFamily="49" charset="-122"/>
              </a:rPr>
              <a:t>【2-SAT</a:t>
            </a:r>
            <a:r>
              <a:rPr lang="zh-CN" altLang="en-US" sz="3200" dirty="0">
                <a:latin typeface="楷体" panose="02010609060101010101" pitchFamily="49" charset="-122"/>
                <a:ea typeface="楷体" panose="02010609060101010101" pitchFamily="49" charset="-122"/>
              </a:rPr>
              <a:t>问题</a:t>
            </a:r>
            <a:r>
              <a:rPr lang="en-US" altLang="zh-CN" sz="3200" dirty="0">
                <a:latin typeface="楷体" panose="02010609060101010101" pitchFamily="49" charset="-122"/>
                <a:ea typeface="楷体" panose="02010609060101010101" pitchFamily="49" charset="-122"/>
              </a:rPr>
              <a:t>】</a:t>
            </a:r>
            <a:r>
              <a:rPr lang="zh-CN" altLang="en-US" sz="3200" dirty="0">
                <a:latin typeface="楷体" panose="02010609060101010101" pitchFamily="49" charset="-122"/>
                <a:ea typeface="楷体" panose="02010609060101010101" pitchFamily="49" charset="-122"/>
              </a:rPr>
              <a:t/>
            </a:r>
            <a:br>
              <a:rPr lang="zh-CN" altLang="en-US" sz="3200" dirty="0">
                <a:latin typeface="楷体" panose="02010609060101010101" pitchFamily="49" charset="-122"/>
                <a:ea typeface="楷体" panose="02010609060101010101" pitchFamily="49" charset="-122"/>
              </a:rPr>
            </a:br>
            <a:r>
              <a:rPr lang="zh-CN" altLang="en-US" sz="3200" dirty="0">
                <a:latin typeface="楷体" panose="02010609060101010101" pitchFamily="49" charset="-122"/>
                <a:ea typeface="楷体" panose="02010609060101010101" pitchFamily="49" charset="-122"/>
              </a:rPr>
              <a:t>现有一个由</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个布尔值组成的序列</a:t>
            </a:r>
            <a:r>
              <a:rPr lang="en-US" altLang="zh-CN" sz="3200" dirty="0">
                <a:latin typeface="楷体" panose="02010609060101010101" pitchFamily="49" charset="-122"/>
                <a:ea typeface="楷体" panose="02010609060101010101" pitchFamily="49" charset="-122"/>
              </a:rPr>
              <a:t>A</a:t>
            </a:r>
            <a:r>
              <a:rPr lang="zh-CN" altLang="en-US" sz="3200" dirty="0">
                <a:latin typeface="楷体" panose="02010609060101010101" pitchFamily="49" charset="-122"/>
                <a:ea typeface="楷体" panose="02010609060101010101" pitchFamily="49" charset="-122"/>
              </a:rPr>
              <a:t>，给出一些限制关系，比如</a:t>
            </a:r>
            <a:r>
              <a:rPr lang="en-US" altLang="zh-CN" sz="3200" dirty="0">
                <a:latin typeface="楷体" panose="02010609060101010101" pitchFamily="49" charset="-122"/>
                <a:ea typeface="楷体" panose="02010609060101010101" pitchFamily="49" charset="-122"/>
              </a:rPr>
              <a:t>A[x] AND A[y]=0</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A[x] OR A[y] OR A[z]=1</a:t>
            </a:r>
            <a:r>
              <a:rPr lang="zh-CN" altLang="en-US" sz="3200" dirty="0">
                <a:latin typeface="楷体" panose="02010609060101010101" pitchFamily="49" charset="-122"/>
                <a:ea typeface="楷体" panose="02010609060101010101" pitchFamily="49" charset="-122"/>
              </a:rPr>
              <a:t>等，要确定</a:t>
            </a:r>
            <a:r>
              <a:rPr lang="en-US" altLang="zh-CN" sz="3200" dirty="0">
                <a:latin typeface="楷体" panose="02010609060101010101" pitchFamily="49" charset="-122"/>
                <a:ea typeface="楷体" panose="02010609060101010101" pitchFamily="49" charset="-122"/>
              </a:rPr>
              <a:t>A[0..N-1]</a:t>
            </a:r>
            <a:r>
              <a:rPr lang="zh-CN" altLang="en-US" sz="3200" dirty="0">
                <a:latin typeface="楷体" panose="02010609060101010101" pitchFamily="49" charset="-122"/>
                <a:ea typeface="楷体" panose="02010609060101010101" pitchFamily="49" charset="-122"/>
              </a:rPr>
              <a:t>的值，使得其满足所有限制关系。这个称为</a:t>
            </a:r>
            <a:r>
              <a:rPr lang="en-US" altLang="zh-CN" sz="3200" dirty="0">
                <a:latin typeface="楷体" panose="02010609060101010101" pitchFamily="49" charset="-122"/>
                <a:ea typeface="楷体" panose="02010609060101010101" pitchFamily="49" charset="-122"/>
              </a:rPr>
              <a:t>SAT</a:t>
            </a:r>
            <a:r>
              <a:rPr lang="zh-CN" altLang="en-US" sz="3200" dirty="0">
                <a:latin typeface="楷体" panose="02010609060101010101" pitchFamily="49" charset="-122"/>
                <a:ea typeface="楷体" panose="02010609060101010101" pitchFamily="49" charset="-122"/>
              </a:rPr>
              <a:t>问题，特别的，若每种限制关系中最多只对两个元素进行限制，则</a:t>
            </a:r>
            <a:r>
              <a:rPr lang="zh-CN" altLang="en-US" sz="3200" dirty="0" smtClean="0">
                <a:latin typeface="楷体" panose="02010609060101010101" pitchFamily="49" charset="-122"/>
                <a:ea typeface="楷体" panose="02010609060101010101" pitchFamily="49" charset="-122"/>
              </a:rPr>
              <a:t>称为</a:t>
            </a:r>
            <a:r>
              <a:rPr lang="en-US" altLang="zh-CN" sz="3200" dirty="0">
                <a:latin typeface="楷体" panose="02010609060101010101" pitchFamily="49" charset="-122"/>
                <a:ea typeface="楷体" panose="02010609060101010101" pitchFamily="49" charset="-122"/>
              </a:rPr>
              <a:t>2-SAT</a:t>
            </a:r>
            <a:r>
              <a:rPr lang="zh-CN" altLang="en-US" sz="3200" dirty="0">
                <a:latin typeface="楷体" panose="02010609060101010101" pitchFamily="49" charset="-122"/>
                <a:ea typeface="楷体" panose="02010609060101010101" pitchFamily="49" charset="-122"/>
              </a:rPr>
              <a:t>问题</a:t>
            </a:r>
            <a:r>
              <a:rPr lang="zh-CN" altLang="en-US" sz="3200" dirty="0" smtClean="0">
                <a:latin typeface="楷体" panose="02010609060101010101" pitchFamily="49" charset="-122"/>
                <a:ea typeface="楷体" panose="02010609060101010101" pitchFamily="49" charset="-122"/>
              </a:rPr>
              <a:t>。</a:t>
            </a:r>
            <a:endParaRPr lang="en-US" altLang="zh-CN" sz="3200" dirty="0" smtClean="0">
              <a:latin typeface="楷体" panose="02010609060101010101" pitchFamily="49" charset="-122"/>
              <a:ea typeface="楷体" panose="02010609060101010101" pitchFamily="49" charset="-122"/>
            </a:endParaRPr>
          </a:p>
        </p:txBody>
      </p:sp>
      <p:sp>
        <p:nvSpPr>
          <p:cNvPr id="4" name="标题 3"/>
          <p:cNvSpPr txBox="1">
            <a:spLocks/>
          </p:cNvSpPr>
          <p:nvPr/>
        </p:nvSpPr>
        <p:spPr>
          <a:xfrm>
            <a:off x="1446551" y="589202"/>
            <a:ext cx="9448800" cy="1825096"/>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altLang="zh-CN" sz="5400" smtClean="0"/>
              <a:t>2-sat</a:t>
            </a:r>
            <a:endParaRPr lang="zh-CN" altLang="en-US" sz="5400" dirty="0"/>
          </a:p>
        </p:txBody>
      </p:sp>
    </p:spTree>
    <p:extLst>
      <p:ext uri="{BB962C8B-B14F-4D97-AF65-F5344CB8AC3E}">
        <p14:creationId xmlns:p14="http://schemas.microsoft.com/office/powerpoint/2010/main" val="84432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a:latin typeface="楷体" panose="02010609060101010101" pitchFamily="49" charset="-122"/>
                <a:ea typeface="楷体" panose="02010609060101010101" pitchFamily="49" charset="-122"/>
              </a:rPr>
              <a:t>构图</a:t>
            </a:r>
          </a:p>
        </p:txBody>
      </p:sp>
      <p:sp>
        <p:nvSpPr>
          <p:cNvPr id="3" name="内容占位符 2"/>
          <p:cNvSpPr>
            <a:spLocks noGrp="1"/>
          </p:cNvSpPr>
          <p:nvPr>
            <p:ph idx="1"/>
          </p:nvPr>
        </p:nvSpPr>
        <p:spPr>
          <a:xfrm>
            <a:off x="254833" y="2194560"/>
            <a:ext cx="11767278" cy="4024125"/>
          </a:xfrm>
        </p:spPr>
        <p:txBody>
          <a:bodyPr/>
          <a:lstStyle/>
          <a:p>
            <a:r>
              <a:rPr lang="zh-CN" altLang="en-US" sz="2800" dirty="0">
                <a:latin typeface="楷体" panose="02010609060101010101" pitchFamily="49" charset="-122"/>
                <a:ea typeface="楷体" panose="02010609060101010101" pitchFamily="49" charset="-122"/>
              </a:rPr>
              <a:t>一般的构图方法如下：</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把每个变量</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分成</a:t>
            </a:r>
            <a:r>
              <a:rPr lang="zh-CN" altLang="en-US" sz="2800" dirty="0">
                <a:latin typeface="楷体" panose="02010609060101010101" pitchFamily="49" charset="-122"/>
                <a:ea typeface="楷体" panose="02010609060101010101" pitchFamily="49" charset="-122"/>
              </a:rPr>
              <a:t>两个点</a:t>
            </a:r>
            <a:r>
              <a:rPr lang="en-US" altLang="zh-CN" sz="2800" dirty="0" smtClean="0">
                <a:latin typeface="楷体" panose="02010609060101010101" pitchFamily="49" charset="-122"/>
                <a:ea typeface="楷体" panose="02010609060101010101" pitchFamily="49" charset="-122"/>
              </a:rPr>
              <a:t>x[0,i],x[1,i]</a:t>
            </a:r>
            <a:r>
              <a:rPr lang="zh-CN" altLang="en-US" sz="2800" dirty="0" smtClean="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分别表示这个变量取</a:t>
            </a:r>
            <a:r>
              <a:rPr lang="en-US" altLang="zh-CN" sz="2800" dirty="0">
                <a:latin typeface="楷体" panose="02010609060101010101" pitchFamily="49" charset="-122"/>
                <a:ea typeface="楷体" panose="02010609060101010101" pitchFamily="49" charset="-122"/>
              </a:rPr>
              <a:t>0/1</a:t>
            </a:r>
          </a:p>
          <a:p>
            <a:r>
              <a:rPr lang="zh-CN" altLang="en-US" sz="2800" dirty="0">
                <a:latin typeface="楷体" panose="02010609060101010101" pitchFamily="49" charset="-122"/>
                <a:ea typeface="楷体" panose="02010609060101010101" pitchFamily="49" charset="-122"/>
              </a:rPr>
              <a:t>如果</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取</a:t>
            </a:r>
            <a:r>
              <a:rPr lang="en-US" altLang="zh-CN" sz="2800" dirty="0">
                <a:latin typeface="楷体" panose="02010609060101010101" pitchFamily="49" charset="-122"/>
                <a:ea typeface="楷体" panose="02010609060101010101" pitchFamily="49" charset="-122"/>
              </a:rPr>
              <a:t>p</a:t>
            </a:r>
            <a:r>
              <a:rPr lang="zh-CN" altLang="en-US" sz="2800" dirty="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x[j]</a:t>
            </a:r>
            <a:r>
              <a:rPr lang="zh-CN" altLang="en-US" sz="2800" dirty="0" smtClean="0">
                <a:latin typeface="楷体" panose="02010609060101010101" pitchFamily="49" charset="-122"/>
                <a:ea typeface="楷体" panose="02010609060101010101" pitchFamily="49" charset="-122"/>
              </a:rPr>
              <a:t>必须</a:t>
            </a:r>
            <a:r>
              <a:rPr lang="zh-CN" altLang="en-US" sz="2800" dirty="0">
                <a:latin typeface="楷体" panose="02010609060101010101" pitchFamily="49" charset="-122"/>
                <a:ea typeface="楷体" panose="02010609060101010101" pitchFamily="49" charset="-122"/>
              </a:rPr>
              <a:t>取</a:t>
            </a:r>
            <a:r>
              <a:rPr lang="en-US" altLang="zh-CN" sz="2800" dirty="0">
                <a:latin typeface="楷体" panose="02010609060101010101" pitchFamily="49" charset="-122"/>
                <a:ea typeface="楷体" panose="02010609060101010101" pitchFamily="49" charset="-122"/>
              </a:rPr>
              <a:t>q</a:t>
            </a:r>
            <a:r>
              <a:rPr lang="zh-CN" altLang="en-US" sz="2800" dirty="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那么</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p,i</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q,j</a:t>
            </a:r>
            <a:r>
              <a:rPr lang="en-US" altLang="zh-CN" sz="2800" dirty="0" smtClean="0">
                <a:latin typeface="楷体" panose="02010609060101010101" pitchFamily="49" charset="-122"/>
                <a:ea typeface="楷体" panose="02010609060101010101" pitchFamily="49" charset="-122"/>
              </a:rPr>
              <a:t>]</a:t>
            </a:r>
            <a:r>
              <a:rPr lang="zh-CN" altLang="en-US" sz="2800" dirty="0" smtClean="0">
                <a:latin typeface="楷体" panose="02010609060101010101" pitchFamily="49" charset="-122"/>
                <a:ea typeface="楷体" panose="02010609060101010101" pitchFamily="49" charset="-122"/>
              </a:rPr>
              <a:t>连</a:t>
            </a:r>
            <a:r>
              <a:rPr lang="zh-CN" altLang="en-US" sz="2800" dirty="0">
                <a:latin typeface="楷体" panose="02010609060101010101" pitchFamily="49" charset="-122"/>
                <a:ea typeface="楷体" panose="02010609060101010101" pitchFamily="49" charset="-122"/>
              </a:rPr>
              <a:t>一条有向边。</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比如对于限制</a:t>
            </a:r>
            <a:r>
              <a:rPr lang="en-US" altLang="zh-CN" sz="2800" dirty="0" smtClean="0">
                <a:latin typeface="楷体" panose="02010609060101010101" pitchFamily="49" charset="-122"/>
                <a:ea typeface="楷体" panose="02010609060101010101" pitchFamily="49" charset="-122"/>
              </a:rPr>
              <a:t>x[</a:t>
            </a:r>
            <a:r>
              <a:rPr lang="en-US" altLang="zh-CN" sz="2800" dirty="0" err="1" smtClean="0">
                <a:latin typeface="楷体" panose="02010609060101010101" pitchFamily="49" charset="-122"/>
                <a:ea typeface="楷体" panose="02010609060101010101" pitchFamily="49" charset="-122"/>
              </a:rPr>
              <a:t>i</a:t>
            </a:r>
            <a:r>
              <a:rPr lang="en-US" altLang="zh-CN" sz="2800" dirty="0" smtClean="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and </a:t>
            </a:r>
            <a:r>
              <a:rPr lang="en-US" altLang="zh-CN" sz="2800" dirty="0" smtClean="0">
                <a:latin typeface="楷体" panose="02010609060101010101" pitchFamily="49" charset="-122"/>
                <a:ea typeface="楷体" panose="02010609060101010101" pitchFamily="49" charset="-122"/>
              </a:rPr>
              <a:t>x[j]=1</a:t>
            </a:r>
            <a:r>
              <a:rPr lang="zh-CN" altLang="en-US" sz="2800" dirty="0">
                <a:latin typeface="楷体" panose="02010609060101010101" pitchFamily="49" charset="-122"/>
                <a:ea typeface="楷体" panose="02010609060101010101" pitchFamily="49" charset="-122"/>
              </a:rPr>
              <a:t>，那么</a:t>
            </a:r>
            <a:r>
              <a:rPr lang="en-US" altLang="zh-CN" sz="2800" dirty="0" smtClean="0">
                <a:latin typeface="楷体" panose="02010609060101010101" pitchFamily="49" charset="-122"/>
                <a:ea typeface="楷体" panose="02010609060101010101" pitchFamily="49" charset="-122"/>
              </a:rPr>
              <a:t>x[0,i]</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x[1,j]</a:t>
            </a:r>
            <a:r>
              <a:rPr lang="zh-CN" altLang="en-US" sz="2800" dirty="0" smtClean="0">
                <a:latin typeface="楷体" panose="02010609060101010101" pitchFamily="49" charset="-122"/>
                <a:ea typeface="楷体" panose="02010609060101010101" pitchFamily="49" charset="-122"/>
              </a:rPr>
              <a:t>、</a:t>
            </a:r>
            <a:r>
              <a:rPr lang="en-US" altLang="zh-CN" sz="2800" dirty="0" smtClean="0">
                <a:latin typeface="楷体" panose="02010609060101010101" pitchFamily="49" charset="-122"/>
                <a:ea typeface="楷体" panose="02010609060101010101" pitchFamily="49" charset="-122"/>
              </a:rPr>
              <a:t>x[0,j]</a:t>
            </a:r>
            <a:r>
              <a:rPr lang="zh-CN" altLang="en-US" sz="2800" dirty="0" smtClean="0">
                <a:latin typeface="楷体" panose="02010609060101010101" pitchFamily="49" charset="-122"/>
                <a:ea typeface="楷体" panose="02010609060101010101" pitchFamily="49" charset="-122"/>
              </a:rPr>
              <a:t>向</a:t>
            </a:r>
            <a:r>
              <a:rPr lang="en-US" altLang="zh-CN" sz="2800" dirty="0" smtClean="0">
                <a:latin typeface="楷体" panose="02010609060101010101" pitchFamily="49" charset="-122"/>
                <a:ea typeface="楷体" panose="02010609060101010101" pitchFamily="49" charset="-122"/>
              </a:rPr>
              <a:t>x[1,i]</a:t>
            </a:r>
            <a:r>
              <a:rPr lang="zh-CN" altLang="en-US" sz="2800" dirty="0" smtClean="0">
                <a:latin typeface="楷体" panose="02010609060101010101" pitchFamily="49" charset="-122"/>
                <a:ea typeface="楷体" panose="02010609060101010101" pitchFamily="49" charset="-122"/>
              </a:rPr>
              <a:t>连</a:t>
            </a:r>
            <a:r>
              <a:rPr lang="zh-CN" altLang="en-US" sz="2800" dirty="0">
                <a:latin typeface="楷体" panose="02010609060101010101" pitchFamily="49" charset="-122"/>
                <a:ea typeface="楷体" panose="02010609060101010101" pitchFamily="49" charset="-122"/>
              </a:rPr>
              <a:t>有向边</a:t>
            </a:r>
            <a:endParaRPr lang="en-US" altLang="zh-CN" sz="2800" dirty="0">
              <a:latin typeface="楷体" panose="02010609060101010101" pitchFamily="49" charset="-122"/>
              <a:ea typeface="楷体" panose="02010609060101010101" pitchFamily="49" charset="-122"/>
            </a:endParaRPr>
          </a:p>
          <a:p>
            <a:endParaRPr lang="en-US" altLang="zh-CN" dirty="0"/>
          </a:p>
        </p:txBody>
      </p:sp>
    </p:spTree>
    <p:extLst>
      <p:ext uri="{BB962C8B-B14F-4D97-AF65-F5344CB8AC3E}">
        <p14:creationId xmlns:p14="http://schemas.microsoft.com/office/powerpoint/2010/main" val="2861912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0570" y="224727"/>
            <a:ext cx="8610600" cy="1293028"/>
          </a:xfrm>
        </p:spPr>
        <p:txBody>
          <a:bodyPr>
            <a:normAutofit/>
          </a:bodyPr>
          <a:lstStyle/>
          <a:p>
            <a:r>
              <a:rPr lang="zh-CN" altLang="en-US" sz="5400" dirty="0">
                <a:latin typeface="楷体" panose="02010609060101010101" pitchFamily="49" charset="-122"/>
                <a:ea typeface="楷体" panose="02010609060101010101" pitchFamily="49" charset="-122"/>
              </a:rPr>
              <a:t>顶点的度</a:t>
            </a:r>
          </a:p>
        </p:txBody>
      </p:sp>
      <p:sp>
        <p:nvSpPr>
          <p:cNvPr id="3" name="内容占位符 2"/>
          <p:cNvSpPr>
            <a:spLocks noGrp="1"/>
          </p:cNvSpPr>
          <p:nvPr>
            <p:ph idx="1"/>
          </p:nvPr>
        </p:nvSpPr>
        <p:spPr>
          <a:xfrm>
            <a:off x="179881" y="1274164"/>
            <a:ext cx="11857220" cy="5291527"/>
          </a:xfrm>
        </p:spPr>
        <p:txBody>
          <a:bodyPr>
            <a:noAutofit/>
          </a:bodyPr>
          <a:lstStyle/>
          <a:p>
            <a:r>
              <a:rPr lang="zh-CN" altLang="en-US" sz="2800" dirty="0">
                <a:latin typeface="楷体" panose="02010609060101010101" pitchFamily="49" charset="-122"/>
                <a:ea typeface="楷体" panose="02010609060101010101" pitchFamily="49" charset="-122"/>
              </a:rPr>
              <a:t>在无向图中，顶点v的度是指与顶点v相连的边的数目D(v)</a:t>
            </a:r>
            <a:r>
              <a:rPr lang="zh-CN" altLang="en-US" sz="2800" dirty="0" smtClean="0">
                <a:latin typeface="楷体" panose="02010609060101010101" pitchFamily="49" charset="-122"/>
                <a:ea typeface="楷体" panose="02010609060101010101" pitchFamily="49" charset="-122"/>
              </a:rPr>
              <a:t>。</a:t>
            </a:r>
            <a:endParaRPr lang="en-US" altLang="zh-CN" sz="2800" dirty="0" smtClean="0">
              <a:latin typeface="楷体" panose="02010609060101010101" pitchFamily="49" charset="-122"/>
              <a:ea typeface="楷体" panose="02010609060101010101" pitchFamily="49" charset="-122"/>
            </a:endParaRPr>
          </a:p>
          <a:p>
            <a:pPr marL="0" indent="0">
              <a:buNone/>
            </a:pPr>
            <a:r>
              <a:rPr lang="zh-CN" altLang="en-US" sz="2800" dirty="0" smtClean="0">
                <a:latin typeface="楷体" panose="02010609060101010101" pitchFamily="49" charset="-122"/>
                <a:ea typeface="楷体" panose="02010609060101010101" pitchFamily="49" charset="-122"/>
              </a:rPr>
              <a:t> </a:t>
            </a:r>
            <a:endParaRPr lang="zh-CN" altLang="en-US" sz="2800" dirty="0">
              <a:latin typeface="楷体" panose="02010609060101010101" pitchFamily="49" charset="-122"/>
              <a:ea typeface="楷体" panose="02010609060101010101" pitchFamily="49" charset="-122"/>
            </a:endParaRPr>
          </a:p>
          <a:p>
            <a:r>
              <a:rPr lang="zh-CN" altLang="en-US" sz="2800" dirty="0" smtClean="0">
                <a:latin typeface="楷体" panose="02010609060101010101" pitchFamily="49" charset="-122"/>
                <a:ea typeface="楷体" panose="02010609060101010101" pitchFamily="49" charset="-122"/>
              </a:rPr>
              <a:t>在</a:t>
            </a:r>
            <a:r>
              <a:rPr lang="zh-CN" altLang="en-US" sz="2800" dirty="0">
                <a:latin typeface="楷体" panose="02010609060101010101" pitchFamily="49" charset="-122"/>
                <a:ea typeface="楷体" panose="02010609060101010101" pitchFamily="49" charset="-122"/>
              </a:rPr>
              <a:t>有向图中， </a:t>
            </a:r>
          </a:p>
          <a:p>
            <a:r>
              <a:rPr lang="zh-CN" altLang="en-US" sz="2800" dirty="0">
                <a:latin typeface="楷体" panose="02010609060101010101" pitchFamily="49" charset="-122"/>
                <a:ea typeface="楷体" panose="02010609060101010101" pitchFamily="49" charset="-122"/>
              </a:rPr>
              <a:t>入度：以该顶点为终点的边的数目。 </a:t>
            </a:r>
          </a:p>
          <a:p>
            <a:r>
              <a:rPr lang="zh-CN" altLang="en-US" sz="2800" dirty="0">
                <a:latin typeface="楷体" panose="02010609060101010101" pitchFamily="49" charset="-122"/>
                <a:ea typeface="楷体" panose="02010609060101010101" pitchFamily="49" charset="-122"/>
              </a:rPr>
              <a:t>出度：以该顶点为起点的边的数目。 </a:t>
            </a:r>
          </a:p>
          <a:p>
            <a:r>
              <a:rPr lang="zh-CN" altLang="en-US" sz="2800" dirty="0">
                <a:latin typeface="楷体" panose="02010609060101010101" pitchFamily="49" charset="-122"/>
                <a:ea typeface="楷体" panose="02010609060101010101" pitchFamily="49" charset="-122"/>
              </a:rPr>
              <a:t>度：等于该顶点的入度与出度之和。 </a:t>
            </a:r>
          </a:p>
          <a:p>
            <a:endParaRPr lang="zh-CN" altLang="en-US"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度数为奇数的顶点叫奇点，度数为偶数的点叫偶点。 </a:t>
            </a:r>
          </a:p>
          <a:p>
            <a:r>
              <a:rPr lang="zh-CN" altLang="en-US" sz="2800" dirty="0">
                <a:latin typeface="楷体" panose="02010609060101010101" pitchFamily="49" charset="-122"/>
                <a:ea typeface="楷体" panose="02010609060101010101" pitchFamily="49" charset="-122"/>
              </a:rPr>
              <a:t>所有顶点的度等于边数的两倍。</a:t>
            </a:r>
          </a:p>
        </p:txBody>
      </p:sp>
    </p:spTree>
    <p:extLst>
      <p:ext uri="{BB962C8B-B14F-4D97-AF65-F5344CB8AC3E}">
        <p14:creationId xmlns:p14="http://schemas.microsoft.com/office/powerpoint/2010/main" val="3885674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4833" y="1517843"/>
            <a:ext cx="11662347" cy="4733055"/>
          </a:xfrm>
        </p:spPr>
        <p:txBody>
          <a:bodyPr>
            <a:normAutofit/>
          </a:bodyPr>
          <a:lstStyle/>
          <a:p>
            <a:r>
              <a:rPr lang="zh-CN" altLang="en-US" sz="2800" dirty="0">
                <a:latin typeface="楷体" panose="02010609060101010101" pitchFamily="49" charset="-122"/>
                <a:ea typeface="楷体" panose="02010609060101010101" pitchFamily="49" charset="-122"/>
              </a:rPr>
              <a:t>如果一个变量分成的两个点在同一个强连通分量里，那么无解（根据强连通分量的定义可知限制中存在矛盾）</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求得任意一组解：</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给强连通分量缩点，得到一个</a:t>
            </a:r>
            <a:r>
              <a:rPr lang="en-US" altLang="zh-CN" sz="2800" dirty="0">
                <a:latin typeface="楷体" panose="02010609060101010101" pitchFamily="49" charset="-122"/>
                <a:ea typeface="楷体" panose="02010609060101010101" pitchFamily="49" charset="-122"/>
              </a:rPr>
              <a:t>DAG</a:t>
            </a:r>
          </a:p>
          <a:p>
            <a:r>
              <a:rPr lang="zh-CN" altLang="en-US" sz="2800" dirty="0">
                <a:latin typeface="楷体" panose="02010609060101010101" pitchFamily="49" charset="-122"/>
                <a:ea typeface="楷体" panose="02010609060101010101" pitchFamily="49" charset="-122"/>
              </a:rPr>
              <a:t>把</a:t>
            </a:r>
            <a:r>
              <a:rPr lang="en-US" altLang="zh-CN" sz="2800" dirty="0">
                <a:latin typeface="楷体" panose="02010609060101010101" pitchFamily="49" charset="-122"/>
                <a:ea typeface="楷体" panose="02010609060101010101" pitchFamily="49" charset="-122"/>
              </a:rPr>
              <a:t>DAG</a:t>
            </a:r>
            <a:r>
              <a:rPr lang="zh-CN" altLang="en-US" sz="2800" dirty="0">
                <a:latin typeface="楷体" panose="02010609060101010101" pitchFamily="49" charset="-122"/>
                <a:ea typeface="楷体" panose="02010609060101010101" pitchFamily="49" charset="-122"/>
              </a:rPr>
              <a:t>的边反过来，求出拓扑序，之后按拓扑序确定每个强连通分量的选或不选情况。具体是做到一个点，如果它没有被标记，那么标记为被选择，并且把与它对立的点标记为不</a:t>
            </a:r>
            <a:r>
              <a:rPr lang="zh-CN" altLang="en-US" sz="2800" dirty="0" smtClean="0">
                <a:latin typeface="楷体" panose="02010609060101010101" pitchFamily="49" charset="-122"/>
                <a:ea typeface="楷体" panose="02010609060101010101" pitchFamily="49" charset="-122"/>
              </a:rPr>
              <a:t>选，并且</a:t>
            </a:r>
            <a:r>
              <a:rPr lang="zh-CN" altLang="en-US" sz="2800" dirty="0">
                <a:latin typeface="楷体" panose="02010609060101010101" pitchFamily="49" charset="-122"/>
                <a:ea typeface="楷体" panose="02010609060101010101" pitchFamily="49" charset="-122"/>
              </a:rPr>
              <a:t>传递这个不选</a:t>
            </a:r>
            <a:r>
              <a:rPr lang="zh-CN" altLang="en-US" sz="2800" dirty="0" smtClean="0">
                <a:latin typeface="楷体" panose="02010609060101010101" pitchFamily="49" charset="-122"/>
                <a:ea typeface="楷体" panose="02010609060101010101" pitchFamily="49" charset="-122"/>
              </a:rPr>
              <a:t>标记，选择</a:t>
            </a:r>
            <a:r>
              <a:rPr lang="zh-CN" altLang="en-US" sz="2800" dirty="0">
                <a:latin typeface="楷体" panose="02010609060101010101" pitchFamily="49" charset="-122"/>
                <a:ea typeface="楷体" panose="02010609060101010101" pitchFamily="49" charset="-122"/>
              </a:rPr>
              <a:t>标记不</a:t>
            </a:r>
            <a:r>
              <a:rPr lang="zh-CN" altLang="en-US" sz="2800" dirty="0" smtClean="0">
                <a:latin typeface="楷体" panose="02010609060101010101" pitchFamily="49" charset="-122"/>
                <a:ea typeface="楷体" panose="02010609060101010101" pitchFamily="49" charset="-122"/>
              </a:rPr>
              <a:t>传递（因为图已经被反过来了，这个点不选后面的点都不能选）</a:t>
            </a:r>
            <a:endParaRPr lang="zh-CN" altLang="en-US"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840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5400" dirty="0" smtClean="0">
                <a:latin typeface="楷体" panose="02010609060101010101" pitchFamily="49" charset="-122"/>
                <a:ea typeface="楷体" panose="02010609060101010101" pitchFamily="49" charset="-122"/>
              </a:rPr>
              <a:t>jzoj4696</a:t>
            </a:r>
            <a:endParaRPr lang="zh-CN" altLang="en-US" sz="5400" dirty="0">
              <a:latin typeface="楷体" panose="02010609060101010101" pitchFamily="49" charset="-122"/>
              <a:ea typeface="楷体" panose="02010609060101010101" pitchFamily="49" charset="-122"/>
            </a:endParaRPr>
          </a:p>
        </p:txBody>
      </p:sp>
      <p:sp>
        <p:nvSpPr>
          <p:cNvPr id="3" name="内容占位符 2"/>
          <p:cNvSpPr>
            <a:spLocks noGrp="1"/>
          </p:cNvSpPr>
          <p:nvPr>
            <p:ph idx="1"/>
          </p:nvPr>
        </p:nvSpPr>
        <p:spPr/>
        <p:txBody>
          <a:bodyPr>
            <a:normAutofit/>
          </a:bodyPr>
          <a:lstStyle/>
          <a:p>
            <a:r>
              <a:rPr lang="zh-CN" altLang="en-US" sz="3200" dirty="0">
                <a:latin typeface="楷体" panose="02010609060101010101" pitchFamily="49" charset="-122"/>
                <a:ea typeface="楷体" panose="02010609060101010101" pitchFamily="49" charset="-122"/>
              </a:rPr>
              <a:t>有</a:t>
            </a:r>
            <a:r>
              <a:rPr lang="en-US" altLang="zh-CN" sz="3200" dirty="0">
                <a:latin typeface="楷体" panose="02010609060101010101" pitchFamily="49" charset="-122"/>
                <a:ea typeface="楷体" panose="02010609060101010101" pitchFamily="49" charset="-122"/>
              </a:rPr>
              <a:t>n</a:t>
            </a:r>
            <a:r>
              <a:rPr lang="zh-CN" altLang="en-US" sz="3200" dirty="0">
                <a:latin typeface="楷体" panose="02010609060101010101" pitchFamily="49" charset="-122"/>
                <a:ea typeface="楷体" panose="02010609060101010101" pitchFamily="49" charset="-122"/>
              </a:rPr>
              <a:t>个变量，取值范围是</a:t>
            </a:r>
            <a:r>
              <a:rPr lang="en-US" altLang="zh-CN" sz="3200" dirty="0">
                <a:latin typeface="楷体" panose="02010609060101010101" pitchFamily="49" charset="-122"/>
                <a:ea typeface="楷体" panose="02010609060101010101" pitchFamily="49" charset="-122"/>
              </a:rPr>
              <a:t>1</a:t>
            </a:r>
            <a:r>
              <a:rPr lang="zh-CN" altLang="en-US" sz="3200" dirty="0">
                <a:latin typeface="楷体" panose="02010609060101010101" pitchFamily="49" charset="-122"/>
                <a:ea typeface="楷体" panose="02010609060101010101" pitchFamily="49" charset="-122"/>
              </a:rPr>
              <a:t>到</a:t>
            </a:r>
            <a:r>
              <a:rPr lang="en-US" altLang="zh-CN" sz="3200" dirty="0">
                <a:latin typeface="楷体" panose="02010609060101010101" pitchFamily="49" charset="-122"/>
                <a:ea typeface="楷体" panose="02010609060101010101" pitchFamily="49" charset="-122"/>
              </a:rPr>
              <a:t>4</a:t>
            </a:r>
            <a:r>
              <a:rPr lang="zh-CN" altLang="en-US" sz="3200" dirty="0">
                <a:latin typeface="楷体" panose="02010609060101010101" pitchFamily="49" charset="-122"/>
                <a:ea typeface="楷体" panose="02010609060101010101" pitchFamily="49" charset="-122"/>
              </a:rPr>
              <a:t>，要求下标相邻的两个变量差的绝对值大于等于</a:t>
            </a:r>
            <a:r>
              <a:rPr lang="en-US" altLang="zh-CN" sz="3200" dirty="0">
                <a:latin typeface="楷体" panose="02010609060101010101" pitchFamily="49" charset="-122"/>
                <a:ea typeface="楷体" panose="02010609060101010101" pitchFamily="49" charset="-122"/>
              </a:rPr>
              <a:t>2</a:t>
            </a:r>
            <a:r>
              <a:rPr lang="zh-CN" altLang="en-US" sz="3200" dirty="0">
                <a:latin typeface="楷体" panose="02010609060101010101" pitchFamily="49" charset="-122"/>
                <a:ea typeface="楷体" panose="02010609060101010101" pitchFamily="49" charset="-122"/>
              </a:rPr>
              <a:t>，同时有</a:t>
            </a:r>
            <a:r>
              <a:rPr lang="en-US" altLang="zh-CN" sz="3200" dirty="0">
                <a:latin typeface="楷体" panose="02010609060101010101" pitchFamily="49" charset="-122"/>
                <a:ea typeface="楷体" panose="02010609060101010101" pitchFamily="49" charset="-122"/>
              </a:rPr>
              <a:t>m</a:t>
            </a:r>
            <a:r>
              <a:rPr lang="zh-CN" altLang="en-US" sz="3200" dirty="0">
                <a:latin typeface="楷体" panose="02010609060101010101" pitchFamily="49" charset="-122"/>
                <a:ea typeface="楷体" panose="02010609060101010101" pitchFamily="49" charset="-122"/>
              </a:rPr>
              <a:t>组形如</a:t>
            </a:r>
            <a:r>
              <a:rPr lang="en-US" altLang="zh-CN" sz="3200" dirty="0">
                <a:latin typeface="楷体" panose="02010609060101010101" pitchFamily="49" charset="-122"/>
                <a:ea typeface="楷体" panose="02010609060101010101" pitchFamily="49" charset="-122"/>
              </a:rPr>
              <a:t>(b[1],b[2],…b[k])</a:t>
            </a:r>
            <a:r>
              <a:rPr lang="zh-CN" altLang="en-US" sz="3200" dirty="0">
                <a:latin typeface="楷体" panose="02010609060101010101" pitchFamily="49" charset="-122"/>
                <a:ea typeface="楷体" panose="02010609060101010101" pitchFamily="49" charset="-122"/>
              </a:rPr>
              <a:t>的限制，表示这些变量的取值各不相同。问是否有解</a:t>
            </a:r>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endParaRPr lang="en-US" altLang="zh-CN" sz="3200" dirty="0">
              <a:latin typeface="楷体" panose="02010609060101010101" pitchFamily="49" charset="-122"/>
              <a:ea typeface="楷体" panose="02010609060101010101" pitchFamily="49" charset="-122"/>
            </a:endParaRPr>
          </a:p>
          <a:p>
            <a:r>
              <a:rPr lang="en-US" altLang="zh-CN" sz="3200" dirty="0" err="1">
                <a:latin typeface="楷体" panose="02010609060101010101" pitchFamily="49" charset="-122"/>
                <a:ea typeface="楷体" panose="02010609060101010101" pitchFamily="49" charset="-122"/>
              </a:rPr>
              <a:t>n,m</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100000</a:t>
            </a:r>
            <a:r>
              <a:rPr lang="zh-CN" altLang="en-US" sz="3200" dirty="0">
                <a:latin typeface="楷体" panose="02010609060101010101" pitchFamily="49" charset="-122"/>
                <a:ea typeface="楷体" panose="02010609060101010101" pitchFamily="49" charset="-122"/>
              </a:rPr>
              <a:t>，数据组数≤</a:t>
            </a:r>
            <a:r>
              <a:rPr lang="en-US" altLang="zh-CN" sz="3200" dirty="0">
                <a:latin typeface="楷体" panose="02010609060101010101" pitchFamily="49" charset="-122"/>
                <a:ea typeface="楷体" panose="02010609060101010101" pitchFamily="49" charset="-122"/>
              </a:rPr>
              <a:t>10</a:t>
            </a:r>
          </a:p>
        </p:txBody>
      </p:sp>
    </p:spTree>
    <p:extLst>
      <p:ext uri="{BB962C8B-B14F-4D97-AF65-F5344CB8AC3E}">
        <p14:creationId xmlns:p14="http://schemas.microsoft.com/office/powerpoint/2010/main" val="3146264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478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dirty="0">
                <a:latin typeface="隶书" panose="02010509060101010101" pitchFamily="49" charset="-122"/>
                <a:ea typeface="隶书" panose="02010509060101010101" pitchFamily="49" charset="-122"/>
              </a:rPr>
              <a:t>二分图</a:t>
            </a:r>
          </a:p>
        </p:txBody>
      </p:sp>
    </p:spTree>
    <p:extLst>
      <p:ext uri="{BB962C8B-B14F-4D97-AF65-F5344CB8AC3E}">
        <p14:creationId xmlns:p14="http://schemas.microsoft.com/office/powerpoint/2010/main" val="111819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4656" y="1645553"/>
            <a:ext cx="11272603" cy="4248471"/>
          </a:xfrm>
        </p:spPr>
        <p:txBody>
          <a:bodyPr>
            <a:normAutofit/>
          </a:bodyPr>
          <a:lstStyle/>
          <a:p>
            <a:r>
              <a:rPr lang="zh-CN" altLang="en-US" sz="3200" dirty="0">
                <a:latin typeface="楷体" panose="02010609060101010101" pitchFamily="49" charset="-122"/>
                <a:ea typeface="楷体" panose="02010609060101010101" pitchFamily="49" charset="-122"/>
              </a:rPr>
              <a:t>设</a:t>
            </a:r>
            <a:r>
              <a:rPr lang="en-US" altLang="zh-CN" sz="3200" dirty="0">
                <a:latin typeface="楷体" panose="02010609060101010101" pitchFamily="49" charset="-122"/>
                <a:ea typeface="楷体" panose="02010609060101010101" pitchFamily="49" charset="-122"/>
              </a:rPr>
              <a:t>G=(V,E)</a:t>
            </a:r>
            <a:r>
              <a:rPr lang="zh-CN" altLang="en-US" sz="3200" dirty="0">
                <a:latin typeface="楷体" panose="02010609060101010101" pitchFamily="49" charset="-122"/>
                <a:ea typeface="楷体" panose="02010609060101010101" pitchFamily="49" charset="-122"/>
              </a:rPr>
              <a:t>是一个无向图，如果顶点</a:t>
            </a:r>
            <a:r>
              <a:rPr lang="en-US" altLang="zh-CN" sz="3200" dirty="0">
                <a:latin typeface="楷体" panose="02010609060101010101" pitchFamily="49" charset="-122"/>
                <a:ea typeface="楷体" panose="02010609060101010101" pitchFamily="49" charset="-122"/>
              </a:rPr>
              <a:t>V</a:t>
            </a:r>
            <a:r>
              <a:rPr lang="zh-CN" altLang="en-US" sz="3200" dirty="0">
                <a:latin typeface="楷体" panose="02010609060101010101" pitchFamily="49" charset="-122"/>
                <a:ea typeface="楷体" panose="02010609060101010101" pitchFamily="49" charset="-122"/>
              </a:rPr>
              <a:t>可分割为两个互不相交的子集</a:t>
            </a:r>
            <a:r>
              <a:rPr lang="en-US" altLang="zh-CN" sz="3200" dirty="0">
                <a:latin typeface="楷体" panose="02010609060101010101" pitchFamily="49" charset="-122"/>
                <a:ea typeface="楷体" panose="02010609060101010101" pitchFamily="49" charset="-122"/>
              </a:rPr>
              <a:t>(A,B)</a:t>
            </a:r>
            <a:r>
              <a:rPr lang="zh-CN" altLang="en-US" sz="3200" dirty="0">
                <a:latin typeface="楷体" panose="02010609060101010101" pitchFamily="49" charset="-122"/>
                <a:ea typeface="楷体" panose="02010609060101010101" pitchFamily="49" charset="-122"/>
              </a:rPr>
              <a:t>，并且图中的每条边（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）所关联的两个顶点</a:t>
            </a:r>
            <a:r>
              <a:rPr lang="en-US" altLang="zh-CN" sz="3200" dirty="0" err="1">
                <a:latin typeface="楷体" panose="02010609060101010101" pitchFamily="49" charset="-122"/>
                <a:ea typeface="楷体" panose="02010609060101010101" pitchFamily="49" charset="-122"/>
              </a:rPr>
              <a:t>i</a:t>
            </a:r>
            <a:r>
              <a:rPr lang="zh-CN" altLang="en-US" sz="3200" dirty="0">
                <a:latin typeface="楷体" panose="02010609060101010101" pitchFamily="49" charset="-122"/>
                <a:ea typeface="楷体" panose="02010609060101010101" pitchFamily="49" charset="-122"/>
              </a:rPr>
              <a:t>和</a:t>
            </a:r>
            <a:r>
              <a:rPr lang="en-US" altLang="zh-CN" sz="3200" dirty="0">
                <a:latin typeface="楷体" panose="02010609060101010101" pitchFamily="49" charset="-122"/>
                <a:ea typeface="楷体" panose="02010609060101010101" pitchFamily="49" charset="-122"/>
              </a:rPr>
              <a:t>j</a:t>
            </a:r>
            <a:r>
              <a:rPr lang="zh-CN" altLang="en-US" sz="3200" dirty="0">
                <a:latin typeface="楷体" panose="02010609060101010101" pitchFamily="49" charset="-122"/>
                <a:ea typeface="楷体" panose="02010609060101010101" pitchFamily="49" charset="-122"/>
              </a:rPr>
              <a:t>分别属于这两个不同的顶点集，则称图</a:t>
            </a:r>
            <a:r>
              <a:rPr lang="en-US" altLang="zh-CN" sz="3200" dirty="0">
                <a:latin typeface="楷体" panose="02010609060101010101" pitchFamily="49" charset="-122"/>
                <a:ea typeface="楷体" panose="02010609060101010101" pitchFamily="49" charset="-122"/>
              </a:rPr>
              <a:t>G</a:t>
            </a:r>
            <a:r>
              <a:rPr lang="zh-CN" altLang="en-US" sz="3200" dirty="0">
                <a:latin typeface="楷体" panose="02010609060101010101" pitchFamily="49" charset="-122"/>
                <a:ea typeface="楷体" panose="02010609060101010101" pitchFamily="49" charset="-122"/>
              </a:rPr>
              <a:t>为一个二分图。</a:t>
            </a:r>
            <a:endParaRPr lang="en-US" altLang="zh-CN" sz="32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85625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黑体" panose="02010609060101010101" pitchFamily="49" charset="-122"/>
                <a:ea typeface="黑体" panose="02010609060101010101" pitchFamily="49" charset="-122"/>
              </a:rPr>
              <a:t>二分图判定</a:t>
            </a:r>
          </a:p>
        </p:txBody>
      </p:sp>
      <p:sp>
        <p:nvSpPr>
          <p:cNvPr id="3" name="内容占位符 2"/>
          <p:cNvSpPr>
            <a:spLocks noGrp="1"/>
          </p:cNvSpPr>
          <p:nvPr>
            <p:ph idx="1"/>
          </p:nvPr>
        </p:nvSpPr>
        <p:spPr>
          <a:xfrm>
            <a:off x="389743" y="2194560"/>
            <a:ext cx="11407515" cy="4024125"/>
          </a:xfrm>
        </p:spPr>
        <p:txBody>
          <a:bodyPr>
            <a:noAutofit/>
          </a:bodyPr>
          <a:lstStyle/>
          <a:p>
            <a:r>
              <a:rPr lang="zh-CN" altLang="en-US" sz="3200" dirty="0">
                <a:latin typeface="黑体" panose="02010609060101010101" pitchFamily="49" charset="-122"/>
                <a:ea typeface="黑体" panose="02010609060101010101" pitchFamily="49" charset="-122"/>
              </a:rPr>
              <a:t>一个图是二分图的充要条件是图中不存在奇环。</a:t>
            </a:r>
          </a:p>
          <a:p>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构出这个图的搜索树。对于每条</a:t>
            </a:r>
            <a:r>
              <a:rPr lang="zh-CN" altLang="en-US" sz="3200" dirty="0">
                <a:solidFill>
                  <a:srgbClr val="FF0000"/>
                </a:solidFill>
                <a:latin typeface="黑体" panose="02010609060101010101" pitchFamily="49" charset="-122"/>
                <a:ea typeface="黑体" panose="02010609060101010101" pitchFamily="49" charset="-122"/>
              </a:rPr>
              <a:t>非树边</a:t>
            </a:r>
            <a:r>
              <a:rPr lang="zh-CN" altLang="en-US" sz="3200" dirty="0">
                <a:latin typeface="黑体" panose="02010609060101010101" pitchFamily="49" charset="-122"/>
                <a:ea typeface="黑体" panose="02010609060101010101" pitchFamily="49" charset="-122"/>
              </a:rPr>
              <a:t>，如果它的两个端点在树中的深度是同奇偶的，那么就相当于找到了一个奇环</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100157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5400" dirty="0" smtClean="0">
                <a:latin typeface="黑体" panose="02010609060101010101" pitchFamily="49" charset="-122"/>
                <a:ea typeface="黑体" panose="02010609060101010101" pitchFamily="49" charset="-122"/>
              </a:rPr>
              <a:t>二分图最大匹配</a:t>
            </a:r>
            <a:endParaRPr lang="zh-CN" altLang="en-US" sz="5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lvl="0"/>
            <a:r>
              <a:rPr lang="zh-CN" altLang="en-US" sz="3200" dirty="0">
                <a:solidFill>
                  <a:prstClr val="white"/>
                </a:solidFill>
                <a:latin typeface="楷体" panose="02010609060101010101" pitchFamily="49" charset="-122"/>
                <a:ea typeface="楷体" panose="02010609060101010101" pitchFamily="49" charset="-122"/>
              </a:rPr>
              <a:t>二分图的最大匹配可以用匈牙利算法做，这个大家一定都会了（当然也可以用网络流</a:t>
            </a:r>
            <a:r>
              <a:rPr lang="zh-CN" altLang="en-US" sz="3200" dirty="0" smtClean="0">
                <a:solidFill>
                  <a:prstClr val="white"/>
                </a:solidFill>
                <a:latin typeface="楷体" panose="02010609060101010101" pitchFamily="49" charset="-122"/>
                <a:ea typeface="楷体" panose="02010609060101010101" pitchFamily="49" charset="-122"/>
              </a:rPr>
              <a:t>）</a:t>
            </a:r>
            <a:endParaRPr lang="en-US" altLang="zh-CN" sz="3200" dirty="0" smtClean="0">
              <a:solidFill>
                <a:prstClr val="white"/>
              </a:solidFill>
              <a:latin typeface="楷体" panose="02010609060101010101" pitchFamily="49" charset="-122"/>
              <a:ea typeface="楷体" panose="02010609060101010101" pitchFamily="49" charset="-122"/>
            </a:endParaRPr>
          </a:p>
          <a:p>
            <a:pPr lvl="0"/>
            <a:r>
              <a:rPr lang="zh-CN" altLang="en-US" sz="3200" dirty="0" smtClean="0">
                <a:solidFill>
                  <a:prstClr val="white"/>
                </a:solidFill>
                <a:latin typeface="楷体" panose="02010609060101010101" pitchFamily="49" charset="-122"/>
                <a:ea typeface="楷体" panose="02010609060101010101" pitchFamily="49" charset="-122"/>
              </a:rPr>
              <a:t>所以只简单地讲一下：能匹配的情况下直接匹配，当不能匹配时，回溯已经匹配过的点，看看这些匹配过的点能不能进行新的匹配。</a:t>
            </a:r>
            <a:endParaRPr lang="en-US" altLang="zh-CN" sz="3200" dirty="0" smtClean="0">
              <a:solidFill>
                <a:prstClr val="white"/>
              </a:solidFill>
              <a:latin typeface="楷体" panose="02010609060101010101" pitchFamily="49" charset="-122"/>
              <a:ea typeface="楷体" panose="02010609060101010101" pitchFamily="49" charset="-122"/>
            </a:endParaRPr>
          </a:p>
          <a:p>
            <a:pPr lvl="0"/>
            <a:r>
              <a:rPr lang="zh-CN" altLang="en-US" sz="3200" dirty="0">
                <a:solidFill>
                  <a:prstClr val="white"/>
                </a:solidFill>
                <a:latin typeface="楷体" panose="02010609060101010101" pitchFamily="49" charset="-122"/>
                <a:ea typeface="楷体" panose="02010609060101010101" pitchFamily="49" charset="-122"/>
              </a:rPr>
              <a:t>其实</a:t>
            </a:r>
            <a:r>
              <a:rPr lang="zh-CN" altLang="en-US" sz="3200" dirty="0" smtClean="0">
                <a:solidFill>
                  <a:prstClr val="white"/>
                </a:solidFill>
                <a:latin typeface="楷体" panose="02010609060101010101" pitchFamily="49" charset="-122"/>
                <a:ea typeface="楷体" panose="02010609060101010101" pitchFamily="49" charset="-122"/>
              </a:rPr>
              <a:t>就是能腾出空间就腾出来。</a:t>
            </a:r>
            <a:endParaRPr lang="en-US" altLang="zh-CN" sz="3200" dirty="0">
              <a:solidFill>
                <a:prstClr val="white"/>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90771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黑体" panose="02010609060101010101" pitchFamily="49" charset="-122"/>
                <a:ea typeface="黑体" panose="02010609060101010101" pitchFamily="49" charset="-122"/>
              </a:rPr>
              <a:t>最大独立集</a:t>
            </a:r>
          </a:p>
        </p:txBody>
      </p:sp>
      <p:sp>
        <p:nvSpPr>
          <p:cNvPr id="3" name="内容占位符 2"/>
          <p:cNvSpPr>
            <a:spLocks noGrp="1"/>
          </p:cNvSpPr>
          <p:nvPr>
            <p:ph idx="1"/>
          </p:nvPr>
        </p:nvSpPr>
        <p:spPr>
          <a:xfrm>
            <a:off x="404733" y="2194560"/>
            <a:ext cx="11617377" cy="4024125"/>
          </a:xfrm>
        </p:spPr>
        <p:txBody>
          <a:bodyPr>
            <a:noAutofit/>
          </a:bodyPr>
          <a:lstStyle/>
          <a:p>
            <a:r>
              <a:rPr lang="zh-CN" altLang="en-US" sz="3200" dirty="0">
                <a:latin typeface="黑体" panose="02010609060101010101" pitchFamily="49" charset="-122"/>
                <a:ea typeface="黑体" panose="02010609060101010101" pitchFamily="49" charset="-122"/>
              </a:rPr>
              <a:t>在图中选出一些点，若它们两两无边相连，则它们构成的一个集合称为图的一个独立集</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最大独立集就是含点数最多的独立集</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与之相对应的是团，即两两有边相连的点集</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当然也有最大团。</a:t>
            </a:r>
          </a:p>
        </p:txBody>
      </p:sp>
    </p:spTree>
    <p:extLst>
      <p:ext uri="{BB962C8B-B14F-4D97-AF65-F5344CB8AC3E}">
        <p14:creationId xmlns:p14="http://schemas.microsoft.com/office/powerpoint/2010/main" val="2727875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a:latin typeface="黑体" panose="02010609060101010101" pitchFamily="49" charset="-122"/>
                <a:ea typeface="黑体" panose="02010609060101010101" pitchFamily="49" charset="-122"/>
              </a:rPr>
              <a:t>最小点覆盖</a:t>
            </a:r>
          </a:p>
        </p:txBody>
      </p:sp>
      <p:sp>
        <p:nvSpPr>
          <p:cNvPr id="3" name="内容占位符 2"/>
          <p:cNvSpPr>
            <a:spLocks noGrp="1"/>
          </p:cNvSpPr>
          <p:nvPr>
            <p:ph idx="1"/>
          </p:nvPr>
        </p:nvSpPr>
        <p:spPr>
          <a:xfrm>
            <a:off x="1132115" y="2223589"/>
            <a:ext cx="10374086" cy="4024125"/>
          </a:xfrm>
        </p:spPr>
        <p:txBody>
          <a:bodyPr/>
          <a:lstStyle/>
          <a:p>
            <a:r>
              <a:rPr lang="zh-CN" altLang="en-US" sz="3200" dirty="0">
                <a:latin typeface="黑体" panose="02010609060101010101" pitchFamily="49" charset="-122"/>
                <a:ea typeface="黑体" panose="02010609060101010101" pitchFamily="49" charset="-122"/>
              </a:rPr>
              <a:t>在图中选出一些点，若图中所有边都至少有一个端点被选择，则这些点组成的集合是图的一个覆盖集。</a:t>
            </a:r>
          </a:p>
          <a:p>
            <a:endParaRPr lang="zh-CN" altLang="en-US" sz="3200" dirty="0">
              <a:latin typeface="黑体" panose="02010609060101010101" pitchFamily="49" charset="-122"/>
              <a:ea typeface="黑体" panose="02010609060101010101" pitchFamily="49" charset="-122"/>
            </a:endParaRPr>
          </a:p>
          <a:p>
            <a:r>
              <a:rPr lang="zh-CN" altLang="en-US" sz="3200" dirty="0">
                <a:latin typeface="黑体" panose="02010609060101010101" pitchFamily="49" charset="-122"/>
                <a:ea typeface="黑体" panose="02010609060101010101" pitchFamily="49" charset="-122"/>
              </a:rPr>
              <a:t>最小覆盖集就是含点数最少的覆盖集。</a:t>
            </a:r>
          </a:p>
          <a:p>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64682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latin typeface="黑体" panose="02010609060101010101" pitchFamily="49" charset="-122"/>
                <a:ea typeface="黑体" panose="02010609060101010101" pitchFamily="49" charset="-122"/>
              </a:rPr>
              <a:t>一些定理</a:t>
            </a:r>
            <a:endParaRPr lang="zh-CN" altLang="en-US" sz="5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marL="457200" indent="-457200">
              <a:buFont typeface="+mj-lt"/>
              <a:buAutoNum type="arabicPeriod"/>
            </a:pPr>
            <a:r>
              <a:rPr lang="zh-CN" altLang="en-US" sz="2800" dirty="0" smtClean="0">
                <a:latin typeface="黑体" panose="02010609060101010101" pitchFamily="49" charset="-122"/>
                <a:ea typeface="黑体" panose="02010609060101010101" pitchFamily="49" charset="-122"/>
              </a:rPr>
              <a:t>最小</a:t>
            </a:r>
            <a:r>
              <a:rPr lang="zh-CN" altLang="en-US" sz="2800" dirty="0">
                <a:latin typeface="黑体" panose="02010609060101010101" pitchFamily="49" charset="-122"/>
                <a:ea typeface="黑体" panose="02010609060101010101" pitchFamily="49" charset="-122"/>
              </a:rPr>
              <a:t>点覆盖</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最大独立集</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图中</a:t>
            </a:r>
            <a:r>
              <a:rPr lang="zh-CN" altLang="en-US" sz="2800" dirty="0" smtClean="0">
                <a:latin typeface="黑体" panose="02010609060101010101" pitchFamily="49" charset="-122"/>
                <a:ea typeface="黑体" panose="02010609060101010101" pitchFamily="49" charset="-122"/>
              </a:rPr>
              <a:t>点数</a:t>
            </a:r>
            <a:endParaRPr lang="en-US" altLang="zh-CN" sz="2800" dirty="0" smtClean="0">
              <a:latin typeface="黑体" panose="02010609060101010101" pitchFamily="49" charset="-122"/>
              <a:ea typeface="黑体" panose="02010609060101010101" pitchFamily="49" charset="-122"/>
            </a:endParaRPr>
          </a:p>
          <a:p>
            <a:pPr marL="457200" indent="-457200">
              <a:buFont typeface="+mj-lt"/>
              <a:buAutoNum type="arabicPeriod"/>
            </a:pPr>
            <a:r>
              <a:rPr lang="zh-CN" altLang="en-US" sz="2800" dirty="0" smtClean="0">
                <a:latin typeface="黑体" panose="02010609060101010101" pitchFamily="49" charset="-122"/>
                <a:ea typeface="黑体" panose="02010609060101010101" pitchFamily="49" charset="-122"/>
              </a:rPr>
              <a:t>最小</a:t>
            </a:r>
            <a:r>
              <a:rPr lang="zh-CN" altLang="en-US" sz="2800" dirty="0">
                <a:latin typeface="黑体" panose="02010609060101010101" pitchFamily="49" charset="-122"/>
                <a:ea typeface="黑体" panose="02010609060101010101" pitchFamily="49" charset="-122"/>
              </a:rPr>
              <a:t>点覆盖</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最大</a:t>
            </a:r>
            <a:r>
              <a:rPr lang="zh-CN" altLang="en-US" sz="2800" dirty="0" smtClean="0">
                <a:latin typeface="黑体" panose="02010609060101010101" pitchFamily="49" charset="-122"/>
                <a:ea typeface="黑体" panose="02010609060101010101" pitchFamily="49" charset="-122"/>
              </a:rPr>
              <a:t>匹配</a:t>
            </a:r>
            <a:endParaRPr lang="en-US" altLang="zh-CN" sz="2800" dirty="0"/>
          </a:p>
          <a:p>
            <a:pPr marL="457200" indent="-457200">
              <a:buFont typeface="+mj-lt"/>
              <a:buAutoNum type="arabicPeriod"/>
            </a:pPr>
            <a:r>
              <a:rPr lang="zh-CN" altLang="en-US" sz="2800" dirty="0">
                <a:latin typeface="黑体" panose="02010609060101010101" pitchFamily="49" charset="-122"/>
                <a:ea typeface="黑体" panose="02010609060101010101" pitchFamily="49" charset="-122"/>
              </a:rPr>
              <a:t>最大团中顶点</a:t>
            </a:r>
            <a:r>
              <a:rPr lang="zh-CN" altLang="en-US" sz="2800" dirty="0" smtClean="0">
                <a:latin typeface="黑体" panose="02010609060101010101" pitchFamily="49" charset="-122"/>
                <a:ea typeface="黑体" panose="02010609060101010101" pitchFamily="49" charset="-122"/>
              </a:rPr>
              <a:t>数量</a:t>
            </a:r>
            <a:r>
              <a:rPr lang="en-US" altLang="zh-CN" sz="2800" dirty="0" smtClean="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补图</a:t>
            </a:r>
            <a:r>
              <a:rPr lang="zh-CN" altLang="en-US" sz="2800" dirty="0">
                <a:latin typeface="黑体" panose="02010609060101010101" pitchFamily="49" charset="-122"/>
                <a:ea typeface="黑体" panose="02010609060101010101" pitchFamily="49" charset="-122"/>
              </a:rPr>
              <a:t>的最大独立集中顶点</a:t>
            </a:r>
            <a:r>
              <a:rPr lang="zh-CN" altLang="en-US" sz="2800" dirty="0" smtClean="0">
                <a:latin typeface="黑体" panose="02010609060101010101" pitchFamily="49" charset="-122"/>
                <a:ea typeface="黑体" panose="02010609060101010101" pitchFamily="49" charset="-122"/>
              </a:rPr>
              <a:t>数量</a:t>
            </a:r>
            <a:endParaRPr lang="en-US" altLang="zh-CN" sz="2800" dirty="0" smtClean="0">
              <a:latin typeface="黑体" panose="02010609060101010101" pitchFamily="49" charset="-122"/>
              <a:ea typeface="黑体" panose="02010609060101010101" pitchFamily="49" charset="-122"/>
            </a:endParaRPr>
          </a:p>
          <a:p>
            <a:pPr marL="457200" indent="-457200">
              <a:buFont typeface="+mj-lt"/>
              <a:buAutoNum type="arabicPeriod"/>
            </a:pPr>
            <a:endParaRPr lang="en-US" altLang="zh-CN" sz="2800" dirty="0">
              <a:latin typeface="黑体" panose="02010609060101010101" pitchFamily="49" charset="-122"/>
              <a:ea typeface="黑体" panose="02010609060101010101" pitchFamily="49" charset="-122"/>
            </a:endParaRPr>
          </a:p>
          <a:p>
            <a:pPr marL="0" indent="0">
              <a:buNone/>
            </a:pPr>
            <a:r>
              <a:rPr lang="zh-CN" altLang="en-US" sz="2800" dirty="0" smtClean="0">
                <a:latin typeface="黑体" panose="02010609060101010101" pitchFamily="49" charset="-122"/>
                <a:ea typeface="黑体" panose="02010609060101010101" pitchFamily="49" charset="-122"/>
              </a:rPr>
              <a:t>补图：二分图的完全图去掉二分图上的边形成的图</a:t>
            </a:r>
            <a:endParaRPr lang="zh-CN" altLang="en-US" sz="2800" dirty="0">
              <a:latin typeface="黑体" panose="02010609060101010101" pitchFamily="49" charset="-122"/>
              <a:ea typeface="黑体" panose="02010609060101010101" pitchFamily="49" charset="-122"/>
            </a:endParaRPr>
          </a:p>
          <a:p>
            <a:pPr marL="457200" indent="-457200">
              <a:buFont typeface="+mj-lt"/>
              <a:buAutoNum type="arabicPeriod"/>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785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方正舒体" panose="02010601030101010101" pitchFamily="2" charset="-122"/>
                <a:ea typeface="方正舒体" panose="02010601030101010101" pitchFamily="2" charset="-122"/>
              </a:rPr>
              <a:t>最短路</a:t>
            </a:r>
          </a:p>
        </p:txBody>
      </p:sp>
    </p:spTree>
    <p:extLst>
      <p:ext uri="{BB962C8B-B14F-4D97-AF65-F5344CB8AC3E}">
        <p14:creationId xmlns:p14="http://schemas.microsoft.com/office/powerpoint/2010/main" val="8544751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0150" y="764373"/>
            <a:ext cx="10306050" cy="1293028"/>
          </a:xfrm>
        </p:spPr>
        <p:txBody>
          <a:bodyPr>
            <a:normAutofit/>
          </a:bodyPr>
          <a:lstStyle/>
          <a:p>
            <a:pPr algn="ctr"/>
            <a:r>
              <a:rPr lang="zh-CN" altLang="en-US" sz="4800" dirty="0" smtClean="0">
                <a:latin typeface="黑体" panose="02010609060101010101" pitchFamily="49" charset="-122"/>
                <a:ea typeface="黑体" panose="02010609060101010101" pitchFamily="49" charset="-122"/>
              </a:rPr>
              <a:t>有向无环图最小不相交路径覆盖</a:t>
            </a:r>
            <a:endParaRPr lang="zh-CN" altLang="en-US" sz="48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85800" y="2194560"/>
            <a:ext cx="10820400" cy="4534853"/>
          </a:xfrm>
        </p:spPr>
        <p:txBody>
          <a:bodyPr>
            <a:normAutofit/>
          </a:bodyPr>
          <a:lstStyle/>
          <a:p>
            <a:r>
              <a:rPr lang="zh-CN" altLang="en-US" sz="2800" dirty="0" smtClean="0">
                <a:latin typeface="黑体" panose="02010609060101010101" pitchFamily="49" charset="-122"/>
                <a:ea typeface="黑体" panose="02010609060101010101" pitchFamily="49" charset="-122"/>
              </a:rPr>
              <a:t>最小不相交路径覆盖：求出最少的路径将所有点都包含进去且路径各不相交。</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把</a:t>
            </a:r>
            <a:r>
              <a:rPr lang="zh-CN" altLang="en-US" sz="2800" dirty="0">
                <a:latin typeface="黑体" panose="02010609060101010101" pitchFamily="49" charset="-122"/>
                <a:ea typeface="黑体" panose="02010609060101010101" pitchFamily="49" charset="-122"/>
              </a:rPr>
              <a:t>原图的每个点</a:t>
            </a:r>
            <a:r>
              <a:rPr lang="en-US" altLang="zh-CN" sz="2800" dirty="0">
                <a:latin typeface="黑体" panose="02010609060101010101" pitchFamily="49" charset="-122"/>
                <a:ea typeface="黑体" panose="02010609060101010101" pitchFamily="49" charset="-122"/>
              </a:rPr>
              <a:t>V</a:t>
            </a:r>
            <a:r>
              <a:rPr lang="zh-CN" altLang="en-US" sz="2800" dirty="0">
                <a:latin typeface="黑体" panose="02010609060101010101" pitchFamily="49" charset="-122"/>
                <a:ea typeface="黑体" panose="02010609060101010101" pitchFamily="49" charset="-122"/>
              </a:rPr>
              <a:t>拆</a:t>
            </a:r>
            <a:r>
              <a:rPr lang="zh-CN" altLang="en-US" sz="2800" dirty="0" smtClean="0">
                <a:latin typeface="黑体" panose="02010609060101010101" pitchFamily="49" charset="-122"/>
                <a:ea typeface="黑体" panose="02010609060101010101" pitchFamily="49" charset="-122"/>
              </a:rPr>
              <a:t>成</a:t>
            </a:r>
            <a:r>
              <a:rPr lang="en-US" altLang="zh-CN" sz="2800" dirty="0" err="1" smtClean="0">
                <a:latin typeface="黑体" panose="02010609060101010101" pitchFamily="49" charset="-122"/>
                <a:ea typeface="黑体" panose="02010609060101010101" pitchFamily="49" charset="-122"/>
              </a:rPr>
              <a:t>Vx,Vy</a:t>
            </a:r>
            <a:r>
              <a:rPr lang="zh-CN" altLang="en-US" sz="2800" dirty="0" smtClean="0">
                <a:latin typeface="黑体" panose="02010609060101010101" pitchFamily="49" charset="-122"/>
                <a:ea typeface="黑体" panose="02010609060101010101" pitchFamily="49" charset="-122"/>
              </a:rPr>
              <a:t>两个点，如果有一条有向边</a:t>
            </a:r>
            <a:r>
              <a:rPr lang="en-US" altLang="zh-CN" sz="2800" dirty="0" smtClean="0">
                <a:latin typeface="黑体" panose="02010609060101010101" pitchFamily="49" charset="-122"/>
                <a:ea typeface="黑体" panose="02010609060101010101" pitchFamily="49" charset="-122"/>
              </a:rPr>
              <a:t>A-&gt;B</a:t>
            </a:r>
            <a:r>
              <a:rPr lang="zh-CN" altLang="en-US" sz="2800" dirty="0" smtClean="0">
                <a:latin typeface="黑体" panose="02010609060101010101" pitchFamily="49" charset="-122"/>
                <a:ea typeface="黑体" panose="02010609060101010101" pitchFamily="49" charset="-122"/>
              </a:rPr>
              <a:t>，那么添加边</a:t>
            </a:r>
            <a:r>
              <a:rPr lang="en-US" altLang="zh-CN" sz="2800" dirty="0" smtClean="0">
                <a:latin typeface="黑体" panose="02010609060101010101" pitchFamily="49" charset="-122"/>
                <a:ea typeface="黑体" panose="02010609060101010101" pitchFamily="49" charset="-122"/>
              </a:rPr>
              <a:t>Ax-&gt;By</a:t>
            </a:r>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这样就得到了一个二分图</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最小</a:t>
            </a:r>
            <a:r>
              <a:rPr lang="zh-CN" altLang="en-US" sz="2800" dirty="0">
                <a:latin typeface="黑体" panose="02010609060101010101" pitchFamily="49" charset="-122"/>
                <a:ea typeface="黑体" panose="02010609060101010101" pitchFamily="49" charset="-122"/>
              </a:rPr>
              <a:t>路径覆盖</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原图的结点数</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新图的最大匹配数</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证明显然：一</a:t>
            </a:r>
            <a:r>
              <a:rPr lang="zh-CN" altLang="en-US" sz="2800" dirty="0">
                <a:latin typeface="黑体" panose="02010609060101010101" pitchFamily="49" charset="-122"/>
                <a:ea typeface="黑体" panose="02010609060101010101" pitchFamily="49" charset="-122"/>
              </a:rPr>
              <a:t>开始每个点都是独立的为一条路径，总共有</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条不相交路径。我们每次在二分图里找一条匹配边就相当于把两条路径合成了一条路径，也就相当于路径数减少了</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，所以</a:t>
            </a:r>
            <a:r>
              <a:rPr lang="zh-CN" altLang="en-US" sz="2800" dirty="0">
                <a:latin typeface="黑体" panose="02010609060101010101" pitchFamily="49" charset="-122"/>
                <a:ea typeface="黑体" panose="02010609060101010101" pitchFamily="49" charset="-122"/>
              </a:rPr>
              <a:t>找到了几条匹配边，路径数就减少了多少。</a:t>
            </a:r>
          </a:p>
        </p:txBody>
      </p:sp>
    </p:spTree>
    <p:extLst>
      <p:ext uri="{BB962C8B-B14F-4D97-AF65-F5344CB8AC3E}">
        <p14:creationId xmlns:p14="http://schemas.microsoft.com/office/powerpoint/2010/main" val="1083094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1725" y="764373"/>
            <a:ext cx="9134475" cy="1293028"/>
          </a:xfrm>
        </p:spPr>
        <p:txBody>
          <a:bodyPr>
            <a:noAutofit/>
          </a:bodyPr>
          <a:lstStyle/>
          <a:p>
            <a:pPr algn="ctr"/>
            <a:r>
              <a:rPr lang="en-US" altLang="zh-CN" sz="4800" dirty="0" smtClean="0">
                <a:latin typeface="黑体" panose="02010609060101010101" pitchFamily="49" charset="-122"/>
                <a:ea typeface="黑体" panose="02010609060101010101" pitchFamily="49" charset="-122"/>
              </a:rPr>
              <a:t>bzoj4443[Scoi2015</a:t>
            </a:r>
            <a:r>
              <a:rPr lang="en-US" altLang="zh-CN" sz="4800" dirty="0">
                <a:latin typeface="黑体" panose="02010609060101010101" pitchFamily="49" charset="-122"/>
                <a:ea typeface="黑体" panose="02010609060101010101" pitchFamily="49" charset="-122"/>
              </a:rPr>
              <a:t>]</a:t>
            </a:r>
            <a:r>
              <a:rPr lang="zh-CN" altLang="en-US" sz="4800" dirty="0">
                <a:latin typeface="黑体" panose="02010609060101010101" pitchFamily="49" charset="-122"/>
                <a:ea typeface="黑体" panose="02010609060101010101" pitchFamily="49" charset="-122"/>
              </a:rPr>
              <a:t>小凸玩</a:t>
            </a:r>
            <a:r>
              <a:rPr lang="zh-CN" altLang="en-US" sz="4800" dirty="0" smtClean="0">
                <a:latin typeface="黑体" panose="02010609060101010101" pitchFamily="49" charset="-122"/>
                <a:ea typeface="黑体" panose="02010609060101010101" pitchFamily="49" charset="-122"/>
              </a:rPr>
              <a:t>矩阵</a:t>
            </a:r>
            <a:endParaRPr lang="zh-CN" altLang="en-US" sz="48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r>
              <a:rPr lang="zh-CN" altLang="en-US" sz="2800" dirty="0">
                <a:latin typeface="黑体" panose="02010609060101010101" pitchFamily="49" charset="-122"/>
                <a:ea typeface="黑体" panose="02010609060101010101" pitchFamily="49" charset="-122"/>
              </a:rPr>
              <a:t>有一个</a:t>
            </a:r>
            <a:r>
              <a:rPr lang="en-US" altLang="zh-CN" sz="2800" dirty="0">
                <a:latin typeface="黑体" panose="02010609060101010101" pitchFamily="49" charset="-122"/>
                <a:ea typeface="黑体" panose="02010609060101010101" pitchFamily="49" charset="-122"/>
              </a:rPr>
              <a:t>n*m</a:t>
            </a:r>
            <a:r>
              <a:rPr lang="zh-CN" altLang="en-US" sz="2800" dirty="0">
                <a:latin typeface="黑体" panose="02010609060101010101" pitchFamily="49" charset="-122"/>
                <a:ea typeface="黑体" panose="02010609060101010101" pitchFamily="49" charset="-122"/>
              </a:rPr>
              <a:t>的矩阵，你要取出</a:t>
            </a:r>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个数，并且每行每列至多取一个，问取出第</a:t>
            </a:r>
            <a:r>
              <a:rPr lang="en-US" altLang="zh-CN" sz="2800" dirty="0">
                <a:latin typeface="黑体" panose="02010609060101010101" pitchFamily="49" charset="-122"/>
                <a:ea typeface="黑体" panose="02010609060101010101" pitchFamily="49" charset="-122"/>
              </a:rPr>
              <a:t>k</a:t>
            </a:r>
            <a:r>
              <a:rPr lang="zh-CN" altLang="en-US" sz="2800" dirty="0">
                <a:latin typeface="黑体" panose="02010609060101010101" pitchFamily="49" charset="-122"/>
                <a:ea typeface="黑体" panose="02010609060101010101" pitchFamily="49" charset="-122"/>
              </a:rPr>
              <a:t>大的数最小可以是多少</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pPr marL="0" indent="0">
              <a:buNone/>
            </a:pPr>
            <a:endParaRPr lang="zh-CN" altLang="en-US" sz="2800" dirty="0">
              <a:latin typeface="黑体" panose="02010609060101010101" pitchFamily="49" charset="-122"/>
              <a:ea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K</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N,M</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250,1</a:t>
            </a:r>
            <a:r>
              <a:rPr lang="zh-CN" altLang="en-US" sz="2800" dirty="0" smtClean="0">
                <a:latin typeface="黑体" panose="02010609060101010101" pitchFamily="49" charset="-122"/>
                <a:ea typeface="黑体" panose="02010609060101010101" pitchFamily="49" charset="-122"/>
              </a:rPr>
              <a:t>≤矩阵元素≤</a:t>
            </a:r>
            <a:r>
              <a:rPr lang="en-US" altLang="zh-CN" sz="2800" dirty="0" smtClean="0">
                <a:latin typeface="黑体" panose="02010609060101010101" pitchFamily="49" charset="-122"/>
                <a:ea typeface="黑体" panose="02010609060101010101" pitchFamily="49" charset="-122"/>
              </a:rPr>
              <a:t>10^9</a:t>
            </a:r>
            <a:endParaRPr lang="en-US" altLang="zh-CN" sz="28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01903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8376" y="2209175"/>
            <a:ext cx="11168921" cy="4364355"/>
          </a:xfrm>
        </p:spPr>
        <p:txBody>
          <a:bodyPr>
            <a:normAutofit/>
          </a:bodyPr>
          <a:lstStyle/>
          <a:p>
            <a:r>
              <a:rPr lang="zh-CN" altLang="en-US" sz="2800" dirty="0">
                <a:latin typeface="黑体" panose="02010609060101010101" pitchFamily="49" charset="-122"/>
                <a:ea typeface="黑体" panose="02010609060101010101" pitchFamily="49" charset="-122"/>
                <a:sym typeface="+mn-ea"/>
              </a:rPr>
              <a:t>有一个 N*M的棋盘，棋盘的每一格是三种类型之一：空地、草地、墙。机器人只能放在空地上。在同一行或同一列的两个机器人，若它们之间没有墙，则它们可以互相攻击。问给定的棋盘，最多可以放置多少个机器人，使它们不能互相攻击。</a:t>
            </a:r>
            <a:endParaRPr lang="zh-CN" altLang="en-US"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N</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M &lt;= 50</a:t>
            </a:r>
            <a:r>
              <a:rPr lang="zh-CN" altLang="en-US" sz="2800" dirty="0">
                <a:latin typeface="黑体" panose="02010609060101010101" pitchFamily="49" charset="-122"/>
                <a:ea typeface="黑体" panose="02010609060101010101" pitchFamily="49" charset="-122"/>
              </a:rPr>
              <a:t>。</a:t>
            </a:r>
          </a:p>
        </p:txBody>
      </p:sp>
      <p:sp>
        <p:nvSpPr>
          <p:cNvPr id="5" name="文本框 4"/>
          <p:cNvSpPr txBox="1"/>
          <p:nvPr/>
        </p:nvSpPr>
        <p:spPr>
          <a:xfrm>
            <a:off x="3762531" y="569627"/>
            <a:ext cx="7210268" cy="923330"/>
          </a:xfrm>
          <a:prstGeom prst="rect">
            <a:avLst/>
          </a:prstGeom>
          <a:noFill/>
        </p:spPr>
        <p:txBody>
          <a:bodyPr wrap="square" rtlCol="0">
            <a:spAutoFit/>
          </a:bodyPr>
          <a:lstStyle/>
          <a:p>
            <a:pPr algn="ctr"/>
            <a:r>
              <a:rPr lang="zh-CN" altLang="en-US" sz="5400" dirty="0" smtClean="0">
                <a:latin typeface="黑体" panose="02010609060101010101" pitchFamily="49" charset="-122"/>
                <a:ea typeface="黑体" panose="02010609060101010101" pitchFamily="49" charset="-122"/>
              </a:rPr>
              <a:t>一道水题</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505269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16111" y="1768713"/>
            <a:ext cx="8610600" cy="3028139"/>
          </a:xfrm>
        </p:spPr>
        <p:txBody>
          <a:bodyPr>
            <a:normAutofit/>
          </a:bodyPr>
          <a:lstStyle/>
          <a:p>
            <a:pPr algn="ctr"/>
            <a:r>
              <a:rPr lang="en-US" altLang="zh-CN" sz="6600" dirty="0" smtClean="0"/>
              <a:t>Thank You</a:t>
            </a:r>
            <a:r>
              <a:rPr lang="zh-CN" altLang="en-US" sz="6600" dirty="0" smtClean="0"/>
              <a:t>！</a:t>
            </a:r>
            <a:endParaRPr lang="zh-CN" altLang="en-US" sz="6600" dirty="0"/>
          </a:p>
        </p:txBody>
      </p:sp>
    </p:spTree>
    <p:extLst>
      <p:ext uri="{BB962C8B-B14F-4D97-AF65-F5344CB8AC3E}">
        <p14:creationId xmlns:p14="http://schemas.microsoft.com/office/powerpoint/2010/main" val="3624434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t>Floyd </a:t>
            </a:r>
            <a:endParaRPr lang="zh-CN" altLang="en-US" sz="5400" dirty="0"/>
          </a:p>
        </p:txBody>
      </p:sp>
      <p:sp>
        <p:nvSpPr>
          <p:cNvPr id="3" name="内容占位符 2"/>
          <p:cNvSpPr>
            <a:spLocks noGrp="1"/>
          </p:cNvSpPr>
          <p:nvPr>
            <p:ph idx="1"/>
          </p:nvPr>
        </p:nvSpPr>
        <p:spPr>
          <a:xfrm>
            <a:off x="685800" y="1678898"/>
            <a:ext cx="10820400" cy="4539787"/>
          </a:xfrm>
        </p:spPr>
        <p:txBody>
          <a:bodyPr>
            <a:noAutofit/>
          </a:bodyPr>
          <a:lstStyle/>
          <a:p>
            <a:r>
              <a:rPr lang="zh-CN" altLang="en-US" sz="2800" dirty="0">
                <a:latin typeface="黑体" panose="02010609060101010101" pitchFamily="49" charset="-122"/>
                <a:ea typeface="黑体" panose="02010609060101010101" pitchFamily="49" charset="-122"/>
              </a:rPr>
              <a:t>流程简易</a:t>
            </a:r>
            <a:endParaRPr lang="en-US" altLang="zh-CN" sz="2800" dirty="0">
              <a:latin typeface="黑体" panose="02010609060101010101" pitchFamily="49" charset="-122"/>
              <a:ea typeface="黑体" panose="02010609060101010101" pitchFamily="49" charset="-122"/>
            </a:endParaRPr>
          </a:p>
          <a:p>
            <a:r>
              <a:rPr lang="en-US" altLang="zh-CN" sz="2800" dirty="0">
                <a:latin typeface="黑体" panose="02010609060101010101" pitchFamily="49" charset="-122"/>
                <a:ea typeface="黑体" panose="02010609060101010101" pitchFamily="49" charset="-122"/>
              </a:rPr>
              <a:t>For k:=1 to n</a:t>
            </a:r>
          </a:p>
          <a:p>
            <a:pPr marL="457200" lvl="1" indent="0">
              <a:buNone/>
            </a:pPr>
            <a:r>
              <a:rPr lang="en-US" altLang="zh-CN" sz="2800" dirty="0">
                <a:latin typeface="黑体" panose="02010609060101010101" pitchFamily="49" charset="-122"/>
                <a:ea typeface="黑体" panose="02010609060101010101" pitchFamily="49" charset="-122"/>
              </a:rPr>
              <a:t>For i:=1 to n</a:t>
            </a:r>
          </a:p>
          <a:p>
            <a:pPr marL="457200" lvl="1" indent="0">
              <a:buNone/>
            </a:pPr>
            <a:r>
              <a:rPr lang="en-US" altLang="zh-CN" sz="2800" dirty="0">
                <a:latin typeface="黑体" panose="02010609060101010101" pitchFamily="49" charset="-122"/>
                <a:ea typeface="黑体" panose="02010609060101010101" pitchFamily="49" charset="-122"/>
              </a:rPr>
              <a:t>	For j:=1 to n</a:t>
            </a:r>
          </a:p>
          <a:p>
            <a:pPr marL="1371600" lvl="3" indent="0">
              <a:buNone/>
            </a:pPr>
            <a:r>
              <a:rPr lang="en-US" altLang="zh-CN" sz="2800" dirty="0">
                <a:latin typeface="黑体" panose="02010609060101010101" pitchFamily="49" charset="-122"/>
                <a:ea typeface="黑体" panose="02010609060101010101" pitchFamily="49" charset="-122"/>
              </a:rPr>
              <a:t>If D[</a:t>
            </a:r>
            <a:r>
              <a:rPr lang="en-US" altLang="zh-CN" sz="2800" dirty="0" err="1">
                <a:latin typeface="黑体" panose="02010609060101010101" pitchFamily="49" charset="-122"/>
                <a:ea typeface="黑体" panose="02010609060101010101" pitchFamily="49" charset="-122"/>
              </a:rPr>
              <a:t>i,j</a:t>
            </a:r>
            <a:r>
              <a:rPr lang="en-US" altLang="zh-CN" sz="2800" dirty="0">
                <a:latin typeface="黑体" panose="02010609060101010101" pitchFamily="49" charset="-122"/>
                <a:ea typeface="黑体" panose="02010609060101010101" pitchFamily="49" charset="-122"/>
              </a:rPr>
              <a:t>]&gt;D[</a:t>
            </a:r>
            <a:r>
              <a:rPr lang="en-US" altLang="zh-CN" sz="2800" dirty="0" err="1">
                <a:latin typeface="黑体" panose="02010609060101010101" pitchFamily="49" charset="-122"/>
                <a:ea typeface="黑体" panose="02010609060101010101" pitchFamily="49" charset="-122"/>
              </a:rPr>
              <a:t>i,k</a:t>
            </a:r>
            <a:r>
              <a:rPr lang="en-US" altLang="zh-CN" sz="2800" dirty="0">
                <a:latin typeface="黑体" panose="02010609060101010101" pitchFamily="49" charset="-122"/>
                <a:ea typeface="黑体" panose="02010609060101010101" pitchFamily="49" charset="-122"/>
              </a:rPr>
              <a:t>]+D[</a:t>
            </a:r>
            <a:r>
              <a:rPr lang="en-US" altLang="zh-CN" sz="2800" dirty="0" err="1">
                <a:latin typeface="黑体" panose="02010609060101010101" pitchFamily="49" charset="-122"/>
                <a:ea typeface="黑体" panose="02010609060101010101" pitchFamily="49" charset="-122"/>
              </a:rPr>
              <a:t>k,j</a:t>
            </a:r>
            <a:r>
              <a:rPr lang="en-US" altLang="zh-CN" sz="2800" dirty="0">
                <a:latin typeface="黑体" panose="02010609060101010101" pitchFamily="49" charset="-122"/>
                <a:ea typeface="黑体" panose="02010609060101010101" pitchFamily="49" charset="-122"/>
              </a:rPr>
              <a:t>] Then D[</a:t>
            </a:r>
            <a:r>
              <a:rPr lang="en-US" altLang="zh-CN" sz="2800" dirty="0" err="1">
                <a:latin typeface="黑体" panose="02010609060101010101" pitchFamily="49" charset="-122"/>
                <a:ea typeface="黑体" panose="02010609060101010101" pitchFamily="49" charset="-122"/>
              </a:rPr>
              <a:t>i,j</a:t>
            </a:r>
            <a:r>
              <a:rPr lang="en-US" altLang="zh-CN" sz="2800" dirty="0">
                <a:latin typeface="黑体" panose="02010609060101010101" pitchFamily="49" charset="-122"/>
                <a:ea typeface="黑体" panose="02010609060101010101" pitchFamily="49" charset="-122"/>
              </a:rPr>
              <a:t>]:=D[</a:t>
            </a:r>
            <a:r>
              <a:rPr lang="en-US" altLang="zh-CN" sz="2800" dirty="0" err="1">
                <a:latin typeface="黑体" panose="02010609060101010101" pitchFamily="49" charset="-122"/>
                <a:ea typeface="黑体" panose="02010609060101010101" pitchFamily="49" charset="-122"/>
              </a:rPr>
              <a:t>i,k</a:t>
            </a:r>
            <a:r>
              <a:rPr lang="en-US" altLang="zh-CN" sz="2800" dirty="0">
                <a:latin typeface="黑体" panose="02010609060101010101" pitchFamily="49" charset="-122"/>
                <a:ea typeface="黑体" panose="02010609060101010101" pitchFamily="49" charset="-122"/>
              </a:rPr>
              <a:t>]+D[</a:t>
            </a:r>
            <a:r>
              <a:rPr lang="en-US" altLang="zh-CN" sz="2800" dirty="0" err="1">
                <a:latin typeface="黑体" panose="02010609060101010101" pitchFamily="49" charset="-122"/>
                <a:ea typeface="黑体" panose="02010609060101010101" pitchFamily="49" charset="-122"/>
              </a:rPr>
              <a:t>k,j</a:t>
            </a:r>
            <a:r>
              <a:rPr lang="en-US" altLang="zh-CN" sz="2800" dirty="0">
                <a:latin typeface="黑体" panose="02010609060101010101" pitchFamily="49" charset="-122"/>
                <a:ea typeface="黑体" panose="02010609060101010101" pitchFamily="49" charset="-122"/>
              </a:rPr>
              <a:t>];</a:t>
            </a:r>
          </a:p>
          <a:p>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本质是</a:t>
            </a:r>
            <a:r>
              <a:rPr lang="en-US" altLang="zh-CN" sz="2800" dirty="0">
                <a:latin typeface="黑体" panose="02010609060101010101" pitchFamily="49" charset="-122"/>
                <a:ea typeface="黑体" panose="02010609060101010101" pitchFamily="49" charset="-122"/>
              </a:rPr>
              <a:t>DP</a:t>
            </a:r>
          </a:p>
          <a:p>
            <a:r>
              <a:rPr lang="zh-CN" altLang="en-US" sz="2800" dirty="0">
                <a:latin typeface="黑体" panose="02010609060101010101" pitchFamily="49" charset="-122"/>
                <a:ea typeface="黑体" panose="02010609060101010101" pitchFamily="49" charset="-122"/>
              </a:rPr>
              <a:t>稠密图效果好，边权可正可负。</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求解任意两点最短路绝佳选择</a:t>
            </a:r>
            <a:r>
              <a:rPr lang="zh-CN" altLang="en-US" sz="2800" dirty="0" smtClean="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但</a:t>
            </a:r>
            <a:r>
              <a:rPr lang="zh-CN" altLang="en-US" sz="2800" dirty="0" smtClean="0">
                <a:latin typeface="黑体" panose="02010609060101010101" pitchFamily="49" charset="-122"/>
                <a:ea typeface="黑体" panose="02010609060101010101" pitchFamily="49" charset="-122"/>
              </a:rPr>
              <a:t>时间</a:t>
            </a:r>
            <a:r>
              <a:rPr lang="zh-CN" altLang="en-US" sz="2800" dirty="0">
                <a:latin typeface="黑体" panose="02010609060101010101" pitchFamily="49" charset="-122"/>
                <a:ea typeface="黑体" panose="02010609060101010101" pitchFamily="49" charset="-122"/>
              </a:rPr>
              <a:t>复杂</a:t>
            </a:r>
            <a:r>
              <a:rPr lang="zh-CN" altLang="en-US" sz="2800" dirty="0" smtClean="0">
                <a:latin typeface="黑体" panose="02010609060101010101" pitchFamily="49" charset="-122"/>
                <a:ea typeface="黑体" panose="02010609060101010101" pitchFamily="49" charset="-122"/>
              </a:rPr>
              <a:t>度较高</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n^3</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01081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QQ图片20170808205538.png"/>
          <p:cNvPicPr>
            <a:picLocks noChangeAspect="1"/>
          </p:cNvPicPr>
          <p:nvPr/>
        </p:nvPicPr>
        <p:blipFill>
          <a:blip r:embed="rId2" cstate="print"/>
          <a:stretch>
            <a:fillRect/>
          </a:stretch>
        </p:blipFill>
        <p:spPr>
          <a:xfrm>
            <a:off x="944078" y="930363"/>
            <a:ext cx="9853127" cy="4851919"/>
          </a:xfrm>
          <a:prstGeom prst="rect">
            <a:avLst/>
          </a:prstGeom>
        </p:spPr>
      </p:pic>
    </p:spTree>
    <p:extLst>
      <p:ext uri="{BB962C8B-B14F-4D97-AF65-F5344CB8AC3E}">
        <p14:creationId xmlns:p14="http://schemas.microsoft.com/office/powerpoint/2010/main" val="3216434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t>Dijkstra</a:t>
            </a:r>
            <a:endParaRPr lang="zh-CN" altLang="en-US" sz="5400" dirty="0"/>
          </a:p>
        </p:txBody>
      </p:sp>
      <p:sp>
        <p:nvSpPr>
          <p:cNvPr id="3" name="内容占位符 2"/>
          <p:cNvSpPr>
            <a:spLocks noGrp="1"/>
          </p:cNvSpPr>
          <p:nvPr>
            <p:ph idx="1"/>
          </p:nvPr>
        </p:nvSpPr>
        <p:spPr>
          <a:xfrm>
            <a:off x="804605" y="1948851"/>
            <a:ext cx="10896857" cy="4176527"/>
          </a:xfrm>
        </p:spPr>
        <p:txBody>
          <a:bodyPr>
            <a:normAutofit/>
          </a:bodyPr>
          <a:lstStyle/>
          <a:p>
            <a:r>
              <a:rPr lang="zh-CN" altLang="en-US" sz="2800" dirty="0">
                <a:latin typeface="黑体" panose="02010609060101010101" pitchFamily="49" charset="-122"/>
                <a:ea typeface="黑体" panose="02010609060101010101" pitchFamily="49" charset="-122"/>
              </a:rPr>
              <a:t>处理单源最短路的算法，要求边权</a:t>
            </a:r>
            <a:r>
              <a:rPr lang="zh-CN" altLang="en-US" sz="2800" dirty="0">
                <a:solidFill>
                  <a:srgbClr val="FF0000"/>
                </a:solidFill>
                <a:latin typeface="黑体" panose="02010609060101010101" pitchFamily="49" charset="-122"/>
                <a:ea typeface="黑体" panose="02010609060101010101" pitchFamily="49" charset="-122"/>
              </a:rPr>
              <a:t>非</a:t>
            </a:r>
            <a:r>
              <a:rPr lang="zh-CN" altLang="en-US" sz="2800" dirty="0" smtClean="0">
                <a:solidFill>
                  <a:srgbClr val="FF0000"/>
                </a:solidFill>
                <a:latin typeface="黑体" panose="02010609060101010101" pitchFamily="49" charset="-122"/>
                <a:ea typeface="黑体" panose="02010609060101010101" pitchFamily="49" charset="-122"/>
              </a:rPr>
              <a:t>负</a:t>
            </a:r>
            <a:endParaRPr lang="en-US" altLang="zh-CN" sz="2800" dirty="0" smtClean="0">
              <a:solidFill>
                <a:srgbClr val="FF0000"/>
              </a:solidFill>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本质</a:t>
            </a:r>
            <a:r>
              <a:rPr lang="zh-CN" altLang="en-US" sz="2800" dirty="0">
                <a:latin typeface="黑体" panose="02010609060101010101" pitchFamily="49" charset="-122"/>
                <a:ea typeface="黑体" panose="02010609060101010101" pitchFamily="49" charset="-122"/>
              </a:rPr>
              <a:t>是贪心，每次选择一个未确定的标号并将其</a:t>
            </a:r>
            <a:r>
              <a:rPr lang="zh-CN" altLang="en-US" sz="2800" dirty="0" smtClean="0">
                <a:latin typeface="黑体" panose="02010609060101010101" pitchFamily="49" charset="-122"/>
                <a:ea typeface="黑体" panose="02010609060101010101" pitchFamily="49" charset="-122"/>
              </a:rPr>
              <a:t>确定。</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具体操作：每次将离源点最短的点加入目标集合，并用其伸出的边更新集合外的点的最短路，重复操作直至</a:t>
            </a:r>
            <a:r>
              <a:rPr lang="zh-CN" altLang="en-US" sz="2800" dirty="0">
                <a:latin typeface="黑体" panose="02010609060101010101" pitchFamily="49" charset="-122"/>
                <a:ea typeface="黑体" panose="02010609060101010101" pitchFamily="49" charset="-122"/>
              </a:rPr>
              <a:t>所</a:t>
            </a:r>
            <a:r>
              <a:rPr lang="zh-CN" altLang="en-US" sz="2800" dirty="0" smtClean="0">
                <a:latin typeface="黑体" panose="02010609060101010101" pitchFamily="49" charset="-122"/>
                <a:ea typeface="黑体" panose="02010609060101010101" pitchFamily="49" charset="-122"/>
              </a:rPr>
              <a:t>有点被选入目标集合。</a:t>
            </a:r>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时间复杂度：</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V²+E</a:t>
            </a:r>
            <a:r>
              <a:rPr lang="zh-CN" altLang="en-US" sz="2800" dirty="0">
                <a:latin typeface="黑体" panose="02010609060101010101" pitchFamily="49" charset="-122"/>
                <a:ea typeface="黑体" panose="02010609060101010101" pitchFamily="49" charset="-122"/>
              </a:rPr>
              <a:t>），堆优化可达到</a:t>
            </a:r>
            <a:r>
              <a:rPr lang="en-US" altLang="zh-CN" sz="2800" dirty="0">
                <a:latin typeface="黑体" panose="02010609060101010101" pitchFamily="49" charset="-122"/>
                <a:ea typeface="黑体" panose="02010609060101010101" pitchFamily="49" charset="-122"/>
              </a:rPr>
              <a:t>O</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V+E</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log V</a:t>
            </a:r>
            <a:r>
              <a:rPr lang="zh-CN" altLang="en-US" sz="2800" dirty="0" smtClean="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84113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汽尾迹">
  <a:themeElements>
    <a:clrScheme name="水汽尾迹">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水汽尾迹">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汽尾迹">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水汽尾迹</Template>
  <TotalTime>8899</TotalTime>
  <Words>3697</Words>
  <Application>Microsoft Office PowerPoint</Application>
  <PresentationFormat>宽屏</PresentationFormat>
  <Paragraphs>272</Paragraphs>
  <Slides>63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63</vt:i4>
      </vt:variant>
    </vt:vector>
  </HeadingPairs>
  <TitlesOfParts>
    <vt:vector size="77" baseType="lpstr">
      <vt:lpstr>方正舒体</vt:lpstr>
      <vt:lpstr>黑体</vt:lpstr>
      <vt:lpstr>华文行楷</vt:lpstr>
      <vt:lpstr>华文新魏</vt:lpstr>
      <vt:lpstr>楷体</vt:lpstr>
      <vt:lpstr>隶书</vt:lpstr>
      <vt:lpstr>宋体</vt:lpstr>
      <vt:lpstr>微软雅黑</vt:lpstr>
      <vt:lpstr>Arial</vt:lpstr>
      <vt:lpstr>Calibri</vt:lpstr>
      <vt:lpstr>Cambria Math</vt:lpstr>
      <vt:lpstr>Century Gothic</vt:lpstr>
      <vt:lpstr>Wingdings</vt:lpstr>
      <vt:lpstr>水汽尾迹</vt:lpstr>
      <vt:lpstr>图论初步</vt:lpstr>
      <vt:lpstr>PowerPoint 演示文稿</vt:lpstr>
      <vt:lpstr>目录</vt:lpstr>
      <vt:lpstr>图的定义</vt:lpstr>
      <vt:lpstr>顶点的度</vt:lpstr>
      <vt:lpstr>最短路</vt:lpstr>
      <vt:lpstr>Floyd </vt:lpstr>
      <vt:lpstr>PowerPoint 演示文稿</vt:lpstr>
      <vt:lpstr>Dijkstra</vt:lpstr>
      <vt:lpstr>Spfa</vt:lpstr>
      <vt:lpstr>SPFA判负环</vt:lpstr>
      <vt:lpstr>Johnson </vt:lpstr>
      <vt:lpstr>Johnson </vt:lpstr>
      <vt:lpstr>Johnson  </vt:lpstr>
      <vt:lpstr>遥远的旅途</vt:lpstr>
      <vt:lpstr>JZOJ5864</vt:lpstr>
      <vt:lpstr>差分约束</vt:lpstr>
      <vt:lpstr>PowerPoint 演示文稿</vt:lpstr>
      <vt:lpstr>PowerPoint 演示文稿</vt:lpstr>
      <vt:lpstr>解的存在性</vt:lpstr>
      <vt:lpstr>PowerPoint 演示文稿</vt:lpstr>
      <vt:lpstr>序列</vt:lpstr>
      <vt:lpstr>PowerPoint 演示文稿</vt:lpstr>
      <vt:lpstr>生成树相关</vt:lpstr>
      <vt:lpstr>PowerPoint 演示文稿</vt:lpstr>
      <vt:lpstr>最小生成树(mst)</vt:lpstr>
      <vt:lpstr>Prim</vt:lpstr>
      <vt:lpstr>Kruskal</vt:lpstr>
      <vt:lpstr>Boruvka</vt:lpstr>
      <vt:lpstr>jzoj5060 公路建设</vt:lpstr>
      <vt:lpstr>jzoj4899</vt:lpstr>
      <vt:lpstr>次小生成树</vt:lpstr>
      <vt:lpstr>最小斯坦纳树</vt:lpstr>
      <vt:lpstr>模板题：bzoj2595游览计划</vt:lpstr>
      <vt:lpstr>PowerPoint 演示文稿</vt:lpstr>
      <vt:lpstr>PowerPoint 演示文稿</vt:lpstr>
      <vt:lpstr>联通分量相关</vt:lpstr>
      <vt:lpstr>在无向图G上的定义</vt:lpstr>
      <vt:lpstr>PowerPoint 演示文稿</vt:lpstr>
      <vt:lpstr>无向图上的Tarjan</vt:lpstr>
      <vt:lpstr>求割点</vt:lpstr>
      <vt:lpstr>求点双联通分量</vt:lpstr>
      <vt:lpstr>求割边</vt:lpstr>
      <vt:lpstr>求边双联通分量</vt:lpstr>
      <vt:lpstr>在有向图G上的定义</vt:lpstr>
      <vt:lpstr>有向图上的Tarjan</vt:lpstr>
      <vt:lpstr>bzoj5017 [snoi2017]炸弹</vt:lpstr>
      <vt:lpstr>PowerPoint 演示文稿</vt:lpstr>
      <vt:lpstr>构图</vt:lpstr>
      <vt:lpstr>PowerPoint 演示文稿</vt:lpstr>
      <vt:lpstr>jzoj4696</vt:lpstr>
      <vt:lpstr>PowerPoint 演示文稿</vt:lpstr>
      <vt:lpstr>二分图</vt:lpstr>
      <vt:lpstr>PowerPoint 演示文稿</vt:lpstr>
      <vt:lpstr>二分图判定</vt:lpstr>
      <vt:lpstr>二分图最大匹配</vt:lpstr>
      <vt:lpstr>最大独立集</vt:lpstr>
      <vt:lpstr>最小点覆盖</vt:lpstr>
      <vt:lpstr>一些定理</vt:lpstr>
      <vt:lpstr>有向无环图最小不相交路径覆盖</vt:lpstr>
      <vt:lpstr>bzoj4443[Scoi2015]小凸玩矩阵</vt:lpstr>
      <vt:lpstr>PowerPoint 演示文稿</vt:lpstr>
      <vt:lpstr>Thank You！</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字符串初级</dc:title>
  <dc:creator>Windows User</dc:creator>
  <cp:lastModifiedBy>Windows User</cp:lastModifiedBy>
  <cp:revision>199</cp:revision>
  <dcterms:created xsi:type="dcterms:W3CDTF">2019-07-31T13:05:12Z</dcterms:created>
  <dcterms:modified xsi:type="dcterms:W3CDTF">2019-08-13T12:00:04Z</dcterms:modified>
</cp:coreProperties>
</file>