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72" r:id="rId2"/>
  </p:sldMasterIdLst>
  <p:sldIdLst>
    <p:sldId id="256" r:id="rId3"/>
    <p:sldId id="260" r:id="rId4"/>
    <p:sldId id="257" r:id="rId5"/>
    <p:sldId id="258" r:id="rId6"/>
    <p:sldId id="259" r:id="rId7"/>
    <p:sldId id="261" r:id="rId8"/>
    <p:sldId id="262" r:id="rId9"/>
    <p:sldId id="263" r:id="rId10"/>
    <p:sldId id="264" r:id="rId11"/>
    <p:sldId id="265" r:id="rId12"/>
    <p:sldId id="266" r:id="rId13"/>
    <p:sldId id="267" r:id="rId14"/>
    <p:sldId id="269" r:id="rId15"/>
    <p:sldId id="281" r:id="rId16"/>
    <p:sldId id="286" r:id="rId17"/>
    <p:sldId id="287" r:id="rId18"/>
    <p:sldId id="288" r:id="rId19"/>
    <p:sldId id="272" r:id="rId20"/>
    <p:sldId id="273" r:id="rId21"/>
    <p:sldId id="277" r:id="rId22"/>
    <p:sldId id="278" r:id="rId23"/>
    <p:sldId id="299" r:id="rId24"/>
    <p:sldId id="280" r:id="rId25"/>
    <p:sldId id="290" r:id="rId26"/>
    <p:sldId id="293" r:id="rId27"/>
    <p:sldId id="297" r:id="rId28"/>
    <p:sldId id="298" r:id="rId29"/>
    <p:sldId id="300" r:id="rId30"/>
    <p:sldId id="301" r:id="rId31"/>
    <p:sldId id="302" r:id="rId32"/>
    <p:sldId id="304" r:id="rId33"/>
    <p:sldId id="3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5" autoAdjust="0"/>
    <p:restoredTop sz="94660"/>
  </p:normalViewPr>
  <p:slideViewPr>
    <p:cSldViewPr snapToGrid="0">
      <p:cViewPr varScale="1">
        <p:scale>
          <a:sx n="65" d="100"/>
          <a:sy n="65" d="100"/>
        </p:scale>
        <p:origin x="8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54161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296327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58398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16123765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892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5146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66281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255351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438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1725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01111427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3753238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2432611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7866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176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260640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6174164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4243262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05164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42641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963410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11802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404292913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08ECFE7D-AC47-4D5D-9059-FA0A2DF1C80C}" type="datetimeFigureOut">
              <a:rPr lang="zh-CN" altLang="en-US" smtClean="0"/>
              <a:t>2019/8/13</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3163895990"/>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www.matrix67.com/blog/archives/116"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oi.men.ci/network-flow-with-bounds/" TargetMode="External"/><Relationship Id="rId2" Type="http://schemas.openxmlformats.org/officeDocument/2006/relationships/hyperlink" Target="https://oi-wiki.org/graph/flow/max-flow/" TargetMode="External"/><Relationship Id="rId1" Type="http://schemas.openxmlformats.org/officeDocument/2006/relationships/slideLayout" Target="../slideLayouts/slideLayout13.xml"/><Relationship Id="rId4" Type="http://schemas.openxmlformats.org/officeDocument/2006/relationships/hyperlink" Target="https://loj.ac/problems/search?keyword=%E4%B8%8A%E4%B8%8B%E7%95%8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65E4C-5CD1-4DFE-9404-A6F011C081DB}"/>
              </a:ext>
            </a:extLst>
          </p:cNvPr>
          <p:cNvSpPr>
            <a:spLocks noGrp="1"/>
          </p:cNvSpPr>
          <p:nvPr>
            <p:ph type="ctrTitle"/>
          </p:nvPr>
        </p:nvSpPr>
        <p:spPr/>
        <p:txBody>
          <a:bodyPr/>
          <a:lstStyle/>
          <a:p>
            <a:r>
              <a:rPr lang="zh-CN" altLang="en-US" dirty="0"/>
              <a:t>网络流</a:t>
            </a:r>
          </a:p>
        </p:txBody>
      </p:sp>
      <p:sp>
        <p:nvSpPr>
          <p:cNvPr id="3" name="副标题 2">
            <a:extLst>
              <a:ext uri="{FF2B5EF4-FFF2-40B4-BE49-F238E27FC236}">
                <a16:creationId xmlns:a16="http://schemas.microsoft.com/office/drawing/2014/main" id="{2494BECE-D264-42FC-B07E-A4F0A3F714E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7849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E5C09-5FF0-43A1-A798-92C568B524A2}"/>
              </a:ext>
            </a:extLst>
          </p:cNvPr>
          <p:cNvSpPr>
            <a:spLocks noGrp="1"/>
          </p:cNvSpPr>
          <p:nvPr>
            <p:ph type="title"/>
          </p:nvPr>
        </p:nvSpPr>
        <p:spPr/>
        <p:txBody>
          <a:bodyPr/>
          <a:lstStyle/>
          <a:p>
            <a:r>
              <a:rPr lang="en-US" altLang="zh-CN" dirty="0"/>
              <a:t>Dinic</a:t>
            </a:r>
            <a:endParaRPr lang="zh-CN" altLang="en-US" dirty="0"/>
          </a:p>
        </p:txBody>
      </p:sp>
      <p:sp>
        <p:nvSpPr>
          <p:cNvPr id="3" name="内容占位符 2">
            <a:extLst>
              <a:ext uri="{FF2B5EF4-FFF2-40B4-BE49-F238E27FC236}">
                <a16:creationId xmlns:a16="http://schemas.microsoft.com/office/drawing/2014/main" id="{CE686138-6CA1-406F-B749-CEE7731DE02D}"/>
              </a:ext>
            </a:extLst>
          </p:cNvPr>
          <p:cNvSpPr>
            <a:spLocks noGrp="1"/>
          </p:cNvSpPr>
          <p:nvPr>
            <p:ph idx="1"/>
          </p:nvPr>
        </p:nvSpPr>
        <p:spPr/>
        <p:txBody>
          <a:bodyPr/>
          <a:lstStyle/>
          <a:p>
            <a:r>
              <a:rPr lang="zh-CN" altLang="en-US" sz="2800" dirty="0"/>
              <a:t>时间复杂度</a:t>
            </a:r>
            <a:endParaRPr lang="en-US" altLang="zh-CN" sz="2800" dirty="0"/>
          </a:p>
          <a:p>
            <a:r>
              <a:rPr lang="zh-CN" altLang="en-US" sz="2800" dirty="0"/>
              <a:t>设点数为</a:t>
            </a:r>
            <a:r>
              <a:rPr lang="en-US" altLang="zh-CN" sz="2800" dirty="0"/>
              <a:t>n</a:t>
            </a:r>
            <a:r>
              <a:rPr lang="zh-CN" altLang="en-US" sz="2800" dirty="0"/>
              <a:t>，边数为</a:t>
            </a:r>
            <a:r>
              <a:rPr lang="en-US" altLang="zh-CN" sz="2800" dirty="0"/>
              <a:t>m</a:t>
            </a:r>
            <a:r>
              <a:rPr lang="zh-CN" altLang="en-US" sz="2800" dirty="0"/>
              <a:t>，那么 </a:t>
            </a:r>
            <a:r>
              <a:rPr lang="en-US" altLang="zh-CN" sz="2800" dirty="0"/>
              <a:t>Dinic </a:t>
            </a:r>
            <a:r>
              <a:rPr lang="zh-CN" altLang="en-US" sz="2800" dirty="0"/>
              <a:t>算法的时间复杂度是</a:t>
            </a:r>
            <a:r>
              <a:rPr lang="en-US" altLang="zh-CN" sz="2800" dirty="0"/>
              <a:t>O((n^2)*m)</a:t>
            </a:r>
            <a:r>
              <a:rPr lang="zh-CN" altLang="en-US" sz="2800" dirty="0"/>
              <a:t>，在稀疏图上效率和 </a:t>
            </a:r>
            <a:r>
              <a:rPr lang="en-US" altLang="zh-CN" sz="2800" dirty="0"/>
              <a:t>EK </a:t>
            </a:r>
            <a:r>
              <a:rPr lang="zh-CN" altLang="en-US" sz="2800" dirty="0"/>
              <a:t>算法相当，但在稠密图上效率要比 </a:t>
            </a:r>
            <a:r>
              <a:rPr lang="en-US" altLang="zh-CN" sz="2800" dirty="0"/>
              <a:t>EK </a:t>
            </a:r>
            <a:r>
              <a:rPr lang="zh-CN" altLang="en-US" sz="2800" dirty="0"/>
              <a:t>算法高很多。</a:t>
            </a:r>
          </a:p>
          <a:p>
            <a:r>
              <a:rPr lang="zh-CN" altLang="en-US" sz="2800" dirty="0"/>
              <a:t>特别地，在求解二分图最大匹配问题时，可以证明 </a:t>
            </a:r>
            <a:r>
              <a:rPr lang="en-US" altLang="zh-CN" sz="2800" dirty="0"/>
              <a:t>Dinic </a:t>
            </a:r>
            <a:r>
              <a:rPr lang="zh-CN" altLang="en-US" sz="2800" dirty="0"/>
              <a:t>算法的时间复杂度是</a:t>
            </a:r>
            <a:r>
              <a:rPr lang="en-US" altLang="zh-CN" sz="2800" dirty="0"/>
              <a:t>O(m</a:t>
            </a:r>
            <a:r>
              <a:rPr lang="zh-CN" altLang="en-US" sz="2800" dirty="0"/>
              <a:t>√</a:t>
            </a:r>
            <a:r>
              <a:rPr lang="en-US" altLang="zh-CN" sz="2800" dirty="0"/>
              <a:t>n)</a:t>
            </a:r>
            <a:r>
              <a:rPr lang="zh-CN" altLang="en-US" sz="2800" dirty="0"/>
              <a:t>。</a:t>
            </a:r>
          </a:p>
          <a:p>
            <a:endParaRPr lang="zh-CN" altLang="en-US" dirty="0"/>
          </a:p>
        </p:txBody>
      </p:sp>
    </p:spTree>
    <p:extLst>
      <p:ext uri="{BB962C8B-B14F-4D97-AF65-F5344CB8AC3E}">
        <p14:creationId xmlns:p14="http://schemas.microsoft.com/office/powerpoint/2010/main" val="26984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140A-681B-467A-A662-9E7F1FE151A7}"/>
              </a:ext>
            </a:extLst>
          </p:cNvPr>
          <p:cNvSpPr>
            <a:spLocks noGrp="1"/>
          </p:cNvSpPr>
          <p:nvPr>
            <p:ph type="title"/>
          </p:nvPr>
        </p:nvSpPr>
        <p:spPr/>
        <p:txBody>
          <a:bodyPr/>
          <a:lstStyle/>
          <a:p>
            <a:r>
              <a:rPr lang="en-US" altLang="zh-CN" dirty="0"/>
              <a:t>SAP+GAP</a:t>
            </a:r>
            <a:endParaRPr lang="zh-CN" altLang="en-US" dirty="0"/>
          </a:p>
        </p:txBody>
      </p:sp>
      <p:sp>
        <p:nvSpPr>
          <p:cNvPr id="3" name="内容占位符 2">
            <a:extLst>
              <a:ext uri="{FF2B5EF4-FFF2-40B4-BE49-F238E27FC236}">
                <a16:creationId xmlns:a16="http://schemas.microsoft.com/office/drawing/2014/main" id="{E78AA021-5F2B-4105-B7A4-01403EE8246F}"/>
              </a:ext>
            </a:extLst>
          </p:cNvPr>
          <p:cNvSpPr>
            <a:spLocks noGrp="1"/>
          </p:cNvSpPr>
          <p:nvPr>
            <p:ph idx="1"/>
          </p:nvPr>
        </p:nvSpPr>
        <p:spPr>
          <a:xfrm>
            <a:off x="1261872" y="1828801"/>
            <a:ext cx="8633690" cy="4735002"/>
          </a:xfrm>
        </p:spPr>
        <p:txBody>
          <a:bodyPr>
            <a:noAutofit/>
          </a:bodyPr>
          <a:lstStyle/>
          <a:p>
            <a:r>
              <a:rPr lang="en-US" altLang="zh-CN" sz="2400" b="1" dirty="0"/>
              <a:t>sap</a:t>
            </a:r>
          </a:p>
          <a:p>
            <a:r>
              <a:rPr lang="zh-CN" altLang="en-US" sz="2400" dirty="0"/>
              <a:t>基础思路还是残余网络分层，寻找增广路。和</a:t>
            </a:r>
            <a:r>
              <a:rPr lang="en-US" altLang="zh-CN" sz="2400" dirty="0"/>
              <a:t>Dinic</a:t>
            </a:r>
            <a:r>
              <a:rPr lang="zh-CN" altLang="en-US" sz="2400" dirty="0"/>
              <a:t>思路类似。</a:t>
            </a:r>
            <a:endParaRPr lang="en-US" altLang="zh-CN" sz="2400" dirty="0"/>
          </a:p>
          <a:p>
            <a:r>
              <a:rPr lang="zh-CN" altLang="en-US" sz="2400" dirty="0"/>
              <a:t>与</a:t>
            </a:r>
            <a:r>
              <a:rPr lang="en-US" altLang="zh-CN" sz="2400" dirty="0"/>
              <a:t>dinic</a:t>
            </a:r>
            <a:r>
              <a:rPr lang="zh-CN" altLang="en-US" sz="2400" dirty="0"/>
              <a:t>的区别是就地重标号</a:t>
            </a:r>
          </a:p>
          <a:p>
            <a:r>
              <a:rPr lang="en-US" altLang="zh-CN" sz="2400" b="1" dirty="0"/>
              <a:t>Gap</a:t>
            </a:r>
            <a:r>
              <a:rPr lang="zh-CN" altLang="en-US" sz="2400" b="1" dirty="0"/>
              <a:t>优化：</a:t>
            </a:r>
          </a:p>
          <a:p>
            <a:r>
              <a:rPr lang="en-US" altLang="zh-CN" sz="2400" dirty="0"/>
              <a:t>gap[</a:t>
            </a:r>
            <a:r>
              <a:rPr lang="en-US" altLang="zh-CN" sz="2400" dirty="0" err="1"/>
              <a:t>i</a:t>
            </a:r>
            <a:r>
              <a:rPr lang="en-US" altLang="zh-CN" sz="2400" dirty="0"/>
              <a:t>]</a:t>
            </a:r>
            <a:r>
              <a:rPr lang="zh-CN" altLang="en-US" sz="2400" dirty="0"/>
              <a:t>表示</a:t>
            </a:r>
            <a:r>
              <a:rPr lang="en-US" altLang="zh-CN" sz="2400" dirty="0"/>
              <a:t>dep[x]=</a:t>
            </a:r>
            <a:r>
              <a:rPr lang="en-US" altLang="zh-CN" sz="2400" dirty="0" err="1"/>
              <a:t>i</a:t>
            </a:r>
            <a:r>
              <a:rPr lang="zh-CN" altLang="en-US" sz="2400" dirty="0"/>
              <a:t>节点的个数。</a:t>
            </a:r>
          </a:p>
          <a:p>
            <a:r>
              <a:rPr lang="zh-CN" altLang="en-US" sz="2400" dirty="0"/>
              <a:t>如果一次重标号时，出现</a:t>
            </a:r>
            <a:r>
              <a:rPr lang="en-US" altLang="zh-CN" sz="2400" dirty="0"/>
              <a:t>gap[</a:t>
            </a:r>
            <a:r>
              <a:rPr lang="en-US" altLang="zh-CN" sz="2400" dirty="0" err="1"/>
              <a:t>i</a:t>
            </a:r>
            <a:r>
              <a:rPr lang="en-US" altLang="zh-CN" sz="2400" dirty="0"/>
              <a:t>]=0</a:t>
            </a:r>
            <a:r>
              <a:rPr lang="zh-CN" altLang="en-US" sz="2400" dirty="0"/>
              <a:t>，即出现断层，则源点到汇点之间出现断路，到达不了，结束算法。</a:t>
            </a:r>
            <a:endParaRPr lang="en-US" altLang="zh-CN" sz="2400" dirty="0"/>
          </a:p>
          <a:p>
            <a:r>
              <a:rPr lang="zh-CN" altLang="en-US" sz="2400" b="1" dirty="0"/>
              <a:t>当前弧优化：</a:t>
            </a:r>
            <a:r>
              <a:rPr lang="zh-CN" altLang="en-US" sz="2400" dirty="0"/>
              <a:t>与</a:t>
            </a:r>
            <a:r>
              <a:rPr lang="en-US" altLang="zh-CN" sz="2400" dirty="0"/>
              <a:t>Dinic</a:t>
            </a:r>
            <a:r>
              <a:rPr lang="zh-CN" altLang="en-US" sz="2400" dirty="0"/>
              <a:t>类似</a:t>
            </a:r>
          </a:p>
        </p:txBody>
      </p:sp>
    </p:spTree>
    <p:extLst>
      <p:ext uri="{BB962C8B-B14F-4D97-AF65-F5344CB8AC3E}">
        <p14:creationId xmlns:p14="http://schemas.microsoft.com/office/powerpoint/2010/main" val="252900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38DCB-2022-4B4A-9858-72F1383AE854}"/>
              </a:ext>
            </a:extLst>
          </p:cNvPr>
          <p:cNvSpPr>
            <a:spLocks noGrp="1"/>
          </p:cNvSpPr>
          <p:nvPr>
            <p:ph type="title"/>
          </p:nvPr>
        </p:nvSpPr>
        <p:spPr>
          <a:xfrm>
            <a:off x="1249680" y="145808"/>
            <a:ext cx="9692640" cy="1397124"/>
          </a:xfrm>
        </p:spPr>
        <p:txBody>
          <a:bodyPr/>
          <a:lstStyle/>
          <a:p>
            <a:r>
              <a:rPr lang="en-US" altLang="zh-CN" dirty="0"/>
              <a:t>SAP+GAP</a:t>
            </a:r>
            <a:endParaRPr lang="zh-CN" altLang="en-US" dirty="0"/>
          </a:p>
        </p:txBody>
      </p:sp>
      <p:pic>
        <p:nvPicPr>
          <p:cNvPr id="5" name="内容占位符 4">
            <a:extLst>
              <a:ext uri="{FF2B5EF4-FFF2-40B4-BE49-F238E27FC236}">
                <a16:creationId xmlns:a16="http://schemas.microsoft.com/office/drawing/2014/main" id="{14097D36-9C40-4C25-AAB4-5774A4769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679" y="1542931"/>
            <a:ext cx="8194945" cy="5185653"/>
          </a:xfrm>
        </p:spPr>
      </p:pic>
    </p:spTree>
    <p:extLst>
      <p:ext uri="{BB962C8B-B14F-4D97-AF65-F5344CB8AC3E}">
        <p14:creationId xmlns:p14="http://schemas.microsoft.com/office/powerpoint/2010/main" val="124931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62008-7BB6-41C7-82C6-31BBFBA2B294}"/>
              </a:ext>
            </a:extLst>
          </p:cNvPr>
          <p:cNvSpPr>
            <a:spLocks noGrp="1"/>
          </p:cNvSpPr>
          <p:nvPr>
            <p:ph type="title"/>
          </p:nvPr>
        </p:nvSpPr>
        <p:spPr/>
        <p:txBody>
          <a:bodyPr/>
          <a:lstStyle/>
          <a:p>
            <a:r>
              <a:rPr lang="zh-CN" altLang="en-US" dirty="0"/>
              <a:t>最小割</a:t>
            </a:r>
          </a:p>
        </p:txBody>
      </p:sp>
      <p:sp>
        <p:nvSpPr>
          <p:cNvPr id="3" name="内容占位符 2">
            <a:extLst>
              <a:ext uri="{FF2B5EF4-FFF2-40B4-BE49-F238E27FC236}">
                <a16:creationId xmlns:a16="http://schemas.microsoft.com/office/drawing/2014/main" id="{E502E801-F602-4A59-97C0-745C25B6230E}"/>
              </a:ext>
            </a:extLst>
          </p:cNvPr>
          <p:cNvSpPr>
            <a:spLocks noGrp="1"/>
          </p:cNvSpPr>
          <p:nvPr>
            <p:ph idx="1"/>
          </p:nvPr>
        </p:nvSpPr>
        <p:spPr>
          <a:xfrm>
            <a:off x="1261872" y="2029216"/>
            <a:ext cx="9297569" cy="4351337"/>
          </a:xfrm>
        </p:spPr>
        <p:txBody>
          <a:bodyPr>
            <a:normAutofit/>
          </a:bodyPr>
          <a:lstStyle/>
          <a:p>
            <a:pPr lvl="0" eaLnBrk="0" fontAlgn="base" hangingPunct="0">
              <a:spcBef>
                <a:spcPct val="0"/>
              </a:spcBef>
              <a:spcAft>
                <a:spcPct val="0"/>
              </a:spcAft>
            </a:pPr>
            <a:r>
              <a:rPr lang="zh-CN" altLang="en-US" sz="2800" dirty="0">
                <a:solidFill>
                  <a:srgbClr val="000000"/>
                </a:solidFill>
                <a:ea typeface="Open Sans"/>
              </a:rPr>
              <a:t>定义：</a:t>
            </a:r>
            <a:endParaRPr lang="en-US" altLang="zh-CN" sz="2800" dirty="0">
              <a:solidFill>
                <a:srgbClr val="000000"/>
              </a:solidFill>
              <a:ea typeface="Open Sans"/>
            </a:endParaRPr>
          </a:p>
          <a:p>
            <a:pPr lvl="0" eaLnBrk="0" fontAlgn="base" hangingPunct="0">
              <a:spcBef>
                <a:spcPct val="0"/>
              </a:spcBef>
              <a:spcAft>
                <a:spcPct val="0"/>
              </a:spcAft>
            </a:pPr>
            <a:r>
              <a:rPr lang="zh-CN" altLang="en-US" sz="2800" dirty="0">
                <a:solidFill>
                  <a:srgbClr val="000000"/>
                </a:solidFill>
                <a:ea typeface="Open Sans"/>
              </a:rPr>
              <a:t>一个 </a:t>
            </a:r>
            <a:r>
              <a:rPr lang="en-US" altLang="zh-CN" sz="2800" dirty="0">
                <a:solidFill>
                  <a:srgbClr val="000000"/>
                </a:solidFill>
                <a:ea typeface="Open Sans"/>
              </a:rPr>
              <a:t>s-t </a:t>
            </a:r>
            <a:r>
              <a:rPr lang="zh-CN" altLang="en-US" sz="2800" dirty="0">
                <a:solidFill>
                  <a:srgbClr val="000000"/>
                </a:solidFill>
                <a:ea typeface="Open Sans"/>
              </a:rPr>
              <a:t>割 </a:t>
            </a:r>
            <a:r>
              <a:rPr lang="en-US" altLang="zh-CN" sz="2800" dirty="0">
                <a:solidFill>
                  <a:srgbClr val="000000"/>
                </a:solidFill>
                <a:ea typeface="Open Sans"/>
              </a:rPr>
              <a:t>C = (S, T) </a:t>
            </a:r>
            <a:r>
              <a:rPr lang="zh-CN" altLang="en-US" sz="2800" dirty="0">
                <a:solidFill>
                  <a:srgbClr val="000000"/>
                </a:solidFill>
                <a:ea typeface="Open Sans"/>
              </a:rPr>
              <a:t>是一种 </a:t>
            </a:r>
            <a:r>
              <a:rPr lang="en-US" altLang="zh-CN" sz="2800" dirty="0">
                <a:solidFill>
                  <a:srgbClr val="000000"/>
                </a:solidFill>
                <a:ea typeface="Open Sans"/>
              </a:rPr>
              <a:t>V </a:t>
            </a:r>
            <a:r>
              <a:rPr lang="zh-CN" altLang="en-US" sz="2800" dirty="0">
                <a:solidFill>
                  <a:srgbClr val="000000"/>
                </a:solidFill>
                <a:ea typeface="Open Sans"/>
              </a:rPr>
              <a:t>的划分使得 </a:t>
            </a:r>
            <a:r>
              <a:rPr lang="en-US" altLang="zh-CN" sz="2800" dirty="0">
                <a:solidFill>
                  <a:srgbClr val="000000"/>
                </a:solidFill>
                <a:ea typeface="Open Sans"/>
              </a:rPr>
              <a:t>s ∈ S, t ∈ T</a:t>
            </a:r>
            <a:r>
              <a:rPr lang="zh-CN" altLang="en-US" sz="2800" dirty="0">
                <a:solidFill>
                  <a:srgbClr val="000000"/>
                </a:solidFill>
                <a:ea typeface="Open Sans"/>
              </a:rPr>
              <a:t>。</a:t>
            </a:r>
            <a:r>
              <a:rPr lang="en-US" altLang="zh-CN" sz="2800" dirty="0">
                <a:solidFill>
                  <a:srgbClr val="000000"/>
                </a:solidFill>
                <a:ea typeface="Open Sans"/>
              </a:rPr>
              <a:t>C </a:t>
            </a:r>
            <a:r>
              <a:rPr lang="zh-CN" altLang="en-US" sz="2800" dirty="0">
                <a:solidFill>
                  <a:srgbClr val="000000"/>
                </a:solidFill>
                <a:ea typeface="Open Sans"/>
              </a:rPr>
              <a:t>的割集是集合 </a:t>
            </a:r>
            <a:r>
              <a:rPr lang="en-US" altLang="zh-CN" sz="2800" dirty="0">
                <a:solidFill>
                  <a:srgbClr val="000000"/>
                </a:solidFill>
                <a:ea typeface="Open Sans"/>
              </a:rPr>
              <a:t>{</a:t>
            </a:r>
            <a:r>
              <a:rPr lang="en-US" altLang="zh-CN" sz="2800" dirty="0"/>
              <a:t>(u,v)</a:t>
            </a:r>
            <a:r>
              <a:rPr lang="en-US" altLang="zh-CN" sz="2800" dirty="0">
                <a:solidFill>
                  <a:srgbClr val="000000"/>
                </a:solidFill>
                <a:ea typeface="Open Sans"/>
              </a:rPr>
              <a:t> ∈ E,u ∈ S,v ∈ T}</a:t>
            </a:r>
          </a:p>
          <a:p>
            <a:pPr lvl="0" eaLnBrk="0" fontAlgn="base" hangingPunct="0">
              <a:spcBef>
                <a:spcPct val="0"/>
              </a:spcBef>
              <a:spcAft>
                <a:spcPct val="0"/>
              </a:spcAft>
            </a:pPr>
            <a:endParaRPr lang="en-US" altLang="zh-CN" sz="2800" dirty="0">
              <a:solidFill>
                <a:srgbClr val="000000"/>
              </a:solidFill>
              <a:ea typeface="Open Sans"/>
            </a:endParaRPr>
          </a:p>
          <a:p>
            <a:pPr lvl="0" eaLnBrk="0" fontAlgn="base" hangingPunct="0">
              <a:spcBef>
                <a:spcPct val="0"/>
              </a:spcBef>
              <a:spcAft>
                <a:spcPct val="0"/>
              </a:spcAft>
            </a:pPr>
            <a:r>
              <a:rPr lang="zh-CN" altLang="en-US" sz="2800" dirty="0">
                <a:solidFill>
                  <a:srgbClr val="000000"/>
                </a:solidFill>
                <a:ea typeface="Open Sans"/>
              </a:rPr>
              <a:t>最大流最小割定理：</a:t>
            </a:r>
            <a:endParaRPr lang="en-US" altLang="zh-CN" sz="2800" dirty="0">
              <a:solidFill>
                <a:srgbClr val="000000"/>
              </a:solidFill>
              <a:ea typeface="Open Sans"/>
            </a:endParaRPr>
          </a:p>
          <a:p>
            <a:pPr lvl="0" eaLnBrk="0" fontAlgn="base" hangingPunct="0">
              <a:spcBef>
                <a:spcPct val="0"/>
              </a:spcBef>
              <a:spcAft>
                <a:spcPct val="0"/>
              </a:spcAft>
            </a:pPr>
            <a:r>
              <a:rPr lang="zh-CN" altLang="en-US" sz="2800" dirty="0">
                <a:solidFill>
                  <a:srgbClr val="000000"/>
                </a:solidFill>
                <a:ea typeface="Open Sans"/>
              </a:rPr>
              <a:t>从源点到目标点的最大的流量等于最小割的每一条边的和。即对于一个如果移除其中任何一边就会断开源点和目标点的边的集合的边的容量的总和。</a:t>
            </a:r>
            <a:endParaRPr lang="en-US" altLang="zh-CN" sz="2800" dirty="0">
              <a:solidFill>
                <a:srgbClr val="000000"/>
              </a:solidFill>
              <a:ea typeface="Open Sans"/>
            </a:endParaRPr>
          </a:p>
          <a:p>
            <a:pPr lvl="0" eaLnBrk="0" fontAlgn="base" hangingPunct="0">
              <a:spcBef>
                <a:spcPct val="0"/>
              </a:spcBef>
              <a:spcAft>
                <a:spcPct val="0"/>
              </a:spcAft>
            </a:pPr>
            <a:endParaRPr lang="zh-CN" altLang="en-US" sz="2800" dirty="0"/>
          </a:p>
        </p:txBody>
      </p:sp>
      <p:sp>
        <p:nvSpPr>
          <p:cNvPr id="7" name="AutoShape 4" descr="{\displaystyle \{(u,v)\in E\ :\ u\in S,v\in T\}.}">
            <a:extLst>
              <a:ext uri="{FF2B5EF4-FFF2-40B4-BE49-F238E27FC236}">
                <a16:creationId xmlns:a16="http://schemas.microsoft.com/office/drawing/2014/main" id="{8A266A46-DEA7-44A1-AC21-38A4E72588F6}"/>
              </a:ext>
            </a:extLst>
          </p:cNvPr>
          <p:cNvSpPr>
            <a:spLocks noChangeAspect="1" noChangeArrowheads="1"/>
          </p:cNvSpPr>
          <p:nvPr/>
        </p:nvSpPr>
        <p:spPr bwMode="auto">
          <a:xfrm>
            <a:off x="180975" y="-3095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3966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74546-64AE-4927-AB51-26B0A87DE493}"/>
              </a:ext>
            </a:extLst>
          </p:cNvPr>
          <p:cNvSpPr>
            <a:spLocks noGrp="1"/>
          </p:cNvSpPr>
          <p:nvPr>
            <p:ph type="title"/>
          </p:nvPr>
        </p:nvSpPr>
        <p:spPr/>
        <p:txBody>
          <a:bodyPr/>
          <a:lstStyle/>
          <a:p>
            <a:r>
              <a:rPr lang="zh-CN" altLang="en-US" dirty="0"/>
              <a:t>最大权闭合子图</a:t>
            </a:r>
          </a:p>
        </p:txBody>
      </p:sp>
      <p:sp>
        <p:nvSpPr>
          <p:cNvPr id="3" name="内容占位符 2">
            <a:extLst>
              <a:ext uri="{FF2B5EF4-FFF2-40B4-BE49-F238E27FC236}">
                <a16:creationId xmlns:a16="http://schemas.microsoft.com/office/drawing/2014/main" id="{34D7C511-DFD4-48D6-B2D2-0DFAADC2EB5A}"/>
              </a:ext>
            </a:extLst>
          </p:cNvPr>
          <p:cNvSpPr>
            <a:spLocks noGrp="1"/>
          </p:cNvSpPr>
          <p:nvPr>
            <p:ph idx="1"/>
          </p:nvPr>
        </p:nvSpPr>
        <p:spPr>
          <a:xfrm>
            <a:off x="1261871" y="1828800"/>
            <a:ext cx="10273637" cy="5029200"/>
          </a:xfrm>
        </p:spPr>
        <p:txBody>
          <a:bodyPr>
            <a:normAutofit/>
          </a:bodyPr>
          <a:lstStyle/>
          <a:p>
            <a:r>
              <a:rPr lang="zh-CN" altLang="en-US" sz="2200" dirty="0"/>
              <a:t>引入闭合子图的概念 </a:t>
            </a:r>
            <a:r>
              <a:rPr lang="en-US" altLang="zh-CN" sz="2200" dirty="0"/>
              <a:t>: </a:t>
            </a:r>
            <a:r>
              <a:rPr lang="zh-CN" altLang="en-US" sz="2200" dirty="0"/>
              <a:t>通俗点说就是选出一个图的子图，使得子图中的所有点出度指向的点依旧在这个子图内，则说明此子图是闭合子图。</a:t>
            </a:r>
          </a:p>
          <a:p>
            <a:r>
              <a:rPr lang="zh-CN" altLang="en-US" sz="2200" dirty="0"/>
              <a:t>最大权闭合子图 </a:t>
            </a:r>
            <a:r>
              <a:rPr lang="en-US" altLang="zh-CN" sz="2200" dirty="0"/>
              <a:t>: </a:t>
            </a:r>
            <a:r>
              <a:rPr lang="zh-CN" altLang="en-US" sz="2200" dirty="0"/>
              <a:t>假设每个点具有点权值，在一个图的所有闭合子图中，点权之和最大的即是最大权闭合子图。</a:t>
            </a:r>
            <a:endParaRPr lang="en-US" altLang="zh-CN" sz="2200" dirty="0"/>
          </a:p>
          <a:p>
            <a:r>
              <a:rPr lang="zh-CN" altLang="en-US" sz="2200" dirty="0"/>
              <a:t>算法流程：</a:t>
            </a:r>
            <a:endParaRPr lang="en-US" altLang="zh-CN" sz="2200" dirty="0"/>
          </a:p>
          <a:p>
            <a:r>
              <a:rPr lang="zh-CN" altLang="en-US" sz="2200" dirty="0"/>
              <a:t>先抽象出一个超级源、超级汇</a:t>
            </a:r>
          </a:p>
          <a:p>
            <a:r>
              <a:rPr lang="zh-CN" altLang="en-US" sz="2200" dirty="0"/>
              <a:t>将权值为正的点和超级源点连接、容量为权值</a:t>
            </a:r>
          </a:p>
          <a:p>
            <a:r>
              <a:rPr lang="zh-CN" altLang="en-US" sz="2200" dirty="0"/>
              <a:t>将权值为负的点和超级汇点连接、容量为权值的绝对值</a:t>
            </a:r>
          </a:p>
          <a:p>
            <a:r>
              <a:rPr lang="zh-CN" altLang="en-US" sz="2200" dirty="0"/>
              <a:t>然后除了源、汇之外的点直接按原来的边连，容量为无穷大（原边不可割）</a:t>
            </a:r>
          </a:p>
          <a:p>
            <a:r>
              <a:rPr lang="zh-CN" altLang="en-US" sz="2200" dirty="0"/>
              <a:t>最大权闭合子图权值  </a:t>
            </a:r>
            <a:r>
              <a:rPr lang="en-US" altLang="zh-CN" sz="2200" dirty="0"/>
              <a:t>=  </a:t>
            </a:r>
            <a:r>
              <a:rPr lang="zh-CN" altLang="en-US" sz="2200" dirty="0"/>
              <a:t>所有权值为正的权值之和  </a:t>
            </a:r>
            <a:r>
              <a:rPr lang="en-US" altLang="zh-CN" sz="2200" dirty="0"/>
              <a:t>-  </a:t>
            </a:r>
            <a:r>
              <a:rPr lang="zh-CN" altLang="en-US" sz="2200" dirty="0"/>
              <a:t>最大流 </a:t>
            </a:r>
          </a:p>
          <a:p>
            <a:endParaRPr lang="zh-CN" altLang="en-US" dirty="0"/>
          </a:p>
        </p:txBody>
      </p:sp>
      <p:pic>
        <p:nvPicPr>
          <p:cNvPr id="5" name="图片 4">
            <a:extLst>
              <a:ext uri="{FF2B5EF4-FFF2-40B4-BE49-F238E27FC236}">
                <a16:creationId xmlns:a16="http://schemas.microsoft.com/office/drawing/2014/main" id="{A950AAA4-8CED-4D74-84DF-EE0131819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505" y="167322"/>
            <a:ext cx="1628775" cy="1524000"/>
          </a:xfrm>
          <a:prstGeom prst="rect">
            <a:avLst/>
          </a:prstGeom>
        </p:spPr>
      </p:pic>
    </p:spTree>
    <p:extLst>
      <p:ext uri="{BB962C8B-B14F-4D97-AF65-F5344CB8AC3E}">
        <p14:creationId xmlns:p14="http://schemas.microsoft.com/office/powerpoint/2010/main" val="171308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6DB34-722F-4C8A-A6E9-A68F0CB66DD0}"/>
              </a:ext>
            </a:extLst>
          </p:cNvPr>
          <p:cNvSpPr>
            <a:spLocks noGrp="1"/>
          </p:cNvSpPr>
          <p:nvPr>
            <p:ph type="title"/>
          </p:nvPr>
        </p:nvSpPr>
        <p:spPr/>
        <p:txBody>
          <a:bodyPr/>
          <a:lstStyle/>
          <a:p>
            <a:r>
              <a:rPr lang="zh-CN" altLang="en-US" dirty="0"/>
              <a:t>最大权闭合子图</a:t>
            </a:r>
          </a:p>
        </p:txBody>
      </p:sp>
      <p:sp>
        <p:nvSpPr>
          <p:cNvPr id="3" name="内容占位符 2">
            <a:extLst>
              <a:ext uri="{FF2B5EF4-FFF2-40B4-BE49-F238E27FC236}">
                <a16:creationId xmlns:a16="http://schemas.microsoft.com/office/drawing/2014/main" id="{845F61CA-3B82-4453-8181-2F936EEA0901}"/>
              </a:ext>
            </a:extLst>
          </p:cNvPr>
          <p:cNvSpPr>
            <a:spLocks noGrp="1"/>
          </p:cNvSpPr>
          <p:nvPr>
            <p:ph idx="1"/>
          </p:nvPr>
        </p:nvSpPr>
        <p:spPr>
          <a:xfrm>
            <a:off x="1261872" y="1828800"/>
            <a:ext cx="3661820" cy="4351337"/>
          </a:xfrm>
        </p:spPr>
        <p:txBody>
          <a:bodyPr/>
          <a:lstStyle/>
          <a:p>
            <a:r>
              <a:rPr lang="zh-CN" altLang="en-US" sz="2800" dirty="0"/>
              <a:t>先回忆刚刚的题目</a:t>
            </a:r>
            <a:endParaRPr lang="en-US" altLang="zh-CN" sz="2800" dirty="0"/>
          </a:p>
          <a:p>
            <a:r>
              <a:rPr lang="zh-CN" altLang="en-US" sz="2800" dirty="0"/>
              <a:t>我们可以发现，对于实验与器材的关系，连边后就是一个闭合子图</a:t>
            </a:r>
            <a:endParaRPr lang="en-US" altLang="zh-CN" sz="2800" dirty="0"/>
          </a:p>
          <a:p>
            <a:r>
              <a:rPr lang="zh-CN" altLang="en-US" sz="2800" dirty="0"/>
              <a:t>类似右图，我们可以把集合</a:t>
            </a:r>
            <a:r>
              <a:rPr lang="en-US" altLang="zh-CN" sz="2800" dirty="0"/>
              <a:t>A</a:t>
            </a:r>
            <a:r>
              <a:rPr lang="zh-CN" altLang="en-US" sz="2800" dirty="0"/>
              <a:t>看做实验，</a:t>
            </a:r>
            <a:r>
              <a:rPr lang="en-US" altLang="zh-CN" sz="2800" dirty="0"/>
              <a:t>B</a:t>
            </a:r>
            <a:r>
              <a:rPr lang="zh-CN" altLang="en-US" sz="2800" dirty="0"/>
              <a:t>看作器材</a:t>
            </a:r>
          </a:p>
          <a:p>
            <a:endParaRPr lang="zh-CN" altLang="en-US" dirty="0"/>
          </a:p>
        </p:txBody>
      </p:sp>
      <p:pic>
        <p:nvPicPr>
          <p:cNvPr id="5" name="图片 4">
            <a:extLst>
              <a:ext uri="{FF2B5EF4-FFF2-40B4-BE49-F238E27FC236}">
                <a16:creationId xmlns:a16="http://schemas.microsoft.com/office/drawing/2014/main" id="{CE34F460-0C49-471C-9FA5-9DD4D97CC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430215"/>
            <a:ext cx="2391508" cy="4577685"/>
          </a:xfrm>
          <a:prstGeom prst="rect">
            <a:avLst/>
          </a:prstGeom>
        </p:spPr>
      </p:pic>
    </p:spTree>
    <p:extLst>
      <p:ext uri="{BB962C8B-B14F-4D97-AF65-F5344CB8AC3E}">
        <p14:creationId xmlns:p14="http://schemas.microsoft.com/office/powerpoint/2010/main" val="2257458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47CC75C-730F-45E2-9012-622F83470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692" y="1286807"/>
            <a:ext cx="4653329" cy="4703097"/>
          </a:xfrm>
          <a:prstGeom prst="rect">
            <a:avLst/>
          </a:prstGeom>
        </p:spPr>
      </p:pic>
      <p:sp>
        <p:nvSpPr>
          <p:cNvPr id="2" name="标题 1">
            <a:extLst>
              <a:ext uri="{FF2B5EF4-FFF2-40B4-BE49-F238E27FC236}">
                <a16:creationId xmlns:a16="http://schemas.microsoft.com/office/drawing/2014/main" id="{4CB416C1-848A-4D11-A3C0-5018EBD12401}"/>
              </a:ext>
            </a:extLst>
          </p:cNvPr>
          <p:cNvSpPr>
            <a:spLocks noGrp="1"/>
          </p:cNvSpPr>
          <p:nvPr>
            <p:ph type="title"/>
          </p:nvPr>
        </p:nvSpPr>
        <p:spPr/>
        <p:txBody>
          <a:bodyPr/>
          <a:lstStyle/>
          <a:p>
            <a:r>
              <a:rPr lang="zh-CN" altLang="en-US" dirty="0"/>
              <a:t>最大权闭合子图</a:t>
            </a:r>
          </a:p>
        </p:txBody>
      </p:sp>
      <p:sp>
        <p:nvSpPr>
          <p:cNvPr id="3" name="内容占位符 2">
            <a:extLst>
              <a:ext uri="{FF2B5EF4-FFF2-40B4-BE49-F238E27FC236}">
                <a16:creationId xmlns:a16="http://schemas.microsoft.com/office/drawing/2014/main" id="{EC8F293A-651B-468B-B249-E96F0ACDCD21}"/>
              </a:ext>
            </a:extLst>
          </p:cNvPr>
          <p:cNvSpPr>
            <a:spLocks noGrp="1"/>
          </p:cNvSpPr>
          <p:nvPr>
            <p:ph idx="1"/>
          </p:nvPr>
        </p:nvSpPr>
        <p:spPr>
          <a:xfrm>
            <a:off x="1261871" y="1828800"/>
            <a:ext cx="4740343" cy="4351337"/>
          </a:xfrm>
        </p:spPr>
        <p:txBody>
          <a:bodyPr>
            <a:normAutofit/>
          </a:bodyPr>
          <a:lstStyle/>
          <a:p>
            <a:r>
              <a:rPr lang="zh-CN" altLang="en-US" sz="2800" dirty="0"/>
              <a:t>把刚刚的图转为网络流图</a:t>
            </a:r>
            <a:endParaRPr lang="en-US" altLang="zh-CN" sz="2800" dirty="0"/>
          </a:p>
          <a:p>
            <a:r>
              <a:rPr lang="zh-CN" altLang="en-US" sz="2800" dirty="0"/>
              <a:t>结论：最大权闭合子图的权值等于所有正权点之和（指</a:t>
            </a:r>
            <a:r>
              <a:rPr lang="en-US" altLang="zh-CN" sz="2800" dirty="0"/>
              <a:t>S-A</a:t>
            </a:r>
            <a:r>
              <a:rPr lang="zh-CN" altLang="en-US" sz="2800" dirty="0"/>
              <a:t>）减去最小割</a:t>
            </a:r>
          </a:p>
        </p:txBody>
      </p:sp>
    </p:spTree>
    <p:extLst>
      <p:ext uri="{BB962C8B-B14F-4D97-AF65-F5344CB8AC3E}">
        <p14:creationId xmlns:p14="http://schemas.microsoft.com/office/powerpoint/2010/main" val="339191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C988-9C3C-4D9F-9C6E-2854F043C1C3}"/>
              </a:ext>
            </a:extLst>
          </p:cNvPr>
          <p:cNvSpPr>
            <a:spLocks noGrp="1"/>
          </p:cNvSpPr>
          <p:nvPr>
            <p:ph type="title"/>
          </p:nvPr>
        </p:nvSpPr>
        <p:spPr/>
        <p:txBody>
          <a:bodyPr/>
          <a:lstStyle/>
          <a:p>
            <a:r>
              <a:rPr lang="zh-CN" altLang="en-US" dirty="0"/>
              <a:t>最大权闭合子图</a:t>
            </a:r>
          </a:p>
        </p:txBody>
      </p:sp>
      <p:sp>
        <p:nvSpPr>
          <p:cNvPr id="3" name="内容占位符 2">
            <a:extLst>
              <a:ext uri="{FF2B5EF4-FFF2-40B4-BE49-F238E27FC236}">
                <a16:creationId xmlns:a16="http://schemas.microsoft.com/office/drawing/2014/main" id="{D9DCB808-B1DC-4A1E-BF64-7C95FDA4F27E}"/>
              </a:ext>
            </a:extLst>
          </p:cNvPr>
          <p:cNvSpPr>
            <a:spLocks noGrp="1"/>
          </p:cNvSpPr>
          <p:nvPr>
            <p:ph idx="1"/>
          </p:nvPr>
        </p:nvSpPr>
        <p:spPr>
          <a:xfrm>
            <a:off x="1261871" y="1828800"/>
            <a:ext cx="9570251" cy="4829908"/>
          </a:xfrm>
        </p:spPr>
        <p:txBody>
          <a:bodyPr>
            <a:normAutofit/>
          </a:bodyPr>
          <a:lstStyle/>
          <a:p>
            <a:r>
              <a:rPr lang="zh-CN" altLang="en-US" sz="2400" dirty="0"/>
              <a:t>证明：</a:t>
            </a:r>
            <a:endParaRPr lang="en-US" altLang="zh-CN" sz="2400" dirty="0"/>
          </a:p>
          <a:p>
            <a:r>
              <a:rPr lang="zh-CN" altLang="en-US" sz="2400" dirty="0"/>
              <a:t>首先由割的容量</a:t>
            </a:r>
            <a:r>
              <a:rPr lang="en-US" altLang="zh-CN" sz="2400" dirty="0"/>
              <a:t>C(S,T)=T</a:t>
            </a:r>
            <a:r>
              <a:rPr lang="zh-CN" altLang="en-US" sz="2400" dirty="0"/>
              <a:t>中所有正权点的权值之和</a:t>
            </a:r>
            <a:r>
              <a:rPr lang="en-US" altLang="zh-CN" sz="2400" dirty="0"/>
              <a:t>+S</a:t>
            </a:r>
            <a:r>
              <a:rPr lang="zh-CN" altLang="en-US" sz="2400" dirty="0"/>
              <a:t>中所有负权点的权值绝对值之和。</a:t>
            </a:r>
          </a:p>
          <a:p>
            <a:r>
              <a:rPr lang="zh-CN" altLang="en-US" sz="2400" dirty="0"/>
              <a:t>闭合子图的权值</a:t>
            </a:r>
            <a:r>
              <a:rPr lang="en-US" altLang="zh-CN" sz="2400" dirty="0"/>
              <a:t>W=S</a:t>
            </a:r>
            <a:r>
              <a:rPr lang="zh-CN" altLang="en-US" sz="2400" dirty="0"/>
              <a:t>中所有正权点的权值之和</a:t>
            </a:r>
            <a:r>
              <a:rPr lang="en-US" altLang="zh-CN" sz="2400" dirty="0"/>
              <a:t>-S</a:t>
            </a:r>
            <a:r>
              <a:rPr lang="zh-CN" altLang="en-US" sz="2400" dirty="0"/>
              <a:t>中所有负权点的权值绝对值之和。</a:t>
            </a:r>
          </a:p>
          <a:p>
            <a:r>
              <a:rPr lang="zh-CN" altLang="en-US" sz="2400" dirty="0"/>
              <a:t>则有</a:t>
            </a:r>
            <a:r>
              <a:rPr lang="en-US" altLang="zh-CN" sz="2400" dirty="0"/>
              <a:t>C(S,T)+W=T</a:t>
            </a:r>
            <a:r>
              <a:rPr lang="zh-CN" altLang="en-US" sz="2400" dirty="0"/>
              <a:t>中所有正权点的权值之和</a:t>
            </a:r>
            <a:r>
              <a:rPr lang="en-US" altLang="zh-CN" sz="2400" dirty="0"/>
              <a:t>+S</a:t>
            </a:r>
            <a:r>
              <a:rPr lang="zh-CN" altLang="en-US" sz="2400" dirty="0"/>
              <a:t>中所有正权点的权值之和</a:t>
            </a:r>
            <a:r>
              <a:rPr lang="en-US" altLang="zh-CN" sz="2400" dirty="0"/>
              <a:t>=</a:t>
            </a:r>
            <a:r>
              <a:rPr lang="zh-CN" altLang="en-US" sz="2400" dirty="0"/>
              <a:t>所有正权点的权值之和。</a:t>
            </a:r>
          </a:p>
          <a:p>
            <a:r>
              <a:rPr lang="zh-CN" altLang="en-US" sz="2400" dirty="0"/>
              <a:t>所以</a:t>
            </a:r>
            <a:r>
              <a:rPr lang="en-US" altLang="zh-CN" sz="2400" dirty="0"/>
              <a:t>W=</a:t>
            </a:r>
            <a:r>
              <a:rPr lang="zh-CN" altLang="en-US" sz="2400" dirty="0"/>
              <a:t>所有正权点的权值之和</a:t>
            </a:r>
            <a:r>
              <a:rPr lang="en-US" altLang="zh-CN" sz="2400" dirty="0"/>
              <a:t>-C(S,T)</a:t>
            </a:r>
          </a:p>
          <a:p>
            <a:r>
              <a:rPr lang="zh-CN" altLang="en-US" sz="2400" dirty="0"/>
              <a:t>由于所有正权点的权值之和是一个定值，那么割的容量越小，</a:t>
            </a:r>
            <a:r>
              <a:rPr lang="en-US" altLang="zh-CN" sz="2400" dirty="0"/>
              <a:t>W</a:t>
            </a:r>
            <a:r>
              <a:rPr lang="zh-CN" altLang="en-US" sz="2400" dirty="0"/>
              <a:t>也就越大。因此当</a:t>
            </a:r>
            <a:r>
              <a:rPr lang="en-US" altLang="zh-CN" sz="2400" dirty="0"/>
              <a:t>C(S,T)</a:t>
            </a:r>
            <a:r>
              <a:rPr lang="zh-CN" altLang="en-US" sz="2400" dirty="0"/>
              <a:t>取最小割时，</a:t>
            </a:r>
            <a:r>
              <a:rPr lang="en-US" altLang="zh-CN" sz="2400" dirty="0"/>
              <a:t>W</a:t>
            </a:r>
            <a:r>
              <a:rPr lang="zh-CN" altLang="en-US" sz="2400" dirty="0"/>
              <a:t>也就达到了最大权。</a:t>
            </a:r>
          </a:p>
          <a:p>
            <a:endParaRPr lang="zh-CN" altLang="en-US" dirty="0"/>
          </a:p>
        </p:txBody>
      </p:sp>
    </p:spTree>
    <p:extLst>
      <p:ext uri="{BB962C8B-B14F-4D97-AF65-F5344CB8AC3E}">
        <p14:creationId xmlns:p14="http://schemas.microsoft.com/office/powerpoint/2010/main" val="2143956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2D3B8-3999-412E-BF9D-2979F1D55BEB}"/>
              </a:ext>
            </a:extLst>
          </p:cNvPr>
          <p:cNvSpPr>
            <a:spLocks noGrp="1"/>
          </p:cNvSpPr>
          <p:nvPr>
            <p:ph type="title"/>
          </p:nvPr>
        </p:nvSpPr>
        <p:spPr/>
        <p:txBody>
          <a:bodyPr/>
          <a:lstStyle/>
          <a:p>
            <a:r>
              <a:rPr lang="zh-CN" altLang="en-US" dirty="0"/>
              <a:t>网络流之其它</a:t>
            </a:r>
          </a:p>
        </p:txBody>
      </p:sp>
      <p:sp>
        <p:nvSpPr>
          <p:cNvPr id="3" name="内容占位符 2">
            <a:extLst>
              <a:ext uri="{FF2B5EF4-FFF2-40B4-BE49-F238E27FC236}">
                <a16:creationId xmlns:a16="http://schemas.microsoft.com/office/drawing/2014/main" id="{ACA1BF6D-EC7F-47DC-A385-4E695F7945DA}"/>
              </a:ext>
            </a:extLst>
          </p:cNvPr>
          <p:cNvSpPr>
            <a:spLocks noGrp="1"/>
          </p:cNvSpPr>
          <p:nvPr>
            <p:ph idx="1"/>
          </p:nvPr>
        </p:nvSpPr>
        <p:spPr/>
        <p:txBody>
          <a:bodyPr/>
          <a:lstStyle/>
          <a:p>
            <a:r>
              <a:rPr lang="zh-CN" altLang="en-US" sz="2800" dirty="0"/>
              <a:t>匹配 </a:t>
            </a:r>
            <a:r>
              <a:rPr lang="en-US" altLang="zh-CN" sz="2800" dirty="0"/>
              <a:t>: </a:t>
            </a:r>
            <a:r>
              <a:rPr lang="zh-CN" altLang="en-US" sz="2800" dirty="0"/>
              <a:t>在 </a:t>
            </a:r>
            <a:r>
              <a:rPr lang="en-US" altLang="zh-CN" sz="2800" i="1" dirty="0"/>
              <a:t>G</a:t>
            </a:r>
            <a:r>
              <a:rPr lang="zh-CN" altLang="en-US" sz="2800" dirty="0"/>
              <a:t> 中两两没有公共端点的边集合 </a:t>
            </a:r>
            <a:r>
              <a:rPr lang="en-US" altLang="zh-CN" sz="2800" i="1" dirty="0"/>
              <a:t>M</a:t>
            </a:r>
            <a:r>
              <a:rPr lang="zh-CN" altLang="en-US" sz="2800" dirty="0"/>
              <a:t>⊆</a:t>
            </a:r>
            <a:r>
              <a:rPr lang="en-US" altLang="zh-CN" sz="2800" i="1" dirty="0"/>
              <a:t>E</a:t>
            </a:r>
            <a:endParaRPr lang="zh-CN" altLang="en-US" sz="2800" dirty="0"/>
          </a:p>
          <a:p>
            <a:r>
              <a:rPr lang="zh-CN" altLang="en-US" sz="2800" dirty="0"/>
              <a:t>边覆盖：在 </a:t>
            </a:r>
            <a:r>
              <a:rPr lang="en-US" altLang="zh-CN" sz="2800" i="1" dirty="0"/>
              <a:t>G</a:t>
            </a:r>
            <a:r>
              <a:rPr lang="zh-CN" altLang="en-US" sz="2800" dirty="0"/>
              <a:t> 中的任意顶点都至少是 </a:t>
            </a:r>
            <a:r>
              <a:rPr lang="en-US" altLang="zh-CN" sz="2800" i="1" dirty="0"/>
              <a:t>F</a:t>
            </a:r>
            <a:r>
              <a:rPr lang="zh-CN" altLang="en-US" sz="2800" dirty="0"/>
              <a:t> 中某条边的端点的边集合</a:t>
            </a:r>
            <a:r>
              <a:rPr lang="en-US" altLang="zh-CN" sz="2800" i="1" dirty="0"/>
              <a:t>F</a:t>
            </a:r>
            <a:r>
              <a:rPr lang="zh-CN" altLang="en-US" sz="2800" dirty="0"/>
              <a:t>⊆</a:t>
            </a:r>
            <a:r>
              <a:rPr lang="en-US" altLang="zh-CN" sz="2800" i="1" dirty="0"/>
              <a:t>E</a:t>
            </a:r>
            <a:r>
              <a:rPr lang="zh-CN" altLang="en-US" sz="2800" dirty="0"/>
              <a:t> （边覆盖所有点）</a:t>
            </a:r>
          </a:p>
          <a:p>
            <a:r>
              <a:rPr lang="zh-CN" altLang="en-US" sz="2800" dirty="0"/>
              <a:t>独立集：在 </a:t>
            </a:r>
            <a:r>
              <a:rPr lang="en-US" altLang="zh-CN" sz="2800" i="1" dirty="0"/>
              <a:t>G</a:t>
            </a:r>
            <a:r>
              <a:rPr lang="zh-CN" altLang="en-US" sz="2800" dirty="0"/>
              <a:t> 中两两互不相连的顶点集合 </a:t>
            </a:r>
            <a:r>
              <a:rPr lang="en-US" altLang="zh-CN" sz="2800" i="1" dirty="0"/>
              <a:t>S</a:t>
            </a:r>
            <a:r>
              <a:rPr lang="zh-CN" altLang="en-US" sz="2800" dirty="0"/>
              <a:t>⊆</a:t>
            </a:r>
            <a:r>
              <a:rPr lang="en-US" altLang="zh-CN" sz="2800" i="1" dirty="0"/>
              <a:t>V</a:t>
            </a:r>
            <a:endParaRPr lang="zh-CN" altLang="en-US" sz="2800" dirty="0"/>
          </a:p>
          <a:p>
            <a:r>
              <a:rPr lang="zh-CN" altLang="en-US" sz="2800" dirty="0"/>
              <a:t>顶点覆盖：在 </a:t>
            </a:r>
            <a:r>
              <a:rPr lang="en-US" altLang="zh-CN" sz="2800" i="1" dirty="0"/>
              <a:t>G</a:t>
            </a:r>
            <a:r>
              <a:rPr lang="zh-CN" altLang="en-US" sz="2800" dirty="0"/>
              <a:t> 中的任意边都有至少一个端点属于 </a:t>
            </a:r>
            <a:r>
              <a:rPr lang="en-US" altLang="zh-CN" sz="2800" i="1" dirty="0"/>
              <a:t>S</a:t>
            </a:r>
            <a:r>
              <a:rPr lang="zh-CN" altLang="en-US" sz="2800" dirty="0"/>
              <a:t> 的顶点集合 </a:t>
            </a:r>
            <a:r>
              <a:rPr lang="en-US" altLang="zh-CN" sz="2800" i="1" dirty="0"/>
              <a:t>S</a:t>
            </a:r>
            <a:r>
              <a:rPr lang="zh-CN" altLang="en-US" sz="2800" dirty="0"/>
              <a:t>⊆</a:t>
            </a:r>
            <a:r>
              <a:rPr lang="en-US" altLang="zh-CN" sz="2800" i="1" dirty="0"/>
              <a:t>V</a:t>
            </a:r>
            <a:r>
              <a:rPr lang="zh-CN" altLang="en-US" sz="2800" dirty="0"/>
              <a:t> （顶点覆盖所有边）</a:t>
            </a:r>
          </a:p>
          <a:p>
            <a:r>
              <a:rPr lang="zh-CN" altLang="en-US" sz="2800" dirty="0"/>
              <a:t>与之对应的，有最大匹配 </a:t>
            </a:r>
            <a:r>
              <a:rPr lang="en-US" altLang="zh-CN" sz="2800" i="1" dirty="0"/>
              <a:t>M</a:t>
            </a:r>
            <a:r>
              <a:rPr lang="zh-CN" altLang="en-US" sz="2800" dirty="0"/>
              <a:t>​</a:t>
            </a:r>
            <a:r>
              <a:rPr lang="en-US" altLang="zh-CN" sz="2800" i="1" dirty="0"/>
              <a:t>max</a:t>
            </a:r>
            <a:r>
              <a:rPr lang="zh-CN" altLang="en-US" sz="2800" dirty="0"/>
              <a:t>​​，最小边覆盖 </a:t>
            </a:r>
            <a:r>
              <a:rPr lang="en-US" altLang="zh-CN" sz="2800" i="1" dirty="0"/>
              <a:t>F</a:t>
            </a:r>
            <a:r>
              <a:rPr lang="zh-CN" altLang="en-US" sz="2800" dirty="0"/>
              <a:t>​</a:t>
            </a:r>
            <a:r>
              <a:rPr lang="en-US" altLang="zh-CN" sz="2800" i="1" dirty="0"/>
              <a:t>min</a:t>
            </a:r>
            <a:r>
              <a:rPr lang="zh-CN" altLang="en-US" sz="2800" dirty="0"/>
              <a:t>​​，最大独立集 </a:t>
            </a:r>
            <a:r>
              <a:rPr lang="en-US" altLang="zh-CN" sz="2800" i="1" dirty="0"/>
              <a:t>S</a:t>
            </a:r>
            <a:r>
              <a:rPr lang="zh-CN" altLang="en-US" sz="2800" dirty="0"/>
              <a:t>​</a:t>
            </a:r>
            <a:r>
              <a:rPr lang="en-US" altLang="zh-CN" sz="2800" i="1" dirty="0"/>
              <a:t>max</a:t>
            </a:r>
            <a:r>
              <a:rPr lang="zh-CN" altLang="en-US" sz="2800" dirty="0"/>
              <a:t>​​、最小顶点覆盖 </a:t>
            </a:r>
            <a:r>
              <a:rPr lang="en-US" altLang="zh-CN" sz="2800" i="1" dirty="0"/>
              <a:t>S</a:t>
            </a:r>
            <a:r>
              <a:rPr lang="zh-CN" altLang="en-US" sz="2800" dirty="0"/>
              <a:t>​</a:t>
            </a:r>
            <a:r>
              <a:rPr lang="en-US" altLang="zh-CN" sz="2800" i="1" dirty="0"/>
              <a:t>min</a:t>
            </a:r>
            <a:r>
              <a:rPr lang="zh-CN" altLang="en-US" sz="2800" dirty="0"/>
              <a:t>​​ 的概念。</a:t>
            </a:r>
          </a:p>
          <a:p>
            <a:endParaRPr lang="zh-CN" altLang="en-US" dirty="0"/>
          </a:p>
        </p:txBody>
      </p:sp>
    </p:spTree>
    <p:extLst>
      <p:ext uri="{BB962C8B-B14F-4D97-AF65-F5344CB8AC3E}">
        <p14:creationId xmlns:p14="http://schemas.microsoft.com/office/powerpoint/2010/main" val="290081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9537AE0-F587-463E-A6E7-4A4252A84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856" y="2365179"/>
            <a:ext cx="10106288" cy="3672366"/>
          </a:xfrm>
          <a:prstGeom prst="rect">
            <a:avLst/>
          </a:prstGeom>
        </p:spPr>
      </p:pic>
      <p:sp>
        <p:nvSpPr>
          <p:cNvPr id="2" name="标题 1">
            <a:extLst>
              <a:ext uri="{FF2B5EF4-FFF2-40B4-BE49-F238E27FC236}">
                <a16:creationId xmlns:a16="http://schemas.microsoft.com/office/drawing/2014/main" id="{007F661F-B588-4DEC-BB45-45A81D5BBBFC}"/>
              </a:ext>
            </a:extLst>
          </p:cNvPr>
          <p:cNvSpPr>
            <a:spLocks noGrp="1"/>
          </p:cNvSpPr>
          <p:nvPr>
            <p:ph type="title"/>
          </p:nvPr>
        </p:nvSpPr>
        <p:spPr>
          <a:xfrm>
            <a:off x="1261872" y="181463"/>
            <a:ext cx="9692640" cy="1397124"/>
          </a:xfrm>
        </p:spPr>
        <p:txBody>
          <a:bodyPr/>
          <a:lstStyle/>
          <a:p>
            <a:r>
              <a:rPr lang="zh-CN" altLang="en-US" dirty="0"/>
              <a:t>最大匹配与最小边覆盖</a:t>
            </a:r>
          </a:p>
        </p:txBody>
      </p:sp>
      <p:sp>
        <p:nvSpPr>
          <p:cNvPr id="3" name="内容占位符 2">
            <a:extLst>
              <a:ext uri="{FF2B5EF4-FFF2-40B4-BE49-F238E27FC236}">
                <a16:creationId xmlns:a16="http://schemas.microsoft.com/office/drawing/2014/main" id="{8A110FE3-089F-48B1-AE78-6BA592B828CC}"/>
              </a:ext>
            </a:extLst>
          </p:cNvPr>
          <p:cNvSpPr>
            <a:spLocks noGrp="1"/>
          </p:cNvSpPr>
          <p:nvPr>
            <p:ph idx="1"/>
          </p:nvPr>
        </p:nvSpPr>
        <p:spPr/>
        <p:txBody>
          <a:bodyPr/>
          <a:lstStyle/>
          <a:p>
            <a:r>
              <a:rPr lang="zh-CN" altLang="en-US" sz="2400" dirty="0"/>
              <a:t>结论：最大匹配数 </a:t>
            </a:r>
            <a:r>
              <a:rPr lang="en-US" altLang="zh-CN" sz="2400" dirty="0"/>
              <a:t>+ </a:t>
            </a:r>
            <a:r>
              <a:rPr lang="zh-CN" altLang="en-US" sz="2400" dirty="0"/>
              <a:t>最小边覆盖数 </a:t>
            </a:r>
            <a:r>
              <a:rPr lang="en-US" altLang="zh-CN" sz="2400" dirty="0"/>
              <a:t>= </a:t>
            </a:r>
            <a:r>
              <a:rPr lang="zh-CN" altLang="en-US" sz="2400" dirty="0"/>
              <a:t>顶点数</a:t>
            </a:r>
            <a:endParaRPr lang="en-US" altLang="zh-CN" sz="2400" dirty="0"/>
          </a:p>
          <a:p>
            <a:endParaRPr lang="zh-CN" altLang="en-US" dirty="0"/>
          </a:p>
        </p:txBody>
      </p:sp>
    </p:spTree>
    <p:extLst>
      <p:ext uri="{BB962C8B-B14F-4D97-AF65-F5344CB8AC3E}">
        <p14:creationId xmlns:p14="http://schemas.microsoft.com/office/powerpoint/2010/main" val="173394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AEFB0-F06E-403D-AEFB-CBB0930310EA}"/>
              </a:ext>
            </a:extLst>
          </p:cNvPr>
          <p:cNvSpPr>
            <a:spLocks noGrp="1"/>
          </p:cNvSpPr>
          <p:nvPr>
            <p:ph type="title"/>
          </p:nvPr>
        </p:nvSpPr>
        <p:spPr/>
        <p:txBody>
          <a:bodyPr/>
          <a:lstStyle/>
          <a:p>
            <a:r>
              <a:rPr lang="zh-CN" altLang="en-US" dirty="0"/>
              <a:t>声明</a:t>
            </a:r>
          </a:p>
        </p:txBody>
      </p:sp>
      <p:sp>
        <p:nvSpPr>
          <p:cNvPr id="3" name="内容占位符 2">
            <a:extLst>
              <a:ext uri="{FF2B5EF4-FFF2-40B4-BE49-F238E27FC236}">
                <a16:creationId xmlns:a16="http://schemas.microsoft.com/office/drawing/2014/main" id="{F8344671-0DE0-43E9-B9D6-97FFD7684AEE}"/>
              </a:ext>
            </a:extLst>
          </p:cNvPr>
          <p:cNvSpPr>
            <a:spLocks noGrp="1"/>
          </p:cNvSpPr>
          <p:nvPr>
            <p:ph idx="1"/>
          </p:nvPr>
        </p:nvSpPr>
        <p:spPr>
          <a:xfrm>
            <a:off x="1261872" y="1828800"/>
            <a:ext cx="9692640" cy="4841631"/>
          </a:xfrm>
        </p:spPr>
        <p:txBody>
          <a:bodyPr>
            <a:normAutofit/>
          </a:bodyPr>
          <a:lstStyle/>
          <a:p>
            <a:r>
              <a:rPr lang="zh-CN" altLang="en-US" sz="2800" dirty="0"/>
              <a:t>我不生产知识，我只是辛勤的搬运</a:t>
            </a:r>
            <a:r>
              <a:rPr lang="zh-CN" altLang="en-US" sz="2800" strike="sngStrike" dirty="0"/>
              <a:t>抄袭</a:t>
            </a:r>
            <a:r>
              <a:rPr lang="zh-CN" altLang="en-US" sz="2800" dirty="0"/>
              <a:t>工</a:t>
            </a:r>
            <a:endParaRPr lang="en-US" altLang="zh-CN" sz="2800" dirty="0"/>
          </a:p>
          <a:p>
            <a:r>
              <a:rPr lang="zh-CN" altLang="en-US" sz="2800" dirty="0"/>
              <a:t>看见我就知道这个</a:t>
            </a:r>
            <a:r>
              <a:rPr lang="en-US" altLang="zh-CN" sz="2800" dirty="0"/>
              <a:t>PPT</a:t>
            </a:r>
            <a:r>
              <a:rPr lang="zh-CN" altLang="en-US" sz="2800" dirty="0"/>
              <a:t>不会很难</a:t>
            </a:r>
            <a:endParaRPr lang="en-US" altLang="zh-CN" sz="2800" dirty="0"/>
          </a:p>
          <a:p>
            <a:r>
              <a:rPr lang="zh-CN" altLang="en-US" sz="2800" dirty="0"/>
              <a:t>该</a:t>
            </a:r>
            <a:r>
              <a:rPr lang="en-US" altLang="zh-CN" sz="2800" dirty="0"/>
              <a:t>PPT</a:t>
            </a:r>
            <a:r>
              <a:rPr lang="zh-CN" altLang="en-US" sz="2800" dirty="0"/>
              <a:t>以知识点为主，经典板题为辅</a:t>
            </a:r>
            <a:endParaRPr lang="en-US" altLang="zh-CN" sz="2800" dirty="0"/>
          </a:p>
          <a:p>
            <a:r>
              <a:rPr lang="zh-CN" altLang="en-US" sz="2800" dirty="0"/>
              <a:t>如果大佬不想浪费时间的可以自由离场</a:t>
            </a:r>
            <a:endParaRPr lang="en-US" altLang="zh-CN" sz="2800" dirty="0"/>
          </a:p>
          <a:p>
            <a:r>
              <a:rPr lang="zh-CN" altLang="en-US" sz="2800" dirty="0"/>
              <a:t>如果你想体会切题的快感</a:t>
            </a:r>
            <a:r>
              <a:rPr lang="zh-CN" altLang="en-US" sz="2800" strike="sngStrike" dirty="0"/>
              <a:t>老题的熟悉感</a:t>
            </a:r>
            <a:r>
              <a:rPr lang="zh-CN" altLang="en-US" sz="2800" dirty="0"/>
              <a:t>也可以自由的留下</a:t>
            </a:r>
            <a:endParaRPr lang="en-US" altLang="zh-CN" sz="2800" dirty="0"/>
          </a:p>
          <a:p>
            <a:r>
              <a:rPr lang="zh-CN" altLang="en-US" sz="2800" dirty="0"/>
              <a:t>我是思想的矮子，</a:t>
            </a:r>
            <a:r>
              <a:rPr lang="zh-CN" altLang="en-US" sz="2800" strike="sngStrike" dirty="0"/>
              <a:t>实践？没有实践</a:t>
            </a:r>
            <a:r>
              <a:rPr lang="zh-CN" altLang="en-US" sz="2800" dirty="0"/>
              <a:t>。故欢迎打脸</a:t>
            </a:r>
            <a:endParaRPr lang="en-US" altLang="zh-CN" sz="2800" dirty="0"/>
          </a:p>
          <a:p>
            <a:r>
              <a:rPr lang="zh-CN" altLang="en-US" sz="2800" dirty="0"/>
              <a:t>这个是无题目稿（为了避免大家加快太多进程，希望大家现场思考）</a:t>
            </a:r>
            <a:r>
              <a:rPr lang="zh-CN" altLang="en-US" sz="2800" strike="sngStrike" dirty="0"/>
              <a:t>反正也莫得难题</a:t>
            </a:r>
            <a:endParaRPr lang="en-US" altLang="zh-CN" sz="2800" strike="sngStrike" dirty="0"/>
          </a:p>
          <a:p>
            <a:endParaRPr lang="en-US" altLang="zh-CN" sz="2800" dirty="0"/>
          </a:p>
          <a:p>
            <a:endParaRPr lang="en-US" altLang="zh-CN" sz="2800" dirty="0"/>
          </a:p>
        </p:txBody>
      </p:sp>
    </p:spTree>
    <p:extLst>
      <p:ext uri="{BB962C8B-B14F-4D97-AF65-F5344CB8AC3E}">
        <p14:creationId xmlns:p14="http://schemas.microsoft.com/office/powerpoint/2010/main" val="1087540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C0639-29BB-484B-B941-017AF18C7F53}"/>
              </a:ext>
            </a:extLst>
          </p:cNvPr>
          <p:cNvSpPr>
            <a:spLocks noGrp="1"/>
          </p:cNvSpPr>
          <p:nvPr>
            <p:ph type="title"/>
          </p:nvPr>
        </p:nvSpPr>
        <p:spPr/>
        <p:txBody>
          <a:bodyPr/>
          <a:lstStyle/>
          <a:p>
            <a:r>
              <a:rPr lang="zh-CN" altLang="en-US" dirty="0"/>
              <a:t>最大独立集与最小顶点覆盖</a:t>
            </a:r>
          </a:p>
        </p:txBody>
      </p:sp>
      <p:sp>
        <p:nvSpPr>
          <p:cNvPr id="3" name="内容占位符 2">
            <a:extLst>
              <a:ext uri="{FF2B5EF4-FFF2-40B4-BE49-F238E27FC236}">
                <a16:creationId xmlns:a16="http://schemas.microsoft.com/office/drawing/2014/main" id="{028BB6C3-6989-4B06-A257-B8736173051C}"/>
              </a:ext>
            </a:extLst>
          </p:cNvPr>
          <p:cNvSpPr>
            <a:spLocks noGrp="1"/>
          </p:cNvSpPr>
          <p:nvPr>
            <p:ph idx="1"/>
          </p:nvPr>
        </p:nvSpPr>
        <p:spPr/>
        <p:txBody>
          <a:bodyPr>
            <a:normAutofit/>
          </a:bodyPr>
          <a:lstStyle/>
          <a:p>
            <a:r>
              <a:rPr lang="zh-CN" altLang="en-US" sz="2400" dirty="0"/>
              <a:t>最大独立集数 </a:t>
            </a:r>
            <a:r>
              <a:rPr lang="en-US" altLang="zh-CN" sz="2400" dirty="0"/>
              <a:t>+ </a:t>
            </a:r>
            <a:r>
              <a:rPr lang="zh-CN" altLang="en-US" sz="2400" dirty="0"/>
              <a:t>最小顶点覆盖数 </a:t>
            </a:r>
            <a:r>
              <a:rPr lang="en-US" altLang="zh-CN" sz="2400" dirty="0"/>
              <a:t>= </a:t>
            </a:r>
            <a:r>
              <a:rPr lang="zh-CN" altLang="en-US" sz="2400" dirty="0"/>
              <a:t>顶点数</a:t>
            </a:r>
            <a:endParaRPr lang="en-US" altLang="zh-CN" sz="2400" dirty="0"/>
          </a:p>
          <a:p>
            <a:r>
              <a:rPr lang="zh-CN" altLang="en-US" sz="2400" dirty="0"/>
              <a:t>这里的集合都是针对顶点的集合。</a:t>
            </a:r>
          </a:p>
        </p:txBody>
      </p:sp>
      <p:pic>
        <p:nvPicPr>
          <p:cNvPr id="5" name="图片 4">
            <a:extLst>
              <a:ext uri="{FF2B5EF4-FFF2-40B4-BE49-F238E27FC236}">
                <a16:creationId xmlns:a16="http://schemas.microsoft.com/office/drawing/2014/main" id="{05AEB48C-B048-424C-99BE-E3CF61A28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11" y="2867782"/>
            <a:ext cx="9678239" cy="3696020"/>
          </a:xfrm>
          <a:prstGeom prst="rect">
            <a:avLst/>
          </a:prstGeom>
        </p:spPr>
      </p:pic>
    </p:spTree>
    <p:extLst>
      <p:ext uri="{BB962C8B-B14F-4D97-AF65-F5344CB8AC3E}">
        <p14:creationId xmlns:p14="http://schemas.microsoft.com/office/powerpoint/2010/main" val="256146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0031E-6F8F-49FB-9A19-D7AD004287F6}"/>
              </a:ext>
            </a:extLst>
          </p:cNvPr>
          <p:cNvSpPr>
            <a:spLocks noGrp="1"/>
          </p:cNvSpPr>
          <p:nvPr>
            <p:ph type="title"/>
          </p:nvPr>
        </p:nvSpPr>
        <p:spPr/>
        <p:txBody>
          <a:bodyPr/>
          <a:lstStyle/>
          <a:p>
            <a:r>
              <a:rPr lang="zh-CN" altLang="en-US" dirty="0"/>
              <a:t>求解</a:t>
            </a:r>
          </a:p>
        </p:txBody>
      </p:sp>
      <p:sp>
        <p:nvSpPr>
          <p:cNvPr id="3" name="内容占位符 2">
            <a:extLst>
              <a:ext uri="{FF2B5EF4-FFF2-40B4-BE49-F238E27FC236}">
                <a16:creationId xmlns:a16="http://schemas.microsoft.com/office/drawing/2014/main" id="{B4A48967-48A3-4600-85A0-ABB18019821D}"/>
              </a:ext>
            </a:extLst>
          </p:cNvPr>
          <p:cNvSpPr>
            <a:spLocks noGrp="1"/>
          </p:cNvSpPr>
          <p:nvPr>
            <p:ph idx="1"/>
          </p:nvPr>
        </p:nvSpPr>
        <p:spPr/>
        <p:txBody>
          <a:bodyPr>
            <a:normAutofit fontScale="92500"/>
          </a:bodyPr>
          <a:lstStyle/>
          <a:p>
            <a:r>
              <a:rPr lang="zh-CN" altLang="en-US" sz="2800" dirty="0"/>
              <a:t>借助这些关系，对于有最大匹配与最小边覆盖，最大独立集与最小顶点覆盖，求解出一个就可以求解出另一个。</a:t>
            </a:r>
            <a:br>
              <a:rPr lang="zh-CN" altLang="en-US" sz="2800" dirty="0"/>
            </a:br>
            <a:r>
              <a:rPr lang="zh-CN" altLang="en-US" sz="2800" dirty="0"/>
              <a:t>对于最大匹配问题，二分图可以转化为网络流，一般图则一般用开花树（</a:t>
            </a:r>
            <a:r>
              <a:rPr lang="en-US" altLang="zh-CN" sz="2800" dirty="0"/>
              <a:t>Edmonds</a:t>
            </a:r>
            <a:r>
              <a:rPr lang="zh-CN" altLang="en-US" sz="2800" dirty="0"/>
              <a:t>）算法解决。</a:t>
            </a:r>
            <a:br>
              <a:rPr lang="zh-CN" altLang="en-US" sz="2800" dirty="0"/>
            </a:br>
            <a:r>
              <a:rPr lang="zh-CN" altLang="en-US" sz="2800" dirty="0"/>
              <a:t>而对于最大独立集和最小顶点覆盖，却无法高效求解，他们是</a:t>
            </a:r>
            <a:r>
              <a:rPr lang="en-US" altLang="zh-CN" sz="2800" dirty="0"/>
              <a:t>NP</a:t>
            </a:r>
            <a:r>
              <a:rPr lang="zh-CN" altLang="en-US" sz="2800" dirty="0"/>
              <a:t>困难的。不过，对于二分图而言：</a:t>
            </a:r>
          </a:p>
          <a:p>
            <a:r>
              <a:rPr lang="zh-CN" altLang="en-US" sz="2800" dirty="0">
                <a:hlinkClick r:id="rId2"/>
              </a:rPr>
              <a:t>最大匹配数 </a:t>
            </a:r>
            <a:r>
              <a:rPr lang="en-US" altLang="zh-CN" sz="2800" dirty="0">
                <a:hlinkClick r:id="rId2"/>
              </a:rPr>
              <a:t>= </a:t>
            </a:r>
            <a:r>
              <a:rPr lang="zh-CN" altLang="en-US" sz="2800" dirty="0">
                <a:hlinkClick r:id="rId2"/>
              </a:rPr>
              <a:t>最小顶点覆盖数。</a:t>
            </a:r>
            <a:endParaRPr lang="en-US" altLang="zh-CN" sz="2800" dirty="0"/>
          </a:p>
          <a:p>
            <a:r>
              <a:rPr lang="zh-CN" altLang="en-US" sz="2800" dirty="0"/>
              <a:t>求最小点覆盖：从右边所有没有匹配过的点出发，按照增广路的“交替出现”的要求</a:t>
            </a:r>
            <a:r>
              <a:rPr lang="en-US" altLang="zh-CN" sz="2800" dirty="0"/>
              <a:t>DFS</a:t>
            </a:r>
            <a:r>
              <a:rPr lang="zh-CN" altLang="en-US" sz="2800" dirty="0"/>
              <a:t>。最终右边没有访问过的点和左边访问过的点组成最小点覆盖。</a:t>
            </a:r>
          </a:p>
          <a:p>
            <a:endParaRPr lang="zh-CN" altLang="en-US" dirty="0"/>
          </a:p>
        </p:txBody>
      </p:sp>
    </p:spTree>
    <p:extLst>
      <p:ext uri="{BB962C8B-B14F-4D97-AF65-F5344CB8AC3E}">
        <p14:creationId xmlns:p14="http://schemas.microsoft.com/office/powerpoint/2010/main" val="4096441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12A07-18CC-48BB-A947-95BC2BEAF825}"/>
              </a:ext>
            </a:extLst>
          </p:cNvPr>
          <p:cNvSpPr>
            <a:spLocks noGrp="1"/>
          </p:cNvSpPr>
          <p:nvPr>
            <p:ph type="title"/>
          </p:nvPr>
        </p:nvSpPr>
        <p:spPr/>
        <p:txBody>
          <a:bodyPr/>
          <a:lstStyle/>
          <a:p>
            <a:r>
              <a:rPr lang="zh-CN" altLang="en-US" dirty="0"/>
              <a:t>网络流</a:t>
            </a:r>
          </a:p>
        </p:txBody>
      </p:sp>
      <p:sp>
        <p:nvSpPr>
          <p:cNvPr id="3" name="内容占位符 2">
            <a:extLst>
              <a:ext uri="{FF2B5EF4-FFF2-40B4-BE49-F238E27FC236}">
                <a16:creationId xmlns:a16="http://schemas.microsoft.com/office/drawing/2014/main" id="{1EB15F8D-DBC6-4F23-BB69-590427C0CCB8}"/>
              </a:ext>
            </a:extLst>
          </p:cNvPr>
          <p:cNvSpPr>
            <a:spLocks noGrp="1"/>
          </p:cNvSpPr>
          <p:nvPr>
            <p:ph idx="1"/>
          </p:nvPr>
        </p:nvSpPr>
        <p:spPr/>
        <p:txBody>
          <a:bodyPr>
            <a:normAutofit/>
          </a:bodyPr>
          <a:lstStyle/>
          <a:p>
            <a:r>
              <a:rPr lang="zh-CN" altLang="en-US" sz="2400" dirty="0"/>
              <a:t>建模套路</a:t>
            </a:r>
          </a:p>
          <a:p>
            <a:r>
              <a:rPr lang="zh-CN" altLang="en-US" sz="2400" dirty="0"/>
              <a:t>给出矩阵，看作邻接矩阵，转为二分图来理解（</a:t>
            </a:r>
            <a:r>
              <a:rPr lang="en-US" altLang="zh-CN" sz="2400" dirty="0"/>
              <a:t>uvaoj11419</a:t>
            </a:r>
            <a:r>
              <a:rPr lang="zh-CN" altLang="en-US" sz="2400" dirty="0"/>
              <a:t>、</a:t>
            </a:r>
            <a:r>
              <a:rPr lang="en-US" altLang="zh-CN" sz="2400" dirty="0"/>
              <a:t>ZJOI </a:t>
            </a:r>
            <a:r>
              <a:rPr lang="zh-CN" altLang="en-US" sz="2400" dirty="0"/>
              <a:t>矩阵游戏）</a:t>
            </a:r>
          </a:p>
          <a:p>
            <a:r>
              <a:rPr lang="zh-CN" altLang="en-US" sz="2400" dirty="0"/>
              <a:t>给出矩阵，黑白染色，再把两种颜色的看成二分图（骑士共存问题、清华集训 </a:t>
            </a:r>
            <a:r>
              <a:rPr lang="en-US" altLang="zh-CN" sz="2400" dirty="0"/>
              <a:t>2017 </a:t>
            </a:r>
            <a:r>
              <a:rPr lang="zh-CN" altLang="en-US" sz="2400" dirty="0"/>
              <a:t>无限之环）</a:t>
            </a:r>
          </a:p>
          <a:p>
            <a:r>
              <a:rPr lang="zh-CN" altLang="en-US" sz="2400" dirty="0"/>
              <a:t>与 “阶段” 有关的匹配问题，按照阶段拆点建图。有时候阶段对应点很多，要动态开（</a:t>
            </a:r>
            <a:r>
              <a:rPr lang="en-US" altLang="zh-CN" sz="2400" dirty="0"/>
              <a:t>SCOI </a:t>
            </a:r>
            <a:r>
              <a:rPr lang="zh-CN" altLang="en-US" sz="2400" dirty="0"/>
              <a:t>修车，</a:t>
            </a:r>
            <a:r>
              <a:rPr lang="en-US" altLang="zh-CN" sz="2400" dirty="0"/>
              <a:t>NOI </a:t>
            </a:r>
            <a:r>
              <a:rPr lang="zh-CN" altLang="en-US" sz="2400" dirty="0"/>
              <a:t>美食节）</a:t>
            </a:r>
          </a:p>
          <a:p>
            <a:r>
              <a:rPr lang="zh-CN" altLang="en-US" sz="2400" dirty="0"/>
              <a:t>二分图完美匹配等价于置换，利用置换循环的关系帮助思考（</a:t>
            </a:r>
            <a:r>
              <a:rPr lang="en-US" altLang="zh-CN" sz="2400" dirty="0"/>
              <a:t>ZJOI </a:t>
            </a:r>
            <a:r>
              <a:rPr lang="zh-CN" altLang="en-US" sz="2400" dirty="0"/>
              <a:t>矩阵游戏）</a:t>
            </a:r>
          </a:p>
        </p:txBody>
      </p:sp>
    </p:spTree>
    <p:extLst>
      <p:ext uri="{BB962C8B-B14F-4D97-AF65-F5344CB8AC3E}">
        <p14:creationId xmlns:p14="http://schemas.microsoft.com/office/powerpoint/2010/main" val="3901520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C0EB9-A070-4B2C-BFFF-3DF2A28BAE07}"/>
              </a:ext>
            </a:extLst>
          </p:cNvPr>
          <p:cNvSpPr>
            <a:spLocks noGrp="1"/>
          </p:cNvSpPr>
          <p:nvPr>
            <p:ph type="title"/>
          </p:nvPr>
        </p:nvSpPr>
        <p:spPr/>
        <p:txBody>
          <a:bodyPr/>
          <a:lstStyle/>
          <a:p>
            <a:r>
              <a:rPr lang="zh-CN" altLang="en-US" dirty="0"/>
              <a:t>费用流</a:t>
            </a:r>
          </a:p>
        </p:txBody>
      </p:sp>
      <p:pic>
        <p:nvPicPr>
          <p:cNvPr id="5" name="内容占位符 4">
            <a:extLst>
              <a:ext uri="{FF2B5EF4-FFF2-40B4-BE49-F238E27FC236}">
                <a16:creationId xmlns:a16="http://schemas.microsoft.com/office/drawing/2014/main" id="{8A86B4D6-A6C3-4537-84EB-F3354ED89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2738811"/>
            <a:ext cx="9811990" cy="2782758"/>
          </a:xfrm>
        </p:spPr>
      </p:pic>
    </p:spTree>
    <p:extLst>
      <p:ext uri="{BB962C8B-B14F-4D97-AF65-F5344CB8AC3E}">
        <p14:creationId xmlns:p14="http://schemas.microsoft.com/office/powerpoint/2010/main" val="3977685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EB0C0-CEFB-46BB-B643-43EFD5D2C22C}"/>
              </a:ext>
            </a:extLst>
          </p:cNvPr>
          <p:cNvSpPr>
            <a:spLocks noGrp="1"/>
          </p:cNvSpPr>
          <p:nvPr>
            <p:ph type="title"/>
          </p:nvPr>
        </p:nvSpPr>
        <p:spPr/>
        <p:txBody>
          <a:bodyPr/>
          <a:lstStyle/>
          <a:p>
            <a:r>
              <a:rPr lang="en-US" altLang="zh-CN" dirty="0"/>
              <a:t>MCMF </a:t>
            </a:r>
            <a:r>
              <a:rPr lang="zh-CN" altLang="en-US" dirty="0"/>
              <a:t>算法</a:t>
            </a:r>
          </a:p>
        </p:txBody>
      </p:sp>
      <p:sp>
        <p:nvSpPr>
          <p:cNvPr id="3" name="内容占位符 2">
            <a:extLst>
              <a:ext uri="{FF2B5EF4-FFF2-40B4-BE49-F238E27FC236}">
                <a16:creationId xmlns:a16="http://schemas.microsoft.com/office/drawing/2014/main" id="{4C5D5E0B-1D8C-40B4-BAB5-7CCCD954F890}"/>
              </a:ext>
            </a:extLst>
          </p:cNvPr>
          <p:cNvSpPr>
            <a:spLocks noGrp="1"/>
          </p:cNvSpPr>
          <p:nvPr>
            <p:ph idx="1"/>
          </p:nvPr>
        </p:nvSpPr>
        <p:spPr>
          <a:xfrm>
            <a:off x="1261872" y="1828800"/>
            <a:ext cx="8902036" cy="4351337"/>
          </a:xfrm>
        </p:spPr>
        <p:txBody>
          <a:bodyPr>
            <a:normAutofit/>
          </a:bodyPr>
          <a:lstStyle/>
          <a:p>
            <a:r>
              <a:rPr lang="zh-CN" altLang="en-US" sz="2800" dirty="0"/>
              <a:t>在最大流的 </a:t>
            </a:r>
            <a:r>
              <a:rPr lang="en-US" altLang="zh-CN" sz="2800" dirty="0"/>
              <a:t>EK </a:t>
            </a:r>
            <a:r>
              <a:rPr lang="zh-CN" altLang="en-US" sz="2800" dirty="0"/>
              <a:t>算法求解最大流的基础上，把 用 </a:t>
            </a:r>
            <a:r>
              <a:rPr lang="en-US" altLang="zh-CN" sz="2800" dirty="0"/>
              <a:t>BFS </a:t>
            </a:r>
            <a:r>
              <a:rPr lang="zh-CN" altLang="en-US" sz="2800" dirty="0"/>
              <a:t>求解任意增广路 改为 用 </a:t>
            </a:r>
            <a:r>
              <a:rPr lang="en-US" altLang="zh-CN" sz="2800" dirty="0"/>
              <a:t>SPFA </a:t>
            </a:r>
            <a:r>
              <a:rPr lang="zh-CN" altLang="en-US" sz="2800" dirty="0"/>
              <a:t>求解单位费用之和最小的增广路即可</a:t>
            </a:r>
          </a:p>
          <a:p>
            <a:r>
              <a:rPr lang="zh-CN" altLang="en-US" sz="2800" dirty="0"/>
              <a:t>相当于把单位费用作为边权，在残存网络上求最短路</a:t>
            </a:r>
            <a:endParaRPr lang="en-US" altLang="zh-CN" sz="2800" dirty="0"/>
          </a:p>
          <a:p>
            <a:r>
              <a:rPr lang="zh-CN" altLang="en-US" sz="2800" strike="sngStrike" dirty="0"/>
              <a:t>代码比较简单且显然</a:t>
            </a:r>
          </a:p>
        </p:txBody>
      </p:sp>
    </p:spTree>
    <p:extLst>
      <p:ext uri="{BB962C8B-B14F-4D97-AF65-F5344CB8AC3E}">
        <p14:creationId xmlns:p14="http://schemas.microsoft.com/office/powerpoint/2010/main" val="4047662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E4822-C23D-488E-9EA2-157A4D334900}"/>
              </a:ext>
            </a:extLst>
          </p:cNvPr>
          <p:cNvSpPr>
            <a:spLocks noGrp="1"/>
          </p:cNvSpPr>
          <p:nvPr>
            <p:ph type="title"/>
          </p:nvPr>
        </p:nvSpPr>
        <p:spPr/>
        <p:txBody>
          <a:bodyPr/>
          <a:lstStyle/>
          <a:p>
            <a:r>
              <a:rPr lang="zh-CN" altLang="en-US" dirty="0"/>
              <a:t>费用流其它</a:t>
            </a:r>
          </a:p>
        </p:txBody>
      </p:sp>
      <p:sp>
        <p:nvSpPr>
          <p:cNvPr id="3" name="内容占位符 2">
            <a:extLst>
              <a:ext uri="{FF2B5EF4-FFF2-40B4-BE49-F238E27FC236}">
                <a16:creationId xmlns:a16="http://schemas.microsoft.com/office/drawing/2014/main" id="{9AF5F49D-6FC9-4647-B0EA-CDE2F9420E6E}"/>
              </a:ext>
            </a:extLst>
          </p:cNvPr>
          <p:cNvSpPr>
            <a:spLocks noGrp="1"/>
          </p:cNvSpPr>
          <p:nvPr>
            <p:ph idx="1"/>
          </p:nvPr>
        </p:nvSpPr>
        <p:spPr/>
        <p:txBody>
          <a:bodyPr>
            <a:normAutofit/>
          </a:bodyPr>
          <a:lstStyle/>
          <a:p>
            <a:r>
              <a:rPr lang="zh-CN" altLang="en-US" sz="2800" dirty="0"/>
              <a:t>其实还有</a:t>
            </a:r>
            <a:r>
              <a:rPr lang="en-US" altLang="zh-CN" sz="2800" dirty="0"/>
              <a:t>spfa</a:t>
            </a:r>
            <a:r>
              <a:rPr lang="zh-CN" altLang="en-US" sz="2800" dirty="0"/>
              <a:t>多路增广费用流，据说会快很多，而且也不难，就是把单路增广的</a:t>
            </a:r>
            <a:r>
              <a:rPr lang="en-US" altLang="zh-CN" sz="2800" dirty="0"/>
              <a:t>bfs</a:t>
            </a:r>
            <a:r>
              <a:rPr lang="zh-CN" altLang="en-US" sz="2800" dirty="0"/>
              <a:t>改成</a:t>
            </a:r>
            <a:r>
              <a:rPr lang="en-US" altLang="zh-CN" sz="2800" dirty="0"/>
              <a:t>dinic</a:t>
            </a:r>
            <a:r>
              <a:rPr lang="zh-CN" altLang="en-US" sz="2800" dirty="0"/>
              <a:t>就可以了，</a:t>
            </a:r>
            <a:r>
              <a:rPr lang="zh-CN" altLang="en-US" sz="2800" strike="sngStrike" dirty="0"/>
              <a:t>由于网上的介绍不多</a:t>
            </a:r>
            <a:r>
              <a:rPr lang="zh-CN" altLang="en-US" sz="2800" dirty="0"/>
              <a:t>应用不是很广泛，学起来也不难，所以这里就没有提及了。</a:t>
            </a:r>
            <a:endParaRPr lang="zh-CN" altLang="en-US" sz="2800" strike="sngStrike" dirty="0"/>
          </a:p>
        </p:txBody>
      </p:sp>
    </p:spTree>
    <p:extLst>
      <p:ext uri="{BB962C8B-B14F-4D97-AF65-F5344CB8AC3E}">
        <p14:creationId xmlns:p14="http://schemas.microsoft.com/office/powerpoint/2010/main" val="364931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0E95C-F0B2-44B8-9D81-5200565DAC11}"/>
              </a:ext>
            </a:extLst>
          </p:cNvPr>
          <p:cNvSpPr>
            <a:spLocks noGrp="1"/>
          </p:cNvSpPr>
          <p:nvPr>
            <p:ph type="title"/>
          </p:nvPr>
        </p:nvSpPr>
        <p:spPr/>
        <p:txBody>
          <a:bodyPr/>
          <a:lstStyle/>
          <a:p>
            <a:r>
              <a:rPr lang="zh-CN" altLang="en-US" dirty="0"/>
              <a:t>上下界网络流</a:t>
            </a:r>
          </a:p>
        </p:txBody>
      </p:sp>
      <p:sp>
        <p:nvSpPr>
          <p:cNvPr id="3" name="内容占位符 2">
            <a:extLst>
              <a:ext uri="{FF2B5EF4-FFF2-40B4-BE49-F238E27FC236}">
                <a16:creationId xmlns:a16="http://schemas.microsoft.com/office/drawing/2014/main" id="{18977BA2-4BBA-4B9B-8307-1A102E2CF302}"/>
              </a:ext>
            </a:extLst>
          </p:cNvPr>
          <p:cNvSpPr>
            <a:spLocks noGrp="1"/>
          </p:cNvSpPr>
          <p:nvPr>
            <p:ph idx="1"/>
          </p:nvPr>
        </p:nvSpPr>
        <p:spPr>
          <a:xfrm>
            <a:off x="1261871" y="1828800"/>
            <a:ext cx="9113051" cy="5029200"/>
          </a:xfrm>
        </p:spPr>
        <p:txBody>
          <a:bodyPr>
            <a:normAutofit/>
          </a:bodyPr>
          <a:lstStyle/>
          <a:p>
            <a:r>
              <a:rPr lang="zh-CN" altLang="en-US" sz="2400" dirty="0"/>
              <a:t>分类：</a:t>
            </a:r>
            <a:endParaRPr lang="en-US" altLang="zh-CN" sz="2400" dirty="0"/>
          </a:p>
          <a:p>
            <a:r>
              <a:rPr lang="zh-CN" altLang="en-US" sz="2400" dirty="0"/>
              <a:t>无源汇网络可行流（循环流）</a:t>
            </a:r>
            <a:endParaRPr lang="en-US" altLang="zh-CN" sz="2400" dirty="0"/>
          </a:p>
          <a:p>
            <a:r>
              <a:rPr lang="zh-CN" altLang="en-US" sz="2400" dirty="0"/>
              <a:t>有源汇网络可行流</a:t>
            </a:r>
            <a:endParaRPr lang="en-US" altLang="zh-CN" sz="2400" dirty="0"/>
          </a:p>
          <a:p>
            <a:r>
              <a:rPr lang="zh-CN" altLang="en-US" sz="2400" dirty="0"/>
              <a:t>有源汇网络最大流 </a:t>
            </a:r>
            <a:endParaRPr lang="en-US" altLang="zh-CN" sz="2400" dirty="0"/>
          </a:p>
          <a:p>
            <a:r>
              <a:rPr lang="zh-CN" altLang="en-US" sz="2400" dirty="0"/>
              <a:t>有源汇网络最小流</a:t>
            </a:r>
            <a:endParaRPr lang="en-US" altLang="zh-CN" sz="2400" dirty="0"/>
          </a:p>
          <a:p>
            <a:r>
              <a:rPr lang="zh-CN" altLang="en-US" sz="2400" dirty="0"/>
              <a:t>大致思想：</a:t>
            </a:r>
            <a:endParaRPr lang="en-US" altLang="zh-CN" sz="2400" dirty="0"/>
          </a:p>
          <a:p>
            <a:r>
              <a:rPr lang="zh-CN" altLang="en-US" sz="2400" dirty="0"/>
              <a:t>我们把下界非 </a:t>
            </a:r>
            <a:r>
              <a:rPr lang="en-US" altLang="zh-CN" sz="2400" dirty="0"/>
              <a:t>0 </a:t>
            </a:r>
            <a:r>
              <a:rPr lang="zh-CN" altLang="en-US" sz="2400" dirty="0"/>
              <a:t>的弧拆成必要弧和附加弧。必要弧一定要满流，附加弧不一定。 如何让必要弧满流？用附加源点。用 </a:t>
            </a:r>
            <a:r>
              <a:rPr lang="en-US" altLang="zh-CN" sz="2400" dirty="0"/>
              <a:t>Dinic </a:t>
            </a:r>
            <a:r>
              <a:rPr lang="zh-CN" altLang="en-US" sz="2400" dirty="0"/>
              <a:t>找出从 </a:t>
            </a:r>
            <a:r>
              <a:rPr lang="en-US" altLang="zh-CN" sz="2400" dirty="0"/>
              <a:t>S </a:t>
            </a:r>
            <a:r>
              <a:rPr lang="zh-CN" altLang="en-US" sz="2400" dirty="0"/>
              <a:t>到 </a:t>
            </a:r>
            <a:r>
              <a:rPr lang="en-US" altLang="zh-CN" sz="2400" dirty="0"/>
              <a:t>T </a:t>
            </a:r>
            <a:r>
              <a:rPr lang="zh-CN" altLang="en-US" sz="2400" dirty="0"/>
              <a:t>的最大流，如果所有和 </a:t>
            </a:r>
            <a:r>
              <a:rPr lang="en-US" altLang="zh-CN" sz="2400" dirty="0"/>
              <a:t>S, T </a:t>
            </a:r>
            <a:r>
              <a:rPr lang="zh-CN" altLang="en-US" sz="2400" dirty="0"/>
              <a:t>相关的边都 满流，则求出了一个可行流。</a:t>
            </a:r>
          </a:p>
        </p:txBody>
      </p:sp>
    </p:spTree>
    <p:extLst>
      <p:ext uri="{BB962C8B-B14F-4D97-AF65-F5344CB8AC3E}">
        <p14:creationId xmlns:p14="http://schemas.microsoft.com/office/powerpoint/2010/main" val="1250811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810AA-FAEA-43BF-BF3F-CFD0DD641DB4}"/>
              </a:ext>
            </a:extLst>
          </p:cNvPr>
          <p:cNvSpPr>
            <a:spLocks noGrp="1"/>
          </p:cNvSpPr>
          <p:nvPr>
            <p:ph type="title"/>
          </p:nvPr>
        </p:nvSpPr>
        <p:spPr/>
        <p:txBody>
          <a:bodyPr/>
          <a:lstStyle/>
          <a:p>
            <a:r>
              <a:rPr lang="zh-CN" altLang="en-US" dirty="0"/>
              <a:t>无源汇可行流</a:t>
            </a:r>
          </a:p>
        </p:txBody>
      </p:sp>
      <p:sp>
        <p:nvSpPr>
          <p:cNvPr id="3" name="内容占位符 2">
            <a:extLst>
              <a:ext uri="{FF2B5EF4-FFF2-40B4-BE49-F238E27FC236}">
                <a16:creationId xmlns:a16="http://schemas.microsoft.com/office/drawing/2014/main" id="{CF2D04D7-B68B-4488-B57A-3901D1D97C19}"/>
              </a:ext>
            </a:extLst>
          </p:cNvPr>
          <p:cNvSpPr>
            <a:spLocks noGrp="1"/>
          </p:cNvSpPr>
          <p:nvPr>
            <p:ph idx="1"/>
          </p:nvPr>
        </p:nvSpPr>
        <p:spPr>
          <a:xfrm>
            <a:off x="1261871" y="1828800"/>
            <a:ext cx="9992283" cy="5029200"/>
          </a:xfrm>
        </p:spPr>
        <p:txBody>
          <a:bodyPr>
            <a:normAutofit lnSpcReduction="10000"/>
          </a:bodyPr>
          <a:lstStyle/>
          <a:p>
            <a:r>
              <a:rPr lang="zh-CN" altLang="en-US" sz="2400" dirty="0"/>
              <a:t> 以前写的最大流默认的下界为</a:t>
            </a:r>
            <a:r>
              <a:rPr lang="en-US" altLang="zh-CN" sz="2400" dirty="0"/>
              <a:t>0</a:t>
            </a:r>
            <a:r>
              <a:rPr lang="zh-CN" altLang="en-US" sz="2400" dirty="0"/>
              <a:t>，而这里的下界却不为</a:t>
            </a:r>
            <a:r>
              <a:rPr lang="en-US" altLang="zh-CN" sz="2400" dirty="0"/>
              <a:t>0</a:t>
            </a:r>
            <a:r>
              <a:rPr lang="zh-CN" altLang="en-US" sz="2400" dirty="0"/>
              <a:t>，所以我们要进行再构造让每条边的下界为</a:t>
            </a:r>
            <a:r>
              <a:rPr lang="en-US" altLang="zh-CN" sz="2400" dirty="0"/>
              <a:t>0</a:t>
            </a:r>
            <a:r>
              <a:rPr lang="zh-CN" altLang="en-US" sz="2400" dirty="0"/>
              <a:t>，这样做是为了方便处理。对于每条边有一个上界容量</a:t>
            </a:r>
            <a:r>
              <a:rPr lang="en-US" altLang="zh-CN" sz="2400" dirty="0"/>
              <a:t>up</a:t>
            </a:r>
            <a:r>
              <a:rPr lang="zh-CN" altLang="en-US" sz="2400" dirty="0"/>
              <a:t>和一个下界容量</a:t>
            </a:r>
            <a:r>
              <a:rPr lang="en-US" altLang="zh-CN" sz="2400" dirty="0"/>
              <a:t>low</a:t>
            </a:r>
            <a:r>
              <a:rPr lang="zh-CN" altLang="en-US" sz="2400" dirty="0"/>
              <a:t>，我们让这条边的容量下界变为</a:t>
            </a:r>
            <a:r>
              <a:rPr lang="en-US" altLang="zh-CN" sz="2400" dirty="0"/>
              <a:t>0</a:t>
            </a:r>
            <a:r>
              <a:rPr lang="zh-CN" altLang="en-US" sz="2400" dirty="0"/>
              <a:t>，上界为</a:t>
            </a:r>
            <a:r>
              <a:rPr lang="en-US" altLang="zh-CN" sz="2400" dirty="0"/>
              <a:t>up-low</a:t>
            </a:r>
            <a:r>
              <a:rPr lang="zh-CN" altLang="en-US" sz="2400" dirty="0"/>
              <a:t>。可是这样做了的话流量就不守恒了，为了再次满足流量守恒，即每个节点</a:t>
            </a:r>
            <a:r>
              <a:rPr lang="en-US" altLang="zh-CN" sz="2400" dirty="0"/>
              <a:t>"</a:t>
            </a:r>
            <a:r>
              <a:rPr lang="zh-CN" altLang="en-US" sz="2400" dirty="0"/>
              <a:t>入流</a:t>
            </a:r>
            <a:r>
              <a:rPr lang="en-US" altLang="zh-CN" sz="2400" dirty="0"/>
              <a:t>=</a:t>
            </a:r>
            <a:r>
              <a:rPr lang="zh-CN" altLang="en-US" sz="2400" dirty="0"/>
              <a:t>出流”，我们增设一个超级源点</a:t>
            </a:r>
            <a:r>
              <a:rPr lang="en-US" altLang="zh-CN" sz="2400" dirty="0" err="1"/>
              <a:t>st</a:t>
            </a:r>
            <a:r>
              <a:rPr lang="zh-CN" altLang="en-US" sz="2400" dirty="0"/>
              <a:t>和一个超级终点</a:t>
            </a:r>
            <a:r>
              <a:rPr lang="en-US" altLang="zh-CN" sz="2400" dirty="0" err="1"/>
              <a:t>sd</a:t>
            </a:r>
            <a:r>
              <a:rPr lang="zh-CN" altLang="en-US" sz="2400" dirty="0"/>
              <a:t>。我们开设一个数组</a:t>
            </a:r>
            <a:r>
              <a:rPr lang="en-US" altLang="zh-CN" sz="2400" dirty="0"/>
              <a:t>du[]</a:t>
            </a:r>
            <a:r>
              <a:rPr lang="zh-CN" altLang="en-US" sz="2400" dirty="0"/>
              <a:t>来记录每个节点的流量情况。</a:t>
            </a:r>
          </a:p>
          <a:p>
            <a:r>
              <a:rPr lang="en-US" altLang="zh-CN" sz="2400" dirty="0"/>
              <a:t>du[</a:t>
            </a:r>
            <a:r>
              <a:rPr lang="en-US" altLang="zh-CN" sz="2400" dirty="0" err="1"/>
              <a:t>i</a:t>
            </a:r>
            <a:r>
              <a:rPr lang="en-US" altLang="zh-CN" sz="2400" dirty="0"/>
              <a:t>]=in[</a:t>
            </a:r>
            <a:r>
              <a:rPr lang="en-US" altLang="zh-CN" sz="2400" dirty="0" err="1"/>
              <a:t>i</a:t>
            </a:r>
            <a:r>
              <a:rPr lang="en-US" altLang="zh-CN" sz="2400" dirty="0"/>
              <a:t>]</a:t>
            </a:r>
            <a:r>
              <a:rPr lang="zh-CN" altLang="en-US" sz="2400" dirty="0"/>
              <a:t>（</a:t>
            </a:r>
            <a:r>
              <a:rPr lang="en-US" altLang="zh-CN" sz="2400" dirty="0" err="1"/>
              <a:t>i</a:t>
            </a:r>
            <a:r>
              <a:rPr lang="zh-CN" altLang="en-US" sz="2400" dirty="0"/>
              <a:t>节点所有入流下界之和）</a:t>
            </a:r>
            <a:r>
              <a:rPr lang="en-US" altLang="zh-CN" sz="2400" dirty="0"/>
              <a:t>-out[</a:t>
            </a:r>
            <a:r>
              <a:rPr lang="en-US" altLang="zh-CN" sz="2400" dirty="0" err="1"/>
              <a:t>i</a:t>
            </a:r>
            <a:r>
              <a:rPr lang="en-US" altLang="zh-CN" sz="2400" dirty="0"/>
              <a:t>]</a:t>
            </a:r>
            <a:r>
              <a:rPr lang="zh-CN" altLang="en-US" sz="2400" dirty="0"/>
              <a:t>（</a:t>
            </a:r>
            <a:r>
              <a:rPr lang="en-US" altLang="zh-CN" sz="2400" dirty="0" err="1"/>
              <a:t>i</a:t>
            </a:r>
            <a:r>
              <a:rPr lang="zh-CN" altLang="en-US" sz="2400" dirty="0"/>
              <a:t>节点所有出流下界之和）。</a:t>
            </a:r>
          </a:p>
          <a:p>
            <a:r>
              <a:rPr lang="zh-CN" altLang="en-US" sz="2400" dirty="0"/>
              <a:t>当</a:t>
            </a:r>
            <a:r>
              <a:rPr lang="en-US" altLang="zh-CN" sz="2400" dirty="0"/>
              <a:t>du[</a:t>
            </a:r>
            <a:r>
              <a:rPr lang="en-US" altLang="zh-CN" sz="2400" dirty="0" err="1"/>
              <a:t>i</a:t>
            </a:r>
            <a:r>
              <a:rPr lang="en-US" altLang="zh-CN" sz="2400" dirty="0"/>
              <a:t>]</a:t>
            </a:r>
            <a:r>
              <a:rPr lang="zh-CN" altLang="en-US" sz="2400" dirty="0"/>
              <a:t>大于</a:t>
            </a:r>
            <a:r>
              <a:rPr lang="en-US" altLang="zh-CN" sz="2400" dirty="0"/>
              <a:t>0</a:t>
            </a:r>
            <a:r>
              <a:rPr lang="zh-CN" altLang="en-US" sz="2400" dirty="0"/>
              <a:t>的时候，</a:t>
            </a:r>
            <a:r>
              <a:rPr lang="en-US" altLang="zh-CN" sz="2400" dirty="0" err="1"/>
              <a:t>st</a:t>
            </a:r>
            <a:r>
              <a:rPr lang="zh-CN" altLang="en-US" sz="2400" dirty="0"/>
              <a:t>到</a:t>
            </a:r>
            <a:r>
              <a:rPr lang="en-US" altLang="zh-CN" sz="2400" dirty="0" err="1"/>
              <a:t>i</a:t>
            </a:r>
            <a:r>
              <a:rPr lang="zh-CN" altLang="en-US" sz="2400" dirty="0"/>
              <a:t>连一条流量为</a:t>
            </a:r>
            <a:r>
              <a:rPr lang="en-US" altLang="zh-CN" sz="2400" dirty="0"/>
              <a:t>du[</a:t>
            </a:r>
            <a:r>
              <a:rPr lang="en-US" altLang="zh-CN" sz="2400" dirty="0" err="1"/>
              <a:t>i</a:t>
            </a:r>
            <a:r>
              <a:rPr lang="en-US" altLang="zh-CN" sz="2400" dirty="0"/>
              <a:t>]</a:t>
            </a:r>
            <a:r>
              <a:rPr lang="zh-CN" altLang="en-US" sz="2400" dirty="0"/>
              <a:t>的边。</a:t>
            </a:r>
          </a:p>
          <a:p>
            <a:r>
              <a:rPr lang="zh-CN" altLang="en-US" sz="2400" dirty="0"/>
              <a:t>当</a:t>
            </a:r>
            <a:r>
              <a:rPr lang="en-US" altLang="zh-CN" sz="2400" dirty="0"/>
              <a:t>du[</a:t>
            </a:r>
            <a:r>
              <a:rPr lang="en-US" altLang="zh-CN" sz="2400" dirty="0" err="1"/>
              <a:t>i</a:t>
            </a:r>
            <a:r>
              <a:rPr lang="en-US" altLang="zh-CN" sz="2400" dirty="0"/>
              <a:t>]</a:t>
            </a:r>
            <a:r>
              <a:rPr lang="zh-CN" altLang="en-US" sz="2400" dirty="0"/>
              <a:t>小于</a:t>
            </a:r>
            <a:r>
              <a:rPr lang="en-US" altLang="zh-CN" sz="2400" dirty="0"/>
              <a:t>0</a:t>
            </a:r>
            <a:r>
              <a:rPr lang="zh-CN" altLang="en-US" sz="2400" dirty="0"/>
              <a:t>的时候，</a:t>
            </a:r>
            <a:r>
              <a:rPr lang="en-US" altLang="zh-CN" sz="2400" dirty="0" err="1"/>
              <a:t>i</a:t>
            </a:r>
            <a:r>
              <a:rPr lang="zh-CN" altLang="en-US" sz="2400" dirty="0"/>
              <a:t>到</a:t>
            </a:r>
            <a:r>
              <a:rPr lang="en-US" altLang="zh-CN" sz="2400" dirty="0" err="1"/>
              <a:t>sd</a:t>
            </a:r>
            <a:r>
              <a:rPr lang="zh-CN" altLang="en-US" sz="2400" dirty="0"/>
              <a:t>连一条流量为</a:t>
            </a:r>
            <a:r>
              <a:rPr lang="en-US" altLang="zh-CN" sz="2400" dirty="0"/>
              <a:t>-du[</a:t>
            </a:r>
            <a:r>
              <a:rPr lang="en-US" altLang="zh-CN" sz="2400" dirty="0" err="1"/>
              <a:t>i</a:t>
            </a:r>
            <a:r>
              <a:rPr lang="en-US" altLang="zh-CN" sz="2400" dirty="0"/>
              <a:t>]</a:t>
            </a:r>
            <a:r>
              <a:rPr lang="zh-CN" altLang="en-US" sz="2400" dirty="0"/>
              <a:t>的边。</a:t>
            </a:r>
          </a:p>
          <a:p>
            <a:r>
              <a:rPr lang="zh-CN" altLang="en-US" sz="2400" dirty="0"/>
              <a:t>最后对（</a:t>
            </a:r>
            <a:r>
              <a:rPr lang="en-US" altLang="zh-CN" sz="2400" dirty="0" err="1"/>
              <a:t>st</a:t>
            </a:r>
            <a:r>
              <a:rPr lang="zh-CN" altLang="en-US" sz="2400" dirty="0"/>
              <a:t>，</a:t>
            </a:r>
            <a:r>
              <a:rPr lang="en-US" altLang="zh-CN" sz="2400" dirty="0" err="1"/>
              <a:t>sd</a:t>
            </a:r>
            <a:r>
              <a:rPr lang="zh-CN" altLang="en-US" sz="2400" dirty="0"/>
              <a:t>）求一次最大流即可，当所有附加边全部满流时（即</a:t>
            </a:r>
            <a:r>
              <a:rPr lang="en-US" altLang="zh-CN" sz="2400" dirty="0"/>
              <a:t>maxflow==</a:t>
            </a:r>
            <a:r>
              <a:rPr lang="zh-CN" altLang="en-US" sz="2400" dirty="0"/>
              <a:t>所有</a:t>
            </a:r>
            <a:r>
              <a:rPr lang="en-US" altLang="zh-CN" sz="2400" dirty="0"/>
              <a:t>du[]&gt;0</a:t>
            </a:r>
            <a:r>
              <a:rPr lang="zh-CN" altLang="en-US" sz="2400" dirty="0"/>
              <a:t>之和），有可行解。</a:t>
            </a:r>
          </a:p>
          <a:p>
            <a:endParaRPr lang="zh-CN" altLang="en-US" dirty="0"/>
          </a:p>
        </p:txBody>
      </p:sp>
    </p:spTree>
    <p:extLst>
      <p:ext uri="{BB962C8B-B14F-4D97-AF65-F5344CB8AC3E}">
        <p14:creationId xmlns:p14="http://schemas.microsoft.com/office/powerpoint/2010/main" val="3822806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8581C-BF33-4789-B80A-87CFFBDBB3BD}"/>
              </a:ext>
            </a:extLst>
          </p:cNvPr>
          <p:cNvSpPr>
            <a:spLocks noGrp="1"/>
          </p:cNvSpPr>
          <p:nvPr>
            <p:ph type="title"/>
          </p:nvPr>
        </p:nvSpPr>
        <p:spPr/>
        <p:txBody>
          <a:bodyPr/>
          <a:lstStyle/>
          <a:p>
            <a:r>
              <a:rPr lang="zh-CN" altLang="en-US" dirty="0"/>
              <a:t>有源汇可行流</a:t>
            </a:r>
          </a:p>
        </p:txBody>
      </p:sp>
      <p:sp>
        <p:nvSpPr>
          <p:cNvPr id="3" name="内容占位符 2">
            <a:extLst>
              <a:ext uri="{FF2B5EF4-FFF2-40B4-BE49-F238E27FC236}">
                <a16:creationId xmlns:a16="http://schemas.microsoft.com/office/drawing/2014/main" id="{48649F83-15F3-4339-A9A9-44ECF4D9A97C}"/>
              </a:ext>
            </a:extLst>
          </p:cNvPr>
          <p:cNvSpPr>
            <a:spLocks noGrp="1"/>
          </p:cNvSpPr>
          <p:nvPr>
            <p:ph idx="1"/>
          </p:nvPr>
        </p:nvSpPr>
        <p:spPr/>
        <p:txBody>
          <a:bodyPr>
            <a:normAutofit/>
          </a:bodyPr>
          <a:lstStyle/>
          <a:p>
            <a:r>
              <a:rPr lang="zh-CN" altLang="en-US" sz="2400" dirty="0"/>
              <a:t>有源汇可行流可以看做无源汇可行流中加入两个特殊点  与 ，且流出  的流量比如等于流入  的流量 </a:t>
            </a:r>
            <a:r>
              <a:rPr lang="en-US" altLang="zh-CN" sz="2400" dirty="0"/>
              <a:t>—— </a:t>
            </a:r>
            <a:r>
              <a:rPr lang="zh-CN" altLang="en-US" sz="2400" dirty="0"/>
              <a:t>我们增加一条从</a:t>
            </a:r>
            <a:r>
              <a:rPr lang="en-US" altLang="zh-CN" sz="2400" dirty="0"/>
              <a:t>T</a:t>
            </a:r>
            <a:r>
              <a:rPr lang="zh-CN" altLang="en-US" sz="2400" dirty="0"/>
              <a:t>到</a:t>
            </a:r>
            <a:r>
              <a:rPr lang="en-US" altLang="zh-CN" sz="2400" dirty="0"/>
              <a:t>S</a:t>
            </a:r>
            <a:r>
              <a:rPr lang="zh-CN" altLang="en-US" sz="2400" dirty="0"/>
              <a:t>的容量为正无穷的边，使</a:t>
            </a:r>
            <a:r>
              <a:rPr lang="en-US" altLang="zh-CN" sz="2400" dirty="0"/>
              <a:t>S</a:t>
            </a:r>
            <a:r>
              <a:rPr lang="zh-CN" altLang="en-US" sz="2400" dirty="0"/>
              <a:t>与</a:t>
            </a:r>
            <a:r>
              <a:rPr lang="en-US" altLang="zh-CN" sz="2400" dirty="0"/>
              <a:t>T</a:t>
            </a:r>
            <a:r>
              <a:rPr lang="zh-CN" altLang="en-US" sz="2400" dirty="0"/>
              <a:t>也满足流量平衡条件，即可转化为无源汇可行流。</a:t>
            </a:r>
          </a:p>
        </p:txBody>
      </p:sp>
    </p:spTree>
    <p:extLst>
      <p:ext uri="{BB962C8B-B14F-4D97-AF65-F5344CB8AC3E}">
        <p14:creationId xmlns:p14="http://schemas.microsoft.com/office/powerpoint/2010/main" val="993125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DF5CB-4C54-4C81-9604-0878E492485E}"/>
              </a:ext>
            </a:extLst>
          </p:cNvPr>
          <p:cNvSpPr>
            <a:spLocks noGrp="1"/>
          </p:cNvSpPr>
          <p:nvPr>
            <p:ph type="title"/>
          </p:nvPr>
        </p:nvSpPr>
        <p:spPr/>
        <p:txBody>
          <a:bodyPr/>
          <a:lstStyle/>
          <a:p>
            <a:r>
              <a:rPr lang="zh-CN" altLang="en-US" dirty="0"/>
              <a:t>有源汇最大流</a:t>
            </a:r>
          </a:p>
        </p:txBody>
      </p:sp>
      <p:sp>
        <p:nvSpPr>
          <p:cNvPr id="3" name="内容占位符 2">
            <a:extLst>
              <a:ext uri="{FF2B5EF4-FFF2-40B4-BE49-F238E27FC236}">
                <a16:creationId xmlns:a16="http://schemas.microsoft.com/office/drawing/2014/main" id="{9348E330-E247-464F-8CD2-2F65CC99E050}"/>
              </a:ext>
            </a:extLst>
          </p:cNvPr>
          <p:cNvSpPr>
            <a:spLocks noGrp="1"/>
          </p:cNvSpPr>
          <p:nvPr>
            <p:ph idx="1"/>
          </p:nvPr>
        </p:nvSpPr>
        <p:spPr/>
        <p:txBody>
          <a:bodyPr>
            <a:normAutofit lnSpcReduction="10000"/>
          </a:bodyPr>
          <a:lstStyle/>
          <a:p>
            <a:r>
              <a:rPr lang="zh-CN" altLang="en-US" sz="2800" dirty="0"/>
              <a:t>首先，使用有源汇可行流算法，判断是否有解。如果有解，残量网络的状态即为一组可行解。此时所有原图中边的下界均已满足，而这些下界的满足是由与超级源汇点</a:t>
            </a:r>
            <a:r>
              <a:rPr lang="en-US" altLang="zh-CN" sz="2800" dirty="0"/>
              <a:t>S</a:t>
            </a:r>
            <a:r>
              <a:rPr lang="zh-CN" altLang="en-US" sz="2800" dirty="0"/>
              <a:t>与</a:t>
            </a:r>
            <a:r>
              <a:rPr lang="en-US" altLang="zh-CN" sz="2800" dirty="0"/>
              <a:t>T</a:t>
            </a:r>
            <a:r>
              <a:rPr lang="zh-CN" altLang="en-US" sz="2800" dirty="0"/>
              <a:t>相连的边实现的。考虑直接从</a:t>
            </a:r>
            <a:r>
              <a:rPr lang="en-US" altLang="zh-CN" sz="2800" dirty="0"/>
              <a:t>S</a:t>
            </a:r>
            <a:r>
              <a:rPr lang="zh-CN" altLang="en-US" sz="2800" dirty="0"/>
              <a:t>向</a:t>
            </a:r>
            <a:r>
              <a:rPr lang="en-US" altLang="zh-CN" sz="2800" dirty="0"/>
              <a:t>T</a:t>
            </a:r>
            <a:r>
              <a:rPr lang="zh-CN" altLang="en-US" sz="2800" dirty="0"/>
              <a:t>增广 </a:t>
            </a:r>
            <a:r>
              <a:rPr lang="en-US" altLang="zh-CN" sz="2800" dirty="0"/>
              <a:t>—— </a:t>
            </a:r>
            <a:r>
              <a:rPr lang="zh-CN" altLang="en-US" sz="2800" dirty="0"/>
              <a:t>因为</a:t>
            </a:r>
            <a:r>
              <a:rPr lang="en-US" altLang="zh-CN" sz="2800" dirty="0"/>
              <a:t>S</a:t>
            </a:r>
            <a:r>
              <a:rPr lang="zh-CN" altLang="en-US" sz="2800" dirty="0"/>
              <a:t>没有入边，并且</a:t>
            </a:r>
            <a:r>
              <a:rPr lang="en-US" altLang="zh-CN" sz="2800" dirty="0"/>
              <a:t>T</a:t>
            </a:r>
            <a:r>
              <a:rPr lang="zh-CN" altLang="en-US" sz="2800" dirty="0"/>
              <a:t>没有出边，所以</a:t>
            </a:r>
            <a:r>
              <a:rPr lang="en-US" altLang="zh-CN" sz="2800" dirty="0"/>
              <a:t>S</a:t>
            </a:r>
            <a:r>
              <a:rPr lang="zh-CN" altLang="en-US" sz="2800" dirty="0"/>
              <a:t>到</a:t>
            </a:r>
            <a:r>
              <a:rPr lang="en-US" altLang="zh-CN" sz="2800" dirty="0"/>
              <a:t>T</a:t>
            </a:r>
            <a:r>
              <a:rPr lang="zh-CN" altLang="en-US" sz="2800" dirty="0"/>
              <a:t>的增广路不可能经过</a:t>
            </a:r>
            <a:r>
              <a:rPr lang="en-US" altLang="zh-CN" sz="2800" dirty="0"/>
              <a:t>S</a:t>
            </a:r>
            <a:r>
              <a:rPr lang="zh-CN" altLang="en-US" sz="2800" dirty="0"/>
              <a:t>或</a:t>
            </a:r>
            <a:r>
              <a:rPr lang="en-US" altLang="zh-CN" sz="2800" dirty="0"/>
              <a:t>T</a:t>
            </a:r>
            <a:r>
              <a:rPr lang="zh-CN" altLang="en-US" sz="2800" dirty="0"/>
              <a:t>。并且</a:t>
            </a:r>
            <a:r>
              <a:rPr lang="en-US" altLang="zh-CN" sz="2800" dirty="0"/>
              <a:t>T</a:t>
            </a:r>
            <a:r>
              <a:rPr lang="zh-CN" altLang="en-US" sz="2800" dirty="0"/>
              <a:t>到</a:t>
            </a:r>
            <a:r>
              <a:rPr lang="en-US" altLang="zh-CN" sz="2800" dirty="0"/>
              <a:t>S</a:t>
            </a:r>
            <a:r>
              <a:rPr lang="zh-CN" altLang="en-US" sz="2800" dirty="0"/>
              <a:t>的边也不会影响增广。即，直接从</a:t>
            </a:r>
            <a:r>
              <a:rPr lang="en-US" altLang="zh-CN" sz="2800" dirty="0"/>
              <a:t>S</a:t>
            </a:r>
            <a:r>
              <a:rPr lang="zh-CN" altLang="en-US" sz="2800" dirty="0"/>
              <a:t>向</a:t>
            </a:r>
            <a:r>
              <a:rPr lang="en-US" altLang="zh-CN" sz="2800" dirty="0"/>
              <a:t>T</a:t>
            </a:r>
            <a:r>
              <a:rPr lang="zh-CN" altLang="en-US" sz="2800" dirty="0"/>
              <a:t>增广不会破坏已经满足的下界，且答案一定合法。</a:t>
            </a:r>
          </a:p>
          <a:p>
            <a:r>
              <a:rPr lang="zh-CN" altLang="en-US" sz="2800" dirty="0"/>
              <a:t>在求出可行流之后，直接在残量网络上求</a:t>
            </a:r>
            <a:r>
              <a:rPr lang="en-US" altLang="zh-CN" sz="2800" dirty="0"/>
              <a:t>S</a:t>
            </a:r>
            <a:r>
              <a:rPr lang="zh-CN" altLang="en-US" sz="2800" dirty="0"/>
              <a:t>到 </a:t>
            </a:r>
            <a:r>
              <a:rPr lang="en-US" altLang="zh-CN" sz="2800" dirty="0"/>
              <a:t>T</a:t>
            </a:r>
            <a:r>
              <a:rPr lang="zh-CN" altLang="en-US" sz="2800" dirty="0"/>
              <a:t>的最大流即可。</a:t>
            </a:r>
          </a:p>
          <a:p>
            <a:endParaRPr lang="zh-CN" altLang="en-US" dirty="0"/>
          </a:p>
        </p:txBody>
      </p:sp>
    </p:spTree>
    <p:extLst>
      <p:ext uri="{BB962C8B-B14F-4D97-AF65-F5344CB8AC3E}">
        <p14:creationId xmlns:p14="http://schemas.microsoft.com/office/powerpoint/2010/main" val="404576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CBF1A-F887-4DE9-90A7-E174C7CF7328}"/>
              </a:ext>
            </a:extLst>
          </p:cNvPr>
          <p:cNvSpPr>
            <a:spLocks noGrp="1"/>
          </p:cNvSpPr>
          <p:nvPr>
            <p:ph type="title"/>
          </p:nvPr>
        </p:nvSpPr>
        <p:spPr/>
        <p:txBody>
          <a:bodyPr/>
          <a:lstStyle/>
          <a:p>
            <a:r>
              <a:rPr lang="zh-CN" altLang="en-US" dirty="0"/>
              <a:t>网络流简介</a:t>
            </a:r>
          </a:p>
        </p:txBody>
      </p:sp>
      <p:sp>
        <p:nvSpPr>
          <p:cNvPr id="3" name="内容占位符 2">
            <a:extLst>
              <a:ext uri="{FF2B5EF4-FFF2-40B4-BE49-F238E27FC236}">
                <a16:creationId xmlns:a16="http://schemas.microsoft.com/office/drawing/2014/main" id="{CD53C737-CA92-49DE-B95E-55924308E055}"/>
              </a:ext>
            </a:extLst>
          </p:cNvPr>
          <p:cNvSpPr>
            <a:spLocks noGrp="1"/>
          </p:cNvSpPr>
          <p:nvPr>
            <p:ph idx="1"/>
          </p:nvPr>
        </p:nvSpPr>
        <p:spPr/>
        <p:txBody>
          <a:bodyPr/>
          <a:lstStyle/>
          <a:p>
            <a:r>
              <a:rPr lang="zh-CN" altLang="en-US" dirty="0"/>
              <a:t>网络</a:t>
            </a:r>
            <a:endParaRPr lang="en-US" altLang="zh-CN" dirty="0"/>
          </a:p>
          <a:p>
            <a:endParaRPr lang="en-US" altLang="zh-CN" dirty="0"/>
          </a:p>
          <a:p>
            <a:endParaRPr lang="en-US" altLang="zh-CN" dirty="0"/>
          </a:p>
          <a:p>
            <a:endParaRPr lang="en-US" altLang="zh-CN" dirty="0"/>
          </a:p>
          <a:p>
            <a:endParaRPr lang="en-US" altLang="zh-CN" dirty="0"/>
          </a:p>
          <a:p>
            <a:r>
              <a:rPr lang="zh-CN" altLang="en-US" dirty="0"/>
              <a:t>流</a:t>
            </a:r>
          </a:p>
          <a:p>
            <a:endParaRPr lang="zh-CN" altLang="en-US" dirty="0"/>
          </a:p>
        </p:txBody>
      </p:sp>
      <p:pic>
        <p:nvPicPr>
          <p:cNvPr id="5" name="图片 4">
            <a:extLst>
              <a:ext uri="{FF2B5EF4-FFF2-40B4-BE49-F238E27FC236}">
                <a16:creationId xmlns:a16="http://schemas.microsoft.com/office/drawing/2014/main" id="{F96BB306-7412-4BDA-A3F8-0C5D6F1AC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279163"/>
            <a:ext cx="9184835" cy="2053370"/>
          </a:xfrm>
          <a:prstGeom prst="rect">
            <a:avLst/>
          </a:prstGeom>
        </p:spPr>
      </p:pic>
      <p:pic>
        <p:nvPicPr>
          <p:cNvPr id="7" name="图片 6">
            <a:extLst>
              <a:ext uri="{FF2B5EF4-FFF2-40B4-BE49-F238E27FC236}">
                <a16:creationId xmlns:a16="http://schemas.microsoft.com/office/drawing/2014/main" id="{66D38374-F67B-40B2-9445-48824054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4782896"/>
            <a:ext cx="9184834" cy="1952090"/>
          </a:xfrm>
          <a:prstGeom prst="rect">
            <a:avLst/>
          </a:prstGeom>
        </p:spPr>
      </p:pic>
    </p:spTree>
    <p:extLst>
      <p:ext uri="{BB962C8B-B14F-4D97-AF65-F5344CB8AC3E}">
        <p14:creationId xmlns:p14="http://schemas.microsoft.com/office/powerpoint/2010/main" val="3404129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8054D-8279-458D-B3EA-E87A2833F1FD}"/>
              </a:ext>
            </a:extLst>
          </p:cNvPr>
          <p:cNvSpPr>
            <a:spLocks noGrp="1"/>
          </p:cNvSpPr>
          <p:nvPr>
            <p:ph type="title"/>
          </p:nvPr>
        </p:nvSpPr>
        <p:spPr/>
        <p:txBody>
          <a:bodyPr/>
          <a:lstStyle/>
          <a:p>
            <a:r>
              <a:rPr lang="zh-CN" altLang="en-US" dirty="0"/>
              <a:t>有源汇最小流</a:t>
            </a:r>
          </a:p>
        </p:txBody>
      </p:sp>
      <p:sp>
        <p:nvSpPr>
          <p:cNvPr id="3" name="内容占位符 2">
            <a:extLst>
              <a:ext uri="{FF2B5EF4-FFF2-40B4-BE49-F238E27FC236}">
                <a16:creationId xmlns:a16="http://schemas.microsoft.com/office/drawing/2014/main" id="{7E248A6C-02B7-4CAD-85AA-5F3CC254611F}"/>
              </a:ext>
            </a:extLst>
          </p:cNvPr>
          <p:cNvSpPr>
            <a:spLocks noGrp="1"/>
          </p:cNvSpPr>
          <p:nvPr>
            <p:ph idx="1"/>
          </p:nvPr>
        </p:nvSpPr>
        <p:spPr/>
        <p:txBody>
          <a:bodyPr/>
          <a:lstStyle/>
          <a:p>
            <a:r>
              <a:rPr lang="zh-CN" altLang="en-US" sz="2400" dirty="0"/>
              <a:t>类似最大流，首先也要求出可行流，并且得到</a:t>
            </a:r>
            <a:r>
              <a:rPr lang="en-US" altLang="zh-CN" sz="2400" dirty="0"/>
              <a:t>S</a:t>
            </a:r>
            <a:r>
              <a:rPr lang="zh-CN" altLang="en-US" sz="2400" dirty="0"/>
              <a:t>到</a:t>
            </a:r>
            <a:r>
              <a:rPr lang="en-US" altLang="zh-CN" sz="2400" dirty="0"/>
              <a:t>T</a:t>
            </a:r>
            <a:r>
              <a:rPr lang="zh-CN" altLang="en-US" sz="2400" dirty="0"/>
              <a:t>的流量，即求可行流时连接的从</a:t>
            </a:r>
            <a:r>
              <a:rPr lang="en-US" altLang="zh-CN" sz="2400" dirty="0"/>
              <a:t>S</a:t>
            </a:r>
            <a:r>
              <a:rPr lang="zh-CN" altLang="en-US" sz="2400" dirty="0"/>
              <a:t>到</a:t>
            </a:r>
            <a:r>
              <a:rPr lang="en-US" altLang="zh-CN" sz="2400" dirty="0"/>
              <a:t>T</a:t>
            </a:r>
            <a:r>
              <a:rPr lang="zh-CN" altLang="en-US" sz="2400" dirty="0"/>
              <a:t>的边的流量。</a:t>
            </a:r>
          </a:p>
          <a:p>
            <a:r>
              <a:rPr lang="zh-CN" altLang="en-US" sz="2400" dirty="0"/>
              <a:t>我们的最优化目标是使</a:t>
            </a:r>
            <a:r>
              <a:rPr lang="en-US" altLang="zh-CN" sz="2400" dirty="0"/>
              <a:t>S</a:t>
            </a:r>
            <a:r>
              <a:rPr lang="zh-CN" altLang="en-US" sz="2400" dirty="0"/>
              <a:t>到</a:t>
            </a:r>
            <a:r>
              <a:rPr lang="en-US" altLang="zh-CN" sz="2400" dirty="0"/>
              <a:t>T</a:t>
            </a:r>
            <a:r>
              <a:rPr lang="zh-CN" altLang="en-US" sz="2400" dirty="0"/>
              <a:t>的流量最小，即希望从可行流中尽量减去一些从</a:t>
            </a:r>
            <a:r>
              <a:rPr lang="en-US" altLang="zh-CN" sz="2400" dirty="0"/>
              <a:t>S</a:t>
            </a:r>
            <a:r>
              <a:rPr lang="zh-CN" altLang="en-US" sz="2400" dirty="0"/>
              <a:t>到</a:t>
            </a:r>
            <a:r>
              <a:rPr lang="en-US" altLang="zh-CN" sz="2400" dirty="0"/>
              <a:t>T</a:t>
            </a:r>
            <a:r>
              <a:rPr lang="zh-CN" altLang="en-US" sz="2400" dirty="0"/>
              <a:t>的流量，为了求出在满足流量平衡的情况下能减少的流量，我们从</a:t>
            </a:r>
            <a:r>
              <a:rPr lang="en-US" altLang="zh-CN" sz="2400" dirty="0"/>
              <a:t>T</a:t>
            </a:r>
            <a:r>
              <a:rPr lang="zh-CN" altLang="en-US" sz="2400" dirty="0"/>
              <a:t>向</a:t>
            </a:r>
            <a:r>
              <a:rPr lang="en-US" altLang="zh-CN" sz="2400" dirty="0"/>
              <a:t>S</a:t>
            </a:r>
            <a:r>
              <a:rPr lang="zh-CN" altLang="en-US" sz="2400" dirty="0"/>
              <a:t>增广，此时得到的</a:t>
            </a:r>
            <a:r>
              <a:rPr lang="en-US" altLang="zh-CN" sz="2400" dirty="0"/>
              <a:t>T</a:t>
            </a:r>
            <a:r>
              <a:rPr lang="zh-CN" altLang="en-US" sz="2400" dirty="0"/>
              <a:t>到</a:t>
            </a:r>
            <a:r>
              <a:rPr lang="en-US" altLang="zh-CN" sz="2400" dirty="0"/>
              <a:t>S</a:t>
            </a:r>
            <a:r>
              <a:rPr lang="zh-CN" altLang="en-US" sz="2400" dirty="0"/>
              <a:t>的最大流即为</a:t>
            </a:r>
            <a:r>
              <a:rPr lang="en-US" altLang="zh-CN" sz="2400" dirty="0"/>
              <a:t>S</a:t>
            </a:r>
            <a:r>
              <a:rPr lang="zh-CN" altLang="en-US" sz="2400" dirty="0"/>
              <a:t>到的</a:t>
            </a:r>
            <a:r>
              <a:rPr lang="en-US" altLang="zh-CN" sz="2400" dirty="0"/>
              <a:t>T</a:t>
            </a:r>
            <a:r>
              <a:rPr lang="zh-CN" altLang="en-US" sz="2400" dirty="0"/>
              <a:t>流量中能减去的最大的流量。</a:t>
            </a:r>
          </a:p>
          <a:p>
            <a:r>
              <a:rPr lang="zh-CN" altLang="en-US" sz="2400" dirty="0"/>
              <a:t>在求解可行流时，多加入的</a:t>
            </a:r>
            <a:r>
              <a:rPr lang="en-US" altLang="zh-CN" sz="2400" dirty="0"/>
              <a:t>T</a:t>
            </a:r>
            <a:r>
              <a:rPr lang="zh-CN" altLang="en-US" sz="2400" dirty="0"/>
              <a:t>到</a:t>
            </a:r>
            <a:r>
              <a:rPr lang="en-US" altLang="zh-CN" sz="2400" dirty="0"/>
              <a:t>S</a:t>
            </a:r>
            <a:r>
              <a:rPr lang="zh-CN" altLang="en-US" sz="2400" dirty="0"/>
              <a:t>的边会使</a:t>
            </a:r>
            <a:r>
              <a:rPr lang="en-US" altLang="zh-CN" sz="2400" dirty="0"/>
              <a:t>T</a:t>
            </a:r>
            <a:r>
              <a:rPr lang="zh-CN" altLang="en-US" sz="2400" dirty="0"/>
              <a:t>到</a:t>
            </a:r>
            <a:r>
              <a:rPr lang="en-US" altLang="zh-CN" sz="2400" dirty="0"/>
              <a:t>S</a:t>
            </a:r>
            <a:r>
              <a:rPr lang="zh-CN" altLang="en-US" sz="2400" dirty="0"/>
              <a:t>的最大流总是正无穷，我们必须删掉这条边，才能保证从</a:t>
            </a:r>
            <a:r>
              <a:rPr lang="en-US" altLang="zh-CN" sz="2400" dirty="0"/>
              <a:t>T</a:t>
            </a:r>
            <a:r>
              <a:rPr lang="zh-CN" altLang="en-US" sz="2400" dirty="0"/>
              <a:t>到</a:t>
            </a:r>
            <a:r>
              <a:rPr lang="en-US" altLang="zh-CN" sz="2400" dirty="0"/>
              <a:t>S</a:t>
            </a:r>
            <a:r>
              <a:rPr lang="zh-CN" altLang="en-US" sz="2400" dirty="0"/>
              <a:t>增广时只经过原图中的边。</a:t>
            </a:r>
          </a:p>
          <a:p>
            <a:endParaRPr lang="zh-CN" altLang="en-US" dirty="0"/>
          </a:p>
        </p:txBody>
      </p:sp>
    </p:spTree>
    <p:extLst>
      <p:ext uri="{BB962C8B-B14F-4D97-AF65-F5344CB8AC3E}">
        <p14:creationId xmlns:p14="http://schemas.microsoft.com/office/powerpoint/2010/main" val="776669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98400-F950-49D6-A4A7-1D162B8DDDFB}"/>
              </a:ext>
            </a:extLst>
          </p:cNvPr>
          <p:cNvSpPr>
            <a:spLocks noGrp="1"/>
          </p:cNvSpPr>
          <p:nvPr>
            <p:ph type="title"/>
          </p:nvPr>
        </p:nvSpPr>
        <p:spPr/>
        <p:txBody>
          <a:bodyPr/>
          <a:lstStyle/>
          <a:p>
            <a:r>
              <a:rPr lang="zh-CN" altLang="en-US" dirty="0"/>
              <a:t>有上下界的网络流</a:t>
            </a:r>
          </a:p>
        </p:txBody>
      </p:sp>
      <p:sp>
        <p:nvSpPr>
          <p:cNvPr id="3" name="内容占位符 2">
            <a:extLst>
              <a:ext uri="{FF2B5EF4-FFF2-40B4-BE49-F238E27FC236}">
                <a16:creationId xmlns:a16="http://schemas.microsoft.com/office/drawing/2014/main" id="{0646C379-F9A5-4809-BE10-56B3A070D84D}"/>
              </a:ext>
            </a:extLst>
          </p:cNvPr>
          <p:cNvSpPr>
            <a:spLocks noGrp="1"/>
          </p:cNvSpPr>
          <p:nvPr>
            <p:ph idx="1"/>
          </p:nvPr>
        </p:nvSpPr>
        <p:spPr/>
        <p:txBody>
          <a:bodyPr>
            <a:normAutofit/>
          </a:bodyPr>
          <a:lstStyle/>
          <a:p>
            <a:r>
              <a:rPr lang="zh-CN" altLang="en-US" sz="2800" strike="sngStrike" dirty="0"/>
              <a:t>题目</a:t>
            </a:r>
            <a:endParaRPr lang="en-US" altLang="zh-CN" sz="2800" strike="sngStrike" dirty="0"/>
          </a:p>
          <a:p>
            <a:r>
              <a:rPr lang="zh-CN" altLang="en-US" sz="2800" dirty="0"/>
              <a:t>其实没有太多的题，有也比较裸，就看你有没有想到这方面。</a:t>
            </a:r>
            <a:endParaRPr lang="en-US" altLang="zh-CN" sz="2800" dirty="0"/>
          </a:p>
          <a:p>
            <a:r>
              <a:rPr lang="zh-CN" altLang="en-US" sz="2800" dirty="0"/>
              <a:t>如果你想试炼一下的话，</a:t>
            </a:r>
            <a:r>
              <a:rPr lang="en-US" altLang="zh-CN" sz="2800" dirty="0"/>
              <a:t>LOJ</a:t>
            </a:r>
            <a:r>
              <a:rPr lang="zh-CN" altLang="en-US" sz="2800" dirty="0"/>
              <a:t>上有模板题，这里就不放出来了。</a:t>
            </a:r>
          </a:p>
        </p:txBody>
      </p:sp>
    </p:spTree>
    <p:extLst>
      <p:ext uri="{BB962C8B-B14F-4D97-AF65-F5344CB8AC3E}">
        <p14:creationId xmlns:p14="http://schemas.microsoft.com/office/powerpoint/2010/main" val="1078862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BFDF6-E299-4596-A9CA-FB5247BFCAD9}"/>
              </a:ext>
            </a:extLst>
          </p:cNvPr>
          <p:cNvSpPr>
            <a:spLocks noGrp="1"/>
          </p:cNvSpPr>
          <p:nvPr>
            <p:ph type="title"/>
          </p:nvPr>
        </p:nvSpPr>
        <p:spPr/>
        <p:txBody>
          <a:bodyPr/>
          <a:lstStyle/>
          <a:p>
            <a:r>
              <a:rPr lang="zh-CN" altLang="en-US" dirty="0"/>
              <a:t>主要参考</a:t>
            </a:r>
          </a:p>
        </p:txBody>
      </p:sp>
      <p:sp>
        <p:nvSpPr>
          <p:cNvPr id="3" name="内容占位符 2">
            <a:extLst>
              <a:ext uri="{FF2B5EF4-FFF2-40B4-BE49-F238E27FC236}">
                <a16:creationId xmlns:a16="http://schemas.microsoft.com/office/drawing/2014/main" id="{18C7E04D-F616-4551-A801-6B8E27214720}"/>
              </a:ext>
            </a:extLst>
          </p:cNvPr>
          <p:cNvSpPr>
            <a:spLocks noGrp="1"/>
          </p:cNvSpPr>
          <p:nvPr>
            <p:ph idx="1"/>
          </p:nvPr>
        </p:nvSpPr>
        <p:spPr/>
        <p:txBody>
          <a:bodyPr/>
          <a:lstStyle/>
          <a:p>
            <a:r>
              <a:rPr lang="zh-CN" altLang="en-US" dirty="0"/>
              <a:t>最大流：</a:t>
            </a:r>
            <a:r>
              <a:rPr lang="en-US" altLang="zh-CN" dirty="0"/>
              <a:t> </a:t>
            </a:r>
            <a:r>
              <a:rPr lang="en-US" altLang="zh-CN" dirty="0">
                <a:hlinkClick r:id="rId2"/>
              </a:rPr>
              <a:t>https://oi-wiki.org/graph/flow/max-flow/</a:t>
            </a:r>
            <a:endParaRPr lang="en-US" altLang="zh-CN" dirty="0"/>
          </a:p>
          <a:p>
            <a:r>
              <a:rPr lang="zh-CN" altLang="en-US" dirty="0"/>
              <a:t>上下界网络流：</a:t>
            </a:r>
            <a:r>
              <a:rPr lang="en-US" altLang="zh-CN" dirty="0">
                <a:hlinkClick r:id="rId3"/>
              </a:rPr>
              <a:t> https://oi.men.ci/network-flow-with-bounds/</a:t>
            </a:r>
            <a:endParaRPr lang="en-US" altLang="zh-CN" dirty="0"/>
          </a:p>
          <a:p>
            <a:r>
              <a:rPr lang="zh-CN" altLang="en-US" dirty="0"/>
              <a:t>上下界网络流模板</a:t>
            </a:r>
            <a:r>
              <a:rPr lang="en-US" altLang="zh-CN" dirty="0"/>
              <a:t>LOJ</a:t>
            </a:r>
            <a:r>
              <a:rPr lang="zh-CN" altLang="en-US" dirty="0"/>
              <a:t>：</a:t>
            </a:r>
            <a:r>
              <a:rPr lang="en-US" altLang="zh-CN" dirty="0">
                <a:hlinkClick r:id="rId4"/>
              </a:rPr>
              <a:t> https://loj.ac/problems/search?keyword=%E4%B8%8A%E4%B8%8B%E7%95%8C</a:t>
            </a:r>
            <a:endParaRPr lang="zh-CN" altLang="en-US" dirty="0"/>
          </a:p>
        </p:txBody>
      </p:sp>
    </p:spTree>
    <p:extLst>
      <p:ext uri="{BB962C8B-B14F-4D97-AF65-F5344CB8AC3E}">
        <p14:creationId xmlns:p14="http://schemas.microsoft.com/office/powerpoint/2010/main" val="245758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8E65F-AEBE-4217-AD87-1D3515727B6A}"/>
              </a:ext>
            </a:extLst>
          </p:cNvPr>
          <p:cNvSpPr>
            <a:spLocks noGrp="1"/>
          </p:cNvSpPr>
          <p:nvPr>
            <p:ph type="title"/>
          </p:nvPr>
        </p:nvSpPr>
        <p:spPr/>
        <p:txBody>
          <a:bodyPr/>
          <a:lstStyle/>
          <a:p>
            <a:r>
              <a:rPr lang="zh-CN" altLang="en-US" dirty="0"/>
              <a:t>网络流一般问题</a:t>
            </a:r>
          </a:p>
        </p:txBody>
      </p:sp>
      <p:sp>
        <p:nvSpPr>
          <p:cNvPr id="3" name="内容占位符 2">
            <a:extLst>
              <a:ext uri="{FF2B5EF4-FFF2-40B4-BE49-F238E27FC236}">
                <a16:creationId xmlns:a16="http://schemas.microsoft.com/office/drawing/2014/main" id="{79F12466-BB96-4AA3-8C26-DB03D81082F1}"/>
              </a:ext>
            </a:extLst>
          </p:cNvPr>
          <p:cNvSpPr>
            <a:spLocks noGrp="1"/>
          </p:cNvSpPr>
          <p:nvPr>
            <p:ph idx="1"/>
          </p:nvPr>
        </p:nvSpPr>
        <p:spPr>
          <a:xfrm>
            <a:off x="1261872" y="1828800"/>
            <a:ext cx="9485460" cy="4351337"/>
          </a:xfrm>
        </p:spPr>
        <p:txBody>
          <a:bodyPr>
            <a:noAutofit/>
          </a:bodyPr>
          <a:lstStyle/>
          <a:p>
            <a:r>
              <a:rPr lang="zh-CN" altLang="en-US" sz="2400" dirty="0"/>
              <a:t>最大流</a:t>
            </a:r>
            <a:endParaRPr lang="en-US" altLang="zh-CN" sz="2400" dirty="0"/>
          </a:p>
          <a:p>
            <a:r>
              <a:rPr lang="zh-CN" altLang="en-US" sz="2400" dirty="0"/>
              <a:t>我们有一张图，要求从源点流向汇点的最大流量（可以有很多条路到达汇点），就是我们的最大流问题。</a:t>
            </a:r>
            <a:endParaRPr lang="en-US" altLang="zh-CN" sz="2400" dirty="0"/>
          </a:p>
          <a:p>
            <a:r>
              <a:rPr lang="zh-CN" altLang="en-US" sz="2400" dirty="0"/>
              <a:t>最小费用最大流</a:t>
            </a:r>
          </a:p>
          <a:p>
            <a:r>
              <a:rPr lang="zh-CN" altLang="en-US" sz="2400" dirty="0"/>
              <a:t>最小费用最大流问题是这样的：每条边都有一个费用，代表单位流量流过这条边的开销。我们要在求出最大流的同时，要求花费的费用最小。</a:t>
            </a:r>
          </a:p>
          <a:p>
            <a:r>
              <a:rPr lang="zh-CN" altLang="en-US" sz="2400" dirty="0"/>
              <a:t>最小割</a:t>
            </a:r>
          </a:p>
          <a:p>
            <a:r>
              <a:rPr lang="zh-CN" altLang="en-US" sz="2400" dirty="0"/>
              <a:t>割其实就是删边的意思，当然最小割就是割掉 </a:t>
            </a:r>
            <a:r>
              <a:rPr lang="en-US" altLang="zh-CN" sz="2400" dirty="0"/>
              <a:t>X</a:t>
            </a:r>
            <a:r>
              <a:rPr lang="zh-CN" altLang="en-US" sz="2400" dirty="0"/>
              <a:t>条边来让</a:t>
            </a:r>
            <a:r>
              <a:rPr lang="en-US" altLang="zh-CN" sz="2400" dirty="0"/>
              <a:t>S</a:t>
            </a:r>
            <a:r>
              <a:rPr lang="zh-CN" altLang="en-US" sz="2400" dirty="0"/>
              <a:t>跟</a:t>
            </a:r>
            <a:r>
              <a:rPr lang="en-US" altLang="zh-CN" sz="2400" dirty="0"/>
              <a:t>T</a:t>
            </a:r>
            <a:r>
              <a:rPr lang="zh-CN" altLang="en-US" sz="2400" dirty="0"/>
              <a:t>不互通。我们要求</a:t>
            </a:r>
            <a:r>
              <a:rPr lang="en-US" altLang="zh-CN" sz="2400" dirty="0"/>
              <a:t>X</a:t>
            </a:r>
            <a:r>
              <a:rPr lang="zh-CN" altLang="en-US" sz="2400" dirty="0"/>
              <a:t>条边加起来的流量综合最小。这就是最小割问题。</a:t>
            </a:r>
            <a:br>
              <a:rPr lang="zh-CN" altLang="en-US" sz="2400" dirty="0"/>
            </a:br>
            <a:endParaRPr lang="zh-CN" altLang="en-US" sz="2400" dirty="0"/>
          </a:p>
        </p:txBody>
      </p:sp>
    </p:spTree>
    <p:extLst>
      <p:ext uri="{BB962C8B-B14F-4D97-AF65-F5344CB8AC3E}">
        <p14:creationId xmlns:p14="http://schemas.microsoft.com/office/powerpoint/2010/main" val="98178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433F1D-3FA7-43F2-A5A7-5BCD7219A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36" y="0"/>
            <a:ext cx="3941327" cy="2737449"/>
          </a:xfrm>
          <a:prstGeom prst="rect">
            <a:avLst/>
          </a:prstGeom>
        </p:spPr>
      </p:pic>
      <p:sp>
        <p:nvSpPr>
          <p:cNvPr id="2" name="标题 1">
            <a:extLst>
              <a:ext uri="{FF2B5EF4-FFF2-40B4-BE49-F238E27FC236}">
                <a16:creationId xmlns:a16="http://schemas.microsoft.com/office/drawing/2014/main" id="{E33F05E1-FDCD-4053-8584-943AAD46D2D7}"/>
              </a:ext>
            </a:extLst>
          </p:cNvPr>
          <p:cNvSpPr>
            <a:spLocks noGrp="1"/>
          </p:cNvSpPr>
          <p:nvPr>
            <p:ph type="title"/>
          </p:nvPr>
        </p:nvSpPr>
        <p:spPr>
          <a:xfrm>
            <a:off x="1261872" y="256620"/>
            <a:ext cx="9692640" cy="1397124"/>
          </a:xfrm>
        </p:spPr>
        <p:txBody>
          <a:bodyPr/>
          <a:lstStyle/>
          <a:p>
            <a:r>
              <a:rPr lang="en-US" altLang="zh-CN" dirty="0"/>
              <a:t>Edmond-Karp </a:t>
            </a:r>
            <a:r>
              <a:rPr lang="zh-CN" altLang="en-US" dirty="0"/>
              <a:t>动能算法</a:t>
            </a:r>
            <a:br>
              <a:rPr lang="en-US" altLang="zh-CN" dirty="0"/>
            </a:br>
            <a:r>
              <a:rPr lang="zh-CN" altLang="en-US" dirty="0"/>
              <a:t>（</a:t>
            </a:r>
            <a:r>
              <a:rPr lang="en-US" altLang="zh-CN" dirty="0"/>
              <a:t>EK </a:t>
            </a:r>
            <a:r>
              <a:rPr lang="zh-CN" altLang="en-US" dirty="0"/>
              <a:t>算法）</a:t>
            </a:r>
          </a:p>
        </p:txBody>
      </p:sp>
      <p:sp>
        <p:nvSpPr>
          <p:cNvPr id="3" name="内容占位符 2">
            <a:extLst>
              <a:ext uri="{FF2B5EF4-FFF2-40B4-BE49-F238E27FC236}">
                <a16:creationId xmlns:a16="http://schemas.microsoft.com/office/drawing/2014/main" id="{7F0FD75D-2EEC-426B-BD6F-104E7C3C3AF3}"/>
              </a:ext>
            </a:extLst>
          </p:cNvPr>
          <p:cNvSpPr>
            <a:spLocks noGrp="1"/>
          </p:cNvSpPr>
          <p:nvPr>
            <p:ph idx="1"/>
          </p:nvPr>
        </p:nvSpPr>
        <p:spPr>
          <a:xfrm>
            <a:off x="924337" y="2250043"/>
            <a:ext cx="9692640" cy="4351337"/>
          </a:xfrm>
        </p:spPr>
        <p:txBody>
          <a:bodyPr>
            <a:noAutofit/>
          </a:bodyPr>
          <a:lstStyle/>
          <a:p>
            <a:r>
              <a:rPr lang="zh-CN" altLang="en-US" sz="2400" dirty="0"/>
              <a:t>这个算法很简单，就是 </a:t>
            </a:r>
            <a:r>
              <a:rPr lang="en-US" altLang="zh-CN" sz="2400" dirty="0"/>
              <a:t>BFS </a:t>
            </a:r>
            <a:r>
              <a:rPr lang="zh-CN" altLang="en-US" sz="2400" b="1" dirty="0"/>
              <a:t>找增广路</a:t>
            </a:r>
            <a:r>
              <a:rPr lang="zh-CN" altLang="en-US" sz="2400" dirty="0"/>
              <a:t> ，然后对其进行 </a:t>
            </a:r>
            <a:r>
              <a:rPr lang="zh-CN" altLang="en-US" sz="2400" b="1" dirty="0"/>
              <a:t>增广</a:t>
            </a:r>
            <a:r>
              <a:rPr lang="zh-CN" altLang="en-US" sz="2400" dirty="0"/>
              <a:t> 。</a:t>
            </a:r>
            <a:endParaRPr lang="en-US" altLang="zh-CN" sz="2400" dirty="0"/>
          </a:p>
          <a:p>
            <a:r>
              <a:rPr lang="zh-CN" altLang="en-US" sz="2400" dirty="0"/>
              <a:t>我们从源点一直 </a:t>
            </a:r>
            <a:r>
              <a:rPr lang="en-US" altLang="zh-CN" sz="2400" dirty="0"/>
              <a:t>BFS </a:t>
            </a:r>
            <a:r>
              <a:rPr lang="zh-CN" altLang="en-US" sz="2400" dirty="0"/>
              <a:t>走来走去，碰到汇点就停，然后增广（每一条路都要增广）。我们在 </a:t>
            </a:r>
            <a:r>
              <a:rPr lang="en-US" altLang="zh-CN" sz="2400" dirty="0"/>
              <a:t>BFS </a:t>
            </a:r>
            <a:r>
              <a:rPr lang="zh-CN" altLang="en-US" sz="2400" dirty="0"/>
              <a:t>的时候就注意一下流量合不合法就可以了。</a:t>
            </a:r>
          </a:p>
          <a:p>
            <a:r>
              <a:rPr lang="zh-CN" altLang="en-US" sz="2400" dirty="0"/>
              <a:t>然后按照我们找的增广路再重新走一遍。走的时候把这条路的能够成的最大流量减一减，然后给答案加上最小流量就可以了。</a:t>
            </a:r>
          </a:p>
          <a:p>
            <a:r>
              <a:rPr lang="zh-CN" altLang="en-US" sz="2400" dirty="0"/>
              <a:t>再讲一下 </a:t>
            </a:r>
            <a:r>
              <a:rPr lang="zh-CN" altLang="en-US" sz="2400" b="1" dirty="0"/>
              <a:t>反向边</a:t>
            </a:r>
            <a:r>
              <a:rPr lang="zh-CN" altLang="en-US" sz="2400" dirty="0"/>
              <a:t> 。增广的时候要注意建造反向边，原因是这条路不一定是最优的，这样子程序可以进行反悔。假如我们对这条路进行增广了，那么其中的每一条边的反向边的流量就是它的流量。</a:t>
            </a:r>
          </a:p>
          <a:p>
            <a:r>
              <a:rPr lang="zh-CN" altLang="en-US" sz="2400" strike="sngStrike" dirty="0"/>
              <a:t>我真的用</a:t>
            </a:r>
            <a:r>
              <a:rPr lang="en-US" altLang="zh-CN" sz="2400" strike="sngStrike" dirty="0"/>
              <a:t>EK</a:t>
            </a:r>
            <a:r>
              <a:rPr lang="zh-CN" altLang="en-US" sz="2400" strike="sngStrike" dirty="0"/>
              <a:t>写过网络流题</a:t>
            </a:r>
          </a:p>
        </p:txBody>
      </p:sp>
    </p:spTree>
    <p:extLst>
      <p:ext uri="{BB962C8B-B14F-4D97-AF65-F5344CB8AC3E}">
        <p14:creationId xmlns:p14="http://schemas.microsoft.com/office/powerpoint/2010/main" val="288945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A6540-2927-453B-A54A-8B6C663F022A}"/>
              </a:ext>
            </a:extLst>
          </p:cNvPr>
          <p:cNvSpPr>
            <a:spLocks noGrp="1"/>
          </p:cNvSpPr>
          <p:nvPr>
            <p:ph type="title"/>
          </p:nvPr>
        </p:nvSpPr>
        <p:spPr/>
        <p:txBody>
          <a:bodyPr/>
          <a:lstStyle/>
          <a:p>
            <a:r>
              <a:rPr lang="en-US" altLang="zh-CN" dirty="0"/>
              <a:t>Dinic</a:t>
            </a:r>
            <a:endParaRPr lang="zh-CN" altLang="en-US" dirty="0"/>
          </a:p>
        </p:txBody>
      </p:sp>
      <p:sp>
        <p:nvSpPr>
          <p:cNvPr id="3" name="内容占位符 2">
            <a:extLst>
              <a:ext uri="{FF2B5EF4-FFF2-40B4-BE49-F238E27FC236}">
                <a16:creationId xmlns:a16="http://schemas.microsoft.com/office/drawing/2014/main" id="{FD43ADA7-D19A-4D53-A6BC-0D853B1F68EB}"/>
              </a:ext>
            </a:extLst>
          </p:cNvPr>
          <p:cNvSpPr>
            <a:spLocks noGrp="1"/>
          </p:cNvSpPr>
          <p:nvPr>
            <p:ph idx="1"/>
          </p:nvPr>
        </p:nvSpPr>
        <p:spPr>
          <a:xfrm>
            <a:off x="1261872" y="1828800"/>
            <a:ext cx="9560616" cy="4351337"/>
          </a:xfrm>
        </p:spPr>
        <p:txBody>
          <a:bodyPr/>
          <a:lstStyle/>
          <a:p>
            <a:r>
              <a:rPr lang="zh-CN" altLang="en-US" sz="2800" dirty="0"/>
              <a:t>每次增广前，我们先用 </a:t>
            </a:r>
            <a:r>
              <a:rPr lang="en-US" altLang="zh-CN" sz="2800" dirty="0"/>
              <a:t>BFS </a:t>
            </a:r>
            <a:r>
              <a:rPr lang="zh-CN" altLang="en-US" sz="2800" dirty="0"/>
              <a:t>来将图分层。设源点的层数为  ，那么一个点的层数便是它离源点的最近距离（不指流量）。</a:t>
            </a:r>
            <a:endParaRPr lang="en-US" altLang="zh-CN" sz="2800" dirty="0"/>
          </a:p>
          <a:p>
            <a:r>
              <a:rPr lang="zh-CN" altLang="en-US" sz="2800" dirty="0"/>
              <a:t>通过分层，我们可以干两件事情：</a:t>
            </a:r>
          </a:p>
          <a:p>
            <a:r>
              <a:rPr lang="en-US" altLang="zh-CN" sz="2800" dirty="0"/>
              <a:t>1.</a:t>
            </a:r>
            <a:r>
              <a:rPr lang="zh-CN" altLang="en-US" sz="2800" dirty="0"/>
              <a:t>如果不存在到汇点的增广路（即汇点的层数不存在），我们即可停止增广。</a:t>
            </a:r>
          </a:p>
          <a:p>
            <a:r>
              <a:rPr lang="en-US" altLang="zh-CN" sz="2800" dirty="0"/>
              <a:t>2.</a:t>
            </a:r>
            <a:r>
              <a:rPr lang="zh-CN" altLang="en-US" sz="2800" dirty="0"/>
              <a:t>确保我们找到的增广路是最短的。</a:t>
            </a:r>
          </a:p>
          <a:p>
            <a:endParaRPr lang="zh-CN" altLang="en-US" dirty="0"/>
          </a:p>
        </p:txBody>
      </p:sp>
    </p:spTree>
    <p:extLst>
      <p:ext uri="{BB962C8B-B14F-4D97-AF65-F5344CB8AC3E}">
        <p14:creationId xmlns:p14="http://schemas.microsoft.com/office/powerpoint/2010/main" val="256581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C5D4C-5ED3-4190-914A-977C5D89C680}"/>
              </a:ext>
            </a:extLst>
          </p:cNvPr>
          <p:cNvSpPr>
            <a:spLocks noGrp="1"/>
          </p:cNvSpPr>
          <p:nvPr>
            <p:ph type="title"/>
          </p:nvPr>
        </p:nvSpPr>
        <p:spPr/>
        <p:txBody>
          <a:bodyPr/>
          <a:lstStyle/>
          <a:p>
            <a:r>
              <a:rPr lang="en-US" altLang="zh-CN" dirty="0"/>
              <a:t>Dinic</a:t>
            </a:r>
            <a:endParaRPr lang="zh-CN" altLang="en-US" dirty="0"/>
          </a:p>
        </p:txBody>
      </p:sp>
      <p:pic>
        <p:nvPicPr>
          <p:cNvPr id="9" name="内容占位符 8">
            <a:extLst>
              <a:ext uri="{FF2B5EF4-FFF2-40B4-BE49-F238E27FC236}">
                <a16:creationId xmlns:a16="http://schemas.microsoft.com/office/drawing/2014/main" id="{C882FECC-6436-4529-AB52-C63FE987E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1" y="1825308"/>
            <a:ext cx="8367979" cy="4738494"/>
          </a:xfrm>
        </p:spPr>
      </p:pic>
    </p:spTree>
    <p:extLst>
      <p:ext uri="{BB962C8B-B14F-4D97-AF65-F5344CB8AC3E}">
        <p14:creationId xmlns:p14="http://schemas.microsoft.com/office/powerpoint/2010/main" val="221460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D6454-CF62-47DA-8B43-6BD3113C548C}"/>
              </a:ext>
            </a:extLst>
          </p:cNvPr>
          <p:cNvSpPr>
            <a:spLocks noGrp="1"/>
          </p:cNvSpPr>
          <p:nvPr>
            <p:ph type="title"/>
          </p:nvPr>
        </p:nvSpPr>
        <p:spPr/>
        <p:txBody>
          <a:bodyPr/>
          <a:lstStyle/>
          <a:p>
            <a:r>
              <a:rPr lang="en-US" altLang="zh-CN" dirty="0"/>
              <a:t>Dinic</a:t>
            </a:r>
            <a:endParaRPr lang="zh-CN" altLang="en-US" dirty="0"/>
          </a:p>
        </p:txBody>
      </p:sp>
      <p:sp>
        <p:nvSpPr>
          <p:cNvPr id="3" name="内容占位符 2">
            <a:extLst>
              <a:ext uri="{FF2B5EF4-FFF2-40B4-BE49-F238E27FC236}">
                <a16:creationId xmlns:a16="http://schemas.microsoft.com/office/drawing/2014/main" id="{8D54B486-844E-4D59-B8F1-DC2E33D99F5D}"/>
              </a:ext>
            </a:extLst>
          </p:cNvPr>
          <p:cNvSpPr>
            <a:spLocks noGrp="1"/>
          </p:cNvSpPr>
          <p:nvPr>
            <p:ph idx="1"/>
          </p:nvPr>
        </p:nvSpPr>
        <p:spPr>
          <a:xfrm>
            <a:off x="1261871" y="1828800"/>
            <a:ext cx="9397777" cy="4735002"/>
          </a:xfrm>
        </p:spPr>
        <p:txBody>
          <a:bodyPr>
            <a:normAutofit/>
          </a:bodyPr>
          <a:lstStyle/>
          <a:p>
            <a:r>
              <a:rPr lang="zh-CN" altLang="en-US" sz="2400" dirty="0"/>
              <a:t> </a:t>
            </a:r>
            <a:r>
              <a:rPr lang="en-US" altLang="zh-CN" sz="2400" dirty="0"/>
              <a:t>DFS </a:t>
            </a:r>
            <a:r>
              <a:rPr lang="zh-CN" altLang="en-US" sz="2400" dirty="0"/>
              <a:t>找增广路的过程。</a:t>
            </a:r>
          </a:p>
          <a:p>
            <a:r>
              <a:rPr lang="zh-CN" altLang="en-US" sz="2400" dirty="0"/>
              <a:t>我们每次找增广路的时候，都只找比当前点层数多  的点进行增广（这样就可以确保我们找到的增广路是最短的）。</a:t>
            </a:r>
          </a:p>
          <a:p>
            <a:r>
              <a:rPr lang="zh-CN" altLang="en-US" sz="2400" dirty="0"/>
              <a:t>两个优化：</a:t>
            </a:r>
          </a:p>
          <a:p>
            <a:r>
              <a:rPr lang="zh-CN" altLang="en-US" sz="2400" b="1" dirty="0"/>
              <a:t>多路增广</a:t>
            </a:r>
            <a:r>
              <a:rPr lang="zh-CN" altLang="en-US" sz="2400" dirty="0"/>
              <a:t> ：每次找到一条增广路的时候，如果残余流量没有用完怎么办呢？我们可以利用残余部分流量，再找出一条增广路。这样就可以在一次 </a:t>
            </a:r>
            <a:r>
              <a:rPr lang="en-US" altLang="zh-CN" sz="2400" dirty="0"/>
              <a:t>DFS </a:t>
            </a:r>
            <a:r>
              <a:rPr lang="zh-CN" altLang="en-US" sz="2400" dirty="0"/>
              <a:t>中找出多条增广路，大大提高了算法的效率。</a:t>
            </a:r>
          </a:p>
          <a:p>
            <a:r>
              <a:rPr lang="zh-CN" altLang="en-US" sz="2400" b="1" dirty="0"/>
              <a:t>当前弧优化</a:t>
            </a:r>
            <a:r>
              <a:rPr lang="zh-CN" altLang="en-US" sz="2400" dirty="0"/>
              <a:t> ：如果一条边已经被增广过，那么它就没有可能被增广第二次。那么，我们下一次进行增广的时候，就可以不必再走那些已经被增广过的边。</a:t>
            </a:r>
          </a:p>
          <a:p>
            <a:endParaRPr lang="zh-CN" altLang="en-US" dirty="0"/>
          </a:p>
        </p:txBody>
      </p:sp>
    </p:spTree>
    <p:extLst>
      <p:ext uri="{BB962C8B-B14F-4D97-AF65-F5344CB8AC3E}">
        <p14:creationId xmlns:p14="http://schemas.microsoft.com/office/powerpoint/2010/main" val="133387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1020E-F888-4742-93EB-8339B0EA97D5}"/>
              </a:ext>
            </a:extLst>
          </p:cNvPr>
          <p:cNvSpPr>
            <a:spLocks noGrp="1"/>
          </p:cNvSpPr>
          <p:nvPr>
            <p:ph type="title"/>
          </p:nvPr>
        </p:nvSpPr>
        <p:spPr/>
        <p:txBody>
          <a:bodyPr/>
          <a:lstStyle/>
          <a:p>
            <a:r>
              <a:rPr lang="en-US" altLang="zh-CN" dirty="0"/>
              <a:t>Dinic</a:t>
            </a:r>
            <a:endParaRPr lang="zh-CN" altLang="en-US" dirty="0"/>
          </a:p>
        </p:txBody>
      </p:sp>
      <p:pic>
        <p:nvPicPr>
          <p:cNvPr id="5" name="内容占位符 4">
            <a:extLst>
              <a:ext uri="{FF2B5EF4-FFF2-40B4-BE49-F238E27FC236}">
                <a16:creationId xmlns:a16="http://schemas.microsoft.com/office/drawing/2014/main" id="{E42AF9A4-9E1F-473C-807F-3CAAE0F37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883645"/>
            <a:ext cx="7456243" cy="4588457"/>
          </a:xfrm>
        </p:spPr>
      </p:pic>
    </p:spTree>
    <p:extLst>
      <p:ext uri="{BB962C8B-B14F-4D97-AF65-F5344CB8AC3E}">
        <p14:creationId xmlns:p14="http://schemas.microsoft.com/office/powerpoint/2010/main" val="277933455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风景">
  <a:themeElements>
    <a:clrScheme name="风景">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TM02900722[[fn=离子会议室]]</Template>
  <TotalTime>1741</TotalTime>
  <Words>1717</Words>
  <Application>Microsoft Office PowerPoint</Application>
  <PresentationFormat>宽屏</PresentationFormat>
  <Paragraphs>143</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32</vt:i4>
      </vt:variant>
    </vt:vector>
  </HeadingPairs>
  <TitlesOfParts>
    <vt:vector size="39" baseType="lpstr">
      <vt:lpstr>Arial</vt:lpstr>
      <vt:lpstr>Calibri</vt:lpstr>
      <vt:lpstr>Calibri Light</vt:lpstr>
      <vt:lpstr>Century Schoolbook</vt:lpstr>
      <vt:lpstr>Wingdings 2</vt:lpstr>
      <vt:lpstr>HDOfficeLightV0</vt:lpstr>
      <vt:lpstr>风景</vt:lpstr>
      <vt:lpstr>网络流</vt:lpstr>
      <vt:lpstr>声明</vt:lpstr>
      <vt:lpstr>网络流简介</vt:lpstr>
      <vt:lpstr>网络流一般问题</vt:lpstr>
      <vt:lpstr>Edmond-Karp 动能算法 （EK 算法）</vt:lpstr>
      <vt:lpstr>Dinic</vt:lpstr>
      <vt:lpstr>Dinic</vt:lpstr>
      <vt:lpstr>Dinic</vt:lpstr>
      <vt:lpstr>Dinic</vt:lpstr>
      <vt:lpstr>Dinic</vt:lpstr>
      <vt:lpstr>SAP+GAP</vt:lpstr>
      <vt:lpstr>SAP+GAP</vt:lpstr>
      <vt:lpstr>最小割</vt:lpstr>
      <vt:lpstr>最大权闭合子图</vt:lpstr>
      <vt:lpstr>最大权闭合子图</vt:lpstr>
      <vt:lpstr>最大权闭合子图</vt:lpstr>
      <vt:lpstr>最大权闭合子图</vt:lpstr>
      <vt:lpstr>网络流之其它</vt:lpstr>
      <vt:lpstr>最大匹配与最小边覆盖</vt:lpstr>
      <vt:lpstr>最大独立集与最小顶点覆盖</vt:lpstr>
      <vt:lpstr>求解</vt:lpstr>
      <vt:lpstr>网络流</vt:lpstr>
      <vt:lpstr>费用流</vt:lpstr>
      <vt:lpstr>MCMF 算法</vt:lpstr>
      <vt:lpstr>费用流其它</vt:lpstr>
      <vt:lpstr>上下界网络流</vt:lpstr>
      <vt:lpstr>无源汇可行流</vt:lpstr>
      <vt:lpstr>有源汇可行流</vt:lpstr>
      <vt:lpstr>有源汇最大流</vt:lpstr>
      <vt:lpstr>有源汇最小流</vt:lpstr>
      <vt:lpstr>有上下界的网络流</vt:lpstr>
      <vt:lpstr>主要参考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网络流</dc:title>
  <dc:creator>1711491973@qq.com</dc:creator>
  <cp:lastModifiedBy>1711491973@qq.com</cp:lastModifiedBy>
  <cp:revision>73</cp:revision>
  <dcterms:created xsi:type="dcterms:W3CDTF">2019-08-09T10:54:31Z</dcterms:created>
  <dcterms:modified xsi:type="dcterms:W3CDTF">2019-08-13T12:10:09Z</dcterms:modified>
</cp:coreProperties>
</file>