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3B07-9687-484F-B872-E7BD45733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0ADC-3001-4945-95FF-2AFA85398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实连剖分</a:t>
            </a:r>
            <a:r>
              <a:rPr lang="en-US" altLang="zh-CN" dirty="0"/>
              <a:t>——LCT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575560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zh-CN" sz="2800" dirty="0"/>
              <a:t>主讲：</a:t>
            </a:r>
            <a:r>
              <a:rPr lang="zh-CN" altLang="en-US" sz="2800" dirty="0"/>
              <a:t>程子奇</a:t>
            </a:r>
            <a:endParaRPr lang="zh-CN" altLang="en-US" sz="2800" dirty="0"/>
          </a:p>
          <a:p>
            <a:r>
              <a:rPr lang="zh-CN" altLang="en-US" sz="2800" dirty="0"/>
              <a:t>感谢</a:t>
            </a:r>
            <a:r>
              <a:rPr lang="en-US" altLang="zh-CN" sz="2800" dirty="0" err="1"/>
              <a:t>dxw&amp;wzd</a:t>
            </a:r>
            <a:r>
              <a:rPr lang="zh-CN" altLang="en-US" sz="2800" dirty="0"/>
              <a:t>的博客给予我灵感！</a:t>
            </a:r>
            <a:endParaRPr lang="zh-CN" altLang="en-US" sz="2800" dirty="0"/>
          </a:p>
          <a:p>
            <a:r>
              <a:rPr lang="zh-CN" altLang="en-US" sz="2800" dirty="0"/>
              <a:t>广告位招租！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40" y="-17780"/>
            <a:ext cx="12171045" cy="1325880"/>
          </a:xfrm>
        </p:spPr>
        <p:txBody>
          <a:bodyPr/>
          <a:p>
            <a:r>
              <a:rPr lang="zh-CN" altLang="en-US" sz="4000"/>
              <a:t>部分操作：寻根</a:t>
            </a:r>
            <a:r>
              <a:rPr lang="en-US" altLang="zh-CN" sz="4000"/>
              <a:t>findroot</a:t>
            </a:r>
            <a:r>
              <a:rPr lang="zh-CN" altLang="en-US" sz="4000"/>
              <a:t>，分裂</a:t>
            </a:r>
            <a:r>
              <a:rPr lang="en-US" altLang="zh-CN" sz="4000"/>
              <a:t>spilt</a:t>
            </a:r>
            <a:endParaRPr lang="en-US" altLang="zh-CN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2540" y="1308735"/>
            <a:ext cx="6067425" cy="1485900"/>
          </a:xfrm>
        </p:spPr>
        <p:txBody>
          <a:bodyPr>
            <a:normAutofit fontScale="90000"/>
          </a:bodyPr>
          <a:p>
            <a:r>
              <a:rPr lang="en-US" altLang="zh-CN"/>
              <a:t>findroot:</a:t>
            </a:r>
            <a:r>
              <a:rPr lang="zh-CN" altLang="en-US"/>
              <a:t>找x所在原树的树根，主要用来判断两点之间的连通性</a:t>
            </a:r>
            <a:endParaRPr lang="zh-CN" altLang="en-US"/>
          </a:p>
          <a:p>
            <a:r>
              <a:rPr lang="zh-CN" altLang="en-US"/>
              <a:t>（findroot(x)==findroot(y)表明x,y在同一棵树中）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-2540" y="2794635"/>
            <a:ext cx="6067425" cy="406844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int findroot(</a:t>
            </a:r>
            <a:r>
              <a:rPr lang="en-US" altLang="zh-CN"/>
              <a:t>int</a:t>
            </a:r>
            <a:r>
              <a:rPr lang="zh-CN" altLang="en-US"/>
              <a:t> x){</a:t>
            </a:r>
            <a:endParaRPr lang="zh-CN" altLang="en-US"/>
          </a:p>
          <a:p>
            <a:r>
              <a:rPr lang="zh-CN" altLang="en-US"/>
              <a:t>    access(x); splay(x);</a:t>
            </a:r>
            <a:endParaRPr lang="zh-CN" altLang="en-US"/>
          </a:p>
          <a:p>
            <a:r>
              <a:rPr lang="zh-CN" altLang="en-US"/>
              <a:t>    while(</a:t>
            </a:r>
            <a:r>
              <a:rPr lang="en-US" altLang="zh-CN"/>
              <a:t>son</a:t>
            </a:r>
            <a:r>
              <a:rPr lang="zh-CN" altLang="en-US"/>
              <a:t>[x][0])</a:t>
            </a:r>
            <a:endParaRPr lang="zh-CN" altLang="en-US"/>
          </a:p>
          <a:p>
            <a:r>
              <a:rPr lang="zh-CN" altLang="en-US"/>
              <a:t>    pushdown(x),x=</a:t>
            </a:r>
            <a:r>
              <a:rPr lang="en-US" altLang="zh-CN"/>
              <a:t>son</a:t>
            </a:r>
            <a:r>
              <a:rPr lang="zh-CN" altLang="en-US"/>
              <a:t>[x][0];</a:t>
            </a:r>
            <a:endParaRPr lang="zh-CN" altLang="en-US"/>
          </a:p>
          <a:p>
            <a:r>
              <a:rPr lang="zh-CN" altLang="en-US"/>
              <a:t>//如要获得正确的原树树根，</a:t>
            </a:r>
            <a:endParaRPr lang="zh-CN" altLang="en-US"/>
          </a:p>
          <a:p>
            <a:r>
              <a:rPr lang="zh-CN" altLang="en-US"/>
              <a:t>一定pushdown！</a:t>
            </a:r>
            <a:endParaRPr lang="zh-CN" altLang="en-US"/>
          </a:p>
          <a:p>
            <a:r>
              <a:rPr lang="en-US" altLang="zh-CN"/>
              <a:t>//同样利用性质1，不停找左儿子，因为其深度一定比当前点深度小。</a:t>
            </a:r>
            <a:endParaRPr lang="en-US" altLang="zh-CN"/>
          </a:p>
          <a:p>
            <a:r>
              <a:rPr lang="zh-CN" altLang="en-US"/>
              <a:t>    splay(x);//保证复杂度</a:t>
            </a:r>
            <a:endParaRPr lang="zh-CN" altLang="en-US"/>
          </a:p>
          <a:p>
            <a:r>
              <a:rPr lang="zh-CN" altLang="en-US"/>
              <a:t>    return x;}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64250" y="1308100"/>
            <a:ext cx="6104255" cy="1486535"/>
          </a:xfrm>
        </p:spPr>
        <p:txBody>
          <a:bodyPr/>
          <a:p>
            <a:r>
              <a:rPr lang="zh-CN" altLang="en-US" sz="2800"/>
              <a:t>split(x,y)定义为拉出x−y的路径成为一个Splay（这里以y作为该Splay的根）</a:t>
            </a:r>
            <a:endParaRPr lang="zh-CN" altLang="en-US" sz="280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64885" y="2794635"/>
            <a:ext cx="6102985" cy="4068445"/>
          </a:xfrm>
        </p:spPr>
        <p:txBody>
          <a:bodyPr/>
          <a:p>
            <a:r>
              <a:rPr lang="zh-CN" altLang="en-US"/>
              <a:t>void split(int x,int y){</a:t>
            </a:r>
            <a:endParaRPr lang="zh-CN" altLang="en-US"/>
          </a:p>
          <a:p>
            <a:r>
              <a:rPr lang="zh-CN" altLang="en-US"/>
              <a:t>    makeroot(x);</a:t>
            </a:r>
            <a:endParaRPr lang="zh-CN" altLang="en-US"/>
          </a:p>
          <a:p>
            <a:r>
              <a:rPr lang="zh-CN" altLang="en-US"/>
              <a:t>    access(y);splay(y);}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//x成为了根，那么x到y的路径就可以用access(y)直接拉出来了，将y转到Splay根后，我们就可以直接通过访问y来获取该路径的有关信息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" y="-635"/>
            <a:ext cx="12220575" cy="1691640"/>
          </a:xfrm>
        </p:spPr>
        <p:txBody>
          <a:bodyPr>
            <a:normAutofit fontScale="90000"/>
          </a:bodyPr>
          <a:p>
            <a:r>
              <a:rPr lang="zh-CN" altLang="en-US" sz="1800" b="1"/>
              <a:t>将x−y的边断开。</a:t>
            </a:r>
            <a:br>
              <a:rPr lang="zh-CN" altLang="en-US" sz="1800" b="1"/>
            </a:br>
            <a:r>
              <a:rPr lang="zh-CN" altLang="en-US" sz="1800" b="1"/>
              <a:t>如果题目保证断边合法，倒是很方便。</a:t>
            </a:r>
            <a:br>
              <a:rPr lang="zh-CN" altLang="en-US" sz="1800" b="1"/>
            </a:br>
            <a:r>
              <a:rPr lang="zh-CN" altLang="en-US" sz="1800" b="1"/>
              <a:t>使x为根后，y的父亲一定指向x，深度相差一定是1。</a:t>
            </a:r>
            <a:br>
              <a:rPr lang="zh-CN" altLang="en-US" sz="1800" b="1"/>
            </a:br>
            <a:r>
              <a:rPr lang="zh-CN" altLang="en-US" sz="1800" b="1"/>
              <a:t>当access(y),splay(y)以后，x一定是y的左儿子，直接双向断开连接</a:t>
            </a:r>
            <a:br>
              <a:rPr lang="zh-CN" altLang="en-US" sz="1800" b="1"/>
            </a:br>
            <a:r>
              <a:rPr lang="zh-CN" altLang="en-US" sz="1800" b="1"/>
              <a:t>正确姿势——先判一下连通性（注意findroot(y)以后x成了根），再看看x,y是否有父子关系，还要看y是否有左儿子。</a:t>
            </a:r>
            <a:br>
              <a:rPr lang="zh-CN" altLang="en-US" sz="1800" b="1"/>
            </a:br>
            <a:r>
              <a:rPr lang="zh-CN" altLang="en-US" sz="1800" b="1"/>
              <a:t>因为access(y)以后，假如y与x在同一Splay中而没有直接连边，那么这条路径上就一定会有其它点，</a:t>
            </a:r>
            <a:br>
              <a:rPr lang="zh-CN" altLang="en-US" sz="1800" b="1"/>
            </a:br>
            <a:r>
              <a:rPr lang="zh-CN" altLang="en-US" sz="1800" b="1"/>
              <a:t>在中序遍历序列中的位置会介于x与y之间。</a:t>
            </a:r>
            <a:br>
              <a:rPr lang="zh-CN" altLang="en-US" sz="1800" b="1"/>
            </a:br>
            <a:r>
              <a:rPr lang="zh-CN" altLang="en-US" sz="1800" b="1"/>
              <a:t>那么可能y的父亲就不是x了。</a:t>
            </a:r>
            <a:endParaRPr lang="zh-CN" altLang="en-US" sz="1800" b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" y="1681480"/>
            <a:ext cx="6061075" cy="823595"/>
          </a:xfrm>
        </p:spPr>
        <p:txBody>
          <a:bodyPr/>
          <a:p>
            <a:r>
              <a:rPr lang="zh-CN" altLang="en-US"/>
              <a:t>连一条x−y的边（本蒟蒻使x的父亲指向y，连一条轻边）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5" y="2505075"/>
            <a:ext cx="6061075" cy="436626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bool link(int x,int y){</a:t>
            </a:r>
            <a:endParaRPr lang="zh-CN" altLang="en-US"/>
          </a:p>
          <a:p>
            <a:r>
              <a:rPr lang="zh-CN" altLang="en-US"/>
              <a:t>    makeroot(x);</a:t>
            </a:r>
            <a:endParaRPr lang="zh-CN" altLang="en-US"/>
          </a:p>
          <a:p>
            <a:r>
              <a:rPr lang="zh-CN" altLang="en-US"/>
              <a:t>    if(findroot(y)==x)return 0;</a:t>
            </a:r>
            <a:endParaRPr lang="zh-CN" altLang="en-US"/>
          </a:p>
          <a:p>
            <a:r>
              <a:rPr lang="zh-CN" altLang="en-US"/>
              <a:t>//两点已经在同一子树中</a:t>
            </a:r>
            <a:r>
              <a:rPr lang="en-US" altLang="zh-CN"/>
              <a:t>,</a:t>
            </a:r>
            <a:r>
              <a:rPr lang="zh-CN" altLang="en-US"/>
              <a:t>再连边不合法</a:t>
            </a:r>
            <a:endParaRPr lang="zh-CN" altLang="en-US"/>
          </a:p>
          <a:p>
            <a:r>
              <a:rPr lang="zh-CN" altLang="en-US"/>
              <a:t>    f</a:t>
            </a:r>
            <a:r>
              <a:rPr lang="en-US" altLang="zh-CN"/>
              <a:t>ather</a:t>
            </a:r>
            <a:r>
              <a:rPr lang="zh-CN" altLang="en-US"/>
              <a:t>[x]=y; return 1;}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如果题目保证连边合法，代码就可以更简单</a:t>
            </a:r>
            <a:endParaRPr lang="zh-CN" altLang="en-US"/>
          </a:p>
          <a:p>
            <a:r>
              <a:rPr lang="zh-CN" altLang="en-US"/>
              <a:t>void link(int x,int y){</a:t>
            </a:r>
            <a:endParaRPr lang="zh-CN" altLang="en-US"/>
          </a:p>
          <a:p>
            <a:r>
              <a:rPr lang="zh-CN" altLang="en-US"/>
              <a:t>    makeroot(x); f</a:t>
            </a:r>
            <a:r>
              <a:rPr lang="en-US" altLang="zh-CN"/>
              <a:t>ather</a:t>
            </a:r>
            <a:r>
              <a:rPr lang="zh-CN" altLang="en-US"/>
              <a:t>[x]=y;}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66155" y="1681480"/>
            <a:ext cx="6030595" cy="823595"/>
          </a:xfrm>
        </p:spPr>
        <p:txBody>
          <a:bodyPr>
            <a:normAutofit fontScale="80000"/>
          </a:bodyPr>
          <a:p>
            <a:r>
              <a:rPr lang="zh-CN" altLang="en-US"/>
              <a:t>也可能y的父亲还是x，那么其它的点就在y的左子树中</a:t>
            </a:r>
            <a:endParaRPr lang="zh-CN" altLang="en-US"/>
          </a:p>
          <a:p>
            <a:r>
              <a:rPr lang="zh-CN" altLang="en-US"/>
              <a:t>只有三个条件都满足，才可以断掉。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66155" y="2505075"/>
            <a:ext cx="6158230" cy="43662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保证断边合法：</a:t>
            </a:r>
            <a:endParaRPr lang="zh-CN" altLang="en-US"/>
          </a:p>
          <a:p>
            <a:r>
              <a:rPr lang="zh-CN" altLang="en-US"/>
              <a:t>void cut(int x,int y){</a:t>
            </a:r>
            <a:endParaRPr lang="zh-CN" altLang="en-US"/>
          </a:p>
          <a:p>
            <a:r>
              <a:rPr lang="zh-CN" altLang="en-US"/>
              <a:t>    split(x,y);</a:t>
            </a:r>
            <a:endParaRPr lang="zh-CN" altLang="en-US"/>
          </a:p>
          <a:p>
            <a:r>
              <a:rPr lang="zh-CN" altLang="en-US"/>
              <a:t>    f</a:t>
            </a:r>
            <a:r>
              <a:rPr lang="en-US" altLang="zh-CN"/>
              <a:t>ather</a:t>
            </a:r>
            <a:r>
              <a:rPr lang="zh-CN" altLang="en-US"/>
              <a:t>[x]=</a:t>
            </a:r>
            <a:r>
              <a:rPr lang="en-US" altLang="zh-CN"/>
              <a:t>son</a:t>
            </a:r>
            <a:r>
              <a:rPr lang="zh-CN" altLang="en-US"/>
              <a:t>[y][0]=0;</a:t>
            </a:r>
            <a:endParaRPr lang="zh-CN" altLang="en-US"/>
          </a:p>
          <a:p>
            <a:r>
              <a:rPr lang="zh-CN" altLang="en-US"/>
              <a:t>    pushup(y);//少了个儿子，也要上传一下}</a:t>
            </a:r>
            <a:endParaRPr lang="zh-CN" altLang="en-US"/>
          </a:p>
          <a:p>
            <a:r>
              <a:rPr lang="zh-CN" altLang="en-US"/>
              <a:t>不保证断边合法：</a:t>
            </a:r>
            <a:endParaRPr lang="zh-CN" altLang="en-US"/>
          </a:p>
          <a:p>
            <a:r>
              <a:rPr lang="zh-CN" altLang="en-US"/>
              <a:t>bool cut(int x,int y){</a:t>
            </a:r>
            <a:endParaRPr lang="zh-CN" altLang="en-US"/>
          </a:p>
          <a:p>
            <a:r>
              <a:rPr lang="zh-CN" altLang="en-US"/>
              <a:t>    makeroot(x);</a:t>
            </a:r>
            <a:endParaRPr lang="zh-CN" altLang="en-US"/>
          </a:p>
          <a:p>
            <a:r>
              <a:rPr lang="zh-CN" altLang="en-US"/>
              <a:t>    if(findroot(y)!=x||f</a:t>
            </a:r>
            <a:r>
              <a:rPr lang="en-US" altLang="zh-CN"/>
              <a:t>ather</a:t>
            </a:r>
            <a:r>
              <a:rPr lang="zh-CN" altLang="en-US"/>
              <a:t>[y]!=x||</a:t>
            </a:r>
            <a:r>
              <a:rPr lang="en-US" altLang="zh-CN"/>
              <a:t>son</a:t>
            </a:r>
            <a:r>
              <a:rPr lang="zh-CN" altLang="en-US"/>
              <a:t>[y][0])</a:t>
            </a:r>
            <a:endParaRPr lang="zh-CN" altLang="en-US"/>
          </a:p>
          <a:p>
            <a:r>
              <a:rPr lang="zh-CN" altLang="en-US"/>
              <a:t>          return 0;</a:t>
            </a:r>
            <a:endParaRPr lang="zh-CN" altLang="en-US"/>
          </a:p>
          <a:p>
            <a:r>
              <a:rPr lang="zh-CN" altLang="en-US"/>
              <a:t>    f</a:t>
            </a:r>
            <a:r>
              <a:rPr lang="en-US" altLang="zh-CN"/>
              <a:t>ather</a:t>
            </a:r>
            <a:r>
              <a:rPr lang="zh-CN" altLang="en-US"/>
              <a:t>[y]=</a:t>
            </a:r>
            <a:r>
              <a:rPr lang="en-US" altLang="zh-CN"/>
              <a:t>son</a:t>
            </a:r>
            <a:r>
              <a:rPr lang="zh-CN" altLang="en-US"/>
              <a:t>[x][1]=0;//x在findroot(y)后被转到根</a:t>
            </a:r>
            <a:endParaRPr lang="zh-CN" altLang="en-US"/>
          </a:p>
          <a:p>
            <a:r>
              <a:rPr lang="zh-CN" altLang="en-US"/>
              <a:t>    pushup(x); return 1;}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445" y="-9525"/>
            <a:ext cx="12176125" cy="848995"/>
          </a:xfrm>
        </p:spPr>
        <p:txBody>
          <a:bodyPr>
            <a:normAutofit/>
          </a:bodyPr>
          <a:p>
            <a:r>
              <a:rPr lang="zh-CN" altLang="en-US" sz="3200"/>
              <a:t>补充：如果维护了size，还可以换一种判断</a:t>
            </a:r>
            <a:endParaRPr lang="zh-CN" altLang="en-US" sz="320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-4445" y="839470"/>
            <a:ext cx="6176645" cy="6029960"/>
          </a:xfrm>
        </p:spPr>
        <p:txBody>
          <a:bodyPr>
            <a:normAutofit lnSpcReduction="10000"/>
          </a:bodyPr>
          <a:p>
            <a:r>
              <a:rPr lang="zh-CN" altLang="en-US"/>
              <a:t>bool cut(int x,int y){</a:t>
            </a:r>
            <a:endParaRPr lang="zh-CN" altLang="en-US"/>
          </a:p>
          <a:p>
            <a:r>
              <a:rPr lang="zh-CN" altLang="en-US"/>
              <a:t>    makeroot(x);</a:t>
            </a:r>
            <a:endParaRPr lang="zh-CN" altLang="en-US"/>
          </a:p>
          <a:p>
            <a:r>
              <a:rPr lang="zh-CN" altLang="en-US"/>
              <a:t>    if(findroot(y)!=x||</a:t>
            </a:r>
            <a:r>
              <a:rPr lang="en-US" altLang="zh-CN"/>
              <a:t>size</a:t>
            </a:r>
            <a:r>
              <a:rPr lang="zh-CN" altLang="en-US"/>
              <a:t>[x]&gt;2)</a:t>
            </a:r>
            <a:endParaRPr lang="zh-CN" altLang="en-US"/>
          </a:p>
          <a:p>
            <a:r>
              <a:rPr lang="zh-CN" altLang="en-US"/>
              <a:t>          return 0;</a:t>
            </a:r>
            <a:endParaRPr lang="zh-CN" altLang="en-US"/>
          </a:p>
          <a:p>
            <a:r>
              <a:rPr lang="zh-CN" altLang="en-US"/>
              <a:t>    f</a:t>
            </a:r>
            <a:r>
              <a:rPr lang="en-US" altLang="zh-CN"/>
              <a:t>ather</a:t>
            </a:r>
            <a:r>
              <a:rPr lang="zh-CN" altLang="en-US"/>
              <a:t>[y]=</a:t>
            </a:r>
            <a:r>
              <a:rPr lang="en-US" altLang="zh-CN"/>
              <a:t>son</a:t>
            </a:r>
            <a:r>
              <a:rPr lang="zh-CN" altLang="en-US"/>
              <a:t>[x][1]=0;</a:t>
            </a:r>
            <a:endParaRPr lang="zh-CN" altLang="en-US"/>
          </a:p>
          <a:p>
            <a:r>
              <a:rPr lang="zh-CN" altLang="en-US"/>
              <a:t>    pushup(x); return 1;}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解释一下，如果他们有直接连边的话，access(y)以后，为了满足性质1，该Splay只会剩下x,y两个点了。</a:t>
            </a:r>
            <a:endParaRPr lang="zh-CN" altLang="en-US"/>
          </a:p>
          <a:p>
            <a:r>
              <a:rPr lang="zh-CN" altLang="en-US"/>
              <a:t>反过来说，如果有其它的点，size不就大于2了么？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72200" y="839470"/>
            <a:ext cx="6000115" cy="603059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//判断节点是否为一个Splay的根:</a:t>
            </a:r>
            <a:r>
              <a:rPr lang="en-US" altLang="zh-CN"/>
              <a:t>isroot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bool isroot(int x){  return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son[father[x]][0]==x || son[father[x]][1]==x;}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//原理很简单，如果连的是轻边，他的父亲的儿子里没有它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33135"/>
          </a:xfrm>
        </p:spPr>
        <p:txBody>
          <a:bodyPr>
            <a:noAutofit/>
          </a:bodyPr>
          <a:lstStyle/>
          <a:p>
            <a:r>
              <a:rPr lang="zh-CN" altLang="en-US" sz="2900" dirty="0"/>
              <a:t>同样将某一个儿子的连边划分为实边，而连向其他子树的边划分为虚边。</a:t>
            </a:r>
            <a:br>
              <a:rPr lang="zh-CN" altLang="en-US" sz="2900" dirty="0"/>
            </a:br>
            <a:r>
              <a:rPr lang="zh-CN" altLang="en-US" sz="2900" dirty="0"/>
              <a:t>区别在于虚实是可以动态变化的，因此要使用更高级、更灵活的</a:t>
            </a:r>
            <a:r>
              <a:rPr lang="en-US" altLang="zh-CN" sz="2900" dirty="0"/>
              <a:t>Splay</a:t>
            </a:r>
            <a:r>
              <a:rPr lang="zh-CN" altLang="en-US" sz="2900" dirty="0"/>
              <a:t>来维护每一条由若干实边连接而成的实链。</a:t>
            </a:r>
            <a:br>
              <a:rPr lang="zh-CN" altLang="en-US" sz="2900" dirty="0"/>
            </a:br>
            <a:r>
              <a:rPr lang="zh-CN" altLang="en-US" sz="2900" dirty="0"/>
              <a:t>基于性质更加优秀的实链剖分，</a:t>
            </a:r>
            <a:r>
              <a:rPr lang="en-US" altLang="zh-CN" sz="2900" dirty="0"/>
              <a:t>LCT(Link-Cut Tree)</a:t>
            </a:r>
            <a:r>
              <a:rPr lang="zh-CN" altLang="en-US" sz="2900" dirty="0"/>
              <a:t>应运而生。</a:t>
            </a:r>
            <a:br>
              <a:rPr lang="zh-CN" altLang="en-US" sz="2900" dirty="0"/>
            </a:br>
            <a:r>
              <a:rPr lang="en-US" altLang="zh-CN" sz="2900" dirty="0"/>
              <a:t>LCT</a:t>
            </a:r>
            <a:r>
              <a:rPr lang="zh-CN" altLang="en-US" sz="2900" dirty="0"/>
              <a:t>维护的对象其实是一个森林。</a:t>
            </a:r>
            <a:br>
              <a:rPr lang="en-US" altLang="zh-CN" sz="2900" dirty="0"/>
            </a:br>
            <a:endParaRPr lang="zh-CN" altLang="en-US" sz="2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2533135"/>
            <a:ext cx="12191999" cy="4324865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在实链剖分的基础下，</a:t>
            </a:r>
            <a:r>
              <a:rPr lang="en-US" altLang="zh-CN" sz="2600" dirty="0"/>
              <a:t>LCT</a:t>
            </a:r>
            <a:r>
              <a:rPr lang="zh-CN" altLang="en-US" sz="2600" dirty="0"/>
              <a:t>资磁更多的操作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1)</a:t>
            </a:r>
            <a:r>
              <a:rPr lang="zh-CN" altLang="en-US" sz="2600" dirty="0"/>
              <a:t> 查询、修改链上的信息（最值，总和等）</a:t>
            </a:r>
            <a:endParaRPr lang="zh-CN" altLang="en-US" sz="2600" dirty="0"/>
          </a:p>
          <a:p>
            <a:r>
              <a:rPr lang="en-US" altLang="zh-CN" sz="2600" dirty="0"/>
              <a:t>2) </a:t>
            </a:r>
            <a:r>
              <a:rPr lang="zh-CN" altLang="en-US" sz="2600" dirty="0"/>
              <a:t>随意指定原树的根（即换根）</a:t>
            </a:r>
            <a:endParaRPr lang="zh-CN" altLang="en-US" sz="2600" dirty="0"/>
          </a:p>
          <a:p>
            <a:r>
              <a:rPr lang="en-US" altLang="zh-CN" sz="2600" dirty="0"/>
              <a:t>3) </a:t>
            </a:r>
            <a:r>
              <a:rPr lang="zh-CN" altLang="en-US" sz="2600" dirty="0"/>
              <a:t>动态连边、删边</a:t>
            </a:r>
            <a:endParaRPr lang="zh-CN" altLang="en-US" sz="2600" dirty="0"/>
          </a:p>
          <a:p>
            <a:r>
              <a:rPr lang="en-US" altLang="zh-CN" sz="2600" dirty="0"/>
              <a:t>4) </a:t>
            </a:r>
            <a:r>
              <a:rPr lang="zh-CN" altLang="en-US" sz="2600" dirty="0"/>
              <a:t>合并两棵树、分离一棵树</a:t>
            </a:r>
            <a:endParaRPr lang="en-US" altLang="zh-CN" sz="2600" dirty="0"/>
          </a:p>
          <a:p>
            <a:r>
              <a:rPr lang="en-US" altLang="zh-CN" sz="2600" dirty="0"/>
              <a:t>5) </a:t>
            </a:r>
            <a:r>
              <a:rPr lang="zh-CN" altLang="en-US" sz="2600" dirty="0"/>
              <a:t>动态维护连通性</a:t>
            </a:r>
            <a:endParaRPr lang="zh-CN" altLang="en-US" sz="2600" dirty="0"/>
          </a:p>
          <a:p>
            <a:r>
              <a:rPr lang="en-US" altLang="zh-CN" sz="2600" dirty="0"/>
              <a:t>6) </a:t>
            </a:r>
            <a:r>
              <a:rPr lang="zh-CN" altLang="en-US" sz="2600" dirty="0"/>
              <a:t>更多意想不到的操作 </a:t>
            </a:r>
            <a:r>
              <a:rPr lang="en-US" altLang="zh-CN" sz="2600" dirty="0"/>
              <a:t>Coming Soon……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9423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LCT</a:t>
            </a:r>
            <a:r>
              <a:rPr lang="zh-CN" altLang="en-US" sz="2800" dirty="0"/>
              <a:t>和静态的树链剖分很像。怎么说呢？这两种树形结构都是由若干条长度不等的“重链”和“轻边”构成 “重链”之间由”轻边”连接。</a:t>
            </a:r>
            <a:br>
              <a:rPr lang="en-US" altLang="zh-CN" sz="2800" dirty="0"/>
            </a:br>
            <a:r>
              <a:rPr lang="en-US" altLang="zh-CN" sz="2800" dirty="0"/>
              <a:t>LCT</a:t>
            </a:r>
            <a:r>
              <a:rPr lang="zh-CN" altLang="en-US" sz="2800" dirty="0"/>
              <a:t>和树链剖分不同的是，树链剖分的链是不会变化的，所以可以很方便的用线段树维护。但是</a:t>
            </a:r>
            <a:r>
              <a:rPr lang="en-US" altLang="zh-CN" sz="2800" dirty="0"/>
              <a:t>,</a:t>
            </a:r>
            <a:r>
              <a:rPr lang="zh-CN" altLang="en-US" sz="2800" dirty="0"/>
              <a:t>既然是动态树，那么树的结构形态将会发生改变，所以我们要用更加灵活的维护区间的结构来对链进行维护</a:t>
            </a:r>
            <a:r>
              <a:rPr lang="en-US" altLang="zh-CN" sz="2800" dirty="0"/>
              <a:t>,</a:t>
            </a:r>
            <a:r>
              <a:rPr lang="zh-CN" altLang="en-US" sz="2800" dirty="0"/>
              <a:t>不难想到</a:t>
            </a:r>
            <a:r>
              <a:rPr lang="en-US" altLang="zh-CN" sz="2800" dirty="0"/>
              <a:t>Splay</a:t>
            </a:r>
            <a:r>
              <a:rPr lang="zh-CN" altLang="en-US" sz="2800" dirty="0"/>
              <a:t>可以胜任。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94230"/>
            <a:ext cx="12192000" cy="4763770"/>
          </a:xfrm>
        </p:spPr>
        <p:txBody>
          <a:bodyPr>
            <a:normAutofit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在这里解释一下为什么要把树砍成一条条的链：我们可以在</a:t>
            </a:r>
            <a:r>
              <a:rPr lang="en-US" altLang="zh-CN" dirty="0" err="1"/>
              <a:t>logn</a:t>
            </a:r>
            <a:r>
              <a:rPr lang="zh-CN" altLang="en-US" dirty="0"/>
              <a:t>的时间内维护长度为</a:t>
            </a:r>
            <a:r>
              <a:rPr lang="en-US" altLang="zh-CN" dirty="0"/>
              <a:t>n</a:t>
            </a:r>
            <a:r>
              <a:rPr lang="zh-CN" altLang="en-US" dirty="0"/>
              <a:t>的区间（链），所以这样可以极大的提高树上操作的时间效率。在树链剖分中，我们把一条条链放到线段树上维护。但是</a:t>
            </a:r>
            <a:r>
              <a:rPr lang="en-US" altLang="zh-CN" dirty="0"/>
              <a:t>LCT</a:t>
            </a:r>
            <a:r>
              <a:rPr lang="zh-CN" altLang="en-US" dirty="0"/>
              <a:t>中，由于树的形态变化，所以用能够支持合并、分离、翻转等操作的</a:t>
            </a:r>
            <a:r>
              <a:rPr lang="en-US" altLang="zh-CN" dirty="0"/>
              <a:t>Splay</a:t>
            </a:r>
            <a:r>
              <a:rPr lang="zh-CN" altLang="en-US" dirty="0"/>
              <a:t>维护</a:t>
            </a:r>
            <a:r>
              <a:rPr lang="en-US" altLang="zh-CN" dirty="0"/>
              <a:t>LCT</a:t>
            </a:r>
            <a:r>
              <a:rPr lang="zh-CN" altLang="en-US" dirty="0"/>
              <a:t>的重链（注意，单独一个节点也算是一条重链）。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这时我们注意到，</a:t>
            </a:r>
            <a:r>
              <a:rPr lang="en-US" altLang="zh-CN" dirty="0"/>
              <a:t>LCT</a:t>
            </a:r>
            <a:r>
              <a:rPr lang="zh-CN" altLang="en-US" dirty="0"/>
              <a:t>中的轻边信息变得无法维护。为什么呢？因为</a:t>
            </a:r>
            <a:r>
              <a:rPr lang="en-US" altLang="zh-CN" dirty="0"/>
              <a:t>Splay</a:t>
            </a:r>
            <a:r>
              <a:rPr lang="zh-CN" altLang="en-US" dirty="0"/>
              <a:t>只维护了重链，没有维护重链之间的轻边；而</a:t>
            </a:r>
            <a:r>
              <a:rPr lang="en-US" altLang="zh-CN" dirty="0"/>
              <a:t>LCT</a:t>
            </a:r>
            <a:r>
              <a:rPr lang="zh-CN" altLang="en-US" dirty="0"/>
              <a:t>中甚至连根都可以不停的变化，所以也没法用点权表示它父边的边权（父亲在变化）。所以，如果在</a:t>
            </a:r>
            <a:r>
              <a:rPr lang="en-US" altLang="zh-CN" dirty="0"/>
              <a:t>LCT</a:t>
            </a:r>
            <a:r>
              <a:rPr lang="zh-CN" altLang="en-US" dirty="0"/>
              <a:t>中要维护边上信息，个人认为最方便的方法应该是把边变成一个新点和两条边。这样可以把边权的信息变成点权维护，同时为了不影响，把真正的树上节点的点权变成</a:t>
            </a:r>
            <a:r>
              <a:rPr lang="en-US" altLang="zh-CN" dirty="0"/>
              <a:t>0</a:t>
            </a:r>
            <a:r>
              <a:rPr lang="zh-CN" altLang="en-US" dirty="0"/>
              <a:t>，就可以用维护点的方式维护边。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145" y="-18415"/>
            <a:ext cx="12192000" cy="795020"/>
          </a:xfrm>
        </p:spPr>
        <p:txBody>
          <a:bodyPr>
            <a:normAutofit/>
          </a:bodyPr>
          <a:lstStyle/>
          <a:p>
            <a:r>
              <a:rPr lang="zh-CN" altLang="en-US" sz="2800"/>
              <a:t>LCT的主要性质如下：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7145" y="776605"/>
            <a:ext cx="12191365" cy="6099175"/>
          </a:xfrm>
        </p:spPr>
        <p:txBody>
          <a:bodyPr>
            <a:normAutofit fontScale="90000"/>
          </a:bodyPr>
          <a:lstStyle/>
          <a:p>
            <a:endParaRPr lang="zh-CN" altLang="en-US">
              <a:sym typeface="+mn-ea"/>
            </a:endParaRPr>
          </a:p>
          <a:p>
            <a:r>
              <a:rPr lang="zh-CN" altLang="en-US" b="1">
                <a:sym typeface="+mn-ea"/>
              </a:rPr>
              <a:t>性质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每一个Splay维护的是一条从上到下按在原树中深度严格递增的路径，且中序遍历Splay得到的每个点的深度序列严格递增。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比如有一棵树，根节点为1（深度1），有两个儿子2,3（深度2），那么Splay有3种构成方式：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{1−2},{3}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{1−3},{2}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{1},{2},{3}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（每个集合表示一个Splay）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而不能把1,2,3同放在一个Splay中（存在深度相同的点）</a:t>
            </a:r>
            <a:endParaRPr lang="zh-CN" altLang="en-US">
              <a:sym typeface="+mn-ea"/>
            </a:endParaRPr>
          </a:p>
          <a:p>
            <a:br>
              <a:rPr lang="zh-CN" altLang="en-US">
                <a:sym typeface="+mn-ea"/>
              </a:rPr>
            </a:br>
            <a:r>
              <a:rPr lang="zh-CN" altLang="en-US" b="1">
                <a:sym typeface="+mn-ea"/>
              </a:rPr>
              <a:t>性质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>
                <a:sym typeface="+mn-ea"/>
              </a:rPr>
              <a:t>：每个节点包含且仅包含于一个Splay中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 b="1">
                <a:sym typeface="+mn-ea"/>
              </a:rPr>
              <a:t>性质</a:t>
            </a:r>
            <a:r>
              <a:rPr lang="en-US" altLang="zh-CN" b="1">
                <a:sym typeface="+mn-ea"/>
              </a:rPr>
              <a:t>3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边分为实边和虚边，实边包含在Splay中，而虚边总是由一棵Splay指向另一个节点（指向该Splay中中序遍历最靠前的点在原树中的父亲）。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因为性质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当某点在原树中有多个儿子时，只能向其中一个儿子拉一条实链（只认一个儿子），而其它儿子是不能在这个Splay中的。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那么为了保持树的形状，我们要让到其它儿子的边变为虚边，由对应儿子所属的Splay的根节点的父亲指向该点，而从该点并不能直接访问该儿子（认父不认子）。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5" y="0"/>
            <a:ext cx="12193270" cy="1691005"/>
          </a:xfrm>
        </p:spPr>
        <p:txBody>
          <a:bodyPr/>
          <a:p>
            <a:r>
              <a:rPr lang="zh-CN" altLang="en-US" sz="2400"/>
              <a:t>LCT核心操作</a:t>
            </a:r>
            <a:r>
              <a:rPr lang="en-US" altLang="zh-CN" sz="2400"/>
              <a:t>:access</a:t>
            </a:r>
            <a:br>
              <a:rPr lang="en-US" altLang="zh-CN" sz="2400"/>
            </a:br>
            <a:br>
              <a:rPr lang="en-US" altLang="zh-CN" sz="2000"/>
            </a:br>
            <a:r>
              <a:rPr lang="en-US" altLang="zh-CN" sz="2400"/>
              <a:t>因为性质3，我们不能总是保证两个点之间的路径是直接连通的（在一个Splay上）。</a:t>
            </a:r>
            <a:br>
              <a:rPr lang="en-US" altLang="zh-CN" sz="2400"/>
            </a:br>
            <a:r>
              <a:rPr lang="en-US" altLang="zh-CN" sz="2400"/>
              <a:t>access即定义为</a:t>
            </a:r>
            <a:r>
              <a:rPr lang="en-US" altLang="zh-CN" sz="2400" b="1"/>
              <a:t>打通根节点到指定节点的实链</a:t>
            </a:r>
            <a:r>
              <a:rPr lang="en-US" altLang="zh-CN" sz="2400"/>
              <a:t>，使得一条中序遍历以根开始、以指定点结束的Splay出现。</a:t>
            </a:r>
            <a:endParaRPr lang="en-US" altLang="zh-CN" sz="24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715" y="1681480"/>
            <a:ext cx="5991860" cy="823595"/>
          </a:xfrm>
        </p:spPr>
        <p:txBody>
          <a:bodyPr/>
          <a:p>
            <a:r>
              <a:rPr lang="zh-CN" altLang="en-US" b="0"/>
              <a:t>栗子：有一棵树，假设一开始实边和虚边是这样划分的（虚线为虚边）</a:t>
            </a:r>
            <a:endParaRPr lang="zh-CN" altLang="en-US" b="0"/>
          </a:p>
        </p:txBody>
      </p:sp>
      <p:pic>
        <p:nvPicPr>
          <p:cNvPr id="9" name="内容占位符 8" descr="1309909-20180123095924037-161803744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80" y="2505075"/>
            <a:ext cx="5993130" cy="433197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6079490" y="1681480"/>
            <a:ext cx="6120130" cy="823595"/>
          </a:xfrm>
        </p:spPr>
        <p:txBody>
          <a:bodyPr>
            <a:normAutofit fontScale="70000"/>
          </a:bodyPr>
          <a:p>
            <a:r>
              <a:rPr lang="zh-CN" altLang="en-US" b="0"/>
              <a:t>那么所构成的LCT可能会长这样（绿框中为一个Splay，可能不会长这样，但只要满足中序遍历按深度递增（性质1）就对结果无影响）</a:t>
            </a:r>
            <a:endParaRPr lang="zh-CN" altLang="en-US" b="0"/>
          </a:p>
        </p:txBody>
      </p:sp>
      <p:pic>
        <p:nvPicPr>
          <p:cNvPr id="10" name="内容占位符 9" descr="1309909-20180123095955350-168042263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78855" y="2505075"/>
            <a:ext cx="6120765" cy="4331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020" y="-34290"/>
            <a:ext cx="12227560" cy="864870"/>
          </a:xfrm>
        </p:spPr>
        <p:txBody>
          <a:bodyPr/>
          <a:p>
            <a:r>
              <a:rPr lang="zh-CN" altLang="en-US">
                <a:sym typeface="+mn-ea"/>
              </a:rPr>
              <a:t>LCT核心操作</a:t>
            </a:r>
            <a:r>
              <a:rPr lang="en-US" altLang="zh-CN">
                <a:sym typeface="+mn-ea"/>
              </a:rPr>
              <a:t>:access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33020" y="831215"/>
            <a:ext cx="6031230" cy="1673860"/>
          </a:xfrm>
        </p:spPr>
        <p:txBody>
          <a:bodyPr>
            <a:normAutofit fontScale="90000" lnSpcReduction="20000"/>
          </a:bodyPr>
          <a:p>
            <a:r>
              <a:rPr lang="zh-CN" altLang="en-US" b="0"/>
              <a:t>现在我们要access(N)，把A−N的路径拉起来变成一条Splay。</a:t>
            </a:r>
            <a:endParaRPr lang="zh-CN" altLang="en-US" b="0"/>
          </a:p>
          <a:p>
            <a:r>
              <a:rPr lang="zh-CN" altLang="en-US" b="0"/>
              <a:t>因为性质2，该路径上其它链都要给这条链让路，也就是把每个点到该路径以外的实边变虚。</a:t>
            </a:r>
            <a:endParaRPr lang="zh-CN" altLang="en-US" b="0"/>
          </a:p>
          <a:p>
            <a:r>
              <a:rPr lang="zh-CN" altLang="en-US" b="0"/>
              <a:t>所以我们希望虚实边重新划分成这样。</a:t>
            </a:r>
            <a:endParaRPr lang="zh-CN" altLang="en-US" b="0"/>
          </a:p>
        </p:txBody>
      </p:sp>
      <p:pic>
        <p:nvPicPr>
          <p:cNvPr id="7" name="内容占位符 6" descr="1309909-20180123101901740-211817873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3020" y="2504440"/>
            <a:ext cx="6030595" cy="435800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20765" y="831850"/>
            <a:ext cx="6074410" cy="1673225"/>
          </a:xfrm>
        </p:spPr>
        <p:txBody>
          <a:bodyPr>
            <a:normAutofit fontScale="90000" lnSpcReduction="20000"/>
          </a:bodyPr>
          <a:p>
            <a:r>
              <a:rPr lang="zh-CN" altLang="en-US" sz="1800"/>
              <a:t>我们要一步步往上拉。</a:t>
            </a:r>
            <a:endParaRPr lang="zh-CN" altLang="en-US" sz="1800"/>
          </a:p>
          <a:p>
            <a:r>
              <a:rPr lang="zh-CN" altLang="en-US" sz="1800"/>
              <a:t>首先把splay(N)，使之成为当前Splay中的根。</a:t>
            </a:r>
            <a:endParaRPr lang="zh-CN" altLang="en-US" sz="1800"/>
          </a:p>
          <a:p>
            <a:r>
              <a:rPr lang="zh-CN" altLang="en-US" sz="1800"/>
              <a:t>为了满足性质2，原来N−O的重边要变轻。</a:t>
            </a:r>
            <a:endParaRPr lang="zh-CN" altLang="en-US" sz="1800"/>
          </a:p>
          <a:p>
            <a:r>
              <a:rPr lang="zh-CN" altLang="en-US" sz="1800"/>
              <a:t>因为按深度O在N的下面，在Splay中O在N的右子树中，所以直接单方面将N的右儿子置为0（认父不认子）</a:t>
            </a:r>
            <a:endParaRPr lang="zh-CN" altLang="en-US" sz="1800"/>
          </a:p>
          <a:p>
            <a:r>
              <a:rPr lang="zh-CN" altLang="en-US" sz="1800"/>
              <a:t>然后就变成了这样——</a:t>
            </a:r>
            <a:endParaRPr lang="zh-CN" altLang="en-US" sz="1800"/>
          </a:p>
        </p:txBody>
      </p:sp>
      <p:pic>
        <p:nvPicPr>
          <p:cNvPr id="10" name="内容占位符 9" descr="1309909-20180123110136115-111201646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8210" y="2505075"/>
            <a:ext cx="6196965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55" y="-18415"/>
            <a:ext cx="12209780" cy="917575"/>
          </a:xfrm>
        </p:spPr>
        <p:txBody>
          <a:bodyPr/>
          <a:p>
            <a:r>
              <a:rPr lang="zh-CN" altLang="en-US">
                <a:sym typeface="+mn-ea"/>
              </a:rPr>
              <a:t>LCT核心操作</a:t>
            </a:r>
            <a:r>
              <a:rPr lang="en-US" altLang="zh-CN">
                <a:sym typeface="+mn-ea"/>
              </a:rPr>
              <a:t>:access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8255" y="899795"/>
            <a:ext cx="6180455" cy="1727200"/>
          </a:xfrm>
        </p:spPr>
        <p:txBody>
          <a:bodyPr>
            <a:normAutofit fontScale="60000"/>
          </a:bodyPr>
          <a:p>
            <a:r>
              <a:rPr lang="zh-CN" altLang="en-US"/>
              <a:t>我们接着把N所属Splay的虚边指向的I（在原树上是L的父亲）也转到它所属Splay的根，splay(I)。</a:t>
            </a:r>
            <a:endParaRPr lang="zh-CN" altLang="en-US"/>
          </a:p>
          <a:p>
            <a:r>
              <a:rPr lang="zh-CN" altLang="en-US"/>
              <a:t>原来在I下方的重边I−K要变轻（同样是将右儿子去掉）。</a:t>
            </a:r>
            <a:endParaRPr lang="zh-CN" altLang="en-US"/>
          </a:p>
          <a:p>
            <a:r>
              <a:rPr lang="zh-CN" altLang="en-US"/>
              <a:t>这时候I−L就可以变重了。因为L肯定是在I下方的（刚才L所属Splay指向了I），所以I的右儿子置为N，满足性质1。</a:t>
            </a:r>
            <a:endParaRPr lang="zh-CN" altLang="en-US"/>
          </a:p>
          <a:p>
            <a:r>
              <a:rPr lang="zh-CN" altLang="en-US"/>
              <a:t>然后就变成了这样——</a:t>
            </a:r>
            <a:endParaRPr lang="zh-CN" altLang="en-US"/>
          </a:p>
        </p:txBody>
      </p:sp>
      <p:pic>
        <p:nvPicPr>
          <p:cNvPr id="7" name="内容占位符 6" descr="1309909-20180123110156272-124246372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2889885"/>
            <a:ext cx="6005195" cy="39624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899795"/>
            <a:ext cx="6029325" cy="1727200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/>
              <a:t>I指向H，接着splay(H)，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H的右儿子置为I。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内容占位符 7" descr="1309909-20180123110209772-205714105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27630"/>
            <a:ext cx="6029960" cy="4225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55" y="-8890"/>
            <a:ext cx="12190095" cy="1691005"/>
          </a:xfrm>
        </p:spPr>
        <p:txBody>
          <a:bodyPr/>
          <a:p>
            <a:r>
              <a:rPr lang="zh-CN" altLang="en-US">
                <a:sym typeface="+mn-ea"/>
              </a:rPr>
              <a:t>LCT核心操作</a:t>
            </a:r>
            <a:r>
              <a:rPr lang="en-US" altLang="zh-CN">
                <a:sym typeface="+mn-ea"/>
              </a:rPr>
              <a:t>:access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8255" y="1681480"/>
            <a:ext cx="6006465" cy="823595"/>
          </a:xfrm>
        </p:spPr>
        <p:txBody>
          <a:bodyPr/>
          <a:p>
            <a:r>
              <a:rPr lang="zh-CN" altLang="en-US"/>
              <a:t>H 指向A，接着splay(A)，A的右儿子置为H。</a:t>
            </a:r>
            <a:endParaRPr lang="zh-CN" altLang="en-US"/>
          </a:p>
        </p:txBody>
      </p:sp>
      <p:pic>
        <p:nvPicPr>
          <p:cNvPr id="7" name="内容占位符 6" descr="1309909-20180123110213709-491696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2505075"/>
            <a:ext cx="6005830" cy="432562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8210" y="1681480"/>
            <a:ext cx="6183630" cy="823595"/>
          </a:xfrm>
        </p:spPr>
        <p:txBody>
          <a:bodyPr/>
          <a:p>
            <a:r>
              <a:rPr lang="zh-CN" altLang="en-US"/>
              <a:t>A−N 的路径已经在一个Splay中了，大功告成！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8210" y="2505075"/>
            <a:ext cx="6183630" cy="432562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代码其实很简单</a:t>
            </a:r>
            <a:r>
              <a:rPr lang="en-US" altLang="zh-CN"/>
              <a:t>……</a:t>
            </a:r>
            <a:r>
              <a:rPr lang="zh-CN" altLang="en-US"/>
              <a:t>循环处理，只有四步——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1)</a:t>
            </a:r>
            <a:r>
              <a:rPr lang="zh-CN" altLang="en-US"/>
              <a:t>转到根；</a:t>
            </a:r>
            <a:endParaRPr lang="zh-CN" altLang="en-US"/>
          </a:p>
          <a:p>
            <a:r>
              <a:rPr lang="en-US" altLang="zh-CN"/>
              <a:t>2)</a:t>
            </a:r>
            <a:r>
              <a:rPr lang="zh-CN" altLang="en-US"/>
              <a:t>换儿子；</a:t>
            </a:r>
            <a:endParaRPr lang="zh-CN" altLang="en-US"/>
          </a:p>
          <a:p>
            <a:r>
              <a:rPr lang="en-US" altLang="zh-CN"/>
              <a:t>3)</a:t>
            </a:r>
            <a:r>
              <a:rPr lang="zh-CN" altLang="en-US"/>
              <a:t>更新信息；</a:t>
            </a:r>
            <a:endParaRPr lang="zh-CN" altLang="en-US"/>
          </a:p>
          <a:p>
            <a:r>
              <a:rPr lang="en-US" altLang="zh-CN"/>
              <a:t>4)</a:t>
            </a:r>
            <a:r>
              <a:rPr lang="zh-CN" altLang="en-US"/>
              <a:t>当前操作点切换为轻边所指的父亲，转1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0160" y="-26670"/>
            <a:ext cx="12207875" cy="1997075"/>
          </a:xfrm>
        </p:spPr>
        <p:txBody>
          <a:bodyPr>
            <a:normAutofit fontScale="90000"/>
          </a:bodyPr>
          <a:p>
            <a:r>
              <a:rPr lang="zh-CN" altLang="en-US" sz="2400"/>
              <a:t>此处操作以模板题：洛谷 P3690 Link Cut Tree （动态树）为例</a:t>
            </a:r>
            <a:br>
              <a:rPr lang="zh-CN" altLang="en-US" sz="2400"/>
            </a:br>
            <a:r>
              <a:rPr lang="zh-CN" altLang="en-US" sz="2400"/>
              <a:t>题意：维护四种操作</a:t>
            </a:r>
            <a:br>
              <a:rPr lang="zh-CN" altLang="en-US" sz="2400"/>
            </a:br>
            <a:r>
              <a:rPr lang="en-US" altLang="zh-CN" sz="2400"/>
              <a:t>1)询问从x到y的路径上的点的权值的xor和。保证x到y是联通的</a:t>
            </a:r>
            <a:br>
              <a:rPr lang="en-US" altLang="zh-CN" sz="2400"/>
            </a:br>
            <a:r>
              <a:rPr lang="en-US" altLang="zh-CN" sz="2400"/>
              <a:t>2)连接x到y，若x到y已经联通则无需连接</a:t>
            </a:r>
            <a:br>
              <a:rPr lang="en-US" altLang="zh-CN" sz="2400"/>
            </a:br>
            <a:r>
              <a:rPr lang="en-US" altLang="zh-CN" sz="2400"/>
              <a:t>3)删除边(x，y)，不保证边(x，y)存在</a:t>
            </a:r>
            <a:br>
              <a:rPr lang="en-US" altLang="zh-CN" sz="2400"/>
            </a:br>
            <a:r>
              <a:rPr lang="en-US" altLang="zh-CN" sz="2400"/>
              <a:t>4)将点x上的权值变成y</a:t>
            </a:r>
            <a:endParaRPr lang="en-US" altLang="zh-CN" sz="24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-10795" y="1970405"/>
            <a:ext cx="2303145" cy="2092325"/>
          </a:xfrm>
        </p:spPr>
        <p:txBody>
          <a:bodyPr>
            <a:normAutofit lnSpcReduction="10000"/>
          </a:bodyPr>
          <a:p>
            <a:r>
              <a:rPr lang="zh-CN" altLang="en-US" sz="3200"/>
              <a:t>访问</a:t>
            </a:r>
            <a:r>
              <a:rPr lang="en-US" altLang="zh-CN" sz="3200"/>
              <a:t>access</a:t>
            </a:r>
            <a:endParaRPr lang="en-US" altLang="zh-CN" sz="3200"/>
          </a:p>
          <a:p>
            <a:endParaRPr lang="en-US" altLang="zh-CN" sz="320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-10160" y="4063365"/>
            <a:ext cx="6101080" cy="2799715"/>
          </a:xfrm>
        </p:spPr>
        <p:txBody>
          <a:bodyPr>
            <a:noAutofit/>
          </a:bodyPr>
          <a:p>
            <a:r>
              <a:rPr lang="zh-CN" altLang="en-US" sz="2100"/>
              <a:t>pushup(</a:t>
            </a:r>
            <a:r>
              <a:rPr lang="en-US" altLang="zh-CN" sz="2100"/>
              <a:t>int</a:t>
            </a:r>
            <a:r>
              <a:rPr lang="zh-CN" altLang="en-US" sz="2100"/>
              <a:t> x){ //上传信息</a:t>
            </a:r>
            <a:endParaRPr lang="zh-CN" altLang="en-US" sz="2100"/>
          </a:p>
          <a:p>
            <a:r>
              <a:rPr lang="en-US" altLang="zh-CN" sz="2100"/>
              <a:t>tag</a:t>
            </a:r>
            <a:r>
              <a:rPr lang="zh-CN" altLang="en-US" sz="2100"/>
              <a:t>[x]=</a:t>
            </a:r>
            <a:r>
              <a:rPr lang="en-US" altLang="zh-CN" sz="2100"/>
              <a:t>tag</a:t>
            </a:r>
            <a:r>
              <a:rPr lang="zh-CN" altLang="en-US" sz="2100"/>
              <a:t>[</a:t>
            </a:r>
            <a:r>
              <a:rPr lang="en-US" altLang="zh-CN" sz="2100"/>
              <a:t>son[x][0]</a:t>
            </a:r>
            <a:r>
              <a:rPr lang="zh-CN" altLang="en-US" sz="2100"/>
              <a:t>]^</a:t>
            </a:r>
            <a:r>
              <a:rPr lang="en-US" altLang="zh-CN" sz="2100"/>
              <a:t>tag</a:t>
            </a:r>
            <a:r>
              <a:rPr lang="zh-CN" altLang="en-US" sz="2100"/>
              <a:t>[</a:t>
            </a:r>
            <a:r>
              <a:rPr lang="en-US" altLang="zh-CN" sz="2100"/>
              <a:t>son[x][1]</a:t>
            </a:r>
            <a:r>
              <a:rPr lang="zh-CN" altLang="en-US" sz="2100"/>
              <a:t>]^</a:t>
            </a:r>
            <a:r>
              <a:rPr lang="en-US" altLang="zh-CN" sz="2100"/>
              <a:t>a</a:t>
            </a:r>
            <a:r>
              <a:rPr lang="zh-CN" altLang="en-US" sz="2100"/>
              <a:t>[x];}</a:t>
            </a:r>
            <a:endParaRPr lang="zh-CN" altLang="en-US" sz="2100"/>
          </a:p>
          <a:p>
            <a:r>
              <a:rPr lang="zh-CN" altLang="en-US" sz="2100"/>
              <a:t>access(</a:t>
            </a:r>
            <a:r>
              <a:rPr lang="en-US" altLang="zh-CN" sz="2100"/>
              <a:t>int</a:t>
            </a:r>
            <a:r>
              <a:rPr lang="zh-CN" altLang="en-US" sz="2100"/>
              <a:t> x){</a:t>
            </a:r>
            <a:endParaRPr lang="zh-CN" altLang="en-US" sz="2100"/>
          </a:p>
          <a:p>
            <a:r>
              <a:rPr lang="zh-CN" altLang="en-US" sz="2100"/>
              <a:t>for(</a:t>
            </a:r>
            <a:r>
              <a:rPr lang="en-US" altLang="zh-CN" sz="2100"/>
              <a:t>int </a:t>
            </a:r>
            <a:r>
              <a:rPr lang="zh-CN" altLang="en-US" sz="2100"/>
              <a:t>y=0;x;x=f</a:t>
            </a:r>
            <a:r>
              <a:rPr lang="en-US" altLang="zh-CN" sz="2100"/>
              <a:t>ather</a:t>
            </a:r>
            <a:r>
              <a:rPr lang="zh-CN" altLang="en-US" sz="2100"/>
              <a:t>[y=x])</a:t>
            </a:r>
            <a:endParaRPr lang="zh-CN" altLang="en-US" sz="2100"/>
          </a:p>
          <a:p>
            <a:r>
              <a:rPr lang="zh-CN" altLang="en-US" sz="2100"/>
              <a:t>splay(x)</a:t>
            </a:r>
            <a:r>
              <a:rPr lang="en-US" altLang="zh-CN" sz="2100"/>
              <a:t>;//只传了一个参数，</a:t>
            </a:r>
            <a:endParaRPr lang="en-US" altLang="zh-CN" sz="2100"/>
          </a:p>
          <a:p>
            <a:r>
              <a:rPr lang="en-US" altLang="zh-CN" sz="2100"/>
              <a:t>因为所有操作的目标都是该Splay的根</a:t>
            </a:r>
            <a:endParaRPr lang="en-US" altLang="zh-CN" sz="2100"/>
          </a:p>
          <a:p>
            <a:r>
              <a:rPr lang="en-US" altLang="zh-CN" sz="2100"/>
              <a:t>son[x][1]</a:t>
            </a:r>
            <a:r>
              <a:rPr lang="zh-CN" altLang="en-US" sz="2100"/>
              <a:t>=y,pushup(x);}</a:t>
            </a:r>
            <a:endParaRPr lang="zh-CN" altLang="en-US" sz="21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2292350" y="1970405"/>
            <a:ext cx="9906000" cy="2092325"/>
          </a:xfrm>
        </p:spPr>
        <p:txBody>
          <a:bodyPr>
            <a:noAutofit/>
          </a:bodyPr>
          <a:p>
            <a:r>
              <a:rPr lang="zh-CN" altLang="en-US" sz="1600"/>
              <a:t>换根</a:t>
            </a:r>
            <a:r>
              <a:rPr lang="en-US" altLang="zh-CN" sz="1600"/>
              <a:t>makeroot</a:t>
            </a:r>
            <a:endParaRPr lang="en-US" altLang="zh-CN" sz="1600"/>
          </a:p>
          <a:p>
            <a:r>
              <a:rPr lang="en-US" altLang="zh-CN" sz="1600"/>
              <a:t>只是把根到某个节点的路径拉起来并不能满足我们的需要.</a:t>
            </a:r>
            <a:endParaRPr lang="en-US" altLang="zh-CN" sz="1600"/>
          </a:p>
          <a:p>
            <a:r>
              <a:rPr lang="en-US" altLang="zh-CN" sz="1600"/>
              <a:t>更多时候,我们要获取指定两个节点之间的路径信息。</a:t>
            </a:r>
            <a:endParaRPr lang="en-US" altLang="zh-CN" sz="1600"/>
          </a:p>
          <a:p>
            <a:r>
              <a:rPr lang="en-US" altLang="zh-CN" sz="1600"/>
              <a:t>然而一定会出现路径不能满足按深度严格递增的要求的情况。根据性质1，这样的路径不能在一个Splay中。</a:t>
            </a:r>
            <a:endParaRPr lang="en-US" altLang="zh-CN" sz="1600"/>
          </a:p>
          <a:p>
            <a:r>
              <a:rPr lang="en-US" altLang="zh-CN" sz="1600"/>
              <a:t>access(x) 后x在Splay中一定是深度最大的点。</a:t>
            </a:r>
            <a:endParaRPr lang="en-US" altLang="zh-CN" sz="1600"/>
          </a:p>
          <a:p>
            <a:r>
              <a:rPr lang="en-US" altLang="zh-CN" sz="1600"/>
              <a:t>splay(x)后，x在Splay中将没有右子树（性质1）。于是翻转整个Splay，使得所有点的深度都倒过来了，x没了左子树，反倒成了深度最小的点（根节点），达到了我们</a:t>
            </a:r>
            <a:r>
              <a:rPr lang="zh-CN" altLang="en-US" sz="1600"/>
              <a:t>换根</a:t>
            </a:r>
            <a:r>
              <a:rPr lang="en-US" altLang="zh-CN" sz="1600"/>
              <a:t>的目的。</a:t>
            </a:r>
            <a:endParaRPr lang="en-US" altLang="zh-CN" sz="16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090920" y="4063365"/>
            <a:ext cx="6106795" cy="2799715"/>
          </a:xfrm>
        </p:spPr>
        <p:txBody>
          <a:bodyPr>
            <a:normAutofit fontScale="90000"/>
          </a:bodyPr>
          <a:p>
            <a:r>
              <a:rPr lang="zh-CN" altLang="en-US"/>
              <a:t>pushr(</a:t>
            </a:r>
            <a:r>
              <a:rPr lang="en-US" altLang="zh-CN"/>
              <a:t>int</a:t>
            </a:r>
            <a:r>
              <a:rPr lang="zh-CN" altLang="en-US"/>
              <a:t> x) </a:t>
            </a:r>
            <a:r>
              <a:rPr lang="en-US" altLang="zh-CN"/>
              <a:t>//rev[]</a:t>
            </a:r>
            <a:r>
              <a:rPr lang="zh-CN" altLang="en-US"/>
              <a:t>为翻转标记</a:t>
            </a:r>
            <a:endParaRPr lang="zh-CN" altLang="en-US"/>
          </a:p>
          <a:p>
            <a:r>
              <a:rPr lang="zh-CN" altLang="en-US"/>
              <a:t>{</a:t>
            </a:r>
            <a:r>
              <a:rPr lang="en-US" altLang="zh-CN"/>
              <a:t>swap(son[x][0],son[x][1]);</a:t>
            </a:r>
            <a:endParaRPr lang="en-US" altLang="zh-CN"/>
          </a:p>
          <a:p>
            <a:r>
              <a:rPr lang="zh-CN" altLang="en-US"/>
              <a:t>r</a:t>
            </a:r>
            <a:r>
              <a:rPr lang="en-US" altLang="zh-CN"/>
              <a:t>ev</a:t>
            </a:r>
            <a:r>
              <a:rPr lang="zh-CN" altLang="en-US"/>
              <a:t>[x]^=1;}//翻转操作</a:t>
            </a:r>
            <a:endParaRPr lang="zh-CN" altLang="en-US"/>
          </a:p>
          <a:p>
            <a:r>
              <a:rPr lang="zh-CN" altLang="en-US"/>
              <a:t>makeroot(</a:t>
            </a:r>
            <a:r>
              <a:rPr lang="en-US" altLang="zh-CN"/>
              <a:t>int</a:t>
            </a:r>
            <a:r>
              <a:rPr lang="zh-CN" altLang="en-US"/>
              <a:t> x){</a:t>
            </a:r>
            <a:endParaRPr lang="zh-CN" altLang="en-US"/>
          </a:p>
          <a:p>
            <a:r>
              <a:rPr lang="zh-CN" altLang="en-US"/>
              <a:t>    access(x);splay(x);</a:t>
            </a:r>
            <a:endParaRPr lang="zh-CN" altLang="en-US"/>
          </a:p>
          <a:p>
            <a:r>
              <a:rPr lang="zh-CN" altLang="en-US"/>
              <a:t>    push</a:t>
            </a:r>
            <a:r>
              <a:rPr lang="en-US" altLang="zh-CN"/>
              <a:t>r</a:t>
            </a:r>
            <a:r>
              <a:rPr lang="zh-CN" altLang="en-US"/>
              <a:t>(x);}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8月6日讲课初稿——LCT</Template>
  <TotalTime>0</TotalTime>
  <Words>4281</Words>
  <Application>WPS 演示</Application>
  <PresentationFormat>宽屏</PresentationFormat>
  <Paragraphs>171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   实连剖分——LCT </vt:lpstr>
      <vt:lpstr>同样将某一个儿子的连边划分为实边，而连向其他子树的边划分为虚边。 区别在于虚实是可以动态变化的，因此要使用更高级、更灵活的Splay来维护每一条由若干实边连接而成的实链。 基于性质更加优秀的实链剖分，LCT(Link-Cut Tree)应运而生。 LCT维护的对象其实是一个森林。 </vt:lpstr>
      <vt:lpstr>LCT和静态的树链剖分很像。怎么说呢？这两种树形结构都是由若干条长度不等的“重链”和“轻边”构成 “重链”之间由”轻边”连接。 LCT和树链剖分不同的是，树链剖分的链是不会变化的，所以可以很方便的用线段树维护。但是,既然是动态树，那么树的结构形态将会发生改变，所以我们要用更加灵活的维护区间的结构来对链进行维护,不难想到Splay可以胜任。</vt:lpstr>
      <vt:lpstr>LCT的主要性质如下：</vt:lpstr>
      <vt:lpstr>LCT核心操作:access  因为性质3，我们不能总是保证两个点之间的路径是直接连通的（在一个Splay上）。 access即定义为打通根节点到指定节点的实链，使得一条中序遍历以根开始、以指定点结束的Splay出现。</vt:lpstr>
      <vt:lpstr>LCT核心操作:access</vt:lpstr>
      <vt:lpstr>LCT核心操作:access</vt:lpstr>
      <vt:lpstr>LCT核心操作:access</vt:lpstr>
      <vt:lpstr>此处操作以模板题：洛谷 P3690 Link Cut Tree （动态树）为例 题意：维护四种操作 1)询问从x到y的路径上的点的权值的xor和。保证x到y是联通的 2)连接x到y，若x到y已经联通则无需连接 3)删除边(x，y)，不保证边(x，y)存在 4)将点x上的权值变成y</vt:lpstr>
      <vt:lpstr>部分操作：寻根findroot，分裂spilt</vt:lpstr>
      <vt:lpstr>将x−y的边断开。 如果题目保证断边合法，倒是很方便。 使x为根后，y的父亲一定指向x，深度相差一定是1。 当access(y),splay(y)以后，x一定是y的左儿子，直接双向断开连接 正确姿势——先判一下连通性（注意findroot(y)以后x成了根），再看看x,y是否有父子关系，还要看y是否有左儿子。 因为access(y)以后，假如y与x在同一Splay中而没有直接连边，那么这条路径上就一定会有其它点， 在中序遍历序列中的位置会介于x与y之间。 那么可能y的父亲就不是x了。</vt:lpstr>
      <vt:lpstr>补充：如果维护了size，还可以换一种判断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实连剖分——LCT </dc:title>
  <dc:creator>user</dc:creator>
  <cp:lastModifiedBy>teacher_jz</cp:lastModifiedBy>
  <cp:revision>12</cp:revision>
  <dcterms:created xsi:type="dcterms:W3CDTF">2019-08-04T16:32:00Z</dcterms:created>
  <dcterms:modified xsi:type="dcterms:W3CDTF">2019-08-05T13:09:48Z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