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0" autoAdjust="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3384D-5598-4000-9FB5-66D327B8358F}" type="datetimeFigureOut">
              <a:rPr lang="zh-CN" altLang="en-US" smtClean="0"/>
              <a:t>2019/8/5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BC718-2C07-43BB-AB38-B8163B4622F5}" type="slidenum">
              <a:rPr lang="zh-CN" altLang="en-US" smtClean="0"/>
              <a:t>‹#›</a:t>
            </a:fld>
            <a:endParaRPr lang="zh-CN" altLang="en-US"/>
          </a:p>
        </p:txBody>
      </p:sp>
    </p:spTree>
    <p:extLst>
      <p:ext uri="{BB962C8B-B14F-4D97-AF65-F5344CB8AC3E}">
        <p14:creationId xmlns:p14="http://schemas.microsoft.com/office/powerpoint/2010/main" val="36983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DBC718-2C07-43BB-AB38-B8163B4622F5}" type="slidenum">
              <a:rPr lang="zh-CN" altLang="en-US" smtClean="0"/>
              <a:t>2</a:t>
            </a:fld>
            <a:endParaRPr lang="zh-CN" altLang="en-US"/>
          </a:p>
        </p:txBody>
      </p:sp>
    </p:spTree>
    <p:extLst>
      <p:ext uri="{BB962C8B-B14F-4D97-AF65-F5344CB8AC3E}">
        <p14:creationId xmlns:p14="http://schemas.microsoft.com/office/powerpoint/2010/main" val="131870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354526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248691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46547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211384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74658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255913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106702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170993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203143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176043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62DDEB-D2C2-483C-9852-5317B01DE149}"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67589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2DDEB-D2C2-483C-9852-5317B01DE149}" type="datetimeFigureOut">
              <a:rPr lang="zh-CN" altLang="en-US" smtClean="0"/>
              <a:t>2019/8/5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720616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57959"/>
            <a:ext cx="9144000" cy="2387600"/>
          </a:xfrm>
        </p:spPr>
        <p:txBody>
          <a:bodyPr>
            <a:normAutofit/>
          </a:bodyPr>
          <a:lstStyle/>
          <a:p>
            <a:r>
              <a:rPr lang="zh-CN" altLang="en-US" sz="5400" dirty="0" smtClean="0"/>
              <a:t>成为</a:t>
            </a:r>
            <a:r>
              <a:rPr lang="zh-CN" altLang="en-US" sz="5400" b="1" dirty="0" smtClean="0"/>
              <a:t>工匠</a:t>
            </a:r>
            <a:r>
              <a:rPr lang="zh-CN" altLang="en-US" sz="5400" dirty="0" smtClean="0"/>
              <a:t>的必备素质</a:t>
            </a:r>
            <a:endParaRPr lang="zh-CN" altLang="en-US" sz="5400" dirty="0"/>
          </a:p>
        </p:txBody>
      </p:sp>
      <p:sp>
        <p:nvSpPr>
          <p:cNvPr id="3" name="副标题 2"/>
          <p:cNvSpPr>
            <a:spLocks noGrp="1"/>
          </p:cNvSpPr>
          <p:nvPr>
            <p:ph type="subTitle" idx="1"/>
          </p:nvPr>
        </p:nvSpPr>
        <p:spPr>
          <a:xfrm>
            <a:off x="1524000" y="4505421"/>
            <a:ext cx="9144000" cy="1655762"/>
          </a:xfrm>
        </p:spPr>
        <p:txBody>
          <a:bodyPr/>
          <a:lstStyle/>
          <a:p>
            <a:r>
              <a:rPr lang="en-US" altLang="zh-CN" dirty="0" err="1" smtClean="0"/>
              <a:t>zjq</a:t>
            </a:r>
            <a:endParaRPr lang="zh-CN" altLang="en-US" dirty="0"/>
          </a:p>
        </p:txBody>
      </p:sp>
    </p:spTree>
    <p:extLst>
      <p:ext uri="{BB962C8B-B14F-4D97-AF65-F5344CB8AC3E}">
        <p14:creationId xmlns:p14="http://schemas.microsoft.com/office/powerpoint/2010/main" val="2967005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lstStyle/>
          <a:p>
            <a:r>
              <a:rPr lang="zh-CN" altLang="en-US" dirty="0" smtClean="0"/>
              <a:t>又加又</a:t>
            </a:r>
            <a:r>
              <a:rPr lang="en-US" altLang="zh-CN" dirty="0" err="1" smtClean="0"/>
              <a:t>gcd</a:t>
            </a:r>
            <a:r>
              <a:rPr lang="zh-CN" altLang="en-US" dirty="0" smtClean="0"/>
              <a:t>的，乍看不好处理，如果将其转换一下，</a:t>
            </a:r>
            <a:r>
              <a:rPr lang="en-US" altLang="zh-CN" dirty="0" err="1" smtClean="0"/>
              <a:t>gcd</a:t>
            </a:r>
            <a:r>
              <a:rPr lang="en-US" altLang="zh-CN" dirty="0" smtClean="0"/>
              <a:t>(a1,a2,a3,…,an)=</a:t>
            </a:r>
            <a:r>
              <a:rPr lang="en-US" altLang="zh-CN" dirty="0" err="1" smtClean="0"/>
              <a:t>gcd</a:t>
            </a:r>
            <a:r>
              <a:rPr lang="en-US" altLang="zh-CN" dirty="0" smtClean="0"/>
              <a:t>(a1,a2-a1,a3-a2,…,an-a[n-1])</a:t>
            </a:r>
            <a:r>
              <a:rPr lang="zh-CN" altLang="en-US" dirty="0" smtClean="0"/>
              <a:t>，那么区间加也可以变成单点操作，那么需要维护的量只有最大值，严格次大值，除最大值之外差分的</a:t>
            </a:r>
            <a:r>
              <a:rPr lang="en-US" altLang="zh-CN" dirty="0" err="1" smtClean="0"/>
              <a:t>gcd</a:t>
            </a:r>
            <a:r>
              <a:rPr lang="zh-CN" altLang="en-US" dirty="0" smtClean="0"/>
              <a:t>，这样复杂度就是</a:t>
            </a:r>
            <a:r>
              <a:rPr lang="en-US" altLang="zh-CN" dirty="0" smtClean="0"/>
              <a:t>O(n log^3 n)</a:t>
            </a:r>
            <a:r>
              <a:rPr lang="zh-CN" altLang="en-US" dirty="0" smtClean="0"/>
              <a:t>的。</a:t>
            </a:r>
            <a:endParaRPr lang="zh-CN" altLang="en-US" dirty="0"/>
          </a:p>
        </p:txBody>
      </p:sp>
    </p:spTree>
    <p:extLst>
      <p:ext uri="{BB962C8B-B14F-4D97-AF65-F5344CB8AC3E}">
        <p14:creationId xmlns:p14="http://schemas.microsoft.com/office/powerpoint/2010/main" val="256045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normAutofit/>
          </a:bodyPr>
          <a:lstStyle/>
          <a:p>
            <a:r>
              <a:rPr lang="zh-CN" altLang="en-US" dirty="0" smtClean="0"/>
              <a:t>这种吉司机线段树不仅可以处理区间取</a:t>
            </a:r>
            <a:r>
              <a:rPr lang="en-US" altLang="zh-CN" dirty="0" smtClean="0"/>
              <a:t>min</a:t>
            </a:r>
            <a:r>
              <a:rPr lang="zh-CN" altLang="en-US" dirty="0" smtClean="0"/>
              <a:t>，也可以处理区间取</a:t>
            </a:r>
            <a:r>
              <a:rPr lang="en-US" altLang="zh-CN" dirty="0" smtClean="0"/>
              <a:t>and\or</a:t>
            </a:r>
            <a:r>
              <a:rPr lang="zh-CN" altLang="en-US" dirty="0" smtClean="0"/>
              <a:t>。</a:t>
            </a:r>
            <a:endParaRPr lang="en-US" altLang="zh-CN" dirty="0" smtClean="0"/>
          </a:p>
          <a:p>
            <a:r>
              <a:rPr lang="zh-CN" altLang="en-US" dirty="0"/>
              <a:t>具体</a:t>
            </a:r>
            <a:r>
              <a:rPr lang="zh-CN" altLang="en-US" dirty="0" smtClean="0"/>
              <a:t>做法就是记录该区间所有数的</a:t>
            </a:r>
            <a:r>
              <a:rPr lang="en-US" altLang="zh-CN" dirty="0" smtClean="0"/>
              <a:t>and</a:t>
            </a:r>
            <a:r>
              <a:rPr lang="zh-CN" altLang="en-US" dirty="0" smtClean="0"/>
              <a:t>和</a:t>
            </a:r>
            <a:r>
              <a:rPr lang="en-US" altLang="zh-CN" dirty="0" smtClean="0"/>
              <a:t>or</a:t>
            </a:r>
            <a:r>
              <a:rPr lang="zh-CN" altLang="en-US" dirty="0" smtClean="0"/>
              <a:t>。</a:t>
            </a:r>
            <a:endParaRPr lang="en-US" altLang="zh-CN" dirty="0" smtClean="0"/>
          </a:p>
          <a:p>
            <a:r>
              <a:rPr lang="zh-CN" altLang="en-US" dirty="0" smtClean="0"/>
              <a:t>假设我们现在要区间对</a:t>
            </a:r>
            <a:r>
              <a:rPr lang="en-US" altLang="zh-CN" dirty="0" smtClean="0"/>
              <a:t>x</a:t>
            </a:r>
            <a:r>
              <a:rPr lang="zh-CN" altLang="en-US" dirty="0" smtClean="0"/>
              <a:t>取</a:t>
            </a:r>
            <a:r>
              <a:rPr lang="en-US" altLang="zh-CN" dirty="0" smtClean="0"/>
              <a:t>and</a:t>
            </a:r>
            <a:r>
              <a:rPr lang="zh-CN" altLang="en-US" dirty="0" smtClean="0"/>
              <a:t>，那么如果区间内所有数</a:t>
            </a:r>
            <a:r>
              <a:rPr lang="en-US" altLang="zh-CN" dirty="0" smtClean="0"/>
              <a:t>and x</a:t>
            </a:r>
            <a:r>
              <a:rPr lang="zh-CN" altLang="en-US" dirty="0" smtClean="0"/>
              <a:t>都不变，那么就不搜下去，如果存在</a:t>
            </a:r>
            <a:r>
              <a:rPr lang="en-US" altLang="zh-CN" dirty="0" smtClean="0"/>
              <a:t>x</a:t>
            </a:r>
            <a:r>
              <a:rPr lang="zh-CN" altLang="en-US" dirty="0" smtClean="0"/>
              <a:t>的非一位，区间内所有数原本在这一位上不相同，那么就往下暴力更改。</a:t>
            </a:r>
            <a:endParaRPr lang="en-US" altLang="zh-CN" dirty="0" smtClean="0"/>
          </a:p>
          <a:p>
            <a:r>
              <a:rPr lang="zh-CN" altLang="en-US" dirty="0"/>
              <a:t>势能分析的</a:t>
            </a:r>
            <a:r>
              <a:rPr lang="zh-CN" altLang="en-US" dirty="0" smtClean="0"/>
              <a:t>方法就是：设势能</a:t>
            </a:r>
            <a:r>
              <a:rPr lang="az-Cyrl-AZ" altLang="zh-CN" dirty="0" smtClean="0"/>
              <a:t>ф</a:t>
            </a:r>
            <a:r>
              <a:rPr lang="en-US" altLang="zh-CN" dirty="0" smtClean="0"/>
              <a:t>(x)</a:t>
            </a:r>
            <a:r>
              <a:rPr lang="zh-CN" altLang="en-US" dirty="0" smtClean="0"/>
              <a:t>为线段树上所有节点对应区间上的数的不全相同的二进制位的总数，那么原本的势能是</a:t>
            </a:r>
            <a:r>
              <a:rPr lang="en-US" altLang="zh-CN" dirty="0" smtClean="0"/>
              <a:t>O( n*log n*log A)</a:t>
            </a:r>
            <a:r>
              <a:rPr lang="zh-CN" altLang="en-US" dirty="0" smtClean="0"/>
              <a:t>的，每次往下走会使势能减少至少</a:t>
            </a:r>
            <a:r>
              <a:rPr lang="en-US" altLang="zh-CN" dirty="0" smtClean="0"/>
              <a:t>O(1)</a:t>
            </a:r>
            <a:r>
              <a:rPr lang="zh-CN" altLang="en-US" dirty="0" smtClean="0"/>
              <a:t>，时间复杂度</a:t>
            </a:r>
            <a:r>
              <a:rPr lang="zh-CN" altLang="en-US" dirty="0"/>
              <a:t>就</a:t>
            </a:r>
            <a:r>
              <a:rPr lang="zh-CN" altLang="en-US" dirty="0" smtClean="0"/>
              <a:t>是</a:t>
            </a:r>
            <a:r>
              <a:rPr lang="en-US" altLang="zh-CN" dirty="0" smtClean="0"/>
              <a:t>O( n*log n*log A)</a:t>
            </a:r>
            <a:r>
              <a:rPr lang="zh-CN" altLang="en-US" dirty="0" smtClean="0"/>
              <a:t>。</a:t>
            </a:r>
            <a:endParaRPr lang="zh-CN" altLang="en-US" dirty="0"/>
          </a:p>
        </p:txBody>
      </p:sp>
    </p:spTree>
    <p:extLst>
      <p:ext uri="{BB962C8B-B14F-4D97-AF65-F5344CB8AC3E}">
        <p14:creationId xmlns:p14="http://schemas.microsoft.com/office/powerpoint/2010/main" val="192744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这个也是吉老师的，美其名曰吉司机线段树</a:t>
            </a:r>
            <a:r>
              <a:rPr lang="en-US" altLang="zh-CN" dirty="0" smtClean="0"/>
              <a:t>(</a:t>
            </a:r>
            <a:r>
              <a:rPr lang="zh-CN" altLang="en-US" dirty="0" smtClean="0"/>
              <a:t>其二</a:t>
            </a:r>
            <a:r>
              <a:rPr lang="en-US" altLang="zh-CN" dirty="0" smtClean="0"/>
              <a:t>)</a:t>
            </a:r>
          </a:p>
          <a:p>
            <a:endParaRPr lang="en-US" altLang="zh-CN" dirty="0" smtClean="0"/>
          </a:p>
          <a:p>
            <a:r>
              <a:rPr lang="zh-CN" altLang="en-US" dirty="0" smtClean="0"/>
              <a:t>历史版本查询问题无非就是求历史最值与历史和。</a:t>
            </a:r>
            <a:endParaRPr lang="zh-CN" altLang="en-US" dirty="0"/>
          </a:p>
        </p:txBody>
      </p:sp>
    </p:spTree>
    <p:extLst>
      <p:ext uri="{BB962C8B-B14F-4D97-AF65-F5344CB8AC3E}">
        <p14:creationId xmlns:p14="http://schemas.microsoft.com/office/powerpoint/2010/main" val="91066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主要形式是：</a:t>
            </a:r>
            <a:endParaRPr lang="en-US" altLang="zh-CN" dirty="0" smtClean="0"/>
          </a:p>
          <a:p>
            <a:r>
              <a:rPr lang="zh-CN" altLang="en-US" dirty="0" smtClean="0"/>
              <a:t>已知</a:t>
            </a:r>
            <a:r>
              <a:rPr lang="en-US" altLang="zh-CN" dirty="0" smtClean="0"/>
              <a:t>{an}</a:t>
            </a:r>
          </a:p>
          <a:p>
            <a:r>
              <a:rPr lang="zh-CN" altLang="en-US" dirty="0" smtClean="0"/>
              <a:t>令</a:t>
            </a:r>
            <a:r>
              <a:rPr lang="en-US" altLang="zh-CN" dirty="0" smtClean="0"/>
              <a:t>bi=</a:t>
            </a:r>
            <a:r>
              <a:rPr lang="en-US" altLang="zh-CN" dirty="0" err="1" smtClean="0"/>
              <a:t>ai</a:t>
            </a:r>
            <a:endParaRPr lang="en-US" altLang="zh-CN" dirty="0" smtClean="0"/>
          </a:p>
          <a:p>
            <a:r>
              <a:rPr lang="zh-CN" altLang="en-US" dirty="0" smtClean="0"/>
              <a:t>支持对</a:t>
            </a:r>
            <a:r>
              <a:rPr lang="en-US" altLang="zh-CN" dirty="0" smtClean="0"/>
              <a:t>a</a:t>
            </a:r>
            <a:r>
              <a:rPr lang="zh-CN" altLang="en-US" dirty="0" smtClean="0"/>
              <a:t>区间加、赋值</a:t>
            </a:r>
            <a:endParaRPr lang="en-US" altLang="zh-CN" dirty="0" smtClean="0"/>
          </a:p>
          <a:p>
            <a:r>
              <a:rPr lang="zh-CN" altLang="en-US" dirty="0" smtClean="0"/>
              <a:t>单点询问</a:t>
            </a:r>
            <a:r>
              <a:rPr lang="en-US" altLang="zh-CN" dirty="0" err="1" smtClean="0"/>
              <a:t>bk</a:t>
            </a:r>
            <a:r>
              <a:rPr lang="zh-CN" altLang="en-US" dirty="0" smtClean="0"/>
              <a:t>的值</a:t>
            </a:r>
            <a:endParaRPr lang="en-US" altLang="zh-CN" dirty="0" smtClean="0"/>
          </a:p>
          <a:p>
            <a:r>
              <a:rPr lang="zh-CN" altLang="en-US" dirty="0"/>
              <a:t>每次</a:t>
            </a:r>
            <a:r>
              <a:rPr lang="zh-CN" altLang="en-US" dirty="0" smtClean="0"/>
              <a:t>操作之后对</a:t>
            </a:r>
            <a:r>
              <a:rPr lang="en-US" altLang="zh-CN" dirty="0" smtClean="0"/>
              <a:t>b</a:t>
            </a:r>
            <a:r>
              <a:rPr lang="zh-CN" altLang="en-US" dirty="0" smtClean="0"/>
              <a:t>进行更新</a:t>
            </a:r>
            <a:r>
              <a:rPr lang="en-US" altLang="zh-CN" dirty="0" smtClean="0"/>
              <a:t>bi=max(</a:t>
            </a:r>
            <a:r>
              <a:rPr lang="en-US" altLang="zh-CN" dirty="0" err="1" smtClean="0"/>
              <a:t>bi,ai</a:t>
            </a:r>
            <a:r>
              <a:rPr lang="en-US" altLang="zh-CN" dirty="0" smtClean="0"/>
              <a:t>)</a:t>
            </a:r>
          </a:p>
          <a:p>
            <a:endParaRPr lang="en-US" altLang="zh-CN" dirty="0"/>
          </a:p>
          <a:p>
            <a:r>
              <a:rPr lang="en-US" altLang="zh-CN" dirty="0" smtClean="0"/>
              <a:t>O(n log n)</a:t>
            </a:r>
          </a:p>
        </p:txBody>
      </p:sp>
    </p:spTree>
    <p:extLst>
      <p:ext uri="{BB962C8B-B14F-4D97-AF65-F5344CB8AC3E}">
        <p14:creationId xmlns:p14="http://schemas.microsoft.com/office/powerpoint/2010/main" val="412454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这是一种可以用懒标记处理的问题</a:t>
            </a:r>
            <a:endParaRPr lang="en-US" altLang="zh-CN" dirty="0" smtClean="0"/>
          </a:p>
          <a:p>
            <a:r>
              <a:rPr lang="zh-CN" altLang="en-US" dirty="0"/>
              <a:t>具体</a:t>
            </a:r>
            <a:r>
              <a:rPr lang="zh-CN" altLang="en-US" dirty="0" smtClean="0"/>
              <a:t>做法如下</a:t>
            </a:r>
            <a:endParaRPr lang="en-US" altLang="zh-CN" dirty="0" smtClean="0"/>
          </a:p>
          <a:p>
            <a:r>
              <a:rPr lang="zh-CN" altLang="en-US" dirty="0" smtClean="0"/>
              <a:t>如果不考虑区间赋值的话，一般要记录区间加标记</a:t>
            </a:r>
            <a:r>
              <a:rPr lang="en-US" altLang="zh-CN" dirty="0" err="1" smtClean="0"/>
              <a:t>tag_add</a:t>
            </a:r>
            <a:r>
              <a:rPr lang="zh-CN" altLang="en-US" dirty="0" smtClean="0"/>
              <a:t>，同时如果有</a:t>
            </a:r>
            <a:r>
              <a:rPr lang="en-US" altLang="zh-CN" dirty="0" smtClean="0"/>
              <a:t>b</a:t>
            </a:r>
            <a:r>
              <a:rPr lang="zh-CN" altLang="en-US" dirty="0" smtClean="0"/>
              <a:t>的更新，还要记录</a:t>
            </a:r>
            <a:r>
              <a:rPr lang="en-US" altLang="zh-CN" dirty="0" err="1" smtClean="0"/>
              <a:t>max_add</a:t>
            </a:r>
            <a:r>
              <a:rPr lang="zh-CN" altLang="en-US" dirty="0" smtClean="0"/>
              <a:t>，表示标记最大加了多少，下传显然，时间复杂度当然是</a:t>
            </a:r>
            <a:r>
              <a:rPr lang="en-US" altLang="zh-CN" dirty="0" smtClean="0"/>
              <a:t>O(n log n)</a:t>
            </a:r>
            <a:r>
              <a:rPr lang="zh-CN" altLang="en-US" dirty="0" smtClean="0"/>
              <a:t>的</a:t>
            </a:r>
            <a:endParaRPr lang="en-US" altLang="zh-CN" dirty="0" smtClean="0"/>
          </a:p>
        </p:txBody>
      </p:sp>
    </p:spTree>
    <p:extLst>
      <p:ext uri="{BB962C8B-B14F-4D97-AF65-F5344CB8AC3E}">
        <p14:creationId xmlns:p14="http://schemas.microsoft.com/office/powerpoint/2010/main" val="57816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也有无法用懒标记的：</a:t>
            </a:r>
            <a:endParaRPr lang="en-US" altLang="zh-CN" dirty="0" smtClean="0"/>
          </a:p>
          <a:p>
            <a:r>
              <a:rPr lang="zh-CN" altLang="en-US" dirty="0" smtClean="0"/>
              <a:t>给定一个序列</a:t>
            </a:r>
            <a:r>
              <a:rPr lang="en-US" altLang="zh-CN" dirty="0" smtClean="0"/>
              <a:t>{an}</a:t>
            </a:r>
            <a:r>
              <a:rPr lang="zh-CN" altLang="en-US" dirty="0" smtClean="0"/>
              <a:t>，起初</a:t>
            </a:r>
            <a:r>
              <a:rPr lang="en-US" altLang="zh-CN" dirty="0" smtClean="0"/>
              <a:t>bi=</a:t>
            </a:r>
            <a:r>
              <a:rPr lang="en-US" altLang="zh-CN" dirty="0" err="1" smtClean="0"/>
              <a:t>ai</a:t>
            </a:r>
            <a:endParaRPr lang="en-US" altLang="zh-CN" dirty="0" smtClean="0"/>
          </a:p>
          <a:p>
            <a:r>
              <a:rPr lang="zh-CN" altLang="en-US" dirty="0" smtClean="0"/>
              <a:t>要求支持：</a:t>
            </a:r>
            <a:endParaRPr lang="en-US" altLang="zh-CN" dirty="0" smtClean="0"/>
          </a:p>
          <a:p>
            <a:r>
              <a:rPr lang="zh-CN" altLang="en-US" dirty="0" smtClean="0"/>
              <a:t>区间对</a:t>
            </a:r>
            <a:r>
              <a:rPr lang="en-US" altLang="zh-CN" dirty="0" smtClean="0"/>
              <a:t>x</a:t>
            </a:r>
            <a:r>
              <a:rPr lang="zh-CN" altLang="en-US" dirty="0" smtClean="0"/>
              <a:t>取</a:t>
            </a:r>
            <a:r>
              <a:rPr lang="en-US" altLang="zh-CN" dirty="0" smtClean="0"/>
              <a:t>max</a:t>
            </a:r>
          </a:p>
          <a:p>
            <a:r>
              <a:rPr lang="zh-CN" altLang="en-US" dirty="0" smtClean="0"/>
              <a:t>区间加</a:t>
            </a:r>
            <a:r>
              <a:rPr lang="en-US" altLang="zh-CN" dirty="0" smtClean="0"/>
              <a:t>x</a:t>
            </a:r>
          </a:p>
          <a:p>
            <a:r>
              <a:rPr lang="zh-CN" altLang="en-US" dirty="0" smtClean="0"/>
              <a:t>查询区间</a:t>
            </a:r>
            <a:r>
              <a:rPr lang="en-US" altLang="zh-CN" dirty="0" smtClean="0"/>
              <a:t>bi</a:t>
            </a:r>
            <a:r>
              <a:rPr lang="zh-CN" altLang="en-US" dirty="0" smtClean="0"/>
              <a:t>的</a:t>
            </a:r>
            <a:r>
              <a:rPr lang="en-US" altLang="zh-CN" dirty="0" smtClean="0"/>
              <a:t>min</a:t>
            </a:r>
          </a:p>
          <a:p>
            <a:r>
              <a:rPr lang="zh-CN" altLang="en-US" dirty="0"/>
              <a:t>每次</a:t>
            </a:r>
            <a:r>
              <a:rPr lang="zh-CN" altLang="en-US" dirty="0" smtClean="0"/>
              <a:t>操作都对</a:t>
            </a:r>
            <a:r>
              <a:rPr lang="en-US" altLang="zh-CN" dirty="0" smtClean="0"/>
              <a:t>b</a:t>
            </a:r>
            <a:r>
              <a:rPr lang="zh-CN" altLang="en-US" dirty="0" smtClean="0"/>
              <a:t>作更新</a:t>
            </a:r>
            <a:r>
              <a:rPr lang="en-US" altLang="zh-CN" dirty="0" smtClean="0"/>
              <a:t>bi=min(</a:t>
            </a:r>
            <a:r>
              <a:rPr lang="en-US" altLang="zh-CN" dirty="0" err="1" smtClean="0"/>
              <a:t>bi,ai</a:t>
            </a:r>
            <a:r>
              <a:rPr lang="en-US" altLang="zh-CN" dirty="0" smtClean="0"/>
              <a:t>)</a:t>
            </a:r>
          </a:p>
          <a:p>
            <a:r>
              <a:rPr lang="en-US" altLang="zh-CN" dirty="0" smtClean="0"/>
              <a:t>n&lt;=300000</a:t>
            </a:r>
            <a:endParaRPr lang="zh-CN" altLang="en-US" dirty="0"/>
          </a:p>
        </p:txBody>
      </p:sp>
    </p:spTree>
    <p:extLst>
      <p:ext uri="{BB962C8B-B14F-4D97-AF65-F5344CB8AC3E}">
        <p14:creationId xmlns:p14="http://schemas.microsoft.com/office/powerpoint/2010/main" val="390565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这道题也是用区间最值操作的办法，将最小值和非最小值分开标记，相当于记一下对于最小值，它能到达最小是多少，非最小值最少被加上多少，时间复杂度</a:t>
            </a:r>
            <a:r>
              <a:rPr lang="en-US" altLang="zh-CN" dirty="0" smtClean="0"/>
              <a:t>O(n log n)</a:t>
            </a:r>
            <a:endParaRPr lang="zh-CN" altLang="en-US" dirty="0"/>
          </a:p>
        </p:txBody>
      </p:sp>
    </p:spTree>
    <p:extLst>
      <p:ext uri="{BB962C8B-B14F-4D97-AF65-F5344CB8AC3E}">
        <p14:creationId xmlns:p14="http://schemas.microsoft.com/office/powerpoint/2010/main" val="417039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对于历史版本求和，就相当于打上</a:t>
            </a:r>
            <a:r>
              <a:rPr lang="en-US" altLang="zh-CN" dirty="0" smtClean="0"/>
              <a:t>+k</a:t>
            </a:r>
            <a:r>
              <a:rPr lang="zh-CN" altLang="en-US" dirty="0" smtClean="0"/>
              <a:t>*</a:t>
            </a:r>
            <a:r>
              <a:rPr lang="en-US" altLang="zh-CN" dirty="0" err="1" smtClean="0"/>
              <a:t>ai+B</a:t>
            </a:r>
            <a:r>
              <a:rPr lang="zh-CN" altLang="en-US" dirty="0" smtClean="0"/>
              <a:t>的标记</a:t>
            </a:r>
            <a:endParaRPr lang="en-US" altLang="zh-CN" dirty="0" smtClean="0"/>
          </a:p>
          <a:p>
            <a:endParaRPr lang="en-US" altLang="zh-CN" dirty="0"/>
          </a:p>
          <a:p>
            <a:r>
              <a:rPr lang="zh-CN" altLang="en-US" dirty="0" smtClean="0"/>
              <a:t>总之具体问题具体分析</a:t>
            </a:r>
            <a:endParaRPr lang="zh-CN" altLang="en-US" dirty="0"/>
          </a:p>
        </p:txBody>
      </p:sp>
    </p:spTree>
    <p:extLst>
      <p:ext uri="{BB962C8B-B14F-4D97-AF65-F5344CB8AC3E}">
        <p14:creationId xmlns:p14="http://schemas.microsoft.com/office/powerpoint/2010/main" val="1792088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endParaRPr lang="zh-CN" altLang="en-US" dirty="0"/>
          </a:p>
        </p:txBody>
      </p:sp>
      <p:sp>
        <p:nvSpPr>
          <p:cNvPr id="3" name="内容占位符 2"/>
          <p:cNvSpPr>
            <a:spLocks noGrp="1"/>
          </p:cNvSpPr>
          <p:nvPr>
            <p:ph idx="1"/>
          </p:nvPr>
        </p:nvSpPr>
        <p:spPr/>
        <p:txBody>
          <a:bodyPr/>
          <a:lstStyle/>
          <a:p>
            <a:r>
              <a:rPr lang="zh-CN" altLang="en-US" dirty="0" smtClean="0"/>
              <a:t>部分可追溯化：</a:t>
            </a:r>
            <a:endParaRPr lang="en-US" altLang="zh-CN" dirty="0" smtClean="0"/>
          </a:p>
          <a:p>
            <a:pPr marL="0" indent="0">
              <a:buNone/>
            </a:pPr>
            <a:r>
              <a:rPr lang="zh-CN" altLang="en-US" dirty="0" smtClean="0"/>
              <a:t>维护一个操作序列，支持在某个位置插入一个操作，或删除一个操作， 以及对按顺序执行这些操作后的状态进行一些询问。 </a:t>
            </a:r>
            <a:endParaRPr lang="en-US" altLang="zh-CN" dirty="0" smtClean="0"/>
          </a:p>
          <a:p>
            <a:pPr marL="0" indent="0">
              <a:buNone/>
            </a:pPr>
            <a:endParaRPr lang="en-US" altLang="zh-CN" dirty="0"/>
          </a:p>
          <a:p>
            <a:r>
              <a:rPr lang="zh-CN" altLang="en-US" dirty="0" smtClean="0"/>
              <a:t>完全可追溯化：</a:t>
            </a:r>
            <a:endParaRPr lang="en-US" altLang="zh-CN" dirty="0" smtClean="0"/>
          </a:p>
          <a:p>
            <a:pPr marL="0" indent="0">
              <a:buNone/>
            </a:pPr>
            <a:r>
              <a:rPr lang="zh-CN" altLang="en-US" dirty="0" smtClean="0"/>
              <a:t>在部分可追溯化的基础上还支持对操作序列的任意一个前缀进行询问</a:t>
            </a:r>
            <a:endParaRPr lang="zh-CN" altLang="en-US" dirty="0"/>
          </a:p>
        </p:txBody>
      </p:sp>
    </p:spTree>
    <p:extLst>
      <p:ext uri="{BB962C8B-B14F-4D97-AF65-F5344CB8AC3E}">
        <p14:creationId xmlns:p14="http://schemas.microsoft.com/office/powerpoint/2010/main" val="1888938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并查集</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支持</a:t>
            </a:r>
            <a:r>
              <a:rPr lang="en-US" altLang="zh-CN" dirty="0" smtClean="0"/>
              <a:t>insert( t , union( x , y ) )</a:t>
            </a:r>
            <a:r>
              <a:rPr lang="zh-CN" altLang="en-US" dirty="0" smtClean="0"/>
              <a:t>在第</a:t>
            </a:r>
            <a:r>
              <a:rPr lang="en-US" altLang="zh-CN" dirty="0" smtClean="0"/>
              <a:t>t</a:t>
            </a:r>
            <a:r>
              <a:rPr lang="zh-CN" altLang="en-US" dirty="0" smtClean="0"/>
              <a:t>个操作之后加入</a:t>
            </a:r>
            <a:r>
              <a:rPr lang="en-US" altLang="zh-CN" dirty="0" smtClean="0"/>
              <a:t>union( x , y )</a:t>
            </a:r>
            <a:r>
              <a:rPr lang="zh-CN" altLang="en-US" dirty="0" smtClean="0"/>
              <a:t>操作</a:t>
            </a:r>
            <a:endParaRPr lang="en-US" altLang="zh-CN" dirty="0" smtClean="0"/>
          </a:p>
          <a:p>
            <a:endParaRPr lang="en-US" altLang="zh-CN" dirty="0"/>
          </a:p>
          <a:p>
            <a:r>
              <a:rPr lang="zh-CN" altLang="en-US" dirty="0" smtClean="0"/>
              <a:t>部分可追溯化：</a:t>
            </a:r>
            <a:endParaRPr lang="en-US" altLang="zh-CN" dirty="0" smtClean="0"/>
          </a:p>
          <a:p>
            <a:pPr marL="0" indent="0">
              <a:buNone/>
            </a:pPr>
            <a:r>
              <a:rPr lang="zh-CN" altLang="en-US" dirty="0" smtClean="0"/>
              <a:t>询问</a:t>
            </a:r>
            <a:r>
              <a:rPr lang="en-US" altLang="zh-CN" dirty="0" err="1" smtClean="0"/>
              <a:t>x,y</a:t>
            </a:r>
            <a:r>
              <a:rPr lang="zh-CN" altLang="en-US" dirty="0" smtClean="0"/>
              <a:t>是否连通</a:t>
            </a:r>
            <a:endParaRPr lang="en-US" altLang="zh-CN" dirty="0" smtClean="0"/>
          </a:p>
          <a:p>
            <a:endParaRPr lang="en-US" altLang="zh-CN" dirty="0"/>
          </a:p>
          <a:p>
            <a:r>
              <a:rPr lang="zh-CN" altLang="en-US" dirty="0" smtClean="0"/>
              <a:t>完全可追溯化：</a:t>
            </a:r>
            <a:endParaRPr lang="en-US" altLang="zh-CN" dirty="0" smtClean="0"/>
          </a:p>
          <a:p>
            <a:pPr marL="0" indent="0">
              <a:buNone/>
            </a:pPr>
            <a:r>
              <a:rPr lang="zh-CN" altLang="en-US" dirty="0" smtClean="0"/>
              <a:t>询问在第</a:t>
            </a:r>
            <a:r>
              <a:rPr lang="en-US" altLang="zh-CN" dirty="0" smtClean="0"/>
              <a:t>t</a:t>
            </a:r>
            <a:r>
              <a:rPr lang="zh-CN" altLang="en-US" dirty="0" smtClean="0"/>
              <a:t>时刻，</a:t>
            </a:r>
            <a:r>
              <a:rPr lang="en-US" altLang="zh-CN" dirty="0" err="1" smtClean="0"/>
              <a:t>x,y</a:t>
            </a:r>
            <a:r>
              <a:rPr lang="zh-CN" altLang="en-US" dirty="0" smtClean="0"/>
              <a:t>是否连通</a:t>
            </a:r>
            <a:endParaRPr lang="zh-CN" altLang="en-US" dirty="0"/>
          </a:p>
        </p:txBody>
      </p:sp>
    </p:spTree>
    <p:extLst>
      <p:ext uri="{BB962C8B-B14F-4D97-AF65-F5344CB8AC3E}">
        <p14:creationId xmlns:p14="http://schemas.microsoft.com/office/powerpoint/2010/main" val="138374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zh-CN" altLang="en-US" dirty="0"/>
          </a:p>
        </p:txBody>
      </p:sp>
      <p:sp>
        <p:nvSpPr>
          <p:cNvPr id="3" name="内容占位符 2"/>
          <p:cNvSpPr>
            <a:spLocks noGrp="1"/>
          </p:cNvSpPr>
          <p:nvPr>
            <p:ph idx="1"/>
          </p:nvPr>
        </p:nvSpPr>
        <p:spPr>
          <a:xfrm>
            <a:off x="838200" y="1525980"/>
            <a:ext cx="10515600" cy="5349833"/>
          </a:xfrm>
        </p:spPr>
        <p:txBody>
          <a:bodyPr>
            <a:normAutofit/>
          </a:bodyPr>
          <a:lstStyle/>
          <a:p>
            <a:r>
              <a:rPr lang="zh-CN" altLang="en-US" dirty="0" smtClean="0"/>
              <a:t>由于本人水平有限，选择的内容可能太水，像两位林姓大佬</a:t>
            </a:r>
            <a:r>
              <a:rPr lang="en-US" altLang="zh-CN" dirty="0" smtClean="0"/>
              <a:t>CC</a:t>
            </a:r>
            <a:r>
              <a:rPr lang="zh-CN" altLang="en-US" dirty="0" smtClean="0"/>
              <a:t>，</a:t>
            </a:r>
            <a:r>
              <a:rPr lang="en-US" altLang="zh-CN" dirty="0" smtClean="0"/>
              <a:t>PTY</a:t>
            </a:r>
            <a:r>
              <a:rPr lang="zh-CN" altLang="en-US" dirty="0" smtClean="0"/>
              <a:t>这一类的队爷可以提</a:t>
            </a:r>
            <a:r>
              <a:rPr lang="en-US" altLang="zh-CN" dirty="0" smtClean="0"/>
              <a:t>(</a:t>
            </a:r>
            <a:r>
              <a:rPr lang="en-US" altLang="zh-CN" dirty="0" err="1" smtClean="0"/>
              <a:t>gu</a:t>
            </a:r>
            <a:r>
              <a:rPr lang="en-US" altLang="zh-CN" dirty="0" smtClean="0"/>
              <a:t>)</a:t>
            </a:r>
            <a:r>
              <a:rPr lang="zh-CN" altLang="en-US" dirty="0" smtClean="0"/>
              <a:t>前</a:t>
            </a:r>
            <a:r>
              <a:rPr lang="en-US" altLang="zh-CN" dirty="0" smtClean="0"/>
              <a:t>(</a:t>
            </a:r>
            <a:r>
              <a:rPr lang="en-US" altLang="zh-CN" dirty="0" err="1" smtClean="0"/>
              <a:t>gu</a:t>
            </a:r>
            <a:r>
              <a:rPr lang="en-US" altLang="zh-CN" dirty="0" smtClean="0"/>
              <a:t>)</a:t>
            </a:r>
            <a:r>
              <a:rPr lang="zh-CN" altLang="en-US" dirty="0" smtClean="0"/>
              <a:t>离</a:t>
            </a:r>
            <a:r>
              <a:rPr lang="en-US" altLang="zh-CN" dirty="0" smtClean="0"/>
              <a:t>(</a:t>
            </a:r>
            <a:r>
              <a:rPr lang="en-US" altLang="zh-CN" dirty="0" err="1" smtClean="0"/>
              <a:t>gu</a:t>
            </a:r>
            <a:r>
              <a:rPr lang="en-US" altLang="zh-CN" dirty="0" smtClean="0"/>
              <a:t>)</a:t>
            </a:r>
            <a:r>
              <a:rPr lang="zh-CN" altLang="en-US" dirty="0" smtClean="0"/>
              <a:t>场，切勿大喊“这些东西我幼儿园就会啦！”等类似言语，以免影响进入梦乡的童鞋。</a:t>
            </a:r>
            <a:endParaRPr lang="en-US" altLang="zh-CN" dirty="0" smtClean="0"/>
          </a:p>
          <a:p>
            <a:endParaRPr lang="en-US" altLang="zh-CN" dirty="0" smtClean="0"/>
          </a:p>
          <a:p>
            <a:r>
              <a:rPr lang="zh-CN" altLang="en-US" dirty="0" smtClean="0"/>
              <a:t>由于本人不像你们一样家财万贯，此次未能准备奖品，但请各位同学踊跃发言。</a:t>
            </a:r>
            <a:endParaRPr lang="en-US" altLang="zh-CN" dirty="0" smtClean="0"/>
          </a:p>
          <a:p>
            <a:endParaRPr lang="en-US" altLang="zh-CN" dirty="0"/>
          </a:p>
          <a:p>
            <a:r>
              <a:rPr lang="zh-CN" altLang="en-US" dirty="0" smtClean="0"/>
              <a:t>如果在之前的同样难度的讲课中，收获不大或者信号不良的同学，这次讲课务必慎重考虑。</a:t>
            </a:r>
            <a:endParaRPr lang="en-US" altLang="zh-CN" dirty="0"/>
          </a:p>
          <a:p>
            <a:endParaRPr lang="en-US" altLang="zh-CN" dirty="0"/>
          </a:p>
          <a:p>
            <a:r>
              <a:rPr lang="zh-CN" altLang="en-US" dirty="0"/>
              <a:t>若内容有不恰当之处，请各位批评指正。</a:t>
            </a:r>
            <a:endParaRPr lang="en-US" altLang="zh-CN" dirty="0"/>
          </a:p>
          <a:p>
            <a:endParaRPr lang="zh-CN" altLang="en-US" dirty="0"/>
          </a:p>
        </p:txBody>
      </p:sp>
    </p:spTree>
    <p:extLst>
      <p:ext uri="{BB962C8B-B14F-4D97-AF65-F5344CB8AC3E}">
        <p14:creationId xmlns:p14="http://schemas.microsoft.com/office/powerpoint/2010/main" val="2881577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并查集</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部分可追溯化：</a:t>
            </a:r>
            <a:endParaRPr lang="en-US" altLang="zh-CN" dirty="0" smtClean="0"/>
          </a:p>
          <a:p>
            <a:pPr marL="0" indent="0">
              <a:buNone/>
            </a:pPr>
            <a:r>
              <a:rPr lang="zh-CN" altLang="en-US" dirty="0" smtClean="0"/>
              <a:t>由于</a:t>
            </a:r>
            <a:r>
              <a:rPr lang="en-US" altLang="zh-CN" dirty="0" smtClean="0"/>
              <a:t>union</a:t>
            </a:r>
            <a:r>
              <a:rPr lang="zh-CN" altLang="en-US" dirty="0" smtClean="0"/>
              <a:t>操作满足交换律，因此直接并查集即可</a:t>
            </a:r>
            <a:endParaRPr lang="en-US" altLang="zh-CN" dirty="0" smtClean="0"/>
          </a:p>
          <a:p>
            <a:endParaRPr lang="en-US" altLang="zh-CN" dirty="0"/>
          </a:p>
          <a:p>
            <a:r>
              <a:rPr lang="zh-CN" altLang="en-US" dirty="0" smtClean="0"/>
              <a:t>完全可追溯化：</a:t>
            </a:r>
            <a:endParaRPr lang="en-US" altLang="zh-CN" dirty="0" smtClean="0"/>
          </a:p>
          <a:p>
            <a:pPr marL="0" indent="0">
              <a:buNone/>
            </a:pPr>
            <a:r>
              <a:rPr lang="zh-CN" altLang="en-US" dirty="0" smtClean="0"/>
              <a:t>其实也很简单，将一条边加入的时间看做关键字，用</a:t>
            </a:r>
            <a:r>
              <a:rPr lang="en-US" altLang="zh-CN" dirty="0" err="1" smtClean="0"/>
              <a:t>lct</a:t>
            </a:r>
            <a:r>
              <a:rPr lang="zh-CN" altLang="en-US" dirty="0" smtClean="0"/>
              <a:t>维护最小生成树，查询就找</a:t>
            </a:r>
            <a:r>
              <a:rPr lang="en-US" altLang="zh-CN" dirty="0" err="1" smtClean="0"/>
              <a:t>lct</a:t>
            </a:r>
            <a:r>
              <a:rPr lang="zh-CN" altLang="en-US" dirty="0" smtClean="0"/>
              <a:t>上路径中边的最晚加入时间</a:t>
            </a:r>
            <a:endParaRPr lang="zh-CN" altLang="en-US" dirty="0"/>
          </a:p>
        </p:txBody>
      </p:sp>
    </p:spTree>
    <p:extLst>
      <p:ext uri="{BB962C8B-B14F-4D97-AF65-F5344CB8AC3E}">
        <p14:creationId xmlns:p14="http://schemas.microsoft.com/office/powerpoint/2010/main" val="257640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并查集</a:t>
            </a:r>
            <a:r>
              <a:rPr lang="en-US" altLang="zh-CN" dirty="0" smtClean="0"/>
              <a:t>2</a:t>
            </a:r>
            <a:endParaRPr lang="zh-CN" altLang="en-US" dirty="0"/>
          </a:p>
        </p:txBody>
      </p:sp>
      <p:sp>
        <p:nvSpPr>
          <p:cNvPr id="3" name="内容占位符 2"/>
          <p:cNvSpPr>
            <a:spLocks noGrp="1"/>
          </p:cNvSpPr>
          <p:nvPr>
            <p:ph idx="1"/>
          </p:nvPr>
        </p:nvSpPr>
        <p:spPr>
          <a:xfrm>
            <a:off x="838200" y="1825624"/>
            <a:ext cx="10515600" cy="4848307"/>
          </a:xfrm>
        </p:spPr>
        <p:txBody>
          <a:bodyPr>
            <a:normAutofit/>
          </a:bodyPr>
          <a:lstStyle/>
          <a:p>
            <a:r>
              <a:rPr lang="en-US" altLang="zh-CN" dirty="0" smtClean="0"/>
              <a:t>1. insert( t , union( x , y ) )</a:t>
            </a:r>
            <a:r>
              <a:rPr lang="zh-CN" altLang="en-US" dirty="0" smtClean="0"/>
              <a:t>在第</a:t>
            </a:r>
            <a:r>
              <a:rPr lang="en-US" altLang="zh-CN" dirty="0" smtClean="0"/>
              <a:t>t</a:t>
            </a:r>
            <a:r>
              <a:rPr lang="zh-CN" altLang="en-US" dirty="0" smtClean="0"/>
              <a:t>个操作之后加入</a:t>
            </a:r>
            <a:r>
              <a:rPr lang="en-US" altLang="zh-CN" dirty="0" smtClean="0"/>
              <a:t>union( x , y )</a:t>
            </a:r>
            <a:r>
              <a:rPr lang="zh-CN" altLang="en-US" dirty="0" smtClean="0"/>
              <a:t>操作</a:t>
            </a:r>
            <a:endParaRPr lang="en-US" altLang="zh-CN" dirty="0" smtClean="0"/>
          </a:p>
          <a:p>
            <a:r>
              <a:rPr lang="en-US" altLang="zh-CN" dirty="0" smtClean="0"/>
              <a:t>2. delete( t ) </a:t>
            </a:r>
            <a:r>
              <a:rPr lang="zh-CN" altLang="en-US" dirty="0" smtClean="0"/>
              <a:t>删除第</a:t>
            </a:r>
            <a:r>
              <a:rPr lang="en-US" altLang="zh-CN" dirty="0" smtClean="0"/>
              <a:t>t</a:t>
            </a:r>
            <a:r>
              <a:rPr lang="zh-CN" altLang="en-US" dirty="0" smtClean="0"/>
              <a:t>个操作</a:t>
            </a:r>
            <a:endParaRPr lang="en-US" altLang="zh-CN" dirty="0" smtClean="0"/>
          </a:p>
          <a:p>
            <a:endParaRPr lang="en-US" altLang="zh-CN" dirty="0"/>
          </a:p>
          <a:p>
            <a:r>
              <a:rPr lang="zh-CN" altLang="en-US" dirty="0" smtClean="0"/>
              <a:t>部分可追溯化：</a:t>
            </a:r>
            <a:endParaRPr lang="en-US" altLang="zh-CN" dirty="0" smtClean="0"/>
          </a:p>
          <a:p>
            <a:pPr marL="0" indent="0">
              <a:buNone/>
            </a:pPr>
            <a:r>
              <a:rPr lang="zh-CN" altLang="en-US" dirty="0" smtClean="0"/>
              <a:t>询问</a:t>
            </a:r>
            <a:r>
              <a:rPr lang="en-US" altLang="zh-CN" dirty="0" err="1" smtClean="0"/>
              <a:t>x,y</a:t>
            </a:r>
            <a:r>
              <a:rPr lang="zh-CN" altLang="en-US" dirty="0" smtClean="0"/>
              <a:t>是否连通</a:t>
            </a:r>
            <a:endParaRPr lang="en-US" altLang="zh-CN" dirty="0" smtClean="0"/>
          </a:p>
          <a:p>
            <a:endParaRPr lang="en-US" altLang="zh-CN" dirty="0"/>
          </a:p>
          <a:p>
            <a:r>
              <a:rPr lang="zh-CN" altLang="en-US" dirty="0" smtClean="0"/>
              <a:t>点数</a:t>
            </a:r>
            <a:r>
              <a:rPr lang="en-US" altLang="zh-CN" dirty="0" smtClean="0"/>
              <a:t>5000</a:t>
            </a:r>
            <a:r>
              <a:rPr lang="zh-CN" altLang="en-US" dirty="0" smtClean="0"/>
              <a:t>，操作数</a:t>
            </a:r>
            <a:r>
              <a:rPr lang="en-US" altLang="zh-CN" dirty="0" smtClean="0"/>
              <a:t>500000</a:t>
            </a:r>
          </a:p>
        </p:txBody>
      </p:sp>
    </p:spTree>
    <p:extLst>
      <p:ext uri="{BB962C8B-B14F-4D97-AF65-F5344CB8AC3E}">
        <p14:creationId xmlns:p14="http://schemas.microsoft.com/office/powerpoint/2010/main" val="258854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并查集</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做法：</a:t>
            </a:r>
            <a:endParaRPr lang="en-US" altLang="zh-CN" dirty="0" smtClean="0"/>
          </a:p>
          <a:p>
            <a:r>
              <a:rPr lang="zh-CN" altLang="en-US" dirty="0"/>
              <a:t>这</a:t>
            </a:r>
            <a:r>
              <a:rPr lang="zh-CN" altLang="en-US" dirty="0" smtClean="0"/>
              <a:t>就是动态图的连通性问题。</a:t>
            </a:r>
            <a:endParaRPr lang="en-US" altLang="zh-CN" dirty="0" smtClean="0"/>
          </a:p>
          <a:p>
            <a:r>
              <a:rPr lang="zh-CN" altLang="en-US" dirty="0" smtClean="0"/>
              <a:t>对于每条边都有它的存在时间区间，那么按时间建线段树，将加入的边下放到线段树上，离线跑整棵线段树，因为要有撤回，所以并查集用按秩合并。</a:t>
            </a:r>
            <a:endParaRPr lang="zh-CN" altLang="en-US" dirty="0"/>
          </a:p>
        </p:txBody>
      </p:sp>
    </p:spTree>
    <p:extLst>
      <p:ext uri="{BB962C8B-B14F-4D97-AF65-F5344CB8AC3E}">
        <p14:creationId xmlns:p14="http://schemas.microsoft.com/office/powerpoint/2010/main" val="1346974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队列</a:t>
            </a:r>
            <a:endParaRPr lang="zh-CN" altLang="en-US" dirty="0"/>
          </a:p>
        </p:txBody>
      </p:sp>
      <p:sp>
        <p:nvSpPr>
          <p:cNvPr id="3" name="内容占位符 2"/>
          <p:cNvSpPr>
            <a:spLocks noGrp="1"/>
          </p:cNvSpPr>
          <p:nvPr>
            <p:ph idx="1"/>
          </p:nvPr>
        </p:nvSpPr>
        <p:spPr>
          <a:xfrm>
            <a:off x="838200" y="1504991"/>
            <a:ext cx="10515600" cy="5584578"/>
          </a:xfrm>
        </p:spPr>
        <p:txBody>
          <a:bodyPr>
            <a:normAutofit/>
          </a:bodyPr>
          <a:lstStyle/>
          <a:p>
            <a:r>
              <a:rPr lang="en-US" altLang="zh-CN" sz="2400" dirty="0" smtClean="0"/>
              <a:t>1. insert( t , </a:t>
            </a:r>
            <a:r>
              <a:rPr lang="en-US" altLang="zh-CN" sz="2400" dirty="0" err="1" smtClean="0"/>
              <a:t>enqueue</a:t>
            </a:r>
            <a:r>
              <a:rPr lang="en-US" altLang="zh-CN" sz="2400" dirty="0" smtClean="0"/>
              <a:t>( x ) )</a:t>
            </a:r>
            <a:r>
              <a:rPr lang="zh-CN" altLang="en-US" sz="2400" dirty="0" smtClean="0"/>
              <a:t>，在</a:t>
            </a:r>
            <a:r>
              <a:rPr lang="en-US" altLang="zh-CN" sz="2400" dirty="0" smtClean="0"/>
              <a:t>t</a:t>
            </a:r>
            <a:r>
              <a:rPr lang="zh-CN" altLang="en-US" sz="2400" dirty="0" smtClean="0"/>
              <a:t>操作后加入将</a:t>
            </a:r>
            <a:r>
              <a:rPr lang="en-US" altLang="zh-CN" sz="2400" dirty="0" smtClean="0"/>
              <a:t>x</a:t>
            </a:r>
            <a:r>
              <a:rPr lang="zh-CN" altLang="en-US" sz="2400" dirty="0" smtClean="0"/>
              <a:t>元素入队的操作</a:t>
            </a:r>
            <a:endParaRPr lang="en-US" altLang="zh-CN" sz="2400" dirty="0" smtClean="0"/>
          </a:p>
          <a:p>
            <a:r>
              <a:rPr lang="en-US" altLang="zh-CN" sz="2400" dirty="0" smtClean="0"/>
              <a:t>2.</a:t>
            </a:r>
            <a:r>
              <a:rPr lang="zh-CN" altLang="en-US" sz="2400" dirty="0" smtClean="0"/>
              <a:t> </a:t>
            </a:r>
            <a:r>
              <a:rPr lang="en-US" altLang="zh-CN" sz="2400" dirty="0" smtClean="0"/>
              <a:t>insert( t , </a:t>
            </a:r>
            <a:r>
              <a:rPr lang="en-US" altLang="zh-CN" sz="2400" dirty="0" err="1" smtClean="0"/>
              <a:t>dequeue</a:t>
            </a:r>
            <a:r>
              <a:rPr lang="en-US" altLang="zh-CN" sz="2400" dirty="0" smtClean="0"/>
              <a:t>( ) )</a:t>
            </a:r>
            <a:r>
              <a:rPr lang="zh-CN" altLang="en-US" sz="2400" dirty="0" smtClean="0"/>
              <a:t>，在</a:t>
            </a:r>
            <a:r>
              <a:rPr lang="en-US" altLang="zh-CN" sz="2400" dirty="0" smtClean="0"/>
              <a:t>t</a:t>
            </a:r>
            <a:r>
              <a:rPr lang="zh-CN" altLang="en-US" sz="2400" dirty="0" smtClean="0"/>
              <a:t>操作后加入出队的操作</a:t>
            </a:r>
            <a:endParaRPr lang="en-US" altLang="zh-CN" sz="2400" dirty="0" smtClean="0"/>
          </a:p>
          <a:p>
            <a:r>
              <a:rPr lang="en-US" altLang="zh-CN" sz="2400" dirty="0" smtClean="0"/>
              <a:t>3.</a:t>
            </a:r>
            <a:r>
              <a:rPr lang="zh-CN" altLang="en-US" sz="2400" dirty="0" smtClean="0"/>
              <a:t> </a:t>
            </a:r>
            <a:r>
              <a:rPr lang="en-US" altLang="zh-CN" sz="2400" dirty="0" smtClean="0"/>
              <a:t>delete( t )</a:t>
            </a:r>
            <a:r>
              <a:rPr lang="zh-CN" altLang="en-US" sz="2400" dirty="0" smtClean="0"/>
              <a:t>删除</a:t>
            </a:r>
            <a:r>
              <a:rPr lang="en-US" altLang="zh-CN" sz="2400" dirty="0" smtClean="0"/>
              <a:t>t</a:t>
            </a:r>
            <a:r>
              <a:rPr lang="zh-CN" altLang="en-US" sz="2400" dirty="0" smtClean="0"/>
              <a:t>操作</a:t>
            </a:r>
            <a:endParaRPr lang="en-US" altLang="zh-CN" sz="2400" dirty="0" smtClean="0"/>
          </a:p>
          <a:p>
            <a:endParaRPr lang="en-US" altLang="zh-CN" sz="2400" dirty="0"/>
          </a:p>
          <a:p>
            <a:r>
              <a:rPr lang="zh-CN" altLang="en-US" sz="2400" dirty="0" smtClean="0"/>
              <a:t>部分可追溯化：</a:t>
            </a:r>
            <a:endParaRPr lang="en-US" altLang="zh-CN" sz="2400" dirty="0" smtClean="0"/>
          </a:p>
          <a:p>
            <a:pPr marL="0" indent="0">
              <a:buNone/>
            </a:pPr>
            <a:r>
              <a:rPr lang="en-US" altLang="zh-CN" sz="2400" dirty="0" err="1"/>
              <a:t>q</a:t>
            </a:r>
            <a:r>
              <a:rPr lang="en-US" altLang="zh-CN" sz="2400" dirty="0" err="1" smtClean="0"/>
              <a:t>ueue_front</a:t>
            </a:r>
            <a:r>
              <a:rPr lang="en-US" altLang="zh-CN" sz="2400" dirty="0" smtClean="0"/>
              <a:t>( )</a:t>
            </a:r>
            <a:r>
              <a:rPr lang="zh-CN" altLang="en-US" sz="2400" dirty="0" smtClean="0"/>
              <a:t>询问将要弹出的元素</a:t>
            </a:r>
            <a:endParaRPr lang="en-US" altLang="zh-CN" sz="2400" dirty="0" smtClean="0"/>
          </a:p>
          <a:p>
            <a:pPr marL="0" indent="0">
              <a:buNone/>
            </a:pPr>
            <a:r>
              <a:rPr lang="en-US" altLang="zh-CN" sz="2400" dirty="0" err="1" smtClean="0"/>
              <a:t>queue_back</a:t>
            </a:r>
            <a:r>
              <a:rPr lang="en-US" altLang="zh-CN" sz="2400" dirty="0" smtClean="0"/>
              <a:t>( )</a:t>
            </a:r>
            <a:r>
              <a:rPr lang="zh-CN" altLang="en-US" sz="2400" dirty="0" smtClean="0"/>
              <a:t>询问最后一个加入的元素</a:t>
            </a:r>
            <a:endParaRPr lang="en-US" altLang="zh-CN" sz="2400" dirty="0" smtClean="0"/>
          </a:p>
          <a:p>
            <a:endParaRPr lang="en-US" altLang="zh-CN" sz="2400" dirty="0"/>
          </a:p>
          <a:p>
            <a:r>
              <a:rPr lang="zh-CN" altLang="en-US" sz="2400" dirty="0" smtClean="0"/>
              <a:t>完全可追溯化：</a:t>
            </a:r>
            <a:endParaRPr lang="en-US" altLang="zh-CN" sz="2400" dirty="0" smtClean="0"/>
          </a:p>
          <a:p>
            <a:pPr marL="0" indent="0">
              <a:buNone/>
            </a:pPr>
            <a:r>
              <a:rPr lang="en-US" altLang="zh-CN" sz="2400" dirty="0" err="1" smtClean="0"/>
              <a:t>queue_front</a:t>
            </a:r>
            <a:r>
              <a:rPr lang="en-US" altLang="zh-CN" sz="2400" dirty="0" smtClean="0"/>
              <a:t>( t )</a:t>
            </a:r>
            <a:r>
              <a:rPr lang="zh-CN" altLang="en-US" sz="2400" dirty="0" smtClean="0"/>
              <a:t>询问前</a:t>
            </a:r>
            <a:r>
              <a:rPr lang="en-US" altLang="zh-CN" sz="2400" dirty="0" smtClean="0"/>
              <a:t>t</a:t>
            </a:r>
            <a:r>
              <a:rPr lang="zh-CN" altLang="en-US" sz="2400" dirty="0" smtClean="0"/>
              <a:t>个操作后将要弹出的元素</a:t>
            </a:r>
            <a:endParaRPr lang="en-US" altLang="zh-CN" sz="2400" dirty="0" smtClean="0"/>
          </a:p>
          <a:p>
            <a:pPr marL="0" indent="0">
              <a:buNone/>
            </a:pPr>
            <a:r>
              <a:rPr lang="en-US" altLang="zh-CN" sz="2400" dirty="0" err="1" smtClean="0"/>
              <a:t>queue_back</a:t>
            </a:r>
            <a:r>
              <a:rPr lang="en-US" altLang="zh-CN" sz="2400" dirty="0" smtClean="0"/>
              <a:t>( t )</a:t>
            </a:r>
            <a:r>
              <a:rPr lang="zh-CN" altLang="en-US" sz="2400" dirty="0" smtClean="0"/>
              <a:t>询问前</a:t>
            </a:r>
            <a:r>
              <a:rPr lang="en-US" altLang="zh-CN" sz="2400" dirty="0" smtClean="0"/>
              <a:t>t</a:t>
            </a:r>
            <a:r>
              <a:rPr lang="zh-CN" altLang="en-US" sz="2400" dirty="0" smtClean="0"/>
              <a:t>个操作后最后一个加入的元素</a:t>
            </a:r>
            <a:endParaRPr lang="en-US" altLang="zh-CN" sz="2400" dirty="0" smtClean="0"/>
          </a:p>
        </p:txBody>
      </p:sp>
    </p:spTree>
    <p:extLst>
      <p:ext uri="{BB962C8B-B14F-4D97-AF65-F5344CB8AC3E}">
        <p14:creationId xmlns:p14="http://schemas.microsoft.com/office/powerpoint/2010/main" val="92150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队列</a:t>
            </a:r>
            <a:endParaRPr lang="zh-CN" altLang="en-US" dirty="0"/>
          </a:p>
        </p:txBody>
      </p:sp>
      <p:sp>
        <p:nvSpPr>
          <p:cNvPr id="3" name="内容占位符 2"/>
          <p:cNvSpPr>
            <a:spLocks noGrp="1"/>
          </p:cNvSpPr>
          <p:nvPr>
            <p:ph idx="1"/>
          </p:nvPr>
        </p:nvSpPr>
        <p:spPr>
          <a:xfrm>
            <a:off x="838200" y="1508166"/>
            <a:ext cx="10515600" cy="5486399"/>
          </a:xfrm>
        </p:spPr>
        <p:txBody>
          <a:bodyPr>
            <a:normAutofit/>
          </a:bodyPr>
          <a:lstStyle/>
          <a:p>
            <a:r>
              <a:rPr lang="zh-CN" altLang="en-US" dirty="0" smtClean="0"/>
              <a:t>很容易发现其实队列也是满足交换律的</a:t>
            </a:r>
            <a:r>
              <a:rPr lang="en-US" altLang="zh-CN" dirty="0" smtClean="0"/>
              <a:t>(</a:t>
            </a:r>
            <a:r>
              <a:rPr lang="zh-CN" altLang="en-US" dirty="0" smtClean="0"/>
              <a:t>前提是不会出现空队列出队的情况</a:t>
            </a:r>
            <a:r>
              <a:rPr lang="en-US" altLang="zh-CN" dirty="0" smtClean="0"/>
              <a:t>)</a:t>
            </a:r>
            <a:r>
              <a:rPr lang="zh-CN" altLang="en-US" dirty="0" smtClean="0"/>
              <a:t>。</a:t>
            </a:r>
            <a:endParaRPr lang="en-US" altLang="zh-CN" dirty="0" smtClean="0"/>
          </a:p>
          <a:p>
            <a:endParaRPr lang="en-US" altLang="zh-CN" dirty="0"/>
          </a:p>
          <a:p>
            <a:r>
              <a:rPr lang="zh-CN" altLang="en-US" dirty="0" smtClean="0"/>
              <a:t>部分可追溯化：</a:t>
            </a:r>
            <a:endParaRPr lang="en-US" altLang="zh-CN" dirty="0" smtClean="0"/>
          </a:p>
          <a:p>
            <a:pPr marL="0" indent="0">
              <a:buNone/>
            </a:pPr>
            <a:r>
              <a:rPr lang="zh-CN" altLang="en-US" dirty="0"/>
              <a:t>先不</a:t>
            </a:r>
            <a:r>
              <a:rPr lang="zh-CN" altLang="en-US" dirty="0" smtClean="0"/>
              <a:t>考虑</a:t>
            </a:r>
            <a:r>
              <a:rPr lang="en-US" altLang="zh-CN" dirty="0" err="1" smtClean="0"/>
              <a:t>dequeue</a:t>
            </a:r>
            <a:endParaRPr lang="en-US" altLang="zh-CN" dirty="0" smtClean="0"/>
          </a:p>
          <a:p>
            <a:pPr marL="0" indent="0">
              <a:buNone/>
            </a:pPr>
            <a:r>
              <a:rPr lang="zh-CN" altLang="en-US" dirty="0"/>
              <a:t>用链表</a:t>
            </a:r>
            <a:r>
              <a:rPr lang="zh-CN" altLang="en-US" dirty="0" smtClean="0"/>
              <a:t>维护不出队的整个队列，顺便用指针记下将出的位置。</a:t>
            </a:r>
            <a:endParaRPr lang="en-US" altLang="zh-CN" dirty="0" smtClean="0"/>
          </a:p>
          <a:p>
            <a:endParaRPr lang="en-US" altLang="zh-CN" dirty="0"/>
          </a:p>
          <a:p>
            <a:r>
              <a:rPr lang="zh-CN" altLang="en-US" dirty="0" smtClean="0"/>
              <a:t>完全可追溯化：</a:t>
            </a:r>
            <a:endParaRPr lang="en-US" altLang="zh-CN" dirty="0" smtClean="0"/>
          </a:p>
          <a:p>
            <a:pPr marL="0" indent="0">
              <a:buNone/>
            </a:pPr>
            <a:r>
              <a:rPr lang="zh-CN" altLang="en-US" dirty="0" smtClean="0"/>
              <a:t>同样的原理，将链表改成两个平衡树，一个平衡树按时间装下</a:t>
            </a:r>
            <a:r>
              <a:rPr lang="en-US" altLang="zh-CN" dirty="0" err="1" smtClean="0"/>
              <a:t>dequeue</a:t>
            </a:r>
            <a:r>
              <a:rPr lang="zh-CN" altLang="en-US" dirty="0" smtClean="0"/>
              <a:t>操作，用于查询某时刻已经进行了多少次</a:t>
            </a:r>
            <a:r>
              <a:rPr lang="en-US" altLang="zh-CN" dirty="0" err="1" smtClean="0"/>
              <a:t>dequeue</a:t>
            </a:r>
            <a:r>
              <a:rPr lang="zh-CN" altLang="en-US" dirty="0" smtClean="0"/>
              <a:t>，另一个用于查询元素。</a:t>
            </a:r>
            <a:endParaRPr lang="zh-CN" altLang="en-US" dirty="0"/>
          </a:p>
        </p:txBody>
      </p:sp>
    </p:spTree>
    <p:extLst>
      <p:ext uri="{BB962C8B-B14F-4D97-AF65-F5344CB8AC3E}">
        <p14:creationId xmlns:p14="http://schemas.microsoft.com/office/powerpoint/2010/main" val="1981852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栈</a:t>
            </a:r>
            <a:endParaRPr lang="zh-CN" altLang="en-US" dirty="0"/>
          </a:p>
        </p:txBody>
      </p:sp>
      <p:sp>
        <p:nvSpPr>
          <p:cNvPr id="3" name="内容占位符 2"/>
          <p:cNvSpPr>
            <a:spLocks noGrp="1"/>
          </p:cNvSpPr>
          <p:nvPr>
            <p:ph idx="1"/>
          </p:nvPr>
        </p:nvSpPr>
        <p:spPr>
          <a:xfrm>
            <a:off x="838200" y="1825624"/>
            <a:ext cx="10515600" cy="4931435"/>
          </a:xfrm>
        </p:spPr>
        <p:txBody>
          <a:bodyPr>
            <a:normAutofit/>
          </a:bodyPr>
          <a:lstStyle/>
          <a:p>
            <a:r>
              <a:rPr lang="en-US" altLang="zh-CN" dirty="0" smtClean="0"/>
              <a:t>1. insert( t , push( x ) ) </a:t>
            </a:r>
            <a:r>
              <a:rPr lang="zh-CN" altLang="en-US" dirty="0" smtClean="0"/>
              <a:t>在第 </a:t>
            </a:r>
            <a:r>
              <a:rPr lang="en-US" altLang="zh-CN" dirty="0" smtClean="0"/>
              <a:t>t </a:t>
            </a:r>
            <a:r>
              <a:rPr lang="zh-CN" altLang="en-US" dirty="0" smtClean="0"/>
              <a:t>次操作后插入将元素 </a:t>
            </a:r>
            <a:r>
              <a:rPr lang="en-US" altLang="zh-CN" dirty="0" smtClean="0"/>
              <a:t>x </a:t>
            </a:r>
            <a:r>
              <a:rPr lang="zh-CN" altLang="en-US" dirty="0" smtClean="0"/>
              <a:t>入栈操作。</a:t>
            </a:r>
            <a:endParaRPr lang="en-US" altLang="zh-CN" dirty="0" smtClean="0"/>
          </a:p>
          <a:p>
            <a:r>
              <a:rPr lang="en-US" altLang="zh-CN" dirty="0" smtClean="0"/>
              <a:t>2. insert( t , pop( ) ) </a:t>
            </a:r>
            <a:r>
              <a:rPr lang="zh-CN" altLang="en-US" dirty="0" smtClean="0"/>
              <a:t>在第 </a:t>
            </a:r>
            <a:r>
              <a:rPr lang="en-US" altLang="zh-CN" dirty="0" smtClean="0"/>
              <a:t>t </a:t>
            </a:r>
            <a:r>
              <a:rPr lang="zh-CN" altLang="en-US" dirty="0" smtClean="0"/>
              <a:t>次操作后插入出栈操作。 </a:t>
            </a:r>
            <a:endParaRPr lang="en-US" altLang="zh-CN" dirty="0" smtClean="0"/>
          </a:p>
          <a:p>
            <a:r>
              <a:rPr lang="en-US" altLang="zh-CN" dirty="0" smtClean="0"/>
              <a:t>3. delete( t ) </a:t>
            </a:r>
            <a:r>
              <a:rPr lang="zh-CN" altLang="en-US" dirty="0" smtClean="0"/>
              <a:t>删除第 </a:t>
            </a:r>
            <a:r>
              <a:rPr lang="en-US" altLang="zh-CN" dirty="0" smtClean="0"/>
              <a:t>t </a:t>
            </a:r>
            <a:r>
              <a:rPr lang="zh-CN" altLang="en-US" dirty="0" smtClean="0"/>
              <a:t>次操作。</a:t>
            </a:r>
            <a:endParaRPr lang="en-US" altLang="zh-CN" dirty="0" smtClean="0"/>
          </a:p>
          <a:p>
            <a:pPr marL="0" indent="0">
              <a:buNone/>
            </a:pPr>
            <a:endParaRPr lang="en-US" altLang="zh-CN" dirty="0"/>
          </a:p>
          <a:p>
            <a:r>
              <a:rPr lang="zh-CN" altLang="en-US" dirty="0" smtClean="0"/>
              <a:t>完全可追溯化：</a:t>
            </a:r>
            <a:endParaRPr lang="en-US" altLang="zh-CN" dirty="0" smtClean="0"/>
          </a:p>
          <a:p>
            <a:pPr marL="0" indent="0">
              <a:buNone/>
            </a:pPr>
            <a:r>
              <a:rPr lang="en-US" altLang="zh-CN" dirty="0" smtClean="0"/>
              <a:t>query(t, top()) </a:t>
            </a:r>
            <a:r>
              <a:rPr lang="zh-CN" altLang="en-US" dirty="0" smtClean="0"/>
              <a:t>询问 </a:t>
            </a:r>
            <a:r>
              <a:rPr lang="en-US" altLang="zh-CN" dirty="0" smtClean="0"/>
              <a:t>t </a:t>
            </a:r>
            <a:r>
              <a:rPr lang="zh-CN" altLang="en-US" dirty="0" smtClean="0"/>
              <a:t>时刻后的栈顶元素。</a:t>
            </a:r>
            <a:endParaRPr lang="en-US" altLang="zh-CN" dirty="0"/>
          </a:p>
          <a:p>
            <a:pPr marL="0" indent="0">
              <a:buNone/>
            </a:pPr>
            <a:endParaRPr lang="zh-CN" altLang="en-US" dirty="0"/>
          </a:p>
        </p:txBody>
      </p:sp>
    </p:spTree>
    <p:extLst>
      <p:ext uri="{BB962C8B-B14F-4D97-AF65-F5344CB8AC3E}">
        <p14:creationId xmlns:p14="http://schemas.microsoft.com/office/powerpoint/2010/main" val="739092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栈</a:t>
            </a:r>
            <a:endParaRPr lang="zh-CN" altLang="en-US" dirty="0"/>
          </a:p>
        </p:txBody>
      </p:sp>
      <p:sp>
        <p:nvSpPr>
          <p:cNvPr id="3" name="内容占位符 2"/>
          <p:cNvSpPr>
            <a:spLocks noGrp="1"/>
          </p:cNvSpPr>
          <p:nvPr>
            <p:ph idx="1"/>
          </p:nvPr>
        </p:nvSpPr>
        <p:spPr/>
        <p:txBody>
          <a:bodyPr/>
          <a:lstStyle/>
          <a:p>
            <a:r>
              <a:rPr lang="zh-CN" altLang="en-US" dirty="0"/>
              <a:t>求得的</a:t>
            </a:r>
            <a:r>
              <a:rPr lang="zh-CN" altLang="en-US" dirty="0" smtClean="0"/>
              <a:t>答案一定满足，那个位置以后的</a:t>
            </a:r>
            <a:r>
              <a:rPr lang="en-US" altLang="zh-CN" dirty="0" smtClean="0"/>
              <a:t>push</a:t>
            </a:r>
            <a:r>
              <a:rPr lang="zh-CN" altLang="en-US" dirty="0" smtClean="0"/>
              <a:t>和</a:t>
            </a:r>
            <a:r>
              <a:rPr lang="en-US" altLang="zh-CN" dirty="0" smtClean="0"/>
              <a:t>pop</a:t>
            </a:r>
            <a:r>
              <a:rPr lang="zh-CN" altLang="en-US" dirty="0" smtClean="0"/>
              <a:t>次数一样多，那么我们要找最后一个满足这样条件的，只需要用平衡树维护即可。</a:t>
            </a:r>
            <a:endParaRPr lang="en-US" altLang="zh-CN" dirty="0" smtClean="0"/>
          </a:p>
          <a:p>
            <a:r>
              <a:rPr lang="zh-CN" altLang="en-US" dirty="0"/>
              <a:t>维护</a:t>
            </a:r>
            <a:r>
              <a:rPr lang="zh-CN" altLang="en-US" dirty="0" smtClean="0"/>
              <a:t>后缀和的</a:t>
            </a:r>
            <a:r>
              <a:rPr lang="en-US" altLang="zh-CN" dirty="0" smtClean="0"/>
              <a:t>max , min</a:t>
            </a:r>
            <a:r>
              <a:rPr lang="zh-CN" altLang="en-US" dirty="0" smtClean="0"/>
              <a:t>，然后在平衡树上二分一下。</a:t>
            </a:r>
            <a:endParaRPr lang="zh-CN" altLang="en-US" dirty="0"/>
          </a:p>
        </p:txBody>
      </p:sp>
    </p:spTree>
    <p:extLst>
      <p:ext uri="{BB962C8B-B14F-4D97-AF65-F5344CB8AC3E}">
        <p14:creationId xmlns:p14="http://schemas.microsoft.com/office/powerpoint/2010/main" val="2867747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双端队列</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1. insert( t , </a:t>
            </a:r>
            <a:r>
              <a:rPr lang="en-US" altLang="zh-CN" sz="2400" dirty="0" err="1" smtClean="0"/>
              <a:t>pushl</a:t>
            </a:r>
            <a:r>
              <a:rPr lang="en-US" altLang="zh-CN" sz="2400" dirty="0" smtClean="0"/>
              <a:t>( x ) ) </a:t>
            </a:r>
            <a:r>
              <a:rPr lang="zh-CN" altLang="en-US" sz="2400" dirty="0" smtClean="0"/>
              <a:t>在第 </a:t>
            </a:r>
            <a:r>
              <a:rPr lang="en-US" altLang="zh-CN" sz="2400" dirty="0" smtClean="0"/>
              <a:t>t </a:t>
            </a:r>
            <a:r>
              <a:rPr lang="zh-CN" altLang="en-US" sz="2400" dirty="0" smtClean="0"/>
              <a:t>次操作后插入将元素 </a:t>
            </a:r>
            <a:r>
              <a:rPr lang="en-US" altLang="zh-CN" sz="2400" dirty="0" smtClean="0"/>
              <a:t>x </a:t>
            </a:r>
            <a:r>
              <a:rPr lang="zh-CN" altLang="en-US" sz="2400" dirty="0" smtClean="0"/>
              <a:t>从左端加入双端队列操作。 </a:t>
            </a:r>
            <a:endParaRPr lang="en-US" altLang="zh-CN" sz="2400" dirty="0" smtClean="0"/>
          </a:p>
          <a:p>
            <a:r>
              <a:rPr lang="en-US" altLang="zh-CN" sz="2400" dirty="0" smtClean="0"/>
              <a:t>2. insert( t , </a:t>
            </a:r>
            <a:r>
              <a:rPr lang="en-US" altLang="zh-CN" sz="2400" dirty="0" err="1" smtClean="0"/>
              <a:t>pushr</a:t>
            </a:r>
            <a:r>
              <a:rPr lang="en-US" altLang="zh-CN" sz="2400" dirty="0" smtClean="0"/>
              <a:t>( x ) ) </a:t>
            </a:r>
            <a:r>
              <a:rPr lang="zh-CN" altLang="en-US" sz="2400" dirty="0" smtClean="0"/>
              <a:t>在第 </a:t>
            </a:r>
            <a:r>
              <a:rPr lang="en-US" altLang="zh-CN" sz="2400" dirty="0" smtClean="0"/>
              <a:t>t </a:t>
            </a:r>
            <a:r>
              <a:rPr lang="zh-CN" altLang="en-US" sz="2400" dirty="0" smtClean="0"/>
              <a:t>次操作后插入将元素 </a:t>
            </a:r>
            <a:r>
              <a:rPr lang="en-US" altLang="zh-CN" sz="2400" dirty="0" smtClean="0"/>
              <a:t>x </a:t>
            </a:r>
            <a:r>
              <a:rPr lang="zh-CN" altLang="en-US" sz="2400" dirty="0" smtClean="0"/>
              <a:t>从右端加入双端队列操作。 </a:t>
            </a:r>
            <a:endParaRPr lang="en-US" altLang="zh-CN" sz="2400" dirty="0" smtClean="0"/>
          </a:p>
          <a:p>
            <a:r>
              <a:rPr lang="en-US" altLang="zh-CN" sz="2400" dirty="0" smtClean="0"/>
              <a:t>3. insert( t , </a:t>
            </a:r>
            <a:r>
              <a:rPr lang="en-US" altLang="zh-CN" sz="2400" dirty="0" err="1" smtClean="0"/>
              <a:t>popl</a:t>
            </a:r>
            <a:r>
              <a:rPr lang="en-US" altLang="zh-CN" sz="2400" dirty="0" smtClean="0"/>
              <a:t>( ) ) </a:t>
            </a:r>
            <a:r>
              <a:rPr lang="zh-CN" altLang="en-US" sz="2400" dirty="0" smtClean="0"/>
              <a:t>在第 </a:t>
            </a:r>
            <a:r>
              <a:rPr lang="en-US" altLang="zh-CN" sz="2400" dirty="0" smtClean="0"/>
              <a:t>t </a:t>
            </a:r>
            <a:r>
              <a:rPr lang="zh-CN" altLang="en-US" sz="2400" dirty="0" smtClean="0"/>
              <a:t>次操作后插入弹出左端第一个数操作。 </a:t>
            </a:r>
            <a:endParaRPr lang="en-US" altLang="zh-CN" sz="2400" dirty="0" smtClean="0"/>
          </a:p>
          <a:p>
            <a:r>
              <a:rPr lang="en-US" altLang="zh-CN" sz="2400" dirty="0" smtClean="0"/>
              <a:t>4. insert( t , </a:t>
            </a:r>
            <a:r>
              <a:rPr lang="en-US" altLang="zh-CN" sz="2400" dirty="0" err="1" smtClean="0"/>
              <a:t>popr</a:t>
            </a:r>
            <a:r>
              <a:rPr lang="en-US" altLang="zh-CN" sz="2400" dirty="0" smtClean="0"/>
              <a:t>( ) ) </a:t>
            </a:r>
            <a:r>
              <a:rPr lang="zh-CN" altLang="en-US" sz="2400" dirty="0" smtClean="0"/>
              <a:t>在第 </a:t>
            </a:r>
            <a:r>
              <a:rPr lang="en-US" altLang="zh-CN" sz="2400" dirty="0" smtClean="0"/>
              <a:t>t </a:t>
            </a:r>
            <a:r>
              <a:rPr lang="zh-CN" altLang="en-US" sz="2400" dirty="0" smtClean="0"/>
              <a:t>次操作后插入弹出右端第一个数操作。 </a:t>
            </a:r>
            <a:endParaRPr lang="en-US" altLang="zh-CN" sz="2400" dirty="0" smtClean="0"/>
          </a:p>
          <a:p>
            <a:r>
              <a:rPr lang="en-US" altLang="zh-CN" sz="2400" dirty="0" smtClean="0"/>
              <a:t>5. delete( t ) </a:t>
            </a:r>
            <a:r>
              <a:rPr lang="zh-CN" altLang="en-US" sz="2400" dirty="0" smtClean="0"/>
              <a:t>删除第 </a:t>
            </a:r>
            <a:r>
              <a:rPr lang="en-US" altLang="zh-CN" sz="2400" dirty="0" smtClean="0"/>
              <a:t>t </a:t>
            </a:r>
            <a:r>
              <a:rPr lang="zh-CN" altLang="en-US" sz="2400" dirty="0" smtClean="0"/>
              <a:t>次操作。</a:t>
            </a:r>
            <a:endParaRPr lang="en-US" altLang="zh-CN" sz="2400" dirty="0" smtClean="0"/>
          </a:p>
          <a:p>
            <a:endParaRPr lang="en-US" altLang="zh-CN" sz="2400" dirty="0"/>
          </a:p>
          <a:p>
            <a:r>
              <a:rPr lang="zh-CN" altLang="en-US" sz="2400" dirty="0" smtClean="0"/>
              <a:t>完全可追溯化：</a:t>
            </a:r>
            <a:endParaRPr lang="en-US" altLang="zh-CN" sz="2400" dirty="0" smtClean="0"/>
          </a:p>
          <a:p>
            <a:r>
              <a:rPr lang="en-US" altLang="zh-CN" sz="2400" dirty="0" smtClean="0"/>
              <a:t>1. query( t , left( ) ) </a:t>
            </a:r>
            <a:r>
              <a:rPr lang="zh-CN" altLang="en-US" sz="2400" dirty="0" smtClean="0"/>
              <a:t>询问 </a:t>
            </a:r>
            <a:r>
              <a:rPr lang="en-US" altLang="zh-CN" sz="2400" dirty="0" smtClean="0"/>
              <a:t>t </a:t>
            </a:r>
            <a:r>
              <a:rPr lang="zh-CN" altLang="en-US" sz="2400" dirty="0" smtClean="0"/>
              <a:t>时刻后双端队列中最左端元素的值。 </a:t>
            </a:r>
            <a:endParaRPr lang="en-US" altLang="zh-CN" sz="2400" dirty="0" smtClean="0"/>
          </a:p>
          <a:p>
            <a:r>
              <a:rPr lang="en-US" altLang="zh-CN" sz="2400" dirty="0" smtClean="0"/>
              <a:t>2. query( t , right( ) ) </a:t>
            </a:r>
            <a:r>
              <a:rPr lang="zh-CN" altLang="en-US" sz="2400" dirty="0" smtClean="0"/>
              <a:t>询问 </a:t>
            </a:r>
            <a:r>
              <a:rPr lang="en-US" altLang="zh-CN" sz="2400" dirty="0" smtClean="0"/>
              <a:t>t </a:t>
            </a:r>
            <a:r>
              <a:rPr lang="zh-CN" altLang="en-US" sz="2400" dirty="0" smtClean="0"/>
              <a:t>时刻后双端队列中最右端元素的值。</a:t>
            </a:r>
            <a:endParaRPr lang="zh-CN" altLang="en-US" sz="2400" dirty="0"/>
          </a:p>
        </p:txBody>
      </p:sp>
    </p:spTree>
    <p:extLst>
      <p:ext uri="{BB962C8B-B14F-4D97-AF65-F5344CB8AC3E}">
        <p14:creationId xmlns:p14="http://schemas.microsoft.com/office/powerpoint/2010/main" val="304050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双端队列</a:t>
            </a:r>
            <a:endParaRPr lang="zh-CN" altLang="en-US" dirty="0"/>
          </a:p>
        </p:txBody>
      </p:sp>
      <p:sp>
        <p:nvSpPr>
          <p:cNvPr id="3" name="内容占位符 2"/>
          <p:cNvSpPr>
            <a:spLocks noGrp="1"/>
          </p:cNvSpPr>
          <p:nvPr>
            <p:ph idx="1"/>
          </p:nvPr>
        </p:nvSpPr>
        <p:spPr/>
        <p:txBody>
          <a:bodyPr/>
          <a:lstStyle/>
          <a:p>
            <a:r>
              <a:rPr lang="zh-CN" altLang="en-US" dirty="0" smtClean="0"/>
              <a:t>需要求</a:t>
            </a:r>
            <a:r>
              <a:rPr lang="en-US" altLang="zh-CN" dirty="0" err="1" smtClean="0"/>
              <a:t>i</a:t>
            </a:r>
            <a:r>
              <a:rPr lang="zh-CN" altLang="en-US" dirty="0" smtClean="0"/>
              <a:t>和</a:t>
            </a:r>
            <a:r>
              <a:rPr lang="en-US" altLang="zh-CN" dirty="0" smtClean="0"/>
              <a:t>a[</a:t>
            </a:r>
            <a:r>
              <a:rPr lang="en-US" altLang="zh-CN" dirty="0" err="1" smtClean="0"/>
              <a:t>i</a:t>
            </a:r>
            <a:r>
              <a:rPr lang="en-US" altLang="zh-CN" dirty="0" smtClean="0"/>
              <a:t>]</a:t>
            </a:r>
            <a:r>
              <a:rPr lang="zh-CN" altLang="en-US" dirty="0" smtClean="0"/>
              <a:t>。</a:t>
            </a:r>
            <a:endParaRPr lang="en-US" altLang="zh-CN" dirty="0" smtClean="0"/>
          </a:p>
          <a:p>
            <a:r>
              <a:rPr lang="zh-CN" altLang="en-US" dirty="0" smtClean="0"/>
              <a:t>这就是双头栈，和栈的处理方式类似，维护两棵平衡树 </a:t>
            </a:r>
            <a:r>
              <a:rPr lang="en-US" altLang="zh-CN" dirty="0" smtClean="0"/>
              <a:t>Tl </a:t>
            </a:r>
            <a:r>
              <a:rPr lang="zh-CN" altLang="en-US" dirty="0" smtClean="0"/>
              <a:t>和 </a:t>
            </a:r>
            <a:r>
              <a:rPr lang="en-US" altLang="zh-CN" dirty="0" err="1" smtClean="0"/>
              <a:t>Tr</a:t>
            </a:r>
            <a:r>
              <a:rPr lang="zh-CN" altLang="en-US" dirty="0" smtClean="0"/>
              <a:t>，</a:t>
            </a:r>
            <a:r>
              <a:rPr lang="en-US" altLang="zh-CN" dirty="0" smtClean="0"/>
              <a:t>Tl </a:t>
            </a:r>
            <a:r>
              <a:rPr lang="zh-CN" altLang="en-US" dirty="0" smtClean="0"/>
              <a:t>按时间存下 </a:t>
            </a:r>
            <a:r>
              <a:rPr lang="en-US" altLang="zh-CN" dirty="0" err="1" smtClean="0"/>
              <a:t>pushL</a:t>
            </a:r>
            <a:r>
              <a:rPr lang="en-US" altLang="zh-CN" dirty="0" smtClean="0"/>
              <a:t>(x) </a:t>
            </a:r>
            <a:r>
              <a:rPr lang="zh-CN" altLang="en-US" dirty="0" smtClean="0"/>
              <a:t>操作和 </a:t>
            </a:r>
            <a:r>
              <a:rPr lang="en-US" altLang="zh-CN" dirty="0" err="1" smtClean="0"/>
              <a:t>popL</a:t>
            </a:r>
            <a:r>
              <a:rPr lang="en-US" altLang="zh-CN" dirty="0" smtClean="0"/>
              <a:t>() </a:t>
            </a:r>
            <a:r>
              <a:rPr lang="zh-CN" altLang="en-US" dirty="0" smtClean="0"/>
              <a:t>操作，权值分别为 </a:t>
            </a:r>
            <a:r>
              <a:rPr lang="en-US" altLang="zh-CN" dirty="0" smtClean="0"/>
              <a:t>+1 </a:t>
            </a:r>
            <a:r>
              <a:rPr lang="zh-CN" altLang="en-US" dirty="0" smtClean="0"/>
              <a:t>和 −</a:t>
            </a:r>
            <a:r>
              <a:rPr lang="en-US" altLang="zh-CN" dirty="0" smtClean="0"/>
              <a:t>1</a:t>
            </a:r>
            <a:r>
              <a:rPr lang="zh-CN" altLang="en-US" dirty="0" smtClean="0"/>
              <a:t>，</a:t>
            </a:r>
            <a:r>
              <a:rPr lang="en-US" altLang="zh-CN" dirty="0" err="1" smtClean="0"/>
              <a:t>Tr</a:t>
            </a:r>
            <a:r>
              <a:rPr lang="en-US" altLang="zh-CN" dirty="0" smtClean="0"/>
              <a:t> </a:t>
            </a:r>
            <a:r>
              <a:rPr lang="zh-CN" altLang="en-US" dirty="0" smtClean="0"/>
              <a:t>一样。求 </a:t>
            </a:r>
            <a:r>
              <a:rPr lang="en-US" altLang="zh-CN" dirty="0" smtClean="0"/>
              <a:t>t </a:t>
            </a:r>
            <a:r>
              <a:rPr lang="zh-CN" altLang="en-US" dirty="0" smtClean="0"/>
              <a:t>时刻的 </a:t>
            </a:r>
            <a:r>
              <a:rPr lang="en-US" altLang="zh-CN" dirty="0" err="1" smtClean="0"/>
              <a:t>i</a:t>
            </a:r>
            <a:r>
              <a:rPr lang="en-US" altLang="zh-CN" dirty="0" smtClean="0"/>
              <a:t> </a:t>
            </a:r>
            <a:r>
              <a:rPr lang="zh-CN" altLang="en-US" dirty="0" smtClean="0"/>
              <a:t>的值只用在 </a:t>
            </a:r>
            <a:r>
              <a:rPr lang="en-US" altLang="zh-CN" dirty="0" smtClean="0"/>
              <a:t>Tl </a:t>
            </a:r>
            <a:r>
              <a:rPr lang="zh-CN" altLang="en-US" dirty="0" smtClean="0"/>
              <a:t>或 </a:t>
            </a:r>
            <a:r>
              <a:rPr lang="en-US" altLang="zh-CN" dirty="0" err="1" smtClean="0"/>
              <a:t>Tr</a:t>
            </a:r>
            <a:r>
              <a:rPr lang="en-US" altLang="zh-CN" dirty="0" smtClean="0"/>
              <a:t> </a:t>
            </a:r>
            <a:r>
              <a:rPr lang="zh-CN" altLang="en-US" dirty="0" smtClean="0"/>
              <a:t>中求一下前缀和就行了。 </a:t>
            </a:r>
            <a:endParaRPr lang="en-US" altLang="zh-CN" dirty="0" smtClean="0"/>
          </a:p>
          <a:p>
            <a:r>
              <a:rPr lang="en-US" altLang="zh-CN" dirty="0" smtClean="0"/>
              <a:t>a[</a:t>
            </a:r>
            <a:r>
              <a:rPr lang="en-US" altLang="zh-CN" dirty="0" err="1" smtClean="0"/>
              <a:t>i</a:t>
            </a:r>
            <a:r>
              <a:rPr lang="en-US" altLang="zh-CN" dirty="0" smtClean="0"/>
              <a:t>] </a:t>
            </a:r>
            <a:r>
              <a:rPr lang="zh-CN" altLang="en-US" dirty="0" smtClean="0"/>
              <a:t>的值肯定是最后一次 </a:t>
            </a:r>
            <a:r>
              <a:rPr lang="en-US" altLang="zh-CN" dirty="0" err="1" smtClean="0"/>
              <a:t>pushL</a:t>
            </a:r>
            <a:r>
              <a:rPr lang="en-US" altLang="zh-CN" dirty="0" smtClean="0"/>
              <a:t>(x) </a:t>
            </a:r>
            <a:r>
              <a:rPr lang="zh-CN" altLang="en-US" dirty="0" smtClean="0"/>
              <a:t>后 </a:t>
            </a:r>
            <a:r>
              <a:rPr lang="en-US" altLang="zh-CN" dirty="0" smtClean="0"/>
              <a:t>L = </a:t>
            </a:r>
            <a:r>
              <a:rPr lang="en-US" altLang="zh-CN" dirty="0" err="1" smtClean="0"/>
              <a:t>i</a:t>
            </a:r>
            <a:r>
              <a:rPr lang="en-US" altLang="zh-CN" dirty="0" smtClean="0"/>
              <a:t> </a:t>
            </a:r>
            <a:r>
              <a:rPr lang="zh-CN" altLang="en-US" dirty="0" smtClean="0"/>
              <a:t>的操作或者最后一次 </a:t>
            </a:r>
            <a:r>
              <a:rPr lang="en-US" altLang="zh-CN" dirty="0" err="1" smtClean="0"/>
              <a:t>pushR</a:t>
            </a:r>
            <a:r>
              <a:rPr lang="en-US" altLang="zh-CN" dirty="0" smtClean="0"/>
              <a:t>(x) </a:t>
            </a:r>
            <a:r>
              <a:rPr lang="zh-CN" altLang="en-US" dirty="0" smtClean="0"/>
              <a:t>后 </a:t>
            </a:r>
            <a:r>
              <a:rPr lang="en-US" altLang="zh-CN" dirty="0" smtClean="0"/>
              <a:t>R = </a:t>
            </a:r>
            <a:r>
              <a:rPr lang="en-US" altLang="zh-CN" dirty="0" err="1" smtClean="0"/>
              <a:t>i</a:t>
            </a:r>
            <a:r>
              <a:rPr lang="en-US" altLang="zh-CN" dirty="0" smtClean="0"/>
              <a:t> </a:t>
            </a:r>
            <a:r>
              <a:rPr lang="zh-CN" altLang="en-US" dirty="0" smtClean="0"/>
              <a:t>的操作。这两个都可以在平衡树上二分出后缀和为 </a:t>
            </a:r>
            <a:r>
              <a:rPr lang="en-US" altLang="zh-CN" dirty="0" smtClean="0"/>
              <a:t>k </a:t>
            </a:r>
            <a:r>
              <a:rPr lang="zh-CN" altLang="en-US" dirty="0" smtClean="0"/>
              <a:t>的点，取两者较晚的一次操作即可。</a:t>
            </a:r>
            <a:endParaRPr lang="zh-CN" altLang="en-US" dirty="0"/>
          </a:p>
        </p:txBody>
      </p:sp>
    </p:spTree>
    <p:extLst>
      <p:ext uri="{BB962C8B-B14F-4D97-AF65-F5344CB8AC3E}">
        <p14:creationId xmlns:p14="http://schemas.microsoft.com/office/powerpoint/2010/main" val="1845936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堆</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1. insert( t , insert( k ) )</a:t>
            </a:r>
            <a:r>
              <a:rPr lang="zh-CN" altLang="en-US" sz="2400" dirty="0" smtClean="0"/>
              <a:t>在第 </a:t>
            </a:r>
            <a:r>
              <a:rPr lang="en-US" altLang="zh-CN" sz="2400" dirty="0" smtClean="0"/>
              <a:t>t </a:t>
            </a:r>
            <a:r>
              <a:rPr lang="zh-CN" altLang="en-US" sz="2400" dirty="0" smtClean="0"/>
              <a:t>次操作后插入将元素 </a:t>
            </a:r>
            <a:r>
              <a:rPr lang="en-US" altLang="zh-CN" sz="2400" dirty="0" smtClean="0"/>
              <a:t>k </a:t>
            </a:r>
            <a:r>
              <a:rPr lang="zh-CN" altLang="en-US" sz="2400" dirty="0" smtClean="0"/>
              <a:t>入堆操作。 </a:t>
            </a:r>
            <a:endParaRPr lang="en-US" altLang="zh-CN" sz="2400" dirty="0" smtClean="0"/>
          </a:p>
          <a:p>
            <a:r>
              <a:rPr lang="en-US" altLang="zh-CN" sz="2400" dirty="0" smtClean="0"/>
              <a:t>2. insert( t , </a:t>
            </a:r>
            <a:r>
              <a:rPr lang="en-US" altLang="zh-CN" sz="2400" dirty="0" err="1" smtClean="0"/>
              <a:t>delete_min</a:t>
            </a:r>
            <a:r>
              <a:rPr lang="en-US" altLang="zh-CN" sz="2400" dirty="0" smtClean="0"/>
              <a:t>( ) )</a:t>
            </a:r>
            <a:r>
              <a:rPr lang="zh-CN" altLang="en-US" sz="2400" dirty="0" smtClean="0"/>
              <a:t>在第 </a:t>
            </a:r>
            <a:r>
              <a:rPr lang="en-US" altLang="zh-CN" sz="2400" dirty="0" smtClean="0"/>
              <a:t>t </a:t>
            </a:r>
            <a:r>
              <a:rPr lang="zh-CN" altLang="en-US" sz="2400" dirty="0" smtClean="0"/>
              <a:t>次操作后插入弹出最小元素的操作。 </a:t>
            </a:r>
            <a:endParaRPr lang="en-US" altLang="zh-CN" sz="2400" dirty="0" smtClean="0"/>
          </a:p>
          <a:p>
            <a:r>
              <a:rPr lang="en-US" altLang="zh-CN" sz="2400" dirty="0" smtClean="0"/>
              <a:t>3. delete( t ) </a:t>
            </a:r>
            <a:r>
              <a:rPr lang="zh-CN" altLang="en-US" sz="2400" dirty="0" smtClean="0"/>
              <a:t>删除第 </a:t>
            </a:r>
            <a:r>
              <a:rPr lang="en-US" altLang="zh-CN" sz="2400" dirty="0" smtClean="0"/>
              <a:t>t </a:t>
            </a:r>
            <a:r>
              <a:rPr lang="zh-CN" altLang="en-US" sz="2400" dirty="0" smtClean="0"/>
              <a:t>次操作。</a:t>
            </a:r>
            <a:endParaRPr lang="en-US" altLang="zh-CN" sz="2400" dirty="0" smtClean="0"/>
          </a:p>
          <a:p>
            <a:endParaRPr lang="en-US" altLang="zh-CN" sz="2400" dirty="0"/>
          </a:p>
          <a:p>
            <a:r>
              <a:rPr lang="zh-CN" altLang="en-US" sz="2400" dirty="0" smtClean="0"/>
              <a:t>部分可追溯化：</a:t>
            </a:r>
            <a:endParaRPr lang="en-US" altLang="zh-CN" sz="2400" dirty="0" smtClean="0"/>
          </a:p>
          <a:p>
            <a:pPr marL="0" indent="0">
              <a:buNone/>
            </a:pPr>
            <a:r>
              <a:rPr lang="zh-CN" altLang="en-US" sz="2400" dirty="0" smtClean="0"/>
              <a:t>询问堆顶元素</a:t>
            </a:r>
            <a:endParaRPr lang="en-US" altLang="zh-CN" sz="2400" dirty="0" smtClean="0"/>
          </a:p>
          <a:p>
            <a:pPr marL="0" indent="0">
              <a:buNone/>
            </a:pPr>
            <a:endParaRPr lang="en-US" altLang="zh-CN" sz="2400" dirty="0"/>
          </a:p>
          <a:p>
            <a:r>
              <a:rPr lang="zh-CN" altLang="en-US" sz="2400" dirty="0" smtClean="0"/>
              <a:t>完全可追溯化：</a:t>
            </a:r>
            <a:endParaRPr lang="en-US" altLang="zh-CN" sz="2400" dirty="0" smtClean="0"/>
          </a:p>
          <a:p>
            <a:pPr marL="0" indent="0">
              <a:buNone/>
            </a:pPr>
            <a:r>
              <a:rPr lang="zh-CN" altLang="en-US" sz="2400" dirty="0" smtClean="0"/>
              <a:t>询问执行前</a:t>
            </a:r>
            <a:r>
              <a:rPr lang="en-US" altLang="zh-CN" sz="2400" dirty="0" smtClean="0"/>
              <a:t>t</a:t>
            </a:r>
            <a:r>
              <a:rPr lang="zh-CN" altLang="en-US" sz="2400" dirty="0" smtClean="0"/>
              <a:t>个操作后的堆顶元素</a:t>
            </a:r>
            <a:endParaRPr lang="en-US" altLang="zh-CN" sz="2400" dirty="0" smtClean="0"/>
          </a:p>
        </p:txBody>
      </p:sp>
    </p:spTree>
    <p:extLst>
      <p:ext uri="{BB962C8B-B14F-4D97-AF65-F5344CB8AC3E}">
        <p14:creationId xmlns:p14="http://schemas.microsoft.com/office/powerpoint/2010/main" val="145357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内容简述</a:t>
            </a:r>
            <a:endParaRPr lang="zh-CN" altLang="en-US" dirty="0"/>
          </a:p>
        </p:txBody>
      </p:sp>
      <p:sp>
        <p:nvSpPr>
          <p:cNvPr id="3" name="内容占位符 2"/>
          <p:cNvSpPr>
            <a:spLocks noGrp="1"/>
          </p:cNvSpPr>
          <p:nvPr>
            <p:ph idx="1"/>
          </p:nvPr>
        </p:nvSpPr>
        <p:spPr>
          <a:xfrm>
            <a:off x="838200" y="1690688"/>
            <a:ext cx="10515600" cy="5180816"/>
          </a:xfrm>
        </p:spPr>
        <p:txBody>
          <a:bodyPr>
            <a:normAutofit/>
          </a:bodyPr>
          <a:lstStyle/>
          <a:p>
            <a:r>
              <a:rPr lang="zh-CN" altLang="en-US" sz="2400" strike="sngStrike" dirty="0" smtClean="0"/>
              <a:t>用树状数组维护</a:t>
            </a:r>
            <a:r>
              <a:rPr lang="en-US" altLang="zh-CN" sz="2400" strike="sngStrike" dirty="0" smtClean="0"/>
              <a:t>01</a:t>
            </a:r>
            <a:r>
              <a:rPr lang="zh-CN" altLang="en-US" sz="2400" strike="sngStrike" dirty="0" smtClean="0"/>
              <a:t>背包？</a:t>
            </a:r>
            <a:endParaRPr lang="en-US" altLang="zh-CN" sz="2400" strike="sngStrike" dirty="0" smtClean="0"/>
          </a:p>
          <a:p>
            <a:r>
              <a:rPr lang="en-US" altLang="zh-CN" sz="2400" dirty="0" smtClean="0"/>
              <a:t>AAA</a:t>
            </a:r>
            <a:r>
              <a:rPr lang="zh-CN" altLang="en-US" sz="2400" dirty="0" smtClean="0"/>
              <a:t>树</a:t>
            </a:r>
            <a:r>
              <a:rPr lang="en-US" altLang="zh-CN" sz="2400" dirty="0" smtClean="0"/>
              <a:t>ABF</a:t>
            </a:r>
            <a:r>
              <a:rPr lang="zh-CN" altLang="en-US" sz="2400" dirty="0" smtClean="0"/>
              <a:t>树？</a:t>
            </a:r>
            <a:r>
              <a:rPr lang="zh-CN" altLang="en-US" sz="2400" strike="sngStrike" dirty="0" smtClean="0"/>
              <a:t>又不会考</a:t>
            </a:r>
            <a:r>
              <a:rPr lang="en-US" altLang="zh-CN" sz="2400" strike="sngStrike" dirty="0" smtClean="0"/>
              <a:t>——</a:t>
            </a:r>
            <a:r>
              <a:rPr lang="zh-CN" altLang="en-US" sz="2400" strike="sngStrike" dirty="0" smtClean="0"/>
              <a:t>我也不会</a:t>
            </a:r>
            <a:endParaRPr lang="en-US" altLang="zh-CN" sz="2400" strike="sngStrike" dirty="0" smtClean="0"/>
          </a:p>
          <a:p>
            <a:endParaRPr lang="en-US" altLang="zh-CN" sz="2400" dirty="0" smtClean="0"/>
          </a:p>
          <a:p>
            <a:r>
              <a:rPr lang="zh-CN" altLang="en-US" sz="2400" dirty="0"/>
              <a:t>讲师太累</a:t>
            </a:r>
            <a:r>
              <a:rPr lang="zh-CN" altLang="en-US" sz="2400" dirty="0" smtClean="0"/>
              <a:t>了懒得讲：</a:t>
            </a:r>
            <a:endParaRPr lang="en-US" altLang="zh-CN" sz="2400" dirty="0" smtClean="0"/>
          </a:p>
          <a:p>
            <a:r>
              <a:rPr lang="zh-CN" altLang="en-US" sz="2400" dirty="0" smtClean="0"/>
              <a:t>全局平衡二叉树</a:t>
            </a:r>
            <a:endParaRPr lang="en-US" altLang="zh-CN" sz="2400" dirty="0" smtClean="0"/>
          </a:p>
          <a:p>
            <a:r>
              <a:rPr lang="zh-CN" altLang="en-US" sz="2400" dirty="0" smtClean="0"/>
              <a:t>区间最值操作及历史版本查询问题</a:t>
            </a:r>
            <a:endParaRPr lang="en-US" altLang="zh-CN" sz="2400" dirty="0" smtClean="0"/>
          </a:p>
          <a:p>
            <a:endParaRPr lang="en-US" altLang="zh-CN" sz="2400" dirty="0" smtClean="0"/>
          </a:p>
          <a:p>
            <a:r>
              <a:rPr lang="zh-CN" altLang="en-US" sz="2400" dirty="0"/>
              <a:t>讲解</a:t>
            </a:r>
            <a:r>
              <a:rPr lang="zh-CN" altLang="en-US" sz="2400" dirty="0" smtClean="0"/>
              <a:t>内容：</a:t>
            </a:r>
            <a:endParaRPr lang="en-US" altLang="zh-CN" sz="2400" dirty="0" smtClean="0"/>
          </a:p>
          <a:p>
            <a:r>
              <a:rPr lang="zh-CN" altLang="en-US" sz="2400" dirty="0" smtClean="0"/>
              <a:t>可</a:t>
            </a:r>
            <a:r>
              <a:rPr lang="zh-CN" altLang="en-US" sz="2400" dirty="0"/>
              <a:t>追溯化</a:t>
            </a:r>
            <a:r>
              <a:rPr lang="zh-CN" altLang="en-US" sz="2400" dirty="0" smtClean="0"/>
              <a:t>数据结构</a:t>
            </a:r>
            <a:endParaRPr lang="en-US" altLang="zh-CN" sz="2400" dirty="0" smtClean="0"/>
          </a:p>
          <a:p>
            <a:r>
              <a:rPr lang="zh-CN" altLang="en-US" sz="2400" dirty="0" smtClean="0"/>
              <a:t>数据结构的简单应用</a:t>
            </a:r>
            <a:endParaRPr lang="en-US" altLang="zh-CN" sz="2400" dirty="0" smtClean="0"/>
          </a:p>
        </p:txBody>
      </p:sp>
    </p:spTree>
    <p:extLst>
      <p:ext uri="{BB962C8B-B14F-4D97-AF65-F5344CB8AC3E}">
        <p14:creationId xmlns:p14="http://schemas.microsoft.com/office/powerpoint/2010/main" val="680228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部分可追溯化：</a:t>
                </a:r>
                <a:endParaRPr lang="en-US" altLang="zh-CN" dirty="0" smtClean="0"/>
              </a:p>
              <a:p>
                <a:r>
                  <a:rPr lang="zh-CN" altLang="en-US" dirty="0" smtClean="0"/>
                  <a:t>先定义：</a:t>
                </a:r>
                <a:endParaRPr lang="en-US" altLang="zh-CN" dirty="0" smtClean="0"/>
              </a:p>
              <a:p>
                <a:pPr marL="457200" indent="-457200">
                  <a:buAutoNum type="arabicPeriod"/>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b="0" i="1" smtClean="0">
                            <a:latin typeface="Cambria Math" panose="02040503050406030204" pitchFamily="18" charset="0"/>
                          </a:rPr>
                          <m:t>𝑡</m:t>
                        </m:r>
                      </m:sub>
                    </m:sSub>
                    <m:r>
                      <a:rPr lang="zh-CN" altLang="en-US" sz="2000" i="1">
                        <a:latin typeface="Cambria Math" panose="02040503050406030204" pitchFamily="18" charset="0"/>
                      </a:rPr>
                      <m:t>为</m:t>
                    </m:r>
                  </m:oMath>
                </a14:m>
                <a:r>
                  <a:rPr lang="en-US" altLang="zh-CN" sz="2000" dirty="0" smtClean="0"/>
                  <a:t>t</a:t>
                </a:r>
                <a:r>
                  <a:rPr lang="zh-CN" altLang="en-US" sz="2000" dirty="0" smtClean="0"/>
                  <a:t>次操作之后堆内的元素，</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b="0" i="1" smtClean="0">
                            <a:latin typeface="Cambria Math" panose="02040503050406030204" pitchFamily="18" charset="0"/>
                          </a:rPr>
                          <m:t>𝑛𝑜𝑤</m:t>
                        </m:r>
                      </m:sub>
                    </m:sSub>
                    <m:r>
                      <a:rPr lang="zh-CN" altLang="en-US" sz="2000" i="1">
                        <a:latin typeface="Cambria Math" panose="02040503050406030204" pitchFamily="18" charset="0"/>
                      </a:rPr>
                      <m:t>为</m:t>
                    </m:r>
                  </m:oMath>
                </a14:m>
                <a:r>
                  <a:rPr lang="zh-CN" altLang="en-US" sz="2000" dirty="0" smtClean="0"/>
                  <a:t>最终堆内的元素</a:t>
                </a:r>
                <a:endParaRPr lang="en-US" altLang="zh-CN" sz="2000" dirty="0" smtClean="0"/>
              </a:p>
              <a:p>
                <a:pPr marL="457200" indent="-457200">
                  <a:buAutoNum type="arabicPeriod"/>
                </a:pPr>
                <a:r>
                  <a:rPr lang="en-US" altLang="zh-CN" sz="2000" dirty="0"/>
                  <a:t>t</a:t>
                </a:r>
                <a:r>
                  <a:rPr lang="zh-CN" altLang="en-US" sz="2000" dirty="0" smtClean="0"/>
                  <a:t>被称作桥，当且仅当</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b="0" i="1" smtClean="0">
                            <a:latin typeface="Cambria Math" panose="02040503050406030204" pitchFamily="18" charset="0"/>
                          </a:rPr>
                          <m:t>𝑡</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𝑄</m:t>
                        </m:r>
                      </m:e>
                      <m:sub>
                        <m:r>
                          <a:rPr lang="en-US" altLang="zh-CN" sz="2000" b="0" i="1" smtClean="0">
                            <a:latin typeface="Cambria Math" panose="02040503050406030204" pitchFamily="18" charset="0"/>
                            <a:ea typeface="Cambria Math" panose="02040503050406030204" pitchFamily="18" charset="0"/>
                          </a:rPr>
                          <m:t>𝑛𝑜𝑤</m:t>
                        </m:r>
                      </m:sub>
                    </m:sSub>
                  </m:oMath>
                </a14:m>
                <a:endParaRPr lang="en-US" altLang="zh-CN" sz="2000" dirty="0"/>
              </a:p>
              <a:p>
                <a:r>
                  <a:rPr lang="zh-CN" altLang="en-US" dirty="0" smtClean="0"/>
                  <a:t>考虑一个</a:t>
                </a:r>
                <a:r>
                  <a:rPr lang="en-US" altLang="zh-CN" dirty="0" smtClean="0"/>
                  <a:t>insert( t , k )</a:t>
                </a:r>
                <a:r>
                  <a:rPr lang="zh-CN" altLang="en-US" dirty="0" smtClean="0"/>
                  <a:t>操作对</a:t>
                </a: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𝑛𝑜𝑤</m:t>
                        </m:r>
                      </m:sub>
                    </m:sSub>
                  </m:oMath>
                </a14:m>
                <a:r>
                  <a:rPr lang="zh-CN" altLang="en-US" dirty="0" smtClean="0"/>
                  <a:t>的影响：</a:t>
                </a:r>
                <a:endParaRPr lang="en-US" altLang="zh-CN" dirty="0"/>
              </a:p>
              <a:p>
                <a:pPr marL="0" indent="0">
                  <a:buNone/>
                </a:pPr>
                <a:r>
                  <a:rPr lang="zh-CN" altLang="en-US" dirty="0" smtClean="0"/>
                  <a:t>相当于给加入了</a:t>
                </a:r>
                <a14:m>
                  <m:oMath xmlns:m="http://schemas.openxmlformats.org/officeDocument/2006/math">
                    <m:r>
                      <m:rPr>
                        <m:sty m:val="p"/>
                      </m:rPr>
                      <a:rPr lang="en-US" altLang="zh-CN" b="0" i="0" smtClean="0">
                        <a:latin typeface="Cambria Math" panose="02040503050406030204" pitchFamily="18" charset="0"/>
                      </a:rPr>
                      <m:t>max</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zh-CN" altLang="en-US" i="1">
                            <a:latin typeface="Cambria Math" panose="02040503050406030204" pitchFamily="18" charset="0"/>
                          </a:rPr>
                          <m:t>在</m:t>
                        </m:r>
                        <m:r>
                          <a:rPr lang="en-US" altLang="zh-CN" b="0" i="1" smtClean="0">
                            <a:latin typeface="Cambria Math" panose="02040503050406030204" pitchFamily="18" charset="0"/>
                          </a:rPr>
                          <m:t>𝑡</m:t>
                        </m:r>
                        <m:r>
                          <a:rPr lang="zh-CN" altLang="en-US" i="1">
                            <a:latin typeface="Cambria Math" panose="02040503050406030204" pitchFamily="18" charset="0"/>
                          </a:rPr>
                          <m:t>后删除</m:t>
                        </m:r>
                      </m:e>
                    </m:d>
                  </m:oMath>
                </a14:m>
                <a:r>
                  <a:rPr lang="zh-CN" altLang="en-US" dirty="0" smtClean="0"/>
                  <a:t>，就是代替原来被删除的最大的那个</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17" t="-294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7566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38736"/>
                <a:ext cx="10515600" cy="5519264"/>
              </a:xfrm>
            </p:spPr>
            <p:txBody>
              <a:bodyPr>
                <a:noAutofit/>
              </a:bodyPr>
              <a:lstStyle/>
              <a:p>
                <a:r>
                  <a:rPr lang="zh-CN" altLang="en-US" dirty="0" smtClean="0"/>
                  <a:t>对于某一时刻</a:t>
                </a:r>
                <a:r>
                  <a:rPr lang="en-US" altLang="zh-CN" dirty="0" smtClean="0"/>
                  <a:t>t</a:t>
                </a:r>
                <a:r>
                  <a:rPr lang="zh-CN" altLang="en-US" dirty="0" smtClean="0"/>
                  <a:t>，其之前最近一个桥</a:t>
                </a:r>
                <a:r>
                  <a:rPr lang="en-US" altLang="zh-CN" dirty="0" smtClean="0"/>
                  <a:t>t’</a:t>
                </a:r>
                <a:r>
                  <a:rPr lang="zh-CN" altLang="en-US" dirty="0" smtClean="0"/>
                  <a:t>，有</a:t>
                </a:r>
                <a14:m>
                  <m:oMath xmlns:m="http://schemas.openxmlformats.org/officeDocument/2006/math">
                    <m:r>
                      <m:rPr>
                        <m:sty m:val="p"/>
                      </m:rPr>
                      <a:rPr lang="en-US" altLang="zh-CN" b="0" i="0" smtClean="0">
                        <a:latin typeface="Cambria Math" panose="02040503050406030204" pitchFamily="18" charset="0"/>
                      </a:rPr>
                      <m:t>max</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zh-CN" altLang="en-US" i="1">
                            <a:latin typeface="Cambria Math" panose="02040503050406030204" pitchFamily="18" charset="0"/>
                          </a:rPr>
                          <m:t>在</m:t>
                        </m:r>
                        <m:r>
                          <a:rPr lang="en-US" altLang="zh-CN" b="0" i="1" smtClean="0">
                            <a:latin typeface="Cambria Math" panose="02040503050406030204" pitchFamily="18" charset="0"/>
                          </a:rPr>
                          <m:t>𝑡</m:t>
                        </m:r>
                        <m:r>
                          <a:rPr lang="zh-CN" altLang="en-US" i="1" smtClean="0">
                            <a:latin typeface="Cambria Math" panose="02040503050406030204" pitchFamily="18" charset="0"/>
                          </a:rPr>
                          <m:t>后</m:t>
                        </m:r>
                        <m:r>
                          <a:rPr lang="zh-CN" altLang="en-US" i="1">
                            <a:latin typeface="Cambria Math" panose="02040503050406030204" pitchFamily="18" charset="0"/>
                          </a:rPr>
                          <m:t>删除</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𝑛𝑜𝑤</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zh-CN" altLang="en-US" i="1">
                            <a:latin typeface="Cambria Math" panose="02040503050406030204" pitchFamily="18" charset="0"/>
                          </a:rPr>
                          <m:t>在</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后</m:t>
                        </m:r>
                        <m:r>
                          <a:rPr lang="zh-CN" altLang="en-US" i="1" smtClean="0">
                            <a:latin typeface="Cambria Math" panose="02040503050406030204" pitchFamily="18" charset="0"/>
                          </a:rPr>
                          <m:t>插入</m:t>
                        </m:r>
                      </m:e>
                    </m:d>
                  </m:oMath>
                </a14:m>
                <a:endParaRPr lang="en-US" altLang="zh-CN" dirty="0" smtClean="0"/>
              </a:p>
              <a:p>
                <a:pPr marL="0" indent="0">
                  <a:buNone/>
                </a:pPr>
                <a:r>
                  <a:rPr lang="zh-CN" altLang="en-US" sz="1800" dirty="0" smtClean="0"/>
                  <a:t>证明可以反证：如果最大值</a:t>
                </a:r>
                <a:r>
                  <a:rPr lang="en-US" altLang="zh-CN" sz="1800" dirty="0" smtClean="0"/>
                  <a:t>k’</a:t>
                </a:r>
                <a:r>
                  <a:rPr lang="zh-CN" altLang="en-US" sz="1800" dirty="0" smtClean="0"/>
                  <a:t>在</a:t>
                </a:r>
                <a:r>
                  <a:rPr lang="en-US" altLang="zh-CN" sz="1800" dirty="0" smtClean="0"/>
                  <a:t>t</a:t>
                </a:r>
                <a:r>
                  <a:rPr lang="zh-CN" altLang="en-US" sz="1800" dirty="0" smtClean="0"/>
                  <a:t>之后正确性显然，否则如果最大值在</a:t>
                </a:r>
                <a:r>
                  <a:rPr lang="en-US" altLang="zh-CN" sz="1800" dirty="0" smtClean="0"/>
                  <a:t>t</a:t>
                </a:r>
                <a:r>
                  <a:rPr lang="zh-CN" altLang="en-US" sz="1800" dirty="0" smtClean="0"/>
                  <a:t>之前，不删除的话正确性显然，若是删除，则删除时间一定在</a:t>
                </a:r>
                <a:r>
                  <a:rPr lang="en-US" altLang="zh-CN" sz="1800" dirty="0" smtClean="0"/>
                  <a:t>t</a:t>
                </a:r>
                <a:r>
                  <a:rPr lang="zh-CN" altLang="en-US" sz="1800" dirty="0" smtClean="0"/>
                  <a:t>之后，若在</a:t>
                </a:r>
                <a:r>
                  <a:rPr lang="en-US" altLang="zh-CN" sz="1800" dirty="0" smtClean="0"/>
                  <a:t>t</a:t>
                </a:r>
                <a:r>
                  <a:rPr lang="zh-CN" altLang="en-US" sz="1800" dirty="0" smtClean="0"/>
                  <a:t>之前，设其为</a:t>
                </a:r>
                <a:r>
                  <a:rPr lang="en-US" altLang="zh-CN" sz="1800" dirty="0" smtClean="0"/>
                  <a:t>t’’</a:t>
                </a:r>
                <a:r>
                  <a:rPr lang="zh-CN" altLang="en-US" sz="1800" dirty="0" smtClean="0"/>
                  <a:t>，则有再删除操作之前比</a:t>
                </a:r>
                <a:r>
                  <a:rPr lang="en-US" altLang="zh-CN" sz="1800" dirty="0" smtClean="0"/>
                  <a:t>k’</a:t>
                </a:r>
                <a:r>
                  <a:rPr lang="zh-CN" altLang="en-US" sz="1800" dirty="0" smtClean="0"/>
                  <a:t>要小的元素都会被删除，因此</a:t>
                </a:r>
                <a:r>
                  <a:rPr lang="en-US" altLang="zh-CN" sz="1800" dirty="0" smtClean="0"/>
                  <a:t>t’’</a:t>
                </a:r>
                <a:r>
                  <a:rPr lang="zh-CN" altLang="en-US" sz="1800" dirty="0" smtClean="0"/>
                  <a:t>也是个桥，与题设相悖。</a:t>
                </a:r>
                <a:endParaRPr lang="en-US" altLang="zh-CN" sz="1800" dirty="0" smtClean="0"/>
              </a:p>
              <a:p>
                <a:r>
                  <a:rPr lang="zh-CN" altLang="en-US" dirty="0" smtClean="0"/>
                  <a:t>考虑一个</a:t>
                </a:r>
                <a:r>
                  <a:rPr lang="en-US" altLang="zh-CN" dirty="0" smtClean="0"/>
                  <a:t>delete( t )</a:t>
                </a:r>
                <a:r>
                  <a:rPr lang="zh-CN" altLang="en-US" dirty="0" smtClean="0"/>
                  <a:t>的影响，</a:t>
                </a:r>
                <a:r>
                  <a:rPr lang="en-US" altLang="zh-CN" dirty="0" smtClean="0"/>
                  <a:t>t</a:t>
                </a:r>
                <a:r>
                  <a:rPr lang="zh-CN" altLang="en-US" dirty="0" smtClean="0"/>
                  <a:t>之后最近一个桥</a:t>
                </a:r>
                <a:r>
                  <a:rPr lang="en-US" altLang="zh-CN" dirty="0" smtClean="0"/>
                  <a:t>t’</a:t>
                </a:r>
                <a:r>
                  <a:rPr lang="zh-CN" altLang="en-US" dirty="0" smtClean="0"/>
                  <a:t>，</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r>
                      <a:rPr lang="zh-CN" altLang="en-US" i="1">
                        <a:latin typeface="Cambria Math" panose="02040503050406030204" pitchFamily="18" charset="0"/>
                        <a:ea typeface="Cambria Math" panose="02040503050406030204" pitchFamily="18" charset="0"/>
                      </a:rPr>
                      <m:t>将要</m:t>
                    </m:r>
                  </m:oMath>
                </a14:m>
                <a:r>
                  <a:rPr lang="zh-CN" altLang="en-US" b="0" dirty="0" smtClean="0">
                    <a:latin typeface="Cambria Math" panose="02040503050406030204" pitchFamily="18" charset="0"/>
                    <a:ea typeface="Cambria Math" panose="02040503050406030204" pitchFamily="18" charset="0"/>
                  </a:rPr>
                  <a:t>删除</a:t>
                </a:r>
                <a:endParaRPr lang="en-US" altLang="zh-CN" b="0" dirty="0" smtClean="0">
                  <a:latin typeface="Cambria Math" panose="02040503050406030204" pitchFamily="18" charset="0"/>
                  <a:ea typeface="Cambria Math" panose="02040503050406030204" pitchFamily="18" charset="0"/>
                </a:endParaRPr>
              </a:p>
              <a:p>
                <a:pPr marL="0" indent="0">
                  <a:buNone/>
                </a:pPr>
                <a14:m>
                  <m:oMath xmlns:m="http://schemas.openxmlformats.org/officeDocument/2006/math">
                    <m:r>
                      <m:rPr>
                        <m:sty m:val="p"/>
                      </m:rPr>
                      <a:rPr lang="en-US" altLang="zh-CN" smtClean="0">
                        <a:latin typeface="Cambria Math" panose="02040503050406030204" pitchFamily="18" charset="0"/>
                      </a:rPr>
                      <m:t>m</m:t>
                    </m:r>
                    <m:r>
                      <m:rPr>
                        <m:sty m:val="p"/>
                      </m:rPr>
                      <a:rPr lang="en-US" altLang="zh-CN" b="0" i="0" smtClean="0">
                        <a:latin typeface="Cambria Math" panose="02040503050406030204" pitchFamily="18" charset="0"/>
                      </a:rPr>
                      <m:t>in</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′在</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′前插入</m:t>
                        </m:r>
                      </m:e>
                    </m:d>
                    <m:r>
                      <a:rPr lang="zh-CN" altLang="en-US" i="1">
                        <a:latin typeface="Cambria Math" panose="02040503050406030204" pitchFamily="18" charset="0"/>
                      </a:rPr>
                      <m:t>，</m:t>
                    </m:r>
                  </m:oMath>
                </a14:m>
                <a:r>
                  <a:rPr lang="zh-CN" altLang="en-US" dirty="0" smtClean="0"/>
                  <a:t>证明类似。</a:t>
                </a:r>
                <a:endParaRPr lang="en-US" altLang="zh-CN" dirty="0" smtClean="0"/>
              </a:p>
              <a:p>
                <a:r>
                  <a:rPr lang="zh-CN" altLang="en-US" dirty="0" smtClean="0"/>
                  <a:t>因此我们可以用一颗平衡树维护</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oMath>
                </a14:m>
                <a:r>
                  <a:rPr lang="zh-CN" altLang="en-US" dirty="0" smtClean="0"/>
                  <a:t>，一棵按时间的平衡树维护</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max</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b="0" i="0" smtClean="0">
                              <a:latin typeface="Cambria Math" panose="02040503050406030204" pitchFamily="18" charset="0"/>
                            </a:rPr>
                            <m:t> </m:t>
                          </m:r>
                          <m:r>
                            <a:rPr lang="zh-CN" altLang="en-US" i="1">
                              <a:latin typeface="Cambria Math" panose="02040503050406030204" pitchFamily="18" charset="0"/>
                            </a:rPr>
                            <m:t>在</m:t>
                          </m:r>
                          <m:r>
                            <a:rPr lang="zh-CN" altLang="en-US" i="1" smtClean="0">
                              <a:latin typeface="Cambria Math" panose="02040503050406030204" pitchFamily="18" charset="0"/>
                            </a:rPr>
                            <m:t>该</m:t>
                          </m:r>
                          <m:r>
                            <a:rPr lang="zh-CN" altLang="en-US" i="1">
                              <a:latin typeface="Cambria Math" panose="02040503050406030204" pitchFamily="18" charset="0"/>
                            </a:rPr>
                            <m:t>时间区间</m:t>
                          </m:r>
                          <m:r>
                            <a:rPr lang="zh-CN" altLang="en-US" i="1" smtClean="0">
                              <a:latin typeface="Cambria Math" panose="02040503050406030204" pitchFamily="18" charset="0"/>
                            </a:rPr>
                            <m:t>内</m:t>
                          </m:r>
                          <m:r>
                            <a:rPr lang="zh-CN" altLang="en-US" i="1">
                              <a:latin typeface="Cambria Math" panose="02040503050406030204" pitchFamily="18" charset="0"/>
                            </a:rPr>
                            <m:t>插入</m:t>
                          </m:r>
                        </m:e>
                      </m:d>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min</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在该时间区间内插入</m:t>
                          </m:r>
                        </m:e>
                      </m:d>
                    </m:oMath>
                  </m:oMathPara>
                </a14:m>
                <a:endParaRPr lang="en-US" altLang="zh-CN" dirty="0" smtClean="0"/>
              </a:p>
              <a:p>
                <a:r>
                  <a:rPr lang="zh-CN" altLang="en-US" dirty="0" smtClean="0"/>
                  <a:t>对于桥的维护，显然如果将</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oMath>
                </a14:m>
                <a:r>
                  <a:rPr lang="zh-CN" altLang="en-US" dirty="0" smtClean="0"/>
                  <a:t>视作</a:t>
                </a:r>
                <a:r>
                  <a:rPr lang="en-US" altLang="zh-CN" dirty="0" smtClean="0"/>
                  <a:t>1</a:t>
                </a:r>
                <a:r>
                  <a:rPr lang="zh-CN" altLang="en-US" dirty="0" smtClean="0"/>
                  <a:t>，</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oMath>
                </a14:m>
                <a:r>
                  <a:rPr lang="zh-CN" altLang="en-US" dirty="0" smtClean="0"/>
                  <a:t>视作</a:t>
                </a:r>
                <a:r>
                  <a:rPr lang="en-US" altLang="zh-CN" dirty="0"/>
                  <a:t>0</a:t>
                </a:r>
                <a:r>
                  <a:rPr lang="zh-CN" altLang="en-US" dirty="0" smtClean="0"/>
                  <a:t>，</a:t>
                </a:r>
                <a:r>
                  <a:rPr lang="en-US" altLang="zh-CN" dirty="0" smtClean="0"/>
                  <a:t>delete</a:t>
                </a:r>
                <a:r>
                  <a:rPr lang="zh-CN" altLang="en-US" dirty="0" smtClean="0"/>
                  <a:t>视作</a:t>
                </a:r>
                <a:r>
                  <a:rPr lang="en-US" altLang="zh-CN" dirty="0" smtClean="0"/>
                  <a:t>-1</a:t>
                </a:r>
                <a:r>
                  <a:rPr lang="zh-CN" altLang="en-US" dirty="0" smtClean="0"/>
                  <a:t>，那么桥必然是前缀和</a:t>
                </a:r>
                <a:r>
                  <a:rPr lang="en-US" altLang="zh-CN" dirty="0" smtClean="0"/>
                  <a:t>=0</a:t>
                </a:r>
                <a:r>
                  <a:rPr lang="zh-CN" altLang="en-US" dirty="0" smtClean="0"/>
                  <a:t>的位置，再用一颗平衡树维护就好了</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38736"/>
                <a:ext cx="10515600" cy="5519264"/>
              </a:xfrm>
              <a:blipFill rotWithShape="0">
                <a:blip r:embed="rId2"/>
                <a:stretch>
                  <a:fillRect l="-1043" t="-2431" r="-812"/>
                </a:stretch>
              </a:blipFill>
            </p:spPr>
            <p:txBody>
              <a:bodyPr/>
              <a:lstStyle/>
              <a:p>
                <a:r>
                  <a:rPr lang="zh-CN" altLang="en-US">
                    <a:noFill/>
                  </a:rPr>
                  <a:t> </a:t>
                </a:r>
              </a:p>
            </p:txBody>
          </p:sp>
        </mc:Fallback>
      </mc:AlternateContent>
      <p:sp>
        <p:nvSpPr>
          <p:cNvPr id="4" name="标题 3"/>
          <p:cNvSpPr>
            <a:spLocks noGrp="1"/>
          </p:cNvSpPr>
          <p:nvPr>
            <p:ph type="title"/>
          </p:nvPr>
        </p:nvSpPr>
        <p:spPr>
          <a:xfrm>
            <a:off x="838200" y="167553"/>
            <a:ext cx="10515600" cy="1325563"/>
          </a:xfrm>
        </p:spPr>
        <p:txBody>
          <a:bodyPr/>
          <a:lstStyle/>
          <a:p>
            <a:r>
              <a:rPr lang="zh-CN" altLang="en-US" dirty="0" smtClean="0"/>
              <a:t>可追溯化数据结构</a:t>
            </a:r>
            <a:r>
              <a:rPr lang="en-US" altLang="zh-CN" dirty="0" smtClean="0"/>
              <a:t>——</a:t>
            </a:r>
            <a:r>
              <a:rPr lang="zh-CN" altLang="en-US" dirty="0" smtClean="0"/>
              <a:t>堆</a:t>
            </a:r>
            <a:endParaRPr lang="zh-CN" altLang="en-US" dirty="0"/>
          </a:p>
        </p:txBody>
      </p:sp>
    </p:spTree>
    <p:extLst>
      <p:ext uri="{BB962C8B-B14F-4D97-AF65-F5344CB8AC3E}">
        <p14:creationId xmlns:p14="http://schemas.microsoft.com/office/powerpoint/2010/main" val="2082187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可追溯化数据结构</a:t>
            </a:r>
            <a:r>
              <a:rPr lang="en-US" altLang="zh-CN" dirty="0"/>
              <a:t>——</a:t>
            </a:r>
            <a:r>
              <a:rPr lang="zh-CN" altLang="en-US" dirty="0"/>
              <a:t>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4895809"/>
              </a:xfrm>
            </p:spPr>
            <p:txBody>
              <a:bodyPr>
                <a:normAutofit fontScale="92500"/>
              </a:bodyPr>
              <a:lstStyle/>
              <a:p>
                <a:r>
                  <a:rPr lang="zh-CN" altLang="en-US" dirty="0" smtClean="0"/>
                  <a:t>完全可追溯化：</a:t>
                </a:r>
                <a:endParaRPr lang="en-US" altLang="zh-CN" dirty="0" smtClean="0"/>
              </a:p>
              <a:p>
                <a:r>
                  <a:rPr lang="zh-CN" altLang="en-US" dirty="0"/>
                  <a:t>一</a:t>
                </a:r>
                <a:r>
                  <a:rPr lang="zh-CN" altLang="en-US" dirty="0" smtClean="0"/>
                  <a:t>种很容易的想到的做法就是分块，对每个块做部分可追溯化，但复杂度要乘上</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m:t>
                    </m:r>
                  </m:oMath>
                </a14:m>
                <a:endParaRPr lang="en-US" altLang="zh-CN" i="1" dirty="0" smtClean="0"/>
              </a:p>
              <a:p>
                <a:r>
                  <a:rPr lang="zh-CN" altLang="en-US" dirty="0"/>
                  <a:t>用一</a:t>
                </a:r>
                <a:r>
                  <a:rPr lang="zh-CN" altLang="en-US" dirty="0" smtClean="0"/>
                  <a:t>棵替罪羊</a:t>
                </a:r>
                <a:r>
                  <a:rPr lang="zh-CN" altLang="en-US" dirty="0"/>
                  <a:t>树维护操作区间形成</a:t>
                </a:r>
                <a:r>
                  <a:rPr lang="zh-CN" altLang="en-US" dirty="0" smtClean="0"/>
                  <a:t>的</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oMath>
                </a14:m>
                <a:r>
                  <a:rPr lang="zh-CN" altLang="en-US" dirty="0" smtClean="0"/>
                  <a:t>及</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𝑑𝑒𝑙</m:t>
                        </m:r>
                      </m:sub>
                    </m:sSub>
                  </m:oMath>
                </a14:m>
                <a:r>
                  <a:rPr lang="zh-CN" altLang="en-US" dirty="0" smtClean="0"/>
                  <a:t>，插入操作就是往</a:t>
                </a:r>
                <a:r>
                  <a:rPr lang="en-US" altLang="zh-CN" dirty="0" smtClean="0"/>
                  <a:t>log n</a:t>
                </a:r>
                <a:r>
                  <a:rPr lang="zh-CN" altLang="en-US" dirty="0" smtClean="0"/>
                  <a:t>个区间做一遍部分可追溯化。考虑求答案：在合并的时候，假设</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3</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2</m:t>
                        </m:r>
                      </m:sub>
                    </m:sSub>
                    <m:r>
                      <a:rPr lang="zh-CN" altLang="en-US" i="1">
                        <a:latin typeface="Cambria Math" panose="02040503050406030204" pitchFamily="18" charset="0"/>
                      </a:rPr>
                      <m:t>，</m:t>
                    </m:r>
                  </m:oMath>
                </a14:m>
                <a:r>
                  <a:rPr lang="zh-CN" altLang="en-US" dirty="0" smtClean="0"/>
                  <a:t>那么：</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𝑛𝑜𝑤</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𝑛𝑜𝑤</m:t>
                          </m:r>
                        </m:sub>
                      </m:sSub>
                      <m:r>
                        <a:rPr lang="en-US" altLang="zh-CN" i="1">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𝑛𝑜𝑤</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𝑑𝑒𝑙</m:t>
                          </m:r>
                        </m:sub>
                      </m:sSub>
                      <m:r>
                        <a:rPr lang="en-US" altLang="zh-CN" b="0" i="1" smtClean="0">
                          <a:latin typeface="Cambria Math" panose="02040503050406030204" pitchFamily="18" charset="0"/>
                        </a:rPr>
                        <m:t>}</m:t>
                      </m:r>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3,</m:t>
                          </m:r>
                          <m:r>
                            <a:rPr lang="en-US" altLang="zh-CN" b="0" i="1" smtClean="0">
                              <a:latin typeface="Cambria Math" panose="02040503050406030204" pitchFamily="18" charset="0"/>
                            </a:rPr>
                            <m:t>𝑑𝑒𝑙</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b="0" i="1" smtClean="0">
                              <a:latin typeface="Cambria Math" panose="02040503050406030204" pitchFamily="18" charset="0"/>
                            </a:rPr>
                            <m:t>𝑑𝑒𝑙</m:t>
                          </m:r>
                        </m:sub>
                      </m:sSub>
                      <m:r>
                        <a:rPr lang="en-US" altLang="zh-CN" i="1">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rPr>
                        <m:t>m</m:t>
                      </m:r>
                      <m:r>
                        <m:rPr>
                          <m:sty m:val="p"/>
                        </m:rPr>
                        <a:rPr lang="en-US" altLang="zh-CN" b="0" i="0" smtClean="0">
                          <a:latin typeface="Cambria Math" panose="02040503050406030204" pitchFamily="18" charset="0"/>
                        </a:rPr>
                        <m:t>in</m:t>
                      </m:r>
                      <m:r>
                        <a:rPr lang="en-US" altLang="zh-CN" i="1">
                          <a:latin typeface="Cambria Math" panose="02040503050406030204" pitchFamily="18" charset="0"/>
                        </a:rPr>
                        <m:t>⁡−</m:t>
                      </m:r>
                      <m:r>
                        <a:rPr lang="en-US" altLang="zh-CN" b="0" i="1" smtClean="0">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a:latin typeface="Cambria Math" panose="02040503050406030204" pitchFamily="18" charset="0"/>
                            </a:rPr>
                            <m:t>𝑛𝑜𝑤</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𝑑𝑒𝑙</m:t>
                          </m:r>
                        </m:sub>
                      </m:sSub>
                      <m:r>
                        <a:rPr lang="en-US" altLang="zh-CN" i="1">
                          <a:latin typeface="Cambria Math" panose="02040503050406030204" pitchFamily="18" charset="0"/>
                        </a:rPr>
                        <m:t>}</m:t>
                      </m:r>
                    </m:oMath>
                  </m:oMathPara>
                </a14:m>
                <a:endParaRPr lang="en-US" altLang="zh-CN" dirty="0"/>
              </a:p>
              <a:p>
                <a:pPr marL="0" indent="0">
                  <a:buNone/>
                </a:pPr>
                <a:r>
                  <a:rPr lang="zh-CN" altLang="en-US" dirty="0" smtClean="0"/>
                  <a:t>其中</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a:latin typeface="Cambria Math" panose="02040503050406030204" pitchFamily="18" charset="0"/>
                              </a:rPr>
                              <m:t>𝑛𝑜𝑤</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𝑑𝑒𝑙</m:t>
                        </m:r>
                      </m:sub>
                    </m:sSub>
                    <m:r>
                      <a:rPr lang="en-US" altLang="zh-CN" b="0" i="1" smtClean="0">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4895809"/>
              </a:xfrm>
              <a:blipFill rotWithShape="0">
                <a:blip r:embed="rId2"/>
                <a:stretch>
                  <a:fillRect l="-1043" t="-2363"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396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可追溯化数据结构</a:t>
            </a:r>
            <a:r>
              <a:rPr lang="en-US" altLang="zh-CN" dirty="0"/>
              <a:t>——</a:t>
            </a:r>
            <a:r>
              <a:rPr lang="zh-CN" altLang="en-US" dirty="0"/>
              <a:t>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直接合并的复杂度太大，考虑将平衡树直接串起来</a:t>
                </a:r>
                <a:r>
                  <a:rPr lang="en-US" altLang="zh-CN" dirty="0" smtClean="0"/>
                  <a:t>(</a:t>
                </a:r>
                <a:r>
                  <a:rPr lang="zh-CN" altLang="en-US" dirty="0" smtClean="0"/>
                  <a:t>没有实际连上</a:t>
                </a:r>
                <a:r>
                  <a:rPr lang="en-US" altLang="zh-CN" dirty="0" smtClean="0"/>
                  <a:t>)</a:t>
                </a:r>
              </a:p>
              <a:p>
                <a:r>
                  <a:rPr lang="zh-CN" altLang="en-US" dirty="0" smtClean="0"/>
                  <a:t>我们要找到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a:latin typeface="Cambria Math" panose="02040503050406030204" pitchFamily="18" charset="0"/>
                          </a:rPr>
                          <m:t>𝑛𝑜𝑤</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𝑑𝑒𝑙</m:t>
                        </m:r>
                      </m:sub>
                    </m:sSub>
                  </m:oMath>
                </a14:m>
                <a:r>
                  <a:rPr lang="zh-CN" altLang="en-US" dirty="0" smtClean="0"/>
                  <a:t>的第</a:t>
                </a:r>
                <a:r>
                  <a:rPr lang="en-US" altLang="zh-CN" dirty="0" smtClean="0"/>
                  <a:t>A</a:t>
                </a:r>
                <a:r>
                  <a:rPr lang="zh-CN" altLang="en-US" dirty="0" smtClean="0"/>
                  <a:t>小，这里后面</a:t>
                </a:r>
                <a:r>
                  <a:rPr lang="en-US" altLang="zh-CN" dirty="0" err="1"/>
                  <a:t>GetSplitKey</a:t>
                </a:r>
                <a:r>
                  <a:rPr lang="zh-CN" altLang="en-US" dirty="0" smtClean="0"/>
                  <a:t>仔细讲</a:t>
                </a:r>
                <a:endParaRPr lang="en-US" altLang="zh-CN" dirty="0" smtClean="0"/>
              </a:p>
              <a:p>
                <a:r>
                  <a:rPr lang="zh-CN" altLang="en-US" dirty="0" smtClean="0"/>
                  <a:t>这样原本</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smtClean="0">
                            <a:latin typeface="Cambria Math" panose="02040503050406030204" pitchFamily="18" charset="0"/>
                          </a:rPr>
                          <m:t> </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sub>
                    </m:sSub>
                  </m:oMath>
                </a14:m>
                <a:r>
                  <a:rPr lang="zh-CN" altLang="en-US" dirty="0" smtClean="0"/>
                  <a:t>都是</a:t>
                </a:r>
                <a:r>
                  <a:rPr lang="en-US" altLang="zh-CN" dirty="0" smtClean="0"/>
                  <a:t>k</a:t>
                </a:r>
                <a:r>
                  <a:rPr lang="zh-CN" altLang="en-US" dirty="0" smtClean="0"/>
                  <a:t>棵平衡树，分裂合并之后就会变成</a:t>
                </a:r>
                <a:r>
                  <a:rPr lang="en-US" altLang="zh-CN" dirty="0" smtClean="0"/>
                  <a:t>3k</a:t>
                </a:r>
                <a:r>
                  <a:rPr lang="zh-CN" altLang="en-US" dirty="0" smtClean="0"/>
                  <a:t>，总平衡树个数将会是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𝑘</m:t>
                            </m:r>
                          </m:sup>
                        </m:sSup>
                      </m:e>
                    </m:d>
                    <m:r>
                      <a:rPr lang="en-US" altLang="zh-CN" b="0" i="1" smtClean="0">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𝑘</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2</m:t>
                                </m:r>
                              </m:sub>
                            </m:sSub>
                            <m:r>
                              <a:rPr lang="en-US" altLang="zh-CN" b="0" i="1" smtClean="0">
                                <a:latin typeface="Cambria Math" panose="02040503050406030204" pitchFamily="18" charset="0"/>
                              </a:rPr>
                              <m:t>3</m:t>
                            </m:r>
                          </m:sup>
                        </m:sSup>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𝑘</m:t>
                        </m:r>
                      </m:e>
                      <m:sup>
                        <m:r>
                          <a:rPr lang="en-US" altLang="zh-CN" b="0" i="1" smtClean="0">
                            <a:latin typeface="Cambria Math" panose="02040503050406030204" pitchFamily="18" charset="0"/>
                            <a:ea typeface="Cambria Math" panose="02040503050406030204" pitchFamily="18" charset="0"/>
                          </a:rPr>
                          <m:t>1.58</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r>
                  <a:rPr lang="zh-CN" altLang="en-US" dirty="0" smtClean="0"/>
                  <a:t>但事实上，由于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zh-CN" altLang="en-US"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𝑛𝑜𝑤</m:t>
                        </m:r>
                      </m:sub>
                    </m:sSub>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𝑛𝑜𝑤</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𝑑𝑒𝑙</m:t>
                        </m:r>
                      </m:sub>
                    </m:sSub>
                  </m:oMath>
                </a14:m>
                <a:r>
                  <a:rPr lang="zh-CN" altLang="en-US" dirty="0" smtClean="0"/>
                  <a:t>，最终只用</a:t>
                </a:r>
                <a:r>
                  <a:rPr lang="en-US" altLang="zh-CN" dirty="0" smtClean="0"/>
                  <a:t>2k</a:t>
                </a:r>
                <a:r>
                  <a:rPr lang="zh-CN" altLang="en-US" dirty="0" smtClean="0"/>
                  <a:t>个平衡树就可以表示出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zh-CN" altLang="en-US" i="1">
                            <a:latin typeface="Cambria Math" panose="02040503050406030204" pitchFamily="18" charset="0"/>
                          </a:rPr>
                          <m:t>∗</m:t>
                        </m:r>
                      </m:sub>
                    </m:sSub>
                  </m:oMath>
                </a14:m>
                <a:r>
                  <a:rPr lang="zh-CN" altLang="en-US" dirty="0" smtClean="0"/>
                  <a:t>，总数也就</a:t>
                </a:r>
                <a:r>
                  <a:rPr lang="en-US" altLang="zh-CN" dirty="0" smtClean="0"/>
                  <a:t>k</a:t>
                </a:r>
                <a:r>
                  <a:rPr lang="zh-CN" altLang="en-US" dirty="0" smtClean="0"/>
                  <a:t>个，因此复杂度将是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𝑘</m:t>
                            </m:r>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𝑘</m:t>
                            </m:r>
                          </m:e>
                        </m:func>
                      </m:e>
                    </m:func>
                    <m:r>
                      <a:rPr lang="en-US" altLang="zh-CN" b="0" i="1" smtClean="0">
                        <a:latin typeface="Cambria Math" panose="02040503050406030204" pitchFamily="18" charset="0"/>
                      </a:rPr>
                      <m:t>)</m:t>
                    </m:r>
                  </m:oMath>
                </a14:m>
                <a:r>
                  <a:rPr lang="zh-CN" altLang="en-US" dirty="0" smtClean="0"/>
                  <a:t>，替罪羊树中</a:t>
                </a:r>
                <a:r>
                  <a:rPr lang="en-US" altLang="zh-CN" dirty="0" smtClean="0"/>
                  <a:t>k</a:t>
                </a:r>
                <a:r>
                  <a:rPr lang="zh-CN" altLang="en-US" dirty="0" smtClean="0"/>
                  <a:t>是</a:t>
                </a:r>
                <a:r>
                  <a:rPr lang="en-US" altLang="zh-CN" dirty="0" smtClean="0"/>
                  <a:t>O( log n )</a:t>
                </a:r>
                <a:r>
                  <a:rPr lang="zh-CN" altLang="en-US" dirty="0" smtClean="0"/>
                  <a:t>级别的，复杂度是</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sSup>
                          <m:sSupPr>
                            <m:ctrlPr>
                              <a:rPr lang="en-US" altLang="zh-CN" i="1" smtClean="0">
                                <a:latin typeface="Cambria Math" panose="02040503050406030204" pitchFamily="18" charset="0"/>
                              </a:rPr>
                            </m:ctrlPr>
                          </m:sSupPr>
                          <m:e>
                            <m:r>
                              <m:rPr>
                                <m:sty m:val="p"/>
                              </m:rPr>
                              <a:rPr lang="en-US" altLang="zh-CN">
                                <a:latin typeface="Cambria Math" panose="02040503050406030204" pitchFamily="18" charset="0"/>
                              </a:rPr>
                              <m:t>log</m:t>
                            </m:r>
                          </m:e>
                          <m:sup>
                            <m:r>
                              <a:rPr lang="en-US" altLang="zh-CN" b="0" i="1" smtClean="0">
                                <a:latin typeface="Cambria Math" panose="02040503050406030204" pitchFamily="18" charset="0"/>
                              </a:rPr>
                              <m:t>2</m:t>
                            </m:r>
                          </m:sup>
                        </m:sSup>
                      </m:fName>
                      <m:e>
                        <m:r>
                          <a:rPr lang="en-US" altLang="zh-CN" i="1">
                            <a:latin typeface="Cambria Math" panose="02040503050406030204" pitchFamily="18" charset="0"/>
                          </a:rPr>
                          <m:t>𝑛</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func>
                      </m:e>
                    </m:func>
                    <m:r>
                      <a:rPr lang="en-US" altLang="zh-CN" i="1">
                        <a:latin typeface="Cambria Math" panose="02040503050406030204" pitchFamily="18" charset="0"/>
                      </a:rPr>
                      <m:t>)</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549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GetSplitKey</a:t>
            </a:r>
            <a:r>
              <a:rPr lang="en-US" altLang="zh-CN" dirty="0" smtClean="0"/>
              <a:t>( { T1 , T2 , … , </a:t>
            </a:r>
            <a:r>
              <a:rPr lang="en-US" altLang="zh-CN" dirty="0" err="1" smtClean="0"/>
              <a:t>Tk</a:t>
            </a:r>
            <a:r>
              <a:rPr lang="en-US" altLang="zh-CN" dirty="0" smtClean="0"/>
              <a:t> } , s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4800806"/>
              </a:xfrm>
            </p:spPr>
            <p:txBody>
              <a:bodyPr>
                <a:normAutofit/>
              </a:bodyPr>
              <a:lstStyle/>
              <a:p>
                <a:r>
                  <a:rPr lang="zh-CN" altLang="en-US" sz="2400" dirty="0" smtClean="0"/>
                  <a:t>如果平衡树总大小</a:t>
                </a:r>
                <a:r>
                  <a:rPr lang="en-US" altLang="zh-CN" sz="2400" dirty="0" smtClean="0"/>
                  <a:t>N</a:t>
                </a:r>
                <a:r>
                  <a:rPr lang="zh-CN" altLang="en-US" sz="2400" dirty="0" smtClean="0"/>
                  <a:t>小于常数</a:t>
                </a:r>
                <a:r>
                  <a:rPr lang="en-US" altLang="zh-CN" sz="2400" dirty="0" smtClean="0"/>
                  <a:t>C</a:t>
                </a:r>
                <a:r>
                  <a:rPr lang="zh-CN" altLang="en-US" sz="2400" dirty="0" smtClean="0"/>
                  <a:t>，直接排序找。</a:t>
                </a:r>
                <a:endParaRPr lang="en-US" altLang="zh-CN" sz="2400" dirty="0" smtClean="0"/>
              </a:p>
              <a:p>
                <a:r>
                  <a:rPr lang="zh-CN" altLang="en-US" sz="2400" dirty="0" smtClean="0"/>
                  <a:t>如果</a:t>
                </a:r>
                <a:r>
                  <a:rPr lang="en-US" altLang="zh-CN" sz="2400" dirty="0" smtClean="0"/>
                  <a:t>s&lt;N/2</a:t>
                </a:r>
                <a:r>
                  <a:rPr lang="zh-CN" altLang="en-US" sz="2400" dirty="0" smtClean="0"/>
                  <a:t>，令</a:t>
                </a:r>
                <a:r>
                  <a:rPr lang="en-US" altLang="zh-CN" sz="2400" dirty="0" smtClean="0"/>
                  <a:t>s=N-s</a:t>
                </a:r>
                <a:r>
                  <a:rPr lang="zh-CN" altLang="en-US" sz="2400" dirty="0" smtClean="0"/>
                  <a:t>，将平衡树翻转。</a:t>
                </a:r>
                <a:endParaRPr lang="en-US" altLang="zh-CN" sz="2400" dirty="0" smtClean="0"/>
              </a:p>
              <a:p>
                <a:r>
                  <a:rPr lang="zh-CN" altLang="en-US" sz="2400" dirty="0" smtClean="0"/>
                  <a:t>找到每棵平衡树</a:t>
                </a:r>
                <a:r>
                  <a:rPr lang="en-US" altLang="zh-CN" sz="2400" dirty="0" smtClean="0"/>
                  <a:t>Ti</a:t>
                </a:r>
                <a:r>
                  <a:rPr lang="zh-CN" altLang="en-US" sz="2400" dirty="0" smtClean="0"/>
                  <a:t>最左的子树</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𝑚𝑖</m:t>
                        </m:r>
                      </m:sub>
                    </m:sSub>
                  </m:oMath>
                </a14:m>
                <a:r>
                  <a:rPr lang="zh-CN" altLang="en-US" sz="2400" dirty="0" smtClean="0"/>
                  <a:t>，使</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i="1">
                            <a:latin typeface="Cambria Math" panose="02040503050406030204" pitchFamily="18" charset="0"/>
                          </a:rPr>
                          <m:t>𝑇</m:t>
                        </m:r>
                      </m:e>
                      <m:sub>
                        <m:r>
                          <a:rPr lang="en-US" altLang="zh-CN" sz="2400" i="1">
                            <a:latin typeface="Cambria Math" panose="02040503050406030204" pitchFamily="18" charset="0"/>
                          </a:rPr>
                          <m:t>𝑚𝑖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|/256,|</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|/4)</m:t>
                    </m:r>
                  </m:oMath>
                </a14:m>
                <a:r>
                  <a:rPr lang="zh-CN" altLang="en-US" sz="2400" dirty="0" smtClean="0"/>
                  <a:t>，并且该子树代表的区间是</a:t>
                </a:r>
                <a:r>
                  <a:rPr lang="en-US" altLang="zh-CN" sz="2400" dirty="0" smtClean="0"/>
                  <a:t>(-</a:t>
                </a:r>
                <a:r>
                  <a:rPr lang="zh-CN" altLang="en-US" sz="2400" dirty="0" smtClean="0"/>
                  <a:t>∞</a:t>
                </a:r>
                <a:r>
                  <a:rPr lang="en-US" altLang="zh-CN" sz="2400" dirty="0" smtClean="0"/>
                  <a:t>,mi)</a:t>
                </a:r>
                <a:r>
                  <a:rPr lang="zh-CN" altLang="en-US" sz="2400" dirty="0" smtClean="0"/>
                  <a:t>。</a:t>
                </a:r>
                <a:endParaRPr lang="en-US" altLang="zh-CN" sz="2400" dirty="0" smtClean="0"/>
              </a:p>
              <a:p>
                <a:r>
                  <a:rPr lang="zh-CN" altLang="en-US" sz="2400" dirty="0" smtClean="0"/>
                  <a:t>找到最大的</a:t>
                </a:r>
                <a:r>
                  <a:rPr lang="en-US" altLang="zh-CN" sz="2400" dirty="0" err="1" smtClean="0"/>
                  <a:t>mj</a:t>
                </a:r>
                <a:r>
                  <a:rPr lang="zh-CN" altLang="en-US" sz="2400" dirty="0" smtClean="0"/>
                  <a:t>，使得</a:t>
                </a:r>
                <a14:m>
                  <m:oMath xmlns:m="http://schemas.openxmlformats.org/officeDocument/2006/math">
                    <m:nary>
                      <m:naryPr>
                        <m:chr m:val="∑"/>
                        <m:supHide m:val="on"/>
                        <m:ctrlPr>
                          <a:rPr lang="zh-CN" altLang="en-US" sz="2400" i="1" smtClean="0">
                            <a:latin typeface="Cambria Math" panose="02040503050406030204" pitchFamily="18" charset="0"/>
                          </a:rPr>
                        </m:ctrlPr>
                      </m:naryPr>
                      <m:sub>
                        <m:r>
                          <m:rPr>
                            <m:brk m:alnAt="7"/>
                          </m:rPr>
                          <a:rPr lang="en-US" altLang="zh-CN" sz="2400" i="1" smtClean="0">
                            <a:latin typeface="Cambria Math" panose="02040503050406030204" pitchFamily="18" charset="0"/>
                          </a:rPr>
                          <m:t>𝑚</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𝑚𝑗</m:t>
                        </m:r>
                      </m:sub>
                      <m:sup/>
                      <m:e>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/4</m:t>
                    </m:r>
                  </m:oMath>
                </a14:m>
                <a:r>
                  <a:rPr lang="zh-CN" altLang="en-US" sz="2400" dirty="0" smtClean="0"/>
                  <a:t>，对于不大于</a:t>
                </a:r>
                <a:r>
                  <a:rPr lang="en-US" altLang="zh-CN" sz="2400" dirty="0" err="1" smtClean="0"/>
                  <a:t>mj</a:t>
                </a:r>
                <a:r>
                  <a:rPr lang="zh-CN" altLang="en-US" sz="2400" dirty="0" smtClean="0"/>
                  <a:t>的</a:t>
                </a:r>
                <a:r>
                  <a:rPr lang="en-US" altLang="zh-CN" sz="2400" dirty="0" smtClean="0"/>
                  <a:t>mi</a:t>
                </a:r>
                <a:r>
                  <a:rPr lang="zh-CN" altLang="en-US" sz="2400" dirty="0" smtClean="0"/>
                  <a:t>，</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𝑚𝑖</m:t>
                        </m:r>
                      </m:sub>
                    </m:sSub>
                    <m:r>
                      <a:rPr lang="zh-CN" altLang="en-US" sz="2400" i="1">
                        <a:latin typeface="Cambria Math" panose="02040503050406030204" pitchFamily="18" charset="0"/>
                      </a:rPr>
                      <m:t>，</m:t>
                    </m:r>
                  </m:oMath>
                </a14:m>
                <a:r>
                  <a:rPr lang="zh-CN" altLang="en-US" sz="2400" dirty="0" smtClean="0"/>
                  <a:t>其余</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zh-CN" altLang="en-US" sz="2400" i="1">
                        <a:latin typeface="Cambria Math" panose="02040503050406030204" pitchFamily="18" charset="0"/>
                      </a:rPr>
                      <m:t>，</m:t>
                    </m:r>
                  </m:oMath>
                </a14:m>
                <a:r>
                  <a:rPr lang="en-US" altLang="zh-CN" sz="2400" dirty="0" smtClean="0"/>
                  <a:t>s’=s-</a:t>
                </a:r>
                <a14:m>
                  <m:oMath xmlns:m="http://schemas.openxmlformats.org/officeDocument/2006/math">
                    <m:nary>
                      <m:naryPr>
                        <m:chr m:val="∑"/>
                        <m:supHide m:val="on"/>
                        <m:ctrlPr>
                          <a:rPr lang="zh-CN" altLang="en-US" sz="2400" i="1">
                            <a:latin typeface="Cambria Math" panose="02040503050406030204" pitchFamily="18" charset="0"/>
                          </a:rPr>
                        </m:ctrlPr>
                      </m:naryPr>
                      <m:sub>
                        <m:r>
                          <m:rPr>
                            <m:brk m:alnAt="7"/>
                          </m:rPr>
                          <a:rPr lang="en-US" altLang="zh-CN" sz="2400" i="1">
                            <a:latin typeface="Cambria Math" panose="02040503050406030204" pitchFamily="18" charset="0"/>
                          </a:rPr>
                          <m:t>𝑚</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𝑚𝑗</m:t>
                        </m:r>
                      </m:sub>
                      <m:sup/>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𝑚𝑖</m:t>
                            </m:r>
                          </m:sub>
                        </m:sSub>
                        <m:r>
                          <a:rPr lang="en-US" altLang="zh-CN" sz="2400" i="1">
                            <a:latin typeface="Cambria Math" panose="02040503050406030204" pitchFamily="18" charset="0"/>
                          </a:rPr>
                          <m:t>|</m:t>
                        </m:r>
                      </m:e>
                    </m:nary>
                    <m:r>
                      <a:rPr lang="en-US" altLang="zh-CN" sz="2400" b="0" i="0" smtClean="0">
                        <a:latin typeface="Cambria Math" panose="02040503050406030204" pitchFamily="18" charset="0"/>
                      </a:rPr>
                      <m:t>;</m:t>
                    </m:r>
                  </m:oMath>
                </a14:m>
                <a:endParaRPr lang="en-US" altLang="zh-CN" sz="2400" b="0" dirty="0" smtClean="0"/>
              </a:p>
              <a:p>
                <a:r>
                  <a:rPr lang="zh-CN" altLang="en-US" sz="2400" dirty="0" smtClean="0"/>
                  <a:t>求</a:t>
                </a:r>
                <a:r>
                  <a:rPr lang="en-US" altLang="zh-CN" sz="2400" dirty="0" err="1" smtClean="0"/>
                  <a:t>GetSplitKey</a:t>
                </a:r>
                <a:r>
                  <a:rPr lang="en-US" altLang="zh-CN" sz="2400" dirty="0" smtClean="0"/>
                  <a:t>( { T1’ , T2’ , … , </a:t>
                </a:r>
                <a:r>
                  <a:rPr lang="en-US" altLang="zh-CN" sz="2400" dirty="0" err="1" smtClean="0"/>
                  <a:t>Tk</a:t>
                </a:r>
                <a:r>
                  <a:rPr lang="en-US" altLang="zh-CN" sz="2400" dirty="0" smtClean="0"/>
                  <a:t>’ } , s’ )</a:t>
                </a:r>
              </a:p>
              <a:p>
                <a:r>
                  <a:rPr lang="zh-CN" altLang="en-US" sz="2400" dirty="0" smtClean="0"/>
                  <a:t>它保证了删掉的子树中一定没有答案，因为比</a:t>
                </a:r>
                <a:r>
                  <a:rPr lang="en-US" altLang="zh-CN" sz="2400" dirty="0" err="1" smtClean="0"/>
                  <a:t>mj</a:t>
                </a:r>
                <a:r>
                  <a:rPr lang="zh-CN" altLang="en-US" sz="2400" dirty="0" smtClean="0"/>
                  <a:t>大的</a:t>
                </a:r>
                <a:r>
                  <a:rPr lang="en-US" altLang="zh-CN" sz="2400" dirty="0" smtClean="0"/>
                  <a:t>mi</a:t>
                </a:r>
                <a:r>
                  <a:rPr lang="zh-CN" altLang="en-US" sz="2400" dirty="0" smtClean="0"/>
                  <a:t>对应</a:t>
                </a:r>
                <a:r>
                  <a:rPr lang="en-US" altLang="zh-CN" sz="2400" dirty="0" smtClean="0"/>
                  <a:t>|Ti|</a:t>
                </a:r>
                <a:r>
                  <a:rPr lang="zh-CN" altLang="en-US" sz="2400" dirty="0" smtClean="0"/>
                  <a:t>中，比</a:t>
                </a:r>
                <a:r>
                  <a:rPr lang="en-US" altLang="zh-CN" sz="2400" dirty="0" smtClean="0"/>
                  <a:t>mi</a:t>
                </a:r>
                <a:r>
                  <a:rPr lang="zh-CN" altLang="en-US" sz="2400" dirty="0" smtClean="0"/>
                  <a:t>大的最少</a:t>
                </a:r>
                <a:r>
                  <a:rPr lang="en-US" altLang="zh-CN" sz="2400" dirty="0" smtClean="0"/>
                  <a:t>3/4</a:t>
                </a:r>
                <a:r>
                  <a:rPr lang="zh-CN" altLang="en-US" sz="2400" dirty="0" smtClean="0"/>
                  <a:t>，总数比</a:t>
                </a:r>
                <a:r>
                  <a:rPr lang="en-US" altLang="zh-CN" sz="2400" dirty="0" err="1" smtClean="0"/>
                  <a:t>mj</a:t>
                </a:r>
                <a:r>
                  <a:rPr lang="zh-CN" altLang="en-US" sz="2400" dirty="0" smtClean="0"/>
                  <a:t>大的也不会少于</a:t>
                </a:r>
                <a:r>
                  <a:rPr lang="en-US" altLang="zh-CN" sz="2400" dirty="0" smtClean="0"/>
                  <a:t>3/4*3/4=9/16</a:t>
                </a:r>
                <a:r>
                  <a:rPr lang="zh-CN" altLang="en-US" sz="2400" dirty="0" smtClean="0"/>
                  <a:t>。</a:t>
                </a:r>
                <a:endParaRPr lang="en-US" altLang="zh-CN" sz="2400" dirty="0"/>
              </a:p>
              <a:p>
                <a:r>
                  <a:rPr lang="zh-CN" altLang="en-US" sz="2400" dirty="0" smtClean="0"/>
                  <a:t>因此一层的复杂度是</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oMath>
                </a14:m>
                <a:r>
                  <a:rPr lang="zh-CN" altLang="en-US" sz="2400" dirty="0" smtClean="0"/>
                  <a:t>因为每一个平衡树往下搜索的次数大约是</a:t>
                </a:r>
                <a:r>
                  <a:rPr lang="en-US" altLang="zh-CN" sz="2400" dirty="0" smtClean="0"/>
                  <a:t>2</a:t>
                </a:r>
                <a:r>
                  <a:rPr lang="zh-CN" altLang="en-US" sz="2400" dirty="0" smtClean="0"/>
                  <a:t>，层数最少为</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𝑙𝑜𝑔</m:t>
                        </m:r>
                      </m:e>
                      <m:sub>
                        <m:r>
                          <a:rPr lang="en-US" altLang="zh-CN" sz="2400" b="0" i="1" smtClean="0">
                            <a:latin typeface="Cambria Math" panose="02040503050406030204" pitchFamily="18" charset="0"/>
                          </a:rPr>
                          <m:t>16/15</m:t>
                        </m:r>
                      </m:sub>
                    </m:s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r>
                  <a:rPr lang="zh-CN" altLang="en-US" sz="2400" dirty="0" smtClean="0"/>
                  <a:t>最多</a:t>
                </a:r>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𝑙𝑜𝑔</m:t>
                        </m:r>
                      </m:e>
                      <m:sub>
                        <m:r>
                          <a:rPr lang="en-US" altLang="zh-CN" sz="2400" b="0" i="1" smtClean="0">
                            <a:latin typeface="Cambria Math" panose="02040503050406030204" pitchFamily="18" charset="0"/>
                          </a:rPr>
                          <m:t>1024</m:t>
                        </m:r>
                        <m:r>
                          <a:rPr lang="en-US" altLang="zh-CN" sz="2400" i="1">
                            <a:latin typeface="Cambria Math" panose="02040503050406030204" pitchFamily="18" charset="0"/>
                          </a:rPr>
                          <m:t>/</m:t>
                        </m:r>
                        <m:r>
                          <a:rPr lang="en-US" altLang="zh-CN" sz="2400" b="0" i="1" smtClean="0">
                            <a:latin typeface="Cambria Math" panose="02040503050406030204" pitchFamily="18" charset="0"/>
                          </a:rPr>
                          <m:t>1023</m:t>
                        </m:r>
                      </m:sub>
                    </m:sSub>
                    <m:r>
                      <a:rPr lang="en-US" altLang="zh-CN" sz="2400" i="1">
                        <a:latin typeface="Cambria Math" panose="02040503050406030204" pitchFamily="18" charset="0"/>
                      </a:rPr>
                      <m:t>𝑛</m:t>
                    </m:r>
                    <m:r>
                      <a:rPr lang="en-US" altLang="zh-CN" sz="2400" i="1">
                        <a:latin typeface="Cambria Math" panose="02040503050406030204" pitchFamily="18" charset="0"/>
                      </a:rPr>
                      <m:t>)</m:t>
                    </m:r>
                  </m:oMath>
                </a14:m>
                <a:r>
                  <a:rPr lang="zh-CN" altLang="en-US" sz="2400" dirty="0" smtClean="0"/>
                  <a:t>，常数有点大。</a:t>
                </a: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4800806"/>
              </a:xfrm>
              <a:blipFill rotWithShape="0">
                <a:blip r:embed="rId2"/>
                <a:stretch>
                  <a:fillRect l="-812" t="-2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5292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可追溯化数据结构</a:t>
            </a:r>
            <a:r>
              <a:rPr lang="en-US" altLang="zh-CN" dirty="0"/>
              <a:t>——</a:t>
            </a:r>
            <a:r>
              <a:rPr lang="zh-CN" altLang="en-US" dirty="0"/>
              <a:t>堆</a:t>
            </a:r>
          </a:p>
        </p:txBody>
      </p:sp>
      <p:sp>
        <p:nvSpPr>
          <p:cNvPr id="3" name="内容占位符 2"/>
          <p:cNvSpPr>
            <a:spLocks noGrp="1"/>
          </p:cNvSpPr>
          <p:nvPr>
            <p:ph idx="1"/>
          </p:nvPr>
        </p:nvSpPr>
        <p:spPr/>
        <p:txBody>
          <a:bodyPr/>
          <a:lstStyle/>
          <a:p>
            <a:r>
              <a:rPr lang="zh-CN" altLang="en-US" dirty="0"/>
              <a:t>较</a:t>
            </a:r>
            <a:r>
              <a:rPr lang="zh-CN" altLang="en-US" dirty="0" smtClean="0"/>
              <a:t>详细的题解详见</a:t>
            </a:r>
            <a:endParaRPr lang="en-US" altLang="zh-CN" dirty="0" smtClean="0"/>
          </a:p>
          <a:p>
            <a:pPr marL="0" indent="0">
              <a:buNone/>
            </a:pPr>
            <a:r>
              <a:rPr lang="en-US" altLang="zh-CN" dirty="0" smtClean="0"/>
              <a:t>Erik </a:t>
            </a:r>
            <a:r>
              <a:rPr lang="en-US" altLang="zh-CN" dirty="0"/>
              <a:t>D. </a:t>
            </a:r>
            <a:r>
              <a:rPr lang="en-US" altLang="zh-CN" dirty="0" err="1"/>
              <a:t>Demaine</a:t>
            </a:r>
            <a:r>
              <a:rPr lang="en-US" altLang="zh-CN" dirty="0"/>
              <a:t> , Tim </a:t>
            </a:r>
            <a:r>
              <a:rPr lang="en-US" altLang="zh-CN" dirty="0" err="1"/>
              <a:t>Kaler</a:t>
            </a:r>
            <a:r>
              <a:rPr lang="en-US" altLang="zh-CN" dirty="0"/>
              <a:t>, </a:t>
            </a:r>
            <a:r>
              <a:rPr lang="en-US" altLang="zh-CN" dirty="0" err="1"/>
              <a:t>Quanquan</a:t>
            </a:r>
            <a:r>
              <a:rPr lang="en-US" altLang="zh-CN" dirty="0"/>
              <a:t> Liu, Aaron </a:t>
            </a:r>
            <a:r>
              <a:rPr lang="en-US" altLang="zh-CN" dirty="0" err="1"/>
              <a:t>Sidford</a:t>
            </a:r>
            <a:r>
              <a:rPr lang="en-US" altLang="zh-CN" dirty="0"/>
              <a:t>, and Adam </a:t>
            </a:r>
            <a:r>
              <a:rPr lang="en-US" altLang="zh-CN" dirty="0" err="1"/>
              <a:t>Yedidia</a:t>
            </a:r>
            <a:r>
              <a:rPr lang="en-US" altLang="zh-CN" dirty="0"/>
              <a:t>. </a:t>
            </a:r>
            <a:r>
              <a:rPr lang="en-US" altLang="zh-CN" dirty="0" err="1"/>
              <a:t>Polylogarithmic</a:t>
            </a:r>
            <a:r>
              <a:rPr lang="en-US" altLang="zh-CN" dirty="0"/>
              <a:t> Fully Retroactive Priority Queues via Hierarchical </a:t>
            </a:r>
            <a:r>
              <a:rPr lang="en-US" altLang="zh-CN" dirty="0" err="1" smtClean="0"/>
              <a:t>Checkpointing</a:t>
            </a:r>
            <a:endParaRPr lang="zh-CN" altLang="en-US" dirty="0"/>
          </a:p>
        </p:txBody>
      </p:sp>
    </p:spTree>
    <p:extLst>
      <p:ext uri="{BB962C8B-B14F-4D97-AF65-F5344CB8AC3E}">
        <p14:creationId xmlns:p14="http://schemas.microsoft.com/office/powerpoint/2010/main" val="4084191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174" y="2668937"/>
            <a:ext cx="8336479" cy="1325563"/>
          </a:xfrm>
        </p:spPr>
        <p:txBody>
          <a:bodyPr/>
          <a:lstStyle/>
          <a:p>
            <a:pPr algn="ctr"/>
            <a:r>
              <a:rPr lang="en-US" altLang="zh-CN" dirty="0">
                <a:sym typeface="Wingdings" panose="05000000000000000000" pitchFamily="2" charset="2"/>
              </a:rPr>
              <a:t></a:t>
            </a:r>
            <a:r>
              <a:rPr lang="zh-CN" altLang="en-US" dirty="0" smtClean="0"/>
              <a:t>随便来几道</a:t>
            </a:r>
            <a:r>
              <a:rPr lang="en-US" altLang="zh-CN" dirty="0" smtClean="0"/>
              <a:t>NOIP</a:t>
            </a:r>
            <a:r>
              <a:rPr lang="zh-CN" altLang="en-US" dirty="0" smtClean="0"/>
              <a:t>题</a:t>
            </a:r>
            <a:r>
              <a:rPr lang="en-US" altLang="zh-CN" dirty="0" smtClean="0">
                <a:sym typeface="Wingdings" panose="05000000000000000000" pitchFamily="2" charset="2"/>
              </a:rPr>
              <a:t></a:t>
            </a:r>
            <a:endParaRPr lang="zh-CN" altLang="en-US" dirty="0"/>
          </a:p>
        </p:txBody>
      </p:sp>
    </p:spTree>
    <p:extLst>
      <p:ext uri="{BB962C8B-B14F-4D97-AF65-F5344CB8AC3E}">
        <p14:creationId xmlns:p14="http://schemas.microsoft.com/office/powerpoint/2010/main" val="2799872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【JZOJ</a:t>
            </a:r>
            <a:r>
              <a:rPr lang="en-US" altLang="zh-CN" b="1" dirty="0" smtClean="0"/>
              <a:t>6153】Tree</a:t>
            </a:r>
            <a:r>
              <a:rPr lang="en-US" altLang="zh-CN" b="1" dirty="0"/>
              <a:t> </a:t>
            </a:r>
            <a:endParaRPr lang="zh-CN" altLang="en-US" dirty="0"/>
          </a:p>
        </p:txBody>
      </p:sp>
      <p:sp>
        <p:nvSpPr>
          <p:cNvPr id="3" name="内容占位符 2"/>
          <p:cNvSpPr>
            <a:spLocks noGrp="1"/>
          </p:cNvSpPr>
          <p:nvPr>
            <p:ph idx="1"/>
          </p:nvPr>
        </p:nvSpPr>
        <p:spPr/>
        <p:txBody>
          <a:bodyPr/>
          <a:lstStyle/>
          <a:p>
            <a:r>
              <a:rPr lang="zh-CN" altLang="en-US" dirty="0" smtClean="0"/>
              <a:t>一颗树，节点度数不大于</a:t>
            </a:r>
            <a:r>
              <a:rPr lang="en-US" altLang="zh-CN" dirty="0" smtClean="0"/>
              <a:t>16</a:t>
            </a:r>
            <a:r>
              <a:rPr lang="zh-CN" altLang="en-US" dirty="0" smtClean="0"/>
              <a:t>，现要求选择若干条路径，两两无公共边，求满足下列要求的方案数：</a:t>
            </a:r>
            <a:endParaRPr lang="en-US" altLang="zh-CN" dirty="0" smtClean="0"/>
          </a:p>
          <a:p>
            <a:pPr marL="514350" indent="-514350">
              <a:buAutoNum type="arabicPeriod"/>
            </a:pPr>
            <a:r>
              <a:rPr lang="zh-CN" altLang="en-US" dirty="0" smtClean="0"/>
              <a:t>选择的条数要最多；</a:t>
            </a:r>
            <a:endParaRPr lang="en-US" altLang="zh-CN" dirty="0" smtClean="0"/>
          </a:p>
          <a:p>
            <a:pPr marL="514350" indent="-514350">
              <a:buAutoNum type="arabicPeriod"/>
            </a:pPr>
            <a:r>
              <a:rPr lang="zh-CN" altLang="en-US" dirty="0" smtClean="0"/>
              <a:t>满足</a:t>
            </a:r>
            <a:r>
              <a:rPr lang="en-US" altLang="zh-CN" dirty="0" smtClean="0"/>
              <a:t>1</a:t>
            </a:r>
            <a:r>
              <a:rPr lang="zh-CN" altLang="en-US" dirty="0" smtClean="0"/>
              <a:t>的情况下要让选择的路径长度最大值最小。</a:t>
            </a:r>
            <a:endParaRPr lang="en-US" altLang="zh-CN" dirty="0" smtClean="0"/>
          </a:p>
          <a:p>
            <a:pPr marL="514350" indent="-514350">
              <a:buAutoNum type="arabicPeriod"/>
            </a:pPr>
            <a:endParaRPr lang="en-US" altLang="zh-CN" dirty="0"/>
          </a:p>
          <a:p>
            <a:pPr marL="0" indent="0">
              <a:buNone/>
            </a:pPr>
            <a:r>
              <a:rPr lang="en-US" altLang="zh-CN" dirty="0"/>
              <a:t>n</a:t>
            </a:r>
            <a:r>
              <a:rPr lang="en-US" altLang="zh-CN" dirty="0" smtClean="0"/>
              <a:t>&lt;=100000</a:t>
            </a:r>
          </a:p>
          <a:p>
            <a:pPr marL="0" indent="0">
              <a:buNone/>
            </a:pPr>
            <a:endParaRPr lang="en-US" altLang="zh-CN" dirty="0"/>
          </a:p>
          <a:p>
            <a:pPr marL="0" indent="0">
              <a:buNone/>
            </a:pPr>
            <a:r>
              <a:rPr lang="en-US" altLang="zh-CN" dirty="0" smtClean="0"/>
              <a:t>2.5s</a:t>
            </a:r>
            <a:endParaRPr lang="zh-CN" altLang="en-US" dirty="0"/>
          </a:p>
        </p:txBody>
      </p:sp>
    </p:spTree>
    <p:extLst>
      <p:ext uri="{BB962C8B-B14F-4D97-AF65-F5344CB8AC3E}">
        <p14:creationId xmlns:p14="http://schemas.microsoft.com/office/powerpoint/2010/main" val="2162803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CF1149C Tree </a:t>
            </a:r>
            <a:r>
              <a:rPr lang="en-US" altLang="zh-CN" dirty="0"/>
              <a:t>Generator™</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2n</a:t>
            </a:r>
            <a:r>
              <a:rPr lang="zh-CN" altLang="en-US" dirty="0" smtClean="0"/>
              <a:t>的括号序列，维护相邻两个交换，每一次操作输出对应的树</a:t>
            </a:r>
            <a:r>
              <a:rPr lang="en-US" altLang="zh-CN" dirty="0" smtClean="0"/>
              <a:t>(</a:t>
            </a:r>
            <a:r>
              <a:rPr lang="zh-CN" altLang="en-US" dirty="0" smtClean="0"/>
              <a:t>保证存在</a:t>
            </a:r>
            <a:r>
              <a:rPr lang="en-US" altLang="zh-CN" dirty="0" smtClean="0"/>
              <a:t>)</a:t>
            </a:r>
            <a:r>
              <a:rPr lang="zh-CN" altLang="en-US" dirty="0" smtClean="0"/>
              <a:t>的直径。</a:t>
            </a:r>
            <a:endParaRPr lang="en-US" altLang="zh-CN" dirty="0" smtClean="0"/>
          </a:p>
          <a:p>
            <a:endParaRPr lang="en-US" altLang="zh-CN" dirty="0"/>
          </a:p>
          <a:p>
            <a:pPr marL="0" indent="0">
              <a:buNone/>
            </a:pPr>
            <a:r>
              <a:rPr lang="en-US" altLang="zh-CN" dirty="0"/>
              <a:t>n</a:t>
            </a:r>
            <a:r>
              <a:rPr lang="en-US" altLang="zh-CN" dirty="0" smtClean="0"/>
              <a:t>&lt;=500000</a:t>
            </a:r>
          </a:p>
          <a:p>
            <a:pPr marL="0" indent="0">
              <a:buNone/>
            </a:pPr>
            <a:endParaRPr lang="en-US" altLang="zh-CN" dirty="0"/>
          </a:p>
          <a:p>
            <a:pPr marL="0" indent="0">
              <a:buNone/>
            </a:pPr>
            <a:r>
              <a:rPr lang="en-US" altLang="zh-CN" dirty="0" smtClean="0"/>
              <a:t>1s</a:t>
            </a:r>
            <a:endParaRPr lang="zh-CN" altLang="en-US" dirty="0"/>
          </a:p>
        </p:txBody>
      </p:sp>
    </p:spTree>
    <p:extLst>
      <p:ext uri="{BB962C8B-B14F-4D97-AF65-F5344CB8AC3E}">
        <p14:creationId xmlns:p14="http://schemas.microsoft.com/office/powerpoint/2010/main" val="535236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Codechef</a:t>
            </a:r>
            <a:r>
              <a:rPr lang="en-US" altLang="zh-CN" dirty="0" smtClean="0"/>
              <a:t> MXMN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给两个图，求</a:t>
                </a:r>
                <a14:m>
                  <m:oMath xmlns:m="http://schemas.openxmlformats.org/officeDocument/2006/math">
                    <m:nary>
                      <m:naryPr>
                        <m:chr m:val="∑"/>
                        <m:limLoc m:val="subSup"/>
                        <m:supHide m:val="on"/>
                        <m:ctrlPr>
                          <a:rPr lang="zh-CN" altLang="en-US"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nary>
                  </m:oMath>
                </a14:m>
                <a:endParaRPr lang="en-US" altLang="zh-CN" dirty="0" smtClean="0"/>
              </a:p>
              <a:p>
                <a:r>
                  <a:rPr lang="zh-CN" altLang="en-US" dirty="0" smtClean="0"/>
                  <a:t>其中</a:t>
                </a:r>
                <a:r>
                  <a:rPr lang="en-US" altLang="zh-CN" dirty="0" smtClean="0"/>
                  <a:t>f1(</a:t>
                </a:r>
                <a:r>
                  <a:rPr lang="en-US" altLang="zh-CN" dirty="0" err="1" smtClean="0"/>
                  <a:t>x,y</a:t>
                </a:r>
                <a:r>
                  <a:rPr lang="en-US" altLang="zh-CN" dirty="0" smtClean="0"/>
                  <a:t>)</a:t>
                </a:r>
                <a:r>
                  <a:rPr lang="zh-CN" altLang="en-US" dirty="0" smtClean="0"/>
                  <a:t>表示在图</a:t>
                </a:r>
                <a:r>
                  <a:rPr lang="en-US" altLang="zh-CN" dirty="0" smtClean="0"/>
                  <a:t>1</a:t>
                </a:r>
                <a:r>
                  <a:rPr lang="zh-CN" altLang="en-US" dirty="0" smtClean="0"/>
                  <a:t>中</a:t>
                </a:r>
                <a:r>
                  <a:rPr lang="en-US" altLang="zh-CN" dirty="0" err="1" smtClean="0"/>
                  <a:t>x,y</a:t>
                </a:r>
                <a:r>
                  <a:rPr lang="zh-CN" altLang="en-US" dirty="0" smtClean="0"/>
                  <a:t>所有简单路径中权值最小的值，</a:t>
                </a:r>
                <a:r>
                  <a:rPr lang="en-US" altLang="zh-CN" dirty="0" smtClean="0"/>
                  <a:t>f2(</a:t>
                </a:r>
                <a:r>
                  <a:rPr lang="en-US" altLang="zh-CN" dirty="0" err="1" smtClean="0"/>
                  <a:t>x,y</a:t>
                </a:r>
                <a:r>
                  <a:rPr lang="en-US" altLang="zh-CN" dirty="0" smtClean="0"/>
                  <a:t>)</a:t>
                </a:r>
                <a:r>
                  <a:rPr lang="zh-CN" altLang="en-US" dirty="0" smtClean="0"/>
                  <a:t>表示</a:t>
                </a:r>
                <a:r>
                  <a:rPr lang="zh-CN" altLang="en-US" dirty="0"/>
                  <a:t>在</a:t>
                </a:r>
                <a:r>
                  <a:rPr lang="zh-CN" altLang="en-US" dirty="0" smtClean="0"/>
                  <a:t>图</a:t>
                </a:r>
                <a:r>
                  <a:rPr lang="en-US" altLang="zh-CN" dirty="0" smtClean="0"/>
                  <a:t>2</a:t>
                </a:r>
                <a:r>
                  <a:rPr lang="zh-CN" altLang="en-US" dirty="0" smtClean="0"/>
                  <a:t>中</a:t>
                </a:r>
                <a:r>
                  <a:rPr lang="en-US" altLang="zh-CN" dirty="0" err="1"/>
                  <a:t>x,y</a:t>
                </a:r>
                <a:r>
                  <a:rPr lang="zh-CN" altLang="en-US" dirty="0" smtClean="0"/>
                  <a:t>所有简单路径</a:t>
                </a:r>
                <a:r>
                  <a:rPr lang="zh-CN" altLang="en-US" dirty="0"/>
                  <a:t>中权值最小的</a:t>
                </a:r>
                <a:r>
                  <a:rPr lang="zh-CN" altLang="en-US" dirty="0" smtClean="0"/>
                  <a:t>值。</a:t>
                </a:r>
                <a:endParaRPr lang="en-US" altLang="zh-CN" dirty="0" smtClean="0"/>
              </a:p>
              <a:p>
                <a:r>
                  <a:rPr lang="zh-CN" altLang="en-US" dirty="0"/>
                  <a:t>一条路径的权</a:t>
                </a:r>
                <a:r>
                  <a:rPr lang="zh-CN" altLang="en-US" dirty="0" smtClean="0"/>
                  <a:t>值定义为经过边的最大值。</a:t>
                </a:r>
                <a:endParaRPr lang="en-US" altLang="zh-CN" dirty="0" smtClean="0"/>
              </a:p>
              <a:p>
                <a:endParaRPr lang="en-US" altLang="zh-CN" dirty="0"/>
              </a:p>
              <a:p>
                <a:r>
                  <a:rPr lang="en-US" altLang="zh-CN" dirty="0" err="1" smtClean="0"/>
                  <a:t>n,m</a:t>
                </a:r>
                <a:r>
                  <a:rPr lang="en-US" altLang="zh-CN" dirty="0" smtClean="0"/>
                  <a:t>&lt;=200000</a:t>
                </a:r>
              </a:p>
              <a:p>
                <a:endParaRPr lang="en-US" altLang="zh-CN" dirty="0"/>
              </a:p>
              <a:p>
                <a:r>
                  <a:rPr lang="en-US" altLang="zh-CN" dirty="0" smtClean="0"/>
                  <a:t>1s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744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全局平衡二叉树</a:t>
            </a:r>
            <a:endParaRPr lang="zh-CN" altLang="en-US" dirty="0"/>
          </a:p>
        </p:txBody>
      </p:sp>
      <p:sp>
        <p:nvSpPr>
          <p:cNvPr id="3" name="内容占位符 2"/>
          <p:cNvSpPr>
            <a:spLocks noGrp="1"/>
          </p:cNvSpPr>
          <p:nvPr>
            <p:ph idx="1"/>
          </p:nvPr>
        </p:nvSpPr>
        <p:spPr>
          <a:xfrm>
            <a:off x="838200" y="1825624"/>
            <a:ext cx="10515600" cy="4610801"/>
          </a:xfrm>
        </p:spPr>
        <p:txBody>
          <a:bodyPr>
            <a:normAutofit lnSpcReduction="10000"/>
          </a:bodyPr>
          <a:lstStyle/>
          <a:p>
            <a:r>
              <a:rPr lang="zh-CN" altLang="en-US" dirty="0" smtClean="0"/>
              <a:t>也是基于树链剖分</a:t>
            </a:r>
            <a:endParaRPr lang="en-US" altLang="zh-CN" dirty="0" smtClean="0"/>
          </a:p>
          <a:p>
            <a:r>
              <a:rPr lang="zh-CN" altLang="en-US" dirty="0" smtClean="0"/>
              <a:t>对一条重链，将每一个点附上轻儿子的</a:t>
            </a:r>
            <a:r>
              <a:rPr lang="en-US" altLang="zh-CN" dirty="0" smtClean="0"/>
              <a:t>size</a:t>
            </a:r>
            <a:r>
              <a:rPr lang="zh-CN" altLang="en-US" dirty="0" smtClean="0"/>
              <a:t>和的权，找这一条链最中间的那个点，也就是去除这个点之后两边的权值和尽量均匀，然后将这个点取出来作为根，然后将分出的两条链作为儿子，做同样操作递归下去，就相当于对这条链分治。用这样形成的二叉树来维护信息。</a:t>
            </a:r>
            <a:endParaRPr lang="en-US" altLang="zh-CN" dirty="0" smtClean="0"/>
          </a:p>
          <a:p>
            <a:r>
              <a:rPr lang="zh-CN" altLang="en-US" dirty="0" smtClean="0"/>
              <a:t>因为从这棵二叉树往父亲走，和跳重链，</a:t>
            </a:r>
            <a:r>
              <a:rPr lang="en-US" altLang="zh-CN" dirty="0" smtClean="0"/>
              <a:t>size</a:t>
            </a:r>
            <a:r>
              <a:rPr lang="zh-CN" altLang="en-US" dirty="0" smtClean="0"/>
              <a:t>都会至少翻倍，那么这个复杂度是</a:t>
            </a:r>
            <a:r>
              <a:rPr lang="en-US" altLang="zh-CN" dirty="0" smtClean="0"/>
              <a:t>O(n log n)</a:t>
            </a:r>
            <a:r>
              <a:rPr lang="zh-CN" altLang="en-US" dirty="0" smtClean="0"/>
              <a:t>的。</a:t>
            </a:r>
            <a:endParaRPr lang="en-US" altLang="zh-CN" dirty="0" smtClean="0"/>
          </a:p>
          <a:p>
            <a:r>
              <a:rPr lang="zh-CN" altLang="en-US" dirty="0"/>
              <a:t>这种</a:t>
            </a:r>
            <a:r>
              <a:rPr lang="zh-CN" altLang="en-US" dirty="0" smtClean="0"/>
              <a:t>做法的常数要比</a:t>
            </a:r>
            <a:r>
              <a:rPr lang="en-US" altLang="zh-CN" dirty="0" smtClean="0"/>
              <a:t>LCT</a:t>
            </a:r>
            <a:r>
              <a:rPr lang="zh-CN" altLang="en-US" dirty="0" smtClean="0"/>
              <a:t>小，但代码复杂度要稍微比普通的树链剖分套数据结构大，如果需要强行将二次方</a:t>
            </a:r>
            <a:r>
              <a:rPr lang="en-US" altLang="zh-CN" dirty="0" smtClean="0"/>
              <a:t>log</a:t>
            </a:r>
            <a:r>
              <a:rPr lang="zh-CN" altLang="en-US" dirty="0" smtClean="0"/>
              <a:t>的复杂度降为一次方，这种方法是个很好的选择。</a:t>
            </a:r>
            <a:endParaRPr lang="en-US" altLang="zh-CN" dirty="0" smtClean="0"/>
          </a:p>
        </p:txBody>
      </p:sp>
    </p:spTree>
    <p:extLst>
      <p:ext uri="{BB962C8B-B14F-4D97-AF65-F5344CB8AC3E}">
        <p14:creationId xmlns:p14="http://schemas.microsoft.com/office/powerpoint/2010/main" val="265594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Codechef</a:t>
            </a:r>
            <a:r>
              <a:rPr lang="en-US" altLang="zh-CN" dirty="0"/>
              <a:t> SONATR</a:t>
            </a:r>
            <a:endParaRPr lang="zh-CN" altLang="en-US" dirty="0"/>
          </a:p>
        </p:txBody>
      </p:sp>
      <p:sp>
        <p:nvSpPr>
          <p:cNvPr id="3" name="内容占位符 2"/>
          <p:cNvSpPr>
            <a:spLocks noGrp="1"/>
          </p:cNvSpPr>
          <p:nvPr>
            <p:ph idx="1"/>
          </p:nvPr>
        </p:nvSpPr>
        <p:spPr/>
        <p:txBody>
          <a:bodyPr/>
          <a:lstStyle/>
          <a:p>
            <a:r>
              <a:rPr lang="zh-CN" altLang="en-US" dirty="0" smtClean="0"/>
              <a:t>一棵树，每个点有权值</a:t>
            </a:r>
            <a:r>
              <a:rPr lang="en-US" altLang="zh-CN" dirty="0" smtClean="0"/>
              <a:t>1~n</a:t>
            </a:r>
            <a:r>
              <a:rPr lang="zh-CN" altLang="en-US" dirty="0" smtClean="0"/>
              <a:t>，每种权值都存在，</a:t>
            </a:r>
            <a:r>
              <a:rPr lang="en-US" altLang="zh-CN" dirty="0" smtClean="0"/>
              <a:t>m</a:t>
            </a:r>
            <a:r>
              <a:rPr lang="zh-CN" altLang="en-US" dirty="0" smtClean="0"/>
              <a:t>次操作，每次交换两个点的权值，并询问最大的</a:t>
            </a:r>
            <a:r>
              <a:rPr lang="en-US" altLang="zh-CN" dirty="0" smtClean="0"/>
              <a:t>L</a:t>
            </a:r>
            <a:r>
              <a:rPr lang="zh-CN" altLang="en-US" dirty="0" smtClean="0"/>
              <a:t>，权值为</a:t>
            </a:r>
            <a:r>
              <a:rPr lang="en-US" altLang="zh-CN" dirty="0" smtClean="0"/>
              <a:t>1~L</a:t>
            </a:r>
            <a:r>
              <a:rPr lang="zh-CN" altLang="en-US" dirty="0" smtClean="0"/>
              <a:t>的点形成一条路径。</a:t>
            </a:r>
            <a:endParaRPr lang="en-US" altLang="zh-CN" dirty="0" smtClean="0"/>
          </a:p>
          <a:p>
            <a:endParaRPr lang="en-US" altLang="zh-CN" dirty="0"/>
          </a:p>
          <a:p>
            <a:r>
              <a:rPr lang="en-US" altLang="zh-CN" dirty="0"/>
              <a:t>n</a:t>
            </a:r>
            <a:r>
              <a:rPr lang="en-US" altLang="zh-CN" dirty="0" smtClean="0"/>
              <a:t>&lt;=500000</a:t>
            </a:r>
          </a:p>
          <a:p>
            <a:endParaRPr lang="en-US" altLang="zh-CN" dirty="0"/>
          </a:p>
          <a:p>
            <a:r>
              <a:rPr lang="en-US" altLang="zh-CN" dirty="0" smtClean="0"/>
              <a:t>3s</a:t>
            </a:r>
            <a:endParaRPr lang="zh-CN" altLang="en-US" dirty="0"/>
          </a:p>
        </p:txBody>
      </p:sp>
    </p:spTree>
    <p:extLst>
      <p:ext uri="{BB962C8B-B14F-4D97-AF65-F5344CB8AC3E}">
        <p14:creationId xmlns:p14="http://schemas.microsoft.com/office/powerpoint/2010/main" val="409387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lstStyle/>
          <a:p>
            <a:r>
              <a:rPr lang="zh-CN" altLang="en-US" dirty="0" smtClean="0"/>
              <a:t>要求支持：</a:t>
            </a:r>
            <a:endParaRPr lang="en-US" altLang="zh-CN" dirty="0" smtClean="0"/>
          </a:p>
          <a:p>
            <a:r>
              <a:rPr lang="en-US" altLang="zh-CN" dirty="0" smtClean="0"/>
              <a:t>1.</a:t>
            </a:r>
            <a:r>
              <a:rPr lang="zh-CN" altLang="en-US" dirty="0" smtClean="0"/>
              <a:t>区间对</a:t>
            </a:r>
            <a:r>
              <a:rPr lang="en-US" altLang="zh-CN" dirty="0" smtClean="0"/>
              <a:t>x</a:t>
            </a:r>
            <a:r>
              <a:rPr lang="zh-CN" altLang="en-US" dirty="0" smtClean="0"/>
              <a:t>取</a:t>
            </a:r>
            <a:r>
              <a:rPr lang="en-US" altLang="zh-CN" dirty="0" smtClean="0"/>
              <a:t>min</a:t>
            </a:r>
            <a:r>
              <a:rPr lang="zh-CN" altLang="en-US" dirty="0" smtClean="0"/>
              <a:t>取</a:t>
            </a:r>
            <a:r>
              <a:rPr lang="en-US" altLang="zh-CN" dirty="0" smtClean="0"/>
              <a:t>max</a:t>
            </a:r>
          </a:p>
          <a:p>
            <a:r>
              <a:rPr lang="en-US" altLang="zh-CN" dirty="0" smtClean="0"/>
              <a:t>2.</a:t>
            </a:r>
            <a:r>
              <a:rPr lang="zh-CN" altLang="en-US" dirty="0" smtClean="0"/>
              <a:t>单点修改</a:t>
            </a:r>
            <a:endParaRPr lang="en-US" altLang="zh-CN" dirty="0" smtClean="0"/>
          </a:p>
          <a:p>
            <a:r>
              <a:rPr lang="en-US" altLang="zh-CN" dirty="0" smtClean="0"/>
              <a:t>3.</a:t>
            </a:r>
            <a:r>
              <a:rPr lang="zh-CN" altLang="en-US" dirty="0" smtClean="0"/>
              <a:t>区间查询最大值、最小值或求和</a:t>
            </a:r>
            <a:endParaRPr lang="en-US" altLang="zh-CN" dirty="0" smtClean="0"/>
          </a:p>
          <a:p>
            <a:endParaRPr lang="en-US" altLang="zh-CN" dirty="0"/>
          </a:p>
          <a:p>
            <a:r>
              <a:rPr lang="en-US" altLang="zh-CN" dirty="0" smtClean="0"/>
              <a:t>O(n log n)</a:t>
            </a:r>
            <a:r>
              <a:rPr lang="zh-CN" altLang="en-US" dirty="0" smtClean="0"/>
              <a:t>的复杂度实现</a:t>
            </a:r>
            <a:endParaRPr lang="en-US" altLang="zh-CN" dirty="0" smtClean="0"/>
          </a:p>
        </p:txBody>
      </p:sp>
    </p:spTree>
    <p:extLst>
      <p:ext uri="{BB962C8B-B14F-4D97-AF65-F5344CB8AC3E}">
        <p14:creationId xmlns:p14="http://schemas.microsoft.com/office/powerpoint/2010/main" val="272672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由于没办法知道每一个位置是否比操作的数要小，区间取最值无法用普通的懒标记处理，那我们要用特殊一点的标记。</a:t>
            </a:r>
            <a:endParaRPr lang="en-US" altLang="zh-CN" dirty="0" smtClean="0"/>
          </a:p>
          <a:p>
            <a:r>
              <a:rPr lang="zh-CN" altLang="en-US" dirty="0" smtClean="0"/>
              <a:t>那么我们将引用如下方法：吉司机线段树</a:t>
            </a:r>
            <a:r>
              <a:rPr lang="en-US" altLang="zh-CN" dirty="0" smtClean="0"/>
              <a:t>(</a:t>
            </a:r>
            <a:r>
              <a:rPr lang="zh-CN" altLang="en-US" dirty="0"/>
              <a:t>其一</a:t>
            </a:r>
            <a:r>
              <a:rPr lang="en-US" altLang="zh-CN" dirty="0" smtClean="0"/>
              <a:t>)</a:t>
            </a:r>
          </a:p>
          <a:p>
            <a:endParaRPr lang="en-US" altLang="zh-CN" dirty="0"/>
          </a:p>
          <a:p>
            <a:r>
              <a:rPr lang="zh-CN" altLang="en-US" dirty="0" smtClean="0"/>
              <a:t>我们</a:t>
            </a:r>
            <a:r>
              <a:rPr lang="zh-CN" altLang="en-US" dirty="0"/>
              <a:t>很</a:t>
            </a:r>
            <a:r>
              <a:rPr lang="zh-CN" altLang="en-US" dirty="0" smtClean="0"/>
              <a:t>容易能够臆想到，如果这个区间的最大值比操作的</a:t>
            </a:r>
            <a:r>
              <a:rPr lang="en-US" altLang="zh-CN" dirty="0" smtClean="0"/>
              <a:t>x</a:t>
            </a:r>
            <a:r>
              <a:rPr lang="zh-CN" altLang="en-US" dirty="0" smtClean="0"/>
              <a:t>大，那么就暴力改下去，否则就不改。但很显然，可以不断对一个更小的取</a:t>
            </a:r>
            <a:r>
              <a:rPr lang="en-US" altLang="zh-CN" dirty="0" smtClean="0"/>
              <a:t>min</a:t>
            </a:r>
            <a:r>
              <a:rPr lang="zh-CN" altLang="en-US" dirty="0" smtClean="0"/>
              <a:t>，你每一次都要走下去，显然这个要爆。</a:t>
            </a:r>
            <a:endParaRPr lang="en-US" altLang="zh-CN" dirty="0" smtClean="0"/>
          </a:p>
          <a:p>
            <a:r>
              <a:rPr lang="zh-CN" altLang="en-US" dirty="0" smtClean="0"/>
              <a:t>按照吉老师的说法，我们记最大值和严格次大值，如果修改值</a:t>
            </a:r>
            <a:r>
              <a:rPr lang="en-US" altLang="zh-CN" dirty="0" smtClean="0"/>
              <a:t>x</a:t>
            </a:r>
            <a:r>
              <a:rPr lang="zh-CN" altLang="en-US" dirty="0" smtClean="0"/>
              <a:t>大于严格次大值，那么就打标记或者不动它，这个复杂度是</a:t>
            </a:r>
            <a:r>
              <a:rPr lang="en-US" altLang="zh-CN" dirty="0" smtClean="0"/>
              <a:t>O(n log n)</a:t>
            </a:r>
            <a:r>
              <a:rPr lang="zh-CN" altLang="en-US" dirty="0" smtClean="0"/>
              <a:t>的。</a:t>
            </a:r>
            <a:endParaRPr lang="en-US" altLang="zh-CN" dirty="0" smtClean="0"/>
          </a:p>
        </p:txBody>
      </p:sp>
    </p:spTree>
    <p:extLst>
      <p:ext uri="{BB962C8B-B14F-4D97-AF65-F5344CB8AC3E}">
        <p14:creationId xmlns:p14="http://schemas.microsoft.com/office/powerpoint/2010/main" val="42649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a:xfrm>
            <a:off x="838200" y="1825624"/>
            <a:ext cx="10515600" cy="5032375"/>
          </a:xfrm>
        </p:spPr>
        <p:txBody>
          <a:bodyPr/>
          <a:lstStyle/>
          <a:p>
            <a:r>
              <a:rPr lang="zh-CN" altLang="en-US" dirty="0" smtClean="0"/>
              <a:t>但是这怎么看都很假，怎么证呢？</a:t>
            </a:r>
            <a:endParaRPr lang="en-US" altLang="zh-CN" dirty="0" smtClean="0"/>
          </a:p>
          <a:p>
            <a:r>
              <a:rPr lang="zh-CN" altLang="en-US" dirty="0" smtClean="0"/>
              <a:t>吉老师有一种很好的证法，但是这里用高手林立的证明方法：</a:t>
            </a:r>
            <a:endParaRPr lang="en-US" altLang="zh-CN" dirty="0" smtClean="0"/>
          </a:p>
          <a:p>
            <a:pPr marL="0" indent="0">
              <a:buNone/>
            </a:pPr>
            <a:endParaRPr lang="en-US" altLang="zh-CN" dirty="0" smtClean="0"/>
          </a:p>
          <a:p>
            <a:pPr marL="0" indent="0">
              <a:buNone/>
            </a:pPr>
            <a:r>
              <a:rPr lang="zh-CN" altLang="en-US" dirty="0" smtClean="0"/>
              <a:t>设势能函数</a:t>
            </a:r>
            <a:r>
              <a:rPr lang="az-Cyrl-AZ" altLang="zh-CN" dirty="0" smtClean="0"/>
              <a:t>ф</a:t>
            </a:r>
            <a:r>
              <a:rPr lang="en-US" altLang="zh-CN" dirty="0" smtClean="0"/>
              <a:t>(x)</a:t>
            </a:r>
            <a:r>
              <a:rPr lang="zh-CN" altLang="en-US" dirty="0" smtClean="0"/>
              <a:t>为线段树上每一个点对应的区间不同数的种数。</a:t>
            </a:r>
            <a:endParaRPr lang="en-US" altLang="zh-CN" dirty="0" smtClean="0"/>
          </a:p>
          <a:p>
            <a:pPr marL="0" indent="0">
              <a:buNone/>
            </a:pPr>
            <a:r>
              <a:rPr lang="zh-CN" altLang="en-US" dirty="0"/>
              <a:t>一</a:t>
            </a:r>
            <a:r>
              <a:rPr lang="zh-CN" altLang="en-US" dirty="0" smtClean="0"/>
              <a:t>开始势能是</a:t>
            </a:r>
            <a:r>
              <a:rPr lang="en-US" altLang="zh-CN" dirty="0" smtClean="0"/>
              <a:t>O(n log n)</a:t>
            </a:r>
            <a:r>
              <a:rPr lang="zh-CN" altLang="en-US" dirty="0" smtClean="0"/>
              <a:t>的。</a:t>
            </a:r>
            <a:endParaRPr lang="en-US" altLang="zh-CN" dirty="0" smtClean="0"/>
          </a:p>
          <a:p>
            <a:pPr marL="0" indent="0">
              <a:buNone/>
            </a:pPr>
            <a:r>
              <a:rPr lang="zh-CN" altLang="en-US" dirty="0" smtClean="0"/>
              <a:t>每一次单点修改会使势能增加</a:t>
            </a:r>
            <a:r>
              <a:rPr lang="en-US" altLang="zh-CN" dirty="0" smtClean="0"/>
              <a:t>O(log n)</a:t>
            </a:r>
            <a:r>
              <a:rPr lang="zh-CN" altLang="en-US" dirty="0" smtClean="0"/>
              <a:t>。</a:t>
            </a:r>
            <a:endParaRPr lang="en-US" altLang="zh-CN" dirty="0" smtClean="0"/>
          </a:p>
          <a:p>
            <a:pPr marL="0" indent="0">
              <a:buNone/>
            </a:pPr>
            <a:r>
              <a:rPr lang="zh-CN" altLang="en-US" dirty="0"/>
              <a:t>每一</a:t>
            </a:r>
            <a:r>
              <a:rPr lang="zh-CN" altLang="en-US" dirty="0" smtClean="0"/>
              <a:t>次取</a:t>
            </a:r>
            <a:r>
              <a:rPr lang="en-US" altLang="zh-CN" dirty="0" smtClean="0"/>
              <a:t>min</a:t>
            </a:r>
            <a:r>
              <a:rPr lang="zh-CN" altLang="en-US" dirty="0" smtClean="0"/>
              <a:t>会定位到</a:t>
            </a:r>
            <a:r>
              <a:rPr lang="en-US" altLang="zh-CN" dirty="0" smtClean="0"/>
              <a:t>O(log n)</a:t>
            </a:r>
            <a:r>
              <a:rPr lang="zh-CN" altLang="en-US" dirty="0" smtClean="0"/>
              <a:t>个区间，若在某个区间上，不动或者直接打标记，不耗费复杂度；如果走下去，就说明最大值和严格次大值都会被取</a:t>
            </a:r>
            <a:r>
              <a:rPr lang="en-US" altLang="zh-CN" dirty="0" smtClean="0"/>
              <a:t>min</a:t>
            </a:r>
            <a:r>
              <a:rPr lang="zh-CN" altLang="en-US" dirty="0" smtClean="0"/>
              <a:t>为同一值，时间复杂度贡献</a:t>
            </a:r>
            <a:r>
              <a:rPr lang="en-US" altLang="zh-CN" dirty="0" smtClean="0"/>
              <a:t>O(1)</a:t>
            </a:r>
            <a:r>
              <a:rPr lang="zh-CN" altLang="en-US" dirty="0" smtClean="0"/>
              <a:t>，势能至少会减少</a:t>
            </a:r>
            <a:r>
              <a:rPr lang="en-US" altLang="zh-CN" dirty="0" smtClean="0"/>
              <a:t>O(1)</a:t>
            </a:r>
            <a:r>
              <a:rPr lang="zh-CN" altLang="en-US" dirty="0" smtClean="0"/>
              <a:t>，那么总复杂度是</a:t>
            </a:r>
            <a:r>
              <a:rPr lang="en-US" altLang="zh-CN" dirty="0" smtClean="0"/>
              <a:t>O(n log n + m log n)</a:t>
            </a:r>
            <a:r>
              <a:rPr lang="zh-CN" altLang="en-US" dirty="0" smtClean="0"/>
              <a:t>的。</a:t>
            </a:r>
            <a:endParaRPr lang="en-US" altLang="zh-CN" dirty="0" smtClean="0"/>
          </a:p>
          <a:p>
            <a:pPr marL="0" indent="0">
              <a:buNone/>
            </a:pPr>
            <a:endParaRPr lang="zh-CN" altLang="en-US" dirty="0"/>
          </a:p>
        </p:txBody>
      </p:sp>
    </p:spTree>
    <p:extLst>
      <p:ext uri="{BB962C8B-B14F-4D97-AF65-F5344CB8AC3E}">
        <p14:creationId xmlns:p14="http://schemas.microsoft.com/office/powerpoint/2010/main" val="408286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lstStyle/>
          <a:p>
            <a:r>
              <a:rPr lang="zh-CN" altLang="en-US" dirty="0" smtClean="0"/>
              <a:t>如果加上区间加，赋值？</a:t>
            </a:r>
            <a:endParaRPr lang="en-US" altLang="zh-CN" dirty="0" smtClean="0"/>
          </a:p>
          <a:p>
            <a:r>
              <a:rPr lang="zh-CN" altLang="en-US" dirty="0" smtClean="0"/>
              <a:t>上述分析就不适用了，钠碘酸呢？</a:t>
            </a:r>
            <a:endParaRPr lang="en-US" altLang="zh-CN" dirty="0" smtClean="0"/>
          </a:p>
          <a:p>
            <a:endParaRPr lang="en-US" altLang="zh-CN" dirty="0"/>
          </a:p>
          <a:p>
            <a:r>
              <a:rPr lang="zh-CN" altLang="en-US" dirty="0" smtClean="0"/>
              <a:t>其实用上述方法也是可行的，只是复杂度升到</a:t>
            </a:r>
            <a:r>
              <a:rPr lang="en-US" altLang="zh-CN" dirty="0" smtClean="0"/>
              <a:t>O(n log^2 n)</a:t>
            </a:r>
          </a:p>
          <a:p>
            <a:r>
              <a:rPr lang="zh-CN" altLang="en-US" dirty="0" smtClean="0"/>
              <a:t>这里给大家一点思考，就不证明了，有兴趣的可以参考吉如一</a:t>
            </a:r>
            <a:r>
              <a:rPr lang="en-US" altLang="zh-CN" dirty="0" smtClean="0"/>
              <a:t>2016</a:t>
            </a:r>
            <a:r>
              <a:rPr lang="zh-CN" altLang="en-US" dirty="0" smtClean="0"/>
              <a:t>的论文。</a:t>
            </a:r>
            <a:endParaRPr lang="en-US" altLang="zh-CN" dirty="0" smtClean="0"/>
          </a:p>
        </p:txBody>
      </p:sp>
    </p:spTree>
    <p:extLst>
      <p:ext uri="{BB962C8B-B14F-4D97-AF65-F5344CB8AC3E}">
        <p14:creationId xmlns:p14="http://schemas.microsoft.com/office/powerpoint/2010/main" val="35682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例题：</a:t>
            </a:r>
            <a:endParaRPr lang="en-US" altLang="zh-CN" dirty="0" smtClean="0"/>
          </a:p>
          <a:p>
            <a:endParaRPr lang="en-US" altLang="zh-CN" dirty="0"/>
          </a:p>
          <a:p>
            <a:r>
              <a:rPr lang="zh-CN" altLang="en-US" dirty="0" smtClean="0"/>
              <a:t>支持区间取</a:t>
            </a:r>
            <a:r>
              <a:rPr lang="en-US" altLang="zh-CN" dirty="0" smtClean="0"/>
              <a:t>min</a:t>
            </a:r>
          </a:p>
          <a:p>
            <a:r>
              <a:rPr lang="zh-CN" altLang="en-US" dirty="0" smtClean="0"/>
              <a:t>区间加</a:t>
            </a:r>
            <a:endParaRPr lang="en-US" altLang="zh-CN" dirty="0" smtClean="0"/>
          </a:p>
          <a:p>
            <a:r>
              <a:rPr lang="zh-CN" altLang="en-US" dirty="0" smtClean="0"/>
              <a:t>区间求</a:t>
            </a:r>
            <a:r>
              <a:rPr lang="en-US" altLang="zh-CN" dirty="0" err="1" smtClean="0"/>
              <a:t>gcd</a:t>
            </a:r>
            <a:endParaRPr lang="en-US" altLang="zh-CN" dirty="0" smtClean="0"/>
          </a:p>
          <a:p>
            <a:endParaRPr lang="en-US" altLang="zh-CN" dirty="0"/>
          </a:p>
          <a:p>
            <a:r>
              <a:rPr lang="zh-CN" altLang="en-US" dirty="0"/>
              <a:t>数据</a:t>
            </a:r>
            <a:r>
              <a:rPr lang="zh-CN" altLang="en-US" dirty="0" smtClean="0"/>
              <a:t>范围</a:t>
            </a:r>
            <a:r>
              <a:rPr lang="en-US" altLang="zh-CN" dirty="0" smtClean="0"/>
              <a:t>50000</a:t>
            </a:r>
            <a:endParaRPr lang="zh-CN" altLang="en-US" dirty="0"/>
          </a:p>
        </p:txBody>
      </p:sp>
    </p:spTree>
    <p:extLst>
      <p:ext uri="{BB962C8B-B14F-4D97-AF65-F5344CB8AC3E}">
        <p14:creationId xmlns:p14="http://schemas.microsoft.com/office/powerpoint/2010/main" val="39941835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5537</TotalTime>
  <Words>2730</Words>
  <Application>Microsoft Office PowerPoint</Application>
  <PresentationFormat>宽屏</PresentationFormat>
  <Paragraphs>257</Paragraphs>
  <Slides>40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宋体</vt:lpstr>
      <vt:lpstr>Arial</vt:lpstr>
      <vt:lpstr>Calibri</vt:lpstr>
      <vt:lpstr>Calibri Light</vt:lpstr>
      <vt:lpstr>Cambria Math</vt:lpstr>
      <vt:lpstr>Wingdings</vt:lpstr>
      <vt:lpstr>Office 主题</vt:lpstr>
      <vt:lpstr>成为工匠的必备素质</vt:lpstr>
      <vt:lpstr>注意事项</vt:lpstr>
      <vt:lpstr>内容简述</vt:lpstr>
      <vt:lpstr>全局平衡二叉树</vt:lpstr>
      <vt:lpstr>区间最值操作</vt:lpstr>
      <vt:lpstr>区间最值操作</vt:lpstr>
      <vt:lpstr>区间最值操作</vt:lpstr>
      <vt:lpstr>区间最值操作</vt:lpstr>
      <vt:lpstr>区间最值操作</vt:lpstr>
      <vt:lpstr>区间最值操作</vt:lpstr>
      <vt:lpstr>区间最值操作</vt:lpstr>
      <vt:lpstr>历史版本查询</vt:lpstr>
      <vt:lpstr>历史版本查询</vt:lpstr>
      <vt:lpstr>历史版本查询</vt:lpstr>
      <vt:lpstr>历史版本查询</vt:lpstr>
      <vt:lpstr>历史版本查询</vt:lpstr>
      <vt:lpstr>历史版本查询</vt:lpstr>
      <vt:lpstr>可追溯化数据结构</vt:lpstr>
      <vt:lpstr>可追溯化数据结构——并查集1</vt:lpstr>
      <vt:lpstr>可追溯化数据结构——并查集1</vt:lpstr>
      <vt:lpstr>可追溯化数据结构——并查集2</vt:lpstr>
      <vt:lpstr>可追溯化数据结构——并查集2</vt:lpstr>
      <vt:lpstr>可追溯化数据结构——队列</vt:lpstr>
      <vt:lpstr>可追溯化数据结构——队列</vt:lpstr>
      <vt:lpstr>可追溯化数据结构——栈</vt:lpstr>
      <vt:lpstr>可追溯化数据结构——栈</vt:lpstr>
      <vt:lpstr>可追溯化数据结构——双端队列</vt:lpstr>
      <vt:lpstr>可追溯化数据结构——双端队列</vt:lpstr>
      <vt:lpstr>可追溯化数据结构——堆</vt:lpstr>
      <vt:lpstr>可追溯化数据结构——堆</vt:lpstr>
      <vt:lpstr>可追溯化数据结构——堆</vt:lpstr>
      <vt:lpstr>可追溯化数据结构——堆</vt:lpstr>
      <vt:lpstr>可追溯化数据结构——堆</vt:lpstr>
      <vt:lpstr>GetSplitKey( { T1 , T2 , … , Tk } , s )</vt:lpstr>
      <vt:lpstr>可追溯化数据结构——堆</vt:lpstr>
      <vt:lpstr>随便来几道NOIP题</vt:lpstr>
      <vt:lpstr>【JZOJ6153】Tree </vt:lpstr>
      <vt:lpstr>CF1149C Tree Generator™</vt:lpstr>
      <vt:lpstr>Codechef MXMN</vt:lpstr>
      <vt:lpstr>Codechef SONATR</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539</cp:revision>
  <dcterms:created xsi:type="dcterms:W3CDTF">2019-08-01T14:23:37Z</dcterms:created>
  <dcterms:modified xsi:type="dcterms:W3CDTF">2019-08-05T10:48:32Z</dcterms:modified>
</cp:coreProperties>
</file>