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 id="2147483972" r:id="rId2"/>
  </p:sldMasterIdLst>
  <p:sldIdLst>
    <p:sldId id="256" r:id="rId3"/>
    <p:sldId id="260" r:id="rId4"/>
    <p:sldId id="257" r:id="rId5"/>
    <p:sldId id="258" r:id="rId6"/>
    <p:sldId id="259" r:id="rId7"/>
    <p:sldId id="261" r:id="rId8"/>
    <p:sldId id="262" r:id="rId9"/>
    <p:sldId id="263" r:id="rId10"/>
    <p:sldId id="264" r:id="rId11"/>
    <p:sldId id="265" r:id="rId12"/>
    <p:sldId id="266" r:id="rId13"/>
    <p:sldId id="267" r:id="rId14"/>
    <p:sldId id="268" r:id="rId15"/>
    <p:sldId id="274" r:id="rId16"/>
    <p:sldId id="275" r:id="rId17"/>
    <p:sldId id="276" r:id="rId18"/>
    <p:sldId id="269" r:id="rId19"/>
    <p:sldId id="270" r:id="rId20"/>
    <p:sldId id="271" r:id="rId21"/>
    <p:sldId id="279" r:id="rId22"/>
    <p:sldId id="305" r:id="rId23"/>
    <p:sldId id="306" r:id="rId24"/>
    <p:sldId id="282" r:id="rId25"/>
    <p:sldId id="283" r:id="rId26"/>
    <p:sldId id="284" r:id="rId27"/>
    <p:sldId id="281" r:id="rId28"/>
    <p:sldId id="286" r:id="rId29"/>
    <p:sldId id="287" r:id="rId30"/>
    <p:sldId id="288" r:id="rId31"/>
    <p:sldId id="285" r:id="rId32"/>
    <p:sldId id="289" r:id="rId33"/>
    <p:sldId id="272" r:id="rId34"/>
    <p:sldId id="273" r:id="rId35"/>
    <p:sldId id="277" r:id="rId36"/>
    <p:sldId id="278" r:id="rId37"/>
    <p:sldId id="299" r:id="rId38"/>
    <p:sldId id="280" r:id="rId39"/>
    <p:sldId id="290" r:id="rId40"/>
    <p:sldId id="291" r:id="rId41"/>
    <p:sldId id="292" r:id="rId42"/>
    <p:sldId id="312" r:id="rId43"/>
    <p:sldId id="313" r:id="rId44"/>
    <p:sldId id="314" r:id="rId45"/>
    <p:sldId id="307" r:id="rId46"/>
    <p:sldId id="308" r:id="rId47"/>
    <p:sldId id="294" r:id="rId48"/>
    <p:sldId id="295" r:id="rId49"/>
    <p:sldId id="296" r:id="rId50"/>
    <p:sldId id="293" r:id="rId51"/>
    <p:sldId id="297" r:id="rId52"/>
    <p:sldId id="298" r:id="rId53"/>
    <p:sldId id="300" r:id="rId54"/>
    <p:sldId id="301" r:id="rId55"/>
    <p:sldId id="302" r:id="rId56"/>
    <p:sldId id="309" r:id="rId57"/>
    <p:sldId id="310" r:id="rId58"/>
    <p:sldId id="311" r:id="rId59"/>
    <p:sldId id="304" r:id="rId60"/>
    <p:sldId id="303"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5" autoAdjust="0"/>
    <p:restoredTop sz="93729" autoAdjust="0"/>
  </p:normalViewPr>
  <p:slideViewPr>
    <p:cSldViewPr snapToGrid="0">
      <p:cViewPr varScale="1">
        <p:scale>
          <a:sx n="66" d="100"/>
          <a:sy n="66" d="100"/>
        </p:scale>
        <p:origin x="23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8ECFE7D-AC47-4D5D-9059-FA0A2DF1C80C}" type="datetimeFigureOut">
              <a:rPr lang="zh-CN" altLang="en-US" smtClean="0"/>
              <a:t>2019/8/14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C72480-BC80-49D0-89A5-A577D1E3897C}" type="slidenum">
              <a:rPr lang="zh-CN" altLang="en-US" smtClean="0"/>
              <a:t>‹#›</a:t>
            </a:fld>
            <a:endParaRPr lang="zh-CN" altLang="en-US"/>
          </a:p>
        </p:txBody>
      </p:sp>
    </p:spTree>
    <p:extLst>
      <p:ext uri="{BB962C8B-B14F-4D97-AF65-F5344CB8AC3E}">
        <p14:creationId xmlns:p14="http://schemas.microsoft.com/office/powerpoint/2010/main" val="541615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8ECFE7D-AC47-4D5D-9059-FA0A2DF1C80C}" type="datetimeFigureOut">
              <a:rPr lang="zh-CN" altLang="en-US" smtClean="0"/>
              <a:t>2019/8/14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C72480-BC80-49D0-89A5-A577D1E3897C}" type="slidenum">
              <a:rPr lang="zh-CN" altLang="en-US" smtClean="0"/>
              <a:t>‹#›</a:t>
            </a:fld>
            <a:endParaRPr lang="zh-CN" altLang="en-US"/>
          </a:p>
        </p:txBody>
      </p:sp>
    </p:spTree>
    <p:extLst>
      <p:ext uri="{BB962C8B-B14F-4D97-AF65-F5344CB8AC3E}">
        <p14:creationId xmlns:p14="http://schemas.microsoft.com/office/powerpoint/2010/main" val="2963271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08ECFE7D-AC47-4D5D-9059-FA0A2DF1C80C}" type="datetimeFigureOut">
              <a:rPr lang="zh-CN" altLang="en-US" smtClean="0"/>
              <a:t>2019/8/14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C72480-BC80-49D0-89A5-A577D1E3897C}" type="slidenum">
              <a:rPr lang="zh-CN" altLang="en-US" smtClean="0"/>
              <a:t>‹#›</a:t>
            </a:fld>
            <a:endParaRPr lang="zh-CN" altLang="en-US"/>
          </a:p>
        </p:txBody>
      </p:sp>
    </p:spTree>
    <p:extLst>
      <p:ext uri="{BB962C8B-B14F-4D97-AF65-F5344CB8AC3E}">
        <p14:creationId xmlns:p14="http://schemas.microsoft.com/office/powerpoint/2010/main" val="1583989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08ECFE7D-AC47-4D5D-9059-FA0A2DF1C80C}" type="datetimeFigureOut">
              <a:rPr lang="zh-CN" altLang="en-US" smtClean="0"/>
              <a:t>2019/8/14</a:t>
            </a:fld>
            <a:endParaRPr lang="zh-CN" altLang="en-US"/>
          </a:p>
        </p:txBody>
      </p:sp>
      <p:sp>
        <p:nvSpPr>
          <p:cNvPr id="9" name="Footer Placeholder 8"/>
          <p:cNvSpPr>
            <a:spLocks noGrp="1"/>
          </p:cNvSpPr>
          <p:nvPr>
            <p:ph type="ftr" sz="quarter" idx="11"/>
          </p:nvPr>
        </p:nvSpPr>
        <p:spPr/>
        <p:txBody>
          <a:bodyPr/>
          <a:lstStyle/>
          <a:p>
            <a:endParaRPr lang="zh-CN" altLang="en-US"/>
          </a:p>
        </p:txBody>
      </p:sp>
      <p:sp>
        <p:nvSpPr>
          <p:cNvPr id="10" name="Slide Number Placeholder 9"/>
          <p:cNvSpPr>
            <a:spLocks noGrp="1"/>
          </p:cNvSpPr>
          <p:nvPr>
            <p:ph type="sldNum" sz="quarter" idx="12"/>
          </p:nvPr>
        </p:nvSpPr>
        <p:spPr/>
        <p:txBody>
          <a:bodyPr/>
          <a:lstStyle/>
          <a:p>
            <a:fld id="{FEC72480-BC80-49D0-89A5-A577D1E3897C}" type="slidenum">
              <a:rPr lang="zh-CN" altLang="en-US" smtClean="0"/>
              <a:t>‹#›</a:t>
            </a:fld>
            <a:endParaRPr lang="zh-CN" altLang="en-US"/>
          </a:p>
        </p:txBody>
      </p:sp>
    </p:spTree>
    <p:extLst>
      <p:ext uri="{BB962C8B-B14F-4D97-AF65-F5344CB8AC3E}">
        <p14:creationId xmlns:p14="http://schemas.microsoft.com/office/powerpoint/2010/main" val="1161237657"/>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8ECFE7D-AC47-4D5D-9059-FA0A2DF1C80C}" type="datetimeFigureOut">
              <a:rPr lang="zh-CN" altLang="en-US" smtClean="0"/>
              <a:t>2019/8/14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C72480-BC80-49D0-89A5-A577D1E3897C}" type="slidenum">
              <a:rPr lang="zh-CN" altLang="en-US" smtClean="0"/>
              <a:t>‹#›</a:t>
            </a:fld>
            <a:endParaRPr lang="zh-CN" alt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5892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zh-CN" altLang="en-US"/>
              <a:t>单击此处编辑母版标题样式</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8ECFE7D-AC47-4D5D-9059-FA0A2DF1C80C}" type="datetimeFigureOut">
              <a:rPr lang="zh-CN" altLang="en-US" smtClean="0"/>
              <a:t>2019/8/14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C72480-BC80-49D0-89A5-A577D1E3897C}" type="slidenum">
              <a:rPr lang="zh-CN" altLang="en-US" smtClean="0"/>
              <a:t>‹#›</a:t>
            </a:fld>
            <a:endParaRPr lang="zh-CN" alt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55146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8ECFE7D-AC47-4D5D-9059-FA0A2DF1C80C}" type="datetimeFigureOut">
              <a:rPr lang="zh-CN" altLang="en-US" smtClean="0"/>
              <a:t>2019/8/14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EC72480-BC80-49D0-89A5-A577D1E3897C}" type="slidenum">
              <a:rPr lang="zh-CN" altLang="en-US" smtClean="0"/>
              <a:t>‹#›</a:t>
            </a:fld>
            <a:endParaRPr lang="zh-CN" alt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662818"/>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zh-CN" altLang="en-US"/>
              <a:t>单击此处编辑母版文本样式</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8ECFE7D-AC47-4D5D-9059-FA0A2DF1C80C}" type="datetimeFigureOut">
              <a:rPr lang="zh-CN" altLang="en-US" smtClean="0"/>
              <a:t>2019/8/14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EC72480-BC80-49D0-89A5-A577D1E3897C}" type="slidenum">
              <a:rPr lang="zh-CN" altLang="en-US" smtClean="0"/>
              <a:t>‹#›</a:t>
            </a:fld>
            <a:endParaRPr lang="zh-CN" altLang="en-US"/>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22553515"/>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8ECFE7D-AC47-4D5D-9059-FA0A2DF1C80C}" type="datetimeFigureOut">
              <a:rPr lang="zh-CN" altLang="en-US" smtClean="0"/>
              <a:t>2019/8/14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EC72480-BC80-49D0-89A5-A577D1E3897C}" type="slidenum">
              <a:rPr lang="zh-CN" altLang="en-US" smtClean="0"/>
              <a:t>‹#›</a:t>
            </a:fld>
            <a:endParaRPr lang="zh-CN" alt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44382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ECFE7D-AC47-4D5D-9059-FA0A2DF1C80C}" type="datetimeFigureOut">
              <a:rPr lang="zh-CN" altLang="en-US" smtClean="0"/>
              <a:t>2019/8/14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EC72480-BC80-49D0-89A5-A577D1E3897C}" type="slidenum">
              <a:rPr lang="zh-CN" altLang="en-US" smtClean="0"/>
              <a:t>‹#›</a:t>
            </a:fld>
            <a:endParaRPr lang="zh-CN" altLang="en-US"/>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817253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zh-CN" altLang="en-US"/>
              <a:t>单击此处编辑母版标题样式</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8ECFE7D-AC47-4D5D-9059-FA0A2DF1C80C}" type="datetimeFigureOut">
              <a:rPr lang="zh-CN" altLang="en-US" smtClean="0"/>
              <a:t>2019/8/14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EC72480-BC80-49D0-89A5-A577D1E3897C}" type="slidenum">
              <a:rPr lang="zh-CN" altLang="en-US" smtClean="0"/>
              <a:t>‹#›</a:t>
            </a:fld>
            <a:endParaRPr lang="zh-CN" altLang="en-US"/>
          </a:p>
        </p:txBody>
      </p:sp>
    </p:spTree>
    <p:extLst>
      <p:ext uri="{BB962C8B-B14F-4D97-AF65-F5344CB8AC3E}">
        <p14:creationId xmlns:p14="http://schemas.microsoft.com/office/powerpoint/2010/main" val="101111427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8ECFE7D-AC47-4D5D-9059-FA0A2DF1C80C}" type="datetimeFigureOut">
              <a:rPr lang="zh-CN" altLang="en-US" smtClean="0"/>
              <a:t>2019/8/14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C72480-BC80-49D0-89A5-A577D1E3897C}" type="slidenum">
              <a:rPr lang="zh-CN" altLang="en-US" smtClean="0"/>
              <a:t>‹#›</a:t>
            </a:fld>
            <a:endParaRPr lang="zh-CN" altLang="en-US"/>
          </a:p>
        </p:txBody>
      </p:sp>
    </p:spTree>
    <p:extLst>
      <p:ext uri="{BB962C8B-B14F-4D97-AF65-F5344CB8AC3E}">
        <p14:creationId xmlns:p14="http://schemas.microsoft.com/office/powerpoint/2010/main" val="37532382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8ECFE7D-AC47-4D5D-9059-FA0A2DF1C80C}" type="datetimeFigureOut">
              <a:rPr lang="zh-CN" altLang="en-US" smtClean="0"/>
              <a:t>2019/8/14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EC72480-BC80-49D0-89A5-A577D1E3897C}" type="slidenum">
              <a:rPr lang="zh-CN" altLang="en-US" smtClean="0"/>
              <a:t>‹#›</a:t>
            </a:fld>
            <a:endParaRPr lang="zh-CN" altLang="en-US"/>
          </a:p>
        </p:txBody>
      </p:sp>
    </p:spTree>
    <p:extLst>
      <p:ext uri="{BB962C8B-B14F-4D97-AF65-F5344CB8AC3E}">
        <p14:creationId xmlns:p14="http://schemas.microsoft.com/office/powerpoint/2010/main" val="24326118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8ECFE7D-AC47-4D5D-9059-FA0A2DF1C80C}" type="datetimeFigureOut">
              <a:rPr lang="zh-CN" altLang="en-US" smtClean="0"/>
              <a:t>2019/8/14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C72480-BC80-49D0-89A5-A577D1E3897C}" type="slidenum">
              <a:rPr lang="zh-CN" altLang="en-US" smtClean="0"/>
              <a:t>‹#›</a:t>
            </a:fld>
            <a:endParaRPr lang="zh-CN" alt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778661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8ECFE7D-AC47-4D5D-9059-FA0A2DF1C80C}" type="datetimeFigureOut">
              <a:rPr lang="zh-CN" altLang="en-US" smtClean="0"/>
              <a:t>2019/8/14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C72480-BC80-49D0-89A5-A577D1E3897C}" type="slidenum">
              <a:rPr lang="zh-CN" altLang="en-US" smtClean="0"/>
              <a:t>‹#›</a:t>
            </a:fld>
            <a:endParaRPr lang="zh-CN" alt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21768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8ECFE7D-AC47-4D5D-9059-FA0A2DF1C80C}" type="datetimeFigureOut">
              <a:rPr lang="zh-CN" altLang="en-US" smtClean="0"/>
              <a:t>2019/8/14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C72480-BC80-49D0-89A5-A577D1E3897C}" type="slidenum">
              <a:rPr lang="zh-CN" altLang="en-US" smtClean="0"/>
              <a:t>‹#›</a:t>
            </a:fld>
            <a:endParaRPr lang="zh-CN" altLang="en-US"/>
          </a:p>
        </p:txBody>
      </p:sp>
    </p:spTree>
    <p:extLst>
      <p:ext uri="{BB962C8B-B14F-4D97-AF65-F5344CB8AC3E}">
        <p14:creationId xmlns:p14="http://schemas.microsoft.com/office/powerpoint/2010/main" val="2606407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8ECFE7D-AC47-4D5D-9059-FA0A2DF1C80C}" type="datetimeFigureOut">
              <a:rPr lang="zh-CN" altLang="en-US" smtClean="0"/>
              <a:t>2019/8/14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EC72480-BC80-49D0-89A5-A577D1E3897C}" type="slidenum">
              <a:rPr lang="zh-CN" altLang="en-US" smtClean="0"/>
              <a:t>‹#›</a:t>
            </a:fld>
            <a:endParaRPr lang="zh-CN" altLang="en-US"/>
          </a:p>
        </p:txBody>
      </p:sp>
    </p:spTree>
    <p:extLst>
      <p:ext uri="{BB962C8B-B14F-4D97-AF65-F5344CB8AC3E}">
        <p14:creationId xmlns:p14="http://schemas.microsoft.com/office/powerpoint/2010/main" val="61741641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08ECFE7D-AC47-4D5D-9059-FA0A2DF1C80C}" type="datetimeFigureOut">
              <a:rPr lang="zh-CN" altLang="en-US" smtClean="0"/>
              <a:t>2019/8/14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EC72480-BC80-49D0-89A5-A577D1E3897C}"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42432629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8ECFE7D-AC47-4D5D-9059-FA0A2DF1C80C}" type="datetimeFigureOut">
              <a:rPr lang="zh-CN" altLang="en-US" smtClean="0"/>
              <a:t>2019/8/14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EC72480-BC80-49D0-89A5-A577D1E3897C}"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2051648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ECFE7D-AC47-4D5D-9059-FA0A2DF1C80C}" type="datetimeFigureOut">
              <a:rPr lang="zh-CN" altLang="en-US" smtClean="0"/>
              <a:t>2019/8/14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EC72480-BC80-49D0-89A5-A577D1E3897C}" type="slidenum">
              <a:rPr lang="zh-CN" altLang="en-US" smtClean="0"/>
              <a:t>‹#›</a:t>
            </a:fld>
            <a:endParaRPr lang="zh-CN" altLang="en-US"/>
          </a:p>
        </p:txBody>
      </p:sp>
    </p:spTree>
    <p:extLst>
      <p:ext uri="{BB962C8B-B14F-4D97-AF65-F5344CB8AC3E}">
        <p14:creationId xmlns:p14="http://schemas.microsoft.com/office/powerpoint/2010/main" val="426412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8ECFE7D-AC47-4D5D-9059-FA0A2DF1C80C}" type="datetimeFigureOut">
              <a:rPr lang="zh-CN" altLang="en-US" smtClean="0"/>
              <a:t>2019/8/14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EC72480-BC80-49D0-89A5-A577D1E3897C}" type="slidenum">
              <a:rPr lang="zh-CN" altLang="en-US" smtClean="0"/>
              <a:t>‹#›</a:t>
            </a:fld>
            <a:endParaRPr lang="zh-CN" altLang="en-US"/>
          </a:p>
        </p:txBody>
      </p:sp>
    </p:spTree>
    <p:extLst>
      <p:ext uri="{BB962C8B-B14F-4D97-AF65-F5344CB8AC3E}">
        <p14:creationId xmlns:p14="http://schemas.microsoft.com/office/powerpoint/2010/main" val="196341073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8ECFE7D-AC47-4D5D-9059-FA0A2DF1C80C}" type="datetimeFigureOut">
              <a:rPr lang="zh-CN" altLang="en-US" smtClean="0"/>
              <a:t>2019/8/14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EC72480-BC80-49D0-89A5-A577D1E3897C}" type="slidenum">
              <a:rPr lang="zh-CN" altLang="en-US" smtClean="0"/>
              <a:t>‹#›</a:t>
            </a:fld>
            <a:endParaRPr lang="zh-CN" altLang="en-US"/>
          </a:p>
        </p:txBody>
      </p:sp>
    </p:spTree>
    <p:extLst>
      <p:ext uri="{BB962C8B-B14F-4D97-AF65-F5344CB8AC3E}">
        <p14:creationId xmlns:p14="http://schemas.microsoft.com/office/powerpoint/2010/main" val="1118029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08ECFE7D-AC47-4D5D-9059-FA0A2DF1C80C}" type="datetimeFigureOut">
              <a:rPr lang="zh-CN" altLang="en-US" smtClean="0"/>
              <a:t>2019/8/14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FEC72480-BC80-49D0-89A5-A577D1E3897C}" type="slidenum">
              <a:rPr lang="zh-CN" altLang="en-US" smtClean="0"/>
              <a:t>‹#›</a:t>
            </a:fld>
            <a:endParaRPr lang="zh-CN" altLang="en-US"/>
          </a:p>
        </p:txBody>
      </p:sp>
    </p:spTree>
    <p:extLst>
      <p:ext uri="{BB962C8B-B14F-4D97-AF65-F5344CB8AC3E}">
        <p14:creationId xmlns:p14="http://schemas.microsoft.com/office/powerpoint/2010/main" val="4042929135"/>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08ECFE7D-AC47-4D5D-9059-FA0A2DF1C80C}" type="datetimeFigureOut">
              <a:rPr lang="zh-CN" altLang="en-US" smtClean="0"/>
              <a:t>2019/8/14</a:t>
            </a:fld>
            <a:endParaRPr lang="zh-CN" alt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zh-CN" alt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FEC72480-BC80-49D0-89A5-A577D1E3897C}" type="slidenum">
              <a:rPr lang="zh-CN" altLang="en-US" smtClean="0"/>
              <a:t>‹#›</a:t>
            </a:fld>
            <a:endParaRPr lang="zh-CN" altLang="en-US"/>
          </a:p>
        </p:txBody>
      </p:sp>
    </p:spTree>
    <p:extLst>
      <p:ext uri="{BB962C8B-B14F-4D97-AF65-F5344CB8AC3E}">
        <p14:creationId xmlns:p14="http://schemas.microsoft.com/office/powerpoint/2010/main" val="3163895990"/>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hyperlink" Target="http://www.matrix67.com/blog/archives/116" TargetMode="Externa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hyperlink" Target="https://www.cnblogs.com/five20/p/8417493.html" TargetMode="Externa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hyperlink" Target="https://www.cnblogs.com/acha/p/6735037.html" TargetMode="External"/><Relationship Id="rId2" Type="http://schemas.openxmlformats.org/officeDocument/2006/relationships/hyperlink" Target="https://oi-wiki.org/graph/flow/max-flow/" TargetMode="External"/><Relationship Id="rId1" Type="http://schemas.openxmlformats.org/officeDocument/2006/relationships/slideLayout" Target="../slideLayouts/slideLayout13.xml"/><Relationship Id="rId5" Type="http://schemas.openxmlformats.org/officeDocument/2006/relationships/hyperlink" Target="https://loj.ac/problems/search?keyword=&#32593;&#32476;&#27969;" TargetMode="External"/><Relationship Id="rId4" Type="http://schemas.openxmlformats.org/officeDocument/2006/relationships/hyperlink" Target="https://oi.men.ci/network-flow-with-bound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65E4C-5CD1-4DFE-9404-A6F011C081DB}"/>
              </a:ext>
            </a:extLst>
          </p:cNvPr>
          <p:cNvSpPr>
            <a:spLocks noGrp="1"/>
          </p:cNvSpPr>
          <p:nvPr>
            <p:ph type="ctrTitle"/>
          </p:nvPr>
        </p:nvSpPr>
        <p:spPr/>
        <p:txBody>
          <a:bodyPr/>
          <a:lstStyle/>
          <a:p>
            <a:r>
              <a:rPr lang="zh-CN" altLang="en-US" dirty="0"/>
              <a:t>网络流</a:t>
            </a:r>
          </a:p>
        </p:txBody>
      </p:sp>
      <p:sp>
        <p:nvSpPr>
          <p:cNvPr id="3" name="副标题 2">
            <a:extLst>
              <a:ext uri="{FF2B5EF4-FFF2-40B4-BE49-F238E27FC236}">
                <a16:creationId xmlns:a16="http://schemas.microsoft.com/office/drawing/2014/main" id="{2494BECE-D264-42FC-B07E-A4F0A3F714E0}"/>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278493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9E5C09-5FF0-43A1-A798-92C568B524A2}"/>
              </a:ext>
            </a:extLst>
          </p:cNvPr>
          <p:cNvSpPr>
            <a:spLocks noGrp="1"/>
          </p:cNvSpPr>
          <p:nvPr>
            <p:ph type="title"/>
          </p:nvPr>
        </p:nvSpPr>
        <p:spPr/>
        <p:txBody>
          <a:bodyPr/>
          <a:lstStyle/>
          <a:p>
            <a:r>
              <a:rPr lang="en-US" altLang="zh-CN" dirty="0"/>
              <a:t>Dinic</a:t>
            </a:r>
            <a:endParaRPr lang="zh-CN" altLang="en-US" dirty="0"/>
          </a:p>
        </p:txBody>
      </p:sp>
      <p:sp>
        <p:nvSpPr>
          <p:cNvPr id="3" name="内容占位符 2">
            <a:extLst>
              <a:ext uri="{FF2B5EF4-FFF2-40B4-BE49-F238E27FC236}">
                <a16:creationId xmlns:a16="http://schemas.microsoft.com/office/drawing/2014/main" id="{CE686138-6CA1-406F-B749-CEE7731DE02D}"/>
              </a:ext>
            </a:extLst>
          </p:cNvPr>
          <p:cNvSpPr>
            <a:spLocks noGrp="1"/>
          </p:cNvSpPr>
          <p:nvPr>
            <p:ph idx="1"/>
          </p:nvPr>
        </p:nvSpPr>
        <p:spPr/>
        <p:txBody>
          <a:bodyPr/>
          <a:lstStyle/>
          <a:p>
            <a:r>
              <a:rPr lang="zh-CN" altLang="en-US" sz="2800" dirty="0"/>
              <a:t>时间复杂度</a:t>
            </a:r>
            <a:endParaRPr lang="en-US" altLang="zh-CN" sz="2800" dirty="0"/>
          </a:p>
          <a:p>
            <a:r>
              <a:rPr lang="zh-CN" altLang="en-US" sz="2800" dirty="0"/>
              <a:t>设点数为</a:t>
            </a:r>
            <a:r>
              <a:rPr lang="en-US" altLang="zh-CN" sz="2800" dirty="0"/>
              <a:t>n</a:t>
            </a:r>
            <a:r>
              <a:rPr lang="zh-CN" altLang="en-US" sz="2800" dirty="0"/>
              <a:t>，边数为</a:t>
            </a:r>
            <a:r>
              <a:rPr lang="en-US" altLang="zh-CN" sz="2800" dirty="0"/>
              <a:t>m</a:t>
            </a:r>
            <a:r>
              <a:rPr lang="zh-CN" altLang="en-US" sz="2800" dirty="0"/>
              <a:t>，那么 </a:t>
            </a:r>
            <a:r>
              <a:rPr lang="en-US" altLang="zh-CN" sz="2800" dirty="0"/>
              <a:t>Dinic </a:t>
            </a:r>
            <a:r>
              <a:rPr lang="zh-CN" altLang="en-US" sz="2800" dirty="0"/>
              <a:t>算法的时间复杂度是</a:t>
            </a:r>
            <a:r>
              <a:rPr lang="en-US" altLang="zh-CN" sz="2800" dirty="0"/>
              <a:t>O((n^2)*m)</a:t>
            </a:r>
            <a:r>
              <a:rPr lang="zh-CN" altLang="en-US" sz="2800" dirty="0"/>
              <a:t>，在稀疏图上效率和 </a:t>
            </a:r>
            <a:r>
              <a:rPr lang="en-US" altLang="zh-CN" sz="2800" dirty="0"/>
              <a:t>EK </a:t>
            </a:r>
            <a:r>
              <a:rPr lang="zh-CN" altLang="en-US" sz="2800" dirty="0"/>
              <a:t>算法相当，但在稠密图上效率要比 </a:t>
            </a:r>
            <a:r>
              <a:rPr lang="en-US" altLang="zh-CN" sz="2800" dirty="0"/>
              <a:t>EK </a:t>
            </a:r>
            <a:r>
              <a:rPr lang="zh-CN" altLang="en-US" sz="2800" dirty="0"/>
              <a:t>算法高很多。</a:t>
            </a:r>
          </a:p>
          <a:p>
            <a:r>
              <a:rPr lang="zh-CN" altLang="en-US" sz="2800" dirty="0"/>
              <a:t>特别地，在求解二分图最大匹配问题时，可以证明 </a:t>
            </a:r>
            <a:r>
              <a:rPr lang="en-US" altLang="zh-CN" sz="2800" dirty="0"/>
              <a:t>Dinic </a:t>
            </a:r>
            <a:r>
              <a:rPr lang="zh-CN" altLang="en-US" sz="2800" dirty="0"/>
              <a:t>算法的时间复杂度是</a:t>
            </a:r>
            <a:r>
              <a:rPr lang="en-US" altLang="zh-CN" sz="2800" dirty="0"/>
              <a:t>O(m</a:t>
            </a:r>
            <a:r>
              <a:rPr lang="zh-CN" altLang="en-US" sz="2800" dirty="0"/>
              <a:t>√</a:t>
            </a:r>
            <a:r>
              <a:rPr lang="en-US" altLang="zh-CN" sz="2800" dirty="0"/>
              <a:t>n)</a:t>
            </a:r>
            <a:r>
              <a:rPr lang="zh-CN" altLang="en-US" sz="2800" dirty="0"/>
              <a:t>。</a:t>
            </a:r>
          </a:p>
          <a:p>
            <a:endParaRPr lang="zh-CN" altLang="en-US" dirty="0"/>
          </a:p>
        </p:txBody>
      </p:sp>
    </p:spTree>
    <p:extLst>
      <p:ext uri="{BB962C8B-B14F-4D97-AF65-F5344CB8AC3E}">
        <p14:creationId xmlns:p14="http://schemas.microsoft.com/office/powerpoint/2010/main" val="269846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AA140A-681B-467A-A662-9E7F1FE151A7}"/>
              </a:ext>
            </a:extLst>
          </p:cNvPr>
          <p:cNvSpPr>
            <a:spLocks noGrp="1"/>
          </p:cNvSpPr>
          <p:nvPr>
            <p:ph type="title"/>
          </p:nvPr>
        </p:nvSpPr>
        <p:spPr/>
        <p:txBody>
          <a:bodyPr/>
          <a:lstStyle/>
          <a:p>
            <a:r>
              <a:rPr lang="en-US" altLang="zh-CN" dirty="0"/>
              <a:t>SAP+GAP</a:t>
            </a:r>
            <a:endParaRPr lang="zh-CN" altLang="en-US" dirty="0"/>
          </a:p>
        </p:txBody>
      </p:sp>
      <p:sp>
        <p:nvSpPr>
          <p:cNvPr id="3" name="内容占位符 2">
            <a:extLst>
              <a:ext uri="{FF2B5EF4-FFF2-40B4-BE49-F238E27FC236}">
                <a16:creationId xmlns:a16="http://schemas.microsoft.com/office/drawing/2014/main" id="{E78AA021-5F2B-4105-B7A4-01403EE8246F}"/>
              </a:ext>
            </a:extLst>
          </p:cNvPr>
          <p:cNvSpPr>
            <a:spLocks noGrp="1"/>
          </p:cNvSpPr>
          <p:nvPr>
            <p:ph idx="1"/>
          </p:nvPr>
        </p:nvSpPr>
        <p:spPr>
          <a:xfrm>
            <a:off x="1261872" y="1828801"/>
            <a:ext cx="8633690" cy="4735002"/>
          </a:xfrm>
        </p:spPr>
        <p:txBody>
          <a:bodyPr>
            <a:noAutofit/>
          </a:bodyPr>
          <a:lstStyle/>
          <a:p>
            <a:r>
              <a:rPr lang="en-US" altLang="zh-CN" sz="2400" b="1" dirty="0"/>
              <a:t>sap</a:t>
            </a:r>
          </a:p>
          <a:p>
            <a:r>
              <a:rPr lang="zh-CN" altLang="en-US" sz="2400" dirty="0"/>
              <a:t>基础思路还是残余网络分层，寻找增广路。和</a:t>
            </a:r>
            <a:r>
              <a:rPr lang="en-US" altLang="zh-CN" sz="2400" dirty="0"/>
              <a:t>Dinic</a:t>
            </a:r>
            <a:r>
              <a:rPr lang="zh-CN" altLang="en-US" sz="2400" dirty="0"/>
              <a:t>思路类似。</a:t>
            </a:r>
            <a:endParaRPr lang="en-US" altLang="zh-CN" sz="2400" dirty="0"/>
          </a:p>
          <a:p>
            <a:r>
              <a:rPr lang="zh-CN" altLang="en-US" sz="2400" dirty="0"/>
              <a:t>与</a:t>
            </a:r>
            <a:r>
              <a:rPr lang="en-US" altLang="zh-CN" sz="2400" dirty="0"/>
              <a:t>dinic</a:t>
            </a:r>
            <a:r>
              <a:rPr lang="zh-CN" altLang="en-US" sz="2400" dirty="0"/>
              <a:t>的区别是就地重标号</a:t>
            </a:r>
          </a:p>
          <a:p>
            <a:r>
              <a:rPr lang="en-US" altLang="zh-CN" sz="2400" b="1" dirty="0"/>
              <a:t>Gap</a:t>
            </a:r>
            <a:r>
              <a:rPr lang="zh-CN" altLang="en-US" sz="2400" b="1" dirty="0"/>
              <a:t>优化：</a:t>
            </a:r>
          </a:p>
          <a:p>
            <a:r>
              <a:rPr lang="en-US" altLang="zh-CN" sz="2400" dirty="0"/>
              <a:t>gap[i]</a:t>
            </a:r>
            <a:r>
              <a:rPr lang="zh-CN" altLang="en-US" sz="2400" dirty="0"/>
              <a:t>表示</a:t>
            </a:r>
            <a:r>
              <a:rPr lang="en-US" altLang="zh-CN" sz="2400" dirty="0"/>
              <a:t>dep[x]=i</a:t>
            </a:r>
            <a:r>
              <a:rPr lang="zh-CN" altLang="en-US" sz="2400" dirty="0"/>
              <a:t>节点的个数。</a:t>
            </a:r>
          </a:p>
          <a:p>
            <a:r>
              <a:rPr lang="zh-CN" altLang="en-US" sz="2400" dirty="0"/>
              <a:t>如果一次重标号时，出现</a:t>
            </a:r>
            <a:r>
              <a:rPr lang="en-US" altLang="zh-CN" sz="2400" dirty="0"/>
              <a:t>gap[i]=0</a:t>
            </a:r>
            <a:r>
              <a:rPr lang="zh-CN" altLang="en-US" sz="2400" dirty="0"/>
              <a:t>，即出现断层，则源点到汇点之间出现断路，到达不了，结束算法。</a:t>
            </a:r>
            <a:endParaRPr lang="en-US" altLang="zh-CN" sz="2400" dirty="0"/>
          </a:p>
          <a:p>
            <a:r>
              <a:rPr lang="zh-CN" altLang="en-US" sz="2400" b="1" dirty="0"/>
              <a:t>当前弧优化：</a:t>
            </a:r>
            <a:r>
              <a:rPr lang="zh-CN" altLang="en-US" sz="2400" dirty="0"/>
              <a:t>与</a:t>
            </a:r>
            <a:r>
              <a:rPr lang="en-US" altLang="zh-CN" sz="2400" dirty="0"/>
              <a:t>Dinic</a:t>
            </a:r>
            <a:r>
              <a:rPr lang="zh-CN" altLang="en-US" sz="2400" dirty="0"/>
              <a:t>类似</a:t>
            </a:r>
          </a:p>
        </p:txBody>
      </p:sp>
    </p:spTree>
    <p:extLst>
      <p:ext uri="{BB962C8B-B14F-4D97-AF65-F5344CB8AC3E}">
        <p14:creationId xmlns:p14="http://schemas.microsoft.com/office/powerpoint/2010/main" val="2529000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638DCB-2022-4B4A-9858-72F1383AE854}"/>
              </a:ext>
            </a:extLst>
          </p:cNvPr>
          <p:cNvSpPr>
            <a:spLocks noGrp="1"/>
          </p:cNvSpPr>
          <p:nvPr>
            <p:ph type="title"/>
          </p:nvPr>
        </p:nvSpPr>
        <p:spPr>
          <a:xfrm>
            <a:off x="1249680" y="145808"/>
            <a:ext cx="9692640" cy="1397124"/>
          </a:xfrm>
        </p:spPr>
        <p:txBody>
          <a:bodyPr/>
          <a:lstStyle/>
          <a:p>
            <a:r>
              <a:rPr lang="en-US" altLang="zh-CN" dirty="0"/>
              <a:t>SAP+GAP</a:t>
            </a:r>
            <a:endParaRPr lang="zh-CN" altLang="en-US" dirty="0"/>
          </a:p>
        </p:txBody>
      </p:sp>
      <p:pic>
        <p:nvPicPr>
          <p:cNvPr id="5" name="内容占位符 4">
            <a:extLst>
              <a:ext uri="{FF2B5EF4-FFF2-40B4-BE49-F238E27FC236}">
                <a16:creationId xmlns:a16="http://schemas.microsoft.com/office/drawing/2014/main" id="{14097D36-9C40-4C25-AAB4-5774A47698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9679" y="1542931"/>
            <a:ext cx="8194945" cy="5185653"/>
          </a:xfrm>
        </p:spPr>
      </p:pic>
    </p:spTree>
    <p:extLst>
      <p:ext uri="{BB962C8B-B14F-4D97-AF65-F5344CB8AC3E}">
        <p14:creationId xmlns:p14="http://schemas.microsoft.com/office/powerpoint/2010/main" val="1249317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E3545A-002A-4210-AE19-5772A426AC35}"/>
              </a:ext>
            </a:extLst>
          </p:cNvPr>
          <p:cNvSpPr>
            <a:spLocks noGrp="1"/>
          </p:cNvSpPr>
          <p:nvPr>
            <p:ph type="title"/>
          </p:nvPr>
        </p:nvSpPr>
        <p:spPr/>
        <p:txBody>
          <a:bodyPr/>
          <a:lstStyle/>
          <a:p>
            <a:r>
              <a:rPr lang="zh-CN" altLang="en-US" dirty="0"/>
              <a:t>例题</a:t>
            </a:r>
          </a:p>
        </p:txBody>
      </p:sp>
      <p:sp>
        <p:nvSpPr>
          <p:cNvPr id="3" name="内容占位符 2">
            <a:extLst>
              <a:ext uri="{FF2B5EF4-FFF2-40B4-BE49-F238E27FC236}">
                <a16:creationId xmlns:a16="http://schemas.microsoft.com/office/drawing/2014/main" id="{D56D6243-EA70-40E6-998A-A58F9420A9C8}"/>
              </a:ext>
            </a:extLst>
          </p:cNvPr>
          <p:cNvSpPr>
            <a:spLocks noGrp="1"/>
          </p:cNvSpPr>
          <p:nvPr>
            <p:ph idx="1"/>
          </p:nvPr>
        </p:nvSpPr>
        <p:spPr>
          <a:xfrm>
            <a:off x="1261871" y="1828800"/>
            <a:ext cx="9247465" cy="4735002"/>
          </a:xfrm>
        </p:spPr>
        <p:txBody>
          <a:bodyPr>
            <a:noAutofit/>
          </a:bodyPr>
          <a:lstStyle/>
          <a:p>
            <a:r>
              <a:rPr lang="zh-CN" altLang="en-US" sz="2800" dirty="0"/>
              <a:t>题目：</a:t>
            </a:r>
            <a:endParaRPr lang="en-US" altLang="zh-CN" sz="2800" dirty="0"/>
          </a:p>
          <a:p>
            <a:r>
              <a:rPr lang="zh-CN" altLang="en-US" sz="2800" dirty="0"/>
              <a:t>现在，若已知一个计算机网络中各路由器间的连接情况，以及各个路由器的最大吞吐量（即每秒能转发的数据包数量），假设所有数据包一定沿最短路径转发，</a:t>
            </a:r>
            <a:r>
              <a:rPr lang="zh-CN" altLang="en-US" sz="2800" b="1" dirty="0"/>
              <a:t>试计算从路由器</a:t>
            </a:r>
            <a:r>
              <a:rPr lang="en-US" altLang="zh-CN" sz="2800" b="1" dirty="0"/>
              <a:t>1</a:t>
            </a:r>
            <a:r>
              <a:rPr lang="zh-CN" altLang="en-US" sz="2800" b="1" dirty="0"/>
              <a:t>到路由器</a:t>
            </a:r>
            <a:r>
              <a:rPr lang="en-US" altLang="zh-CN" sz="2800" b="1" dirty="0"/>
              <a:t>n</a:t>
            </a:r>
            <a:r>
              <a:rPr lang="zh-CN" altLang="en-US" sz="2800" b="1" dirty="0"/>
              <a:t>的网络的最大吞吐量。</a:t>
            </a:r>
            <a:r>
              <a:rPr lang="zh-CN" altLang="en-US" sz="2800" dirty="0"/>
              <a:t>计算中忽略转发及传输的时间开销，不考虑链路的带宽限制，即认为数据包可以瞬间通过网络。路由器</a:t>
            </a:r>
            <a:r>
              <a:rPr lang="en-US" altLang="zh-CN" sz="2800" dirty="0"/>
              <a:t>1</a:t>
            </a:r>
            <a:r>
              <a:rPr lang="zh-CN" altLang="en-US" sz="2800" dirty="0"/>
              <a:t>到路由器</a:t>
            </a:r>
            <a:r>
              <a:rPr lang="en-US" altLang="zh-CN" sz="2800" dirty="0"/>
              <a:t>n</a:t>
            </a:r>
            <a:r>
              <a:rPr lang="zh-CN" altLang="en-US" sz="2800" dirty="0"/>
              <a:t>作为起点和终点，自身的吞吐量不用考虑，网络上也不存在将</a:t>
            </a:r>
            <a:r>
              <a:rPr lang="en-US" altLang="zh-CN" sz="2800" dirty="0"/>
              <a:t>1</a:t>
            </a:r>
            <a:r>
              <a:rPr lang="zh-CN" altLang="en-US" sz="2800" dirty="0"/>
              <a:t>和</a:t>
            </a:r>
            <a:r>
              <a:rPr lang="en-US" altLang="zh-CN" sz="2800" dirty="0"/>
              <a:t>n</a:t>
            </a:r>
            <a:r>
              <a:rPr lang="zh-CN" altLang="en-US" sz="2800" dirty="0"/>
              <a:t>直接相连的链路。</a:t>
            </a:r>
            <a:endParaRPr lang="en-US" altLang="zh-CN" sz="2800" dirty="0"/>
          </a:p>
          <a:p>
            <a:r>
              <a:rPr lang="pt-BR" altLang="zh-CN" sz="2800" dirty="0"/>
              <a:t>n&lt;=500</a:t>
            </a:r>
            <a:r>
              <a:rPr lang="zh-CN" altLang="pt-BR" sz="2800" dirty="0"/>
              <a:t>，</a:t>
            </a:r>
            <a:r>
              <a:rPr lang="pt-BR" altLang="zh-CN" sz="2800" dirty="0"/>
              <a:t>m&lt;=100000</a:t>
            </a:r>
            <a:r>
              <a:rPr lang="zh-CN" altLang="pt-BR" sz="2800" dirty="0"/>
              <a:t>，</a:t>
            </a:r>
            <a:r>
              <a:rPr lang="pt-BR" altLang="zh-CN" sz="2800" dirty="0"/>
              <a:t>d,c&lt;=10^9</a:t>
            </a:r>
            <a:endParaRPr lang="zh-CN" altLang="en-US" sz="2800" dirty="0"/>
          </a:p>
        </p:txBody>
      </p:sp>
    </p:spTree>
    <p:extLst>
      <p:ext uri="{BB962C8B-B14F-4D97-AF65-F5344CB8AC3E}">
        <p14:creationId xmlns:p14="http://schemas.microsoft.com/office/powerpoint/2010/main" val="3305399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0603AE-98E3-4916-9B8A-F6C96CC6A7E3}"/>
              </a:ext>
            </a:extLst>
          </p:cNvPr>
          <p:cNvSpPr>
            <a:spLocks noGrp="1"/>
          </p:cNvSpPr>
          <p:nvPr>
            <p:ph type="title"/>
          </p:nvPr>
        </p:nvSpPr>
        <p:spPr/>
        <p:txBody>
          <a:bodyPr/>
          <a:lstStyle/>
          <a:p>
            <a:r>
              <a:rPr lang="zh-CN" altLang="en-US" dirty="0"/>
              <a:t>题解</a:t>
            </a:r>
          </a:p>
        </p:txBody>
      </p:sp>
      <p:sp>
        <p:nvSpPr>
          <p:cNvPr id="3" name="内容占位符 2">
            <a:extLst>
              <a:ext uri="{FF2B5EF4-FFF2-40B4-BE49-F238E27FC236}">
                <a16:creationId xmlns:a16="http://schemas.microsoft.com/office/drawing/2014/main" id="{34338FCD-9320-44AC-8606-81E33975C9B6}"/>
              </a:ext>
            </a:extLst>
          </p:cNvPr>
          <p:cNvSpPr>
            <a:spLocks noGrp="1"/>
          </p:cNvSpPr>
          <p:nvPr>
            <p:ph idx="1"/>
          </p:nvPr>
        </p:nvSpPr>
        <p:spPr/>
        <p:txBody>
          <a:bodyPr>
            <a:normAutofit/>
          </a:bodyPr>
          <a:lstStyle/>
          <a:p>
            <a:r>
              <a:rPr lang="zh-CN" altLang="en-US" sz="2400" dirty="0"/>
              <a:t>热身板子题</a:t>
            </a:r>
            <a:endParaRPr lang="en-US" altLang="zh-CN" sz="2400" dirty="0"/>
          </a:p>
          <a:p>
            <a:r>
              <a:rPr lang="zh-CN" altLang="en-US" sz="2400" dirty="0"/>
              <a:t>先跑最短路，留下在最短路中的边。</a:t>
            </a:r>
            <a:endParaRPr lang="en-US" altLang="zh-CN" sz="2400" dirty="0"/>
          </a:p>
          <a:p>
            <a:r>
              <a:rPr lang="zh-CN" altLang="en-US" sz="2400" dirty="0"/>
              <a:t>将</a:t>
            </a:r>
            <a:r>
              <a:rPr lang="en-US" altLang="zh-CN" sz="2400" dirty="0"/>
              <a:t>n</a:t>
            </a:r>
            <a:r>
              <a:rPr lang="zh-CN" altLang="en-US" sz="2400" dirty="0"/>
              <a:t>个点拆成</a:t>
            </a:r>
            <a:r>
              <a:rPr lang="en-US" altLang="zh-CN" sz="2400" dirty="0"/>
              <a:t>2n</a:t>
            </a:r>
            <a:r>
              <a:rPr lang="zh-CN" altLang="en-US" sz="2400" dirty="0"/>
              <a:t>个点，边的容量为原来点的吞吐量</a:t>
            </a:r>
            <a:endParaRPr lang="en-US" altLang="zh-CN" sz="2400" dirty="0"/>
          </a:p>
          <a:p>
            <a:r>
              <a:rPr lang="zh-CN" altLang="en-US" sz="2400" dirty="0"/>
              <a:t>对应最短路上的边新建边，容量为</a:t>
            </a:r>
            <a:r>
              <a:rPr lang="en-US" altLang="zh-CN" sz="2400" dirty="0"/>
              <a:t>Inf</a:t>
            </a:r>
            <a:r>
              <a:rPr lang="zh-CN" altLang="en-US" sz="2400" dirty="0"/>
              <a:t>。</a:t>
            </a:r>
            <a:endParaRPr lang="en-US" altLang="zh-CN" sz="2400" dirty="0"/>
          </a:p>
          <a:p>
            <a:r>
              <a:rPr lang="zh-CN" altLang="en-US" sz="2400" dirty="0"/>
              <a:t>然后处理一下</a:t>
            </a:r>
            <a:r>
              <a:rPr lang="en-US" altLang="zh-CN" sz="2400" dirty="0"/>
              <a:t>s</a:t>
            </a:r>
            <a:r>
              <a:rPr lang="zh-CN" altLang="en-US" sz="2400" dirty="0"/>
              <a:t>和</a:t>
            </a:r>
            <a:r>
              <a:rPr lang="en-US" altLang="zh-CN" sz="2400" dirty="0"/>
              <a:t>t</a:t>
            </a:r>
            <a:r>
              <a:rPr lang="zh-CN" altLang="en-US" sz="2400" dirty="0"/>
              <a:t>即可。</a:t>
            </a:r>
            <a:endParaRPr lang="en-US" altLang="zh-CN" sz="2400" dirty="0"/>
          </a:p>
          <a:p>
            <a:r>
              <a:rPr lang="zh-CN" altLang="en-US" sz="2400" dirty="0"/>
              <a:t>直接跑最大流</a:t>
            </a:r>
          </a:p>
        </p:txBody>
      </p:sp>
    </p:spTree>
    <p:extLst>
      <p:ext uri="{BB962C8B-B14F-4D97-AF65-F5344CB8AC3E}">
        <p14:creationId xmlns:p14="http://schemas.microsoft.com/office/powerpoint/2010/main" val="1058404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90A135-10A0-4786-9B30-F1055FF332C2}"/>
              </a:ext>
            </a:extLst>
          </p:cNvPr>
          <p:cNvSpPr>
            <a:spLocks noGrp="1"/>
          </p:cNvSpPr>
          <p:nvPr>
            <p:ph type="title"/>
          </p:nvPr>
        </p:nvSpPr>
        <p:spPr/>
        <p:txBody>
          <a:bodyPr/>
          <a:lstStyle/>
          <a:p>
            <a:r>
              <a:rPr lang="zh-CN" altLang="en-US" dirty="0"/>
              <a:t>题目</a:t>
            </a:r>
          </a:p>
        </p:txBody>
      </p:sp>
      <p:sp>
        <p:nvSpPr>
          <p:cNvPr id="3" name="内容占位符 2">
            <a:extLst>
              <a:ext uri="{FF2B5EF4-FFF2-40B4-BE49-F238E27FC236}">
                <a16:creationId xmlns:a16="http://schemas.microsoft.com/office/drawing/2014/main" id="{84B2DC50-7459-423E-8EB3-F2EC2FBDC5A7}"/>
              </a:ext>
            </a:extLst>
          </p:cNvPr>
          <p:cNvSpPr>
            <a:spLocks noGrp="1"/>
          </p:cNvSpPr>
          <p:nvPr>
            <p:ph idx="1"/>
          </p:nvPr>
        </p:nvSpPr>
        <p:spPr/>
        <p:txBody>
          <a:bodyPr/>
          <a:lstStyle/>
          <a:p>
            <a:r>
              <a:rPr lang="en-US" altLang="zh-CN" sz="2400" dirty="0"/>
              <a:t>Alice </a:t>
            </a:r>
            <a:r>
              <a:rPr lang="zh-CN" altLang="en-US" sz="2400" dirty="0"/>
              <a:t>和 </a:t>
            </a:r>
            <a:r>
              <a:rPr lang="en-US" altLang="zh-CN" sz="2400" dirty="0"/>
              <a:t>Bob </a:t>
            </a:r>
            <a:r>
              <a:rPr lang="zh-CN" altLang="en-US" sz="2400" dirty="0"/>
              <a:t>居住在一个由 </a:t>
            </a:r>
            <a:r>
              <a:rPr lang="en-US" altLang="zh-CN" sz="2400" i="1" dirty="0"/>
              <a:t>N</a:t>
            </a:r>
            <a:r>
              <a:rPr lang="en-US" altLang="zh-CN" sz="2400" dirty="0"/>
              <a:t> </a:t>
            </a:r>
            <a:r>
              <a:rPr lang="zh-CN" altLang="en-US" sz="2400" dirty="0"/>
              <a:t>座岛屿组成的国家，岛屿被编号为 </a:t>
            </a:r>
            <a:r>
              <a:rPr lang="en-US" altLang="zh-CN" sz="2400" dirty="0"/>
              <a:t>0</a:t>
            </a:r>
            <a:r>
              <a:rPr lang="zh-CN" altLang="en-US" sz="2400" dirty="0"/>
              <a:t> 到 </a:t>
            </a:r>
            <a:r>
              <a:rPr lang="en-US" altLang="zh-CN" sz="2400" i="1" dirty="0"/>
              <a:t>N</a:t>
            </a:r>
            <a:r>
              <a:rPr lang="en-US" altLang="zh-CN" sz="2400" dirty="0"/>
              <a:t>−1</a:t>
            </a:r>
            <a:r>
              <a:rPr lang="zh-CN" altLang="en-US" sz="2400" dirty="0"/>
              <a:t>。某些岛屿之间有桥相连，桥上的道路是双向的，但一次只能供一人通行。其中一些桥由于年久失修成为危桥，最多只能通行两次。</a:t>
            </a:r>
          </a:p>
          <a:p>
            <a:r>
              <a:rPr lang="en-US" altLang="zh-CN" sz="2400" dirty="0"/>
              <a:t>Alice </a:t>
            </a:r>
            <a:r>
              <a:rPr lang="zh-CN" altLang="en-US" sz="2400" dirty="0"/>
              <a:t>希望在岛屿 </a:t>
            </a:r>
            <a:r>
              <a:rPr lang="en-US" altLang="zh-CN" sz="2400" i="1" dirty="0"/>
              <a:t>a</a:t>
            </a:r>
            <a:r>
              <a:rPr lang="en-US" altLang="zh-CN" sz="2400" dirty="0"/>
              <a:t>1​ </a:t>
            </a:r>
            <a:r>
              <a:rPr lang="zh-CN" altLang="en-US" sz="2400" dirty="0"/>
              <a:t>和 </a:t>
            </a:r>
            <a:r>
              <a:rPr lang="en-US" altLang="zh-CN" sz="2400" i="1" dirty="0"/>
              <a:t>a</a:t>
            </a:r>
            <a:r>
              <a:rPr lang="en-US" altLang="zh-CN" sz="2400" dirty="0"/>
              <a:t>2​ </a:t>
            </a:r>
            <a:r>
              <a:rPr lang="zh-CN" altLang="en-US" sz="2400" dirty="0"/>
              <a:t>之间往返 </a:t>
            </a:r>
            <a:r>
              <a:rPr lang="en-US" altLang="zh-CN" sz="2400" i="1" dirty="0"/>
              <a:t>an</a:t>
            </a:r>
            <a:r>
              <a:rPr lang="en-US" altLang="zh-CN" sz="2400" dirty="0"/>
              <a:t>​ </a:t>
            </a:r>
            <a:r>
              <a:rPr lang="zh-CN" altLang="en-US" sz="2400" dirty="0"/>
              <a:t>次（从 </a:t>
            </a:r>
            <a:r>
              <a:rPr lang="en-US" altLang="zh-CN" sz="2400" i="1" dirty="0"/>
              <a:t>a</a:t>
            </a:r>
            <a:r>
              <a:rPr lang="en-US" altLang="zh-CN" sz="2400" dirty="0"/>
              <a:t>1 </a:t>
            </a:r>
            <a:r>
              <a:rPr lang="zh-CN" altLang="en-US" sz="2400" dirty="0"/>
              <a:t>到 </a:t>
            </a:r>
            <a:r>
              <a:rPr lang="en-US" altLang="zh-CN" sz="2400" i="1" dirty="0"/>
              <a:t>a</a:t>
            </a:r>
            <a:r>
              <a:rPr lang="en-US" altLang="zh-CN" sz="2400" dirty="0"/>
              <a:t>2 </a:t>
            </a:r>
            <a:r>
              <a:rPr lang="zh-CN" altLang="en-US" sz="2400" dirty="0"/>
              <a:t>再从 </a:t>
            </a:r>
            <a:r>
              <a:rPr lang="en-US" altLang="zh-CN" sz="2400" i="1" dirty="0"/>
              <a:t>a</a:t>
            </a:r>
            <a:r>
              <a:rPr lang="en-US" altLang="zh-CN" sz="2400" dirty="0"/>
              <a:t>2 </a:t>
            </a:r>
            <a:r>
              <a:rPr lang="zh-CN" altLang="en-US" sz="2400" dirty="0"/>
              <a:t>到 </a:t>
            </a:r>
            <a:r>
              <a:rPr lang="en-US" altLang="zh-CN" sz="2400" i="1" dirty="0"/>
              <a:t>a</a:t>
            </a:r>
            <a:r>
              <a:rPr lang="en-US" altLang="zh-CN" sz="2400" dirty="0"/>
              <a:t>1 </a:t>
            </a:r>
            <a:r>
              <a:rPr lang="zh-CN" altLang="en-US" sz="2400" dirty="0"/>
              <a:t>算一次往返）。同时，</a:t>
            </a:r>
            <a:r>
              <a:rPr lang="en-US" altLang="zh-CN" sz="2400" dirty="0"/>
              <a:t>Bob </a:t>
            </a:r>
            <a:r>
              <a:rPr lang="zh-CN" altLang="en-US" sz="2400" dirty="0"/>
              <a:t>希望在岛屿 </a:t>
            </a:r>
            <a:r>
              <a:rPr lang="en-US" altLang="zh-CN" sz="2400" i="1" dirty="0"/>
              <a:t>b</a:t>
            </a:r>
            <a:r>
              <a:rPr lang="en-US" altLang="zh-CN" sz="2400" dirty="0"/>
              <a:t>1​ </a:t>
            </a:r>
            <a:r>
              <a:rPr lang="zh-CN" altLang="en-US" sz="2400" dirty="0"/>
              <a:t>和 </a:t>
            </a:r>
            <a:r>
              <a:rPr lang="en-US" altLang="zh-CN" sz="2400" i="1" dirty="0"/>
              <a:t>b</a:t>
            </a:r>
            <a:r>
              <a:rPr lang="en-US" altLang="zh-CN" sz="2400" dirty="0"/>
              <a:t>2​ </a:t>
            </a:r>
            <a:r>
              <a:rPr lang="zh-CN" altLang="en-US" sz="2400" dirty="0"/>
              <a:t>之间往返 </a:t>
            </a:r>
            <a:r>
              <a:rPr lang="en-US" altLang="zh-CN" sz="2400" i="1" dirty="0"/>
              <a:t>bn</a:t>
            </a:r>
            <a:r>
              <a:rPr lang="en-US" altLang="zh-CN" sz="2400" dirty="0"/>
              <a:t>​ </a:t>
            </a:r>
            <a:r>
              <a:rPr lang="zh-CN" altLang="en-US" sz="2400" dirty="0"/>
              <a:t>次。这个过程中，所有危桥最多通行两次，其余的桥可以无限次通行。请问 </a:t>
            </a:r>
            <a:r>
              <a:rPr lang="en-US" altLang="zh-CN" sz="2400" dirty="0"/>
              <a:t>Alice </a:t>
            </a:r>
            <a:r>
              <a:rPr lang="zh-CN" altLang="en-US" sz="2400" dirty="0"/>
              <a:t>和 </a:t>
            </a:r>
            <a:r>
              <a:rPr lang="en-US" altLang="zh-CN" sz="2400" dirty="0"/>
              <a:t>Bob </a:t>
            </a:r>
            <a:r>
              <a:rPr lang="zh-CN" altLang="en-US" sz="2400" dirty="0"/>
              <a:t>能完成他们的愿望吗？</a:t>
            </a:r>
            <a:endParaRPr lang="en-US" altLang="zh-CN" sz="2400" dirty="0"/>
          </a:p>
          <a:p>
            <a:r>
              <a:rPr lang="en-US" altLang="zh-CN" sz="2400" dirty="0"/>
              <a:t>4&lt;=n&lt;50       </a:t>
            </a:r>
            <a:r>
              <a:rPr lang="en-US" altLang="zh-CN" sz="2400" dirty="0" err="1"/>
              <a:t>an,bn</a:t>
            </a:r>
            <a:r>
              <a:rPr lang="en-US" altLang="zh-CN" sz="2400" dirty="0"/>
              <a:t>&lt;=50</a:t>
            </a:r>
            <a:endParaRPr lang="zh-CN" altLang="en-US" sz="2400" dirty="0"/>
          </a:p>
        </p:txBody>
      </p:sp>
    </p:spTree>
    <p:extLst>
      <p:ext uri="{BB962C8B-B14F-4D97-AF65-F5344CB8AC3E}">
        <p14:creationId xmlns:p14="http://schemas.microsoft.com/office/powerpoint/2010/main" val="201144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16E576-CA9F-48FC-9540-61A13F003975}"/>
              </a:ext>
            </a:extLst>
          </p:cNvPr>
          <p:cNvSpPr>
            <a:spLocks noGrp="1"/>
          </p:cNvSpPr>
          <p:nvPr>
            <p:ph type="title"/>
          </p:nvPr>
        </p:nvSpPr>
        <p:spPr/>
        <p:txBody>
          <a:bodyPr/>
          <a:lstStyle/>
          <a:p>
            <a:r>
              <a:rPr lang="zh-CN" altLang="en-US" dirty="0"/>
              <a:t>题解</a:t>
            </a:r>
          </a:p>
        </p:txBody>
      </p:sp>
      <p:sp>
        <p:nvSpPr>
          <p:cNvPr id="3" name="内容占位符 2">
            <a:extLst>
              <a:ext uri="{FF2B5EF4-FFF2-40B4-BE49-F238E27FC236}">
                <a16:creationId xmlns:a16="http://schemas.microsoft.com/office/drawing/2014/main" id="{E1A59C86-9D79-4209-9A0C-A41774ABD329}"/>
              </a:ext>
            </a:extLst>
          </p:cNvPr>
          <p:cNvSpPr>
            <a:spLocks noGrp="1"/>
          </p:cNvSpPr>
          <p:nvPr>
            <p:ph idx="1"/>
          </p:nvPr>
        </p:nvSpPr>
        <p:spPr>
          <a:xfrm>
            <a:off x="1261872" y="1828800"/>
            <a:ext cx="8595360" cy="4735002"/>
          </a:xfrm>
        </p:spPr>
        <p:txBody>
          <a:bodyPr>
            <a:noAutofit/>
          </a:bodyPr>
          <a:lstStyle/>
          <a:p>
            <a:r>
              <a:rPr lang="zh-CN" altLang="en-US" sz="2800" dirty="0"/>
              <a:t>我们可以先根据题意，按原图建模</a:t>
            </a:r>
            <a:endParaRPr lang="en-US" altLang="zh-CN" sz="2800" dirty="0"/>
          </a:p>
          <a:p>
            <a:r>
              <a:rPr lang="zh-CN" altLang="en-US" sz="2800" dirty="0"/>
              <a:t>但这样直接跑出来的最大流回应问题</a:t>
            </a:r>
            <a:endParaRPr lang="en-US" altLang="zh-CN" sz="2800" dirty="0"/>
          </a:p>
          <a:p>
            <a:r>
              <a:rPr lang="en-US" altLang="zh-CN" sz="2800" dirty="0"/>
              <a:t>1.b2&gt;T</a:t>
            </a:r>
            <a:r>
              <a:rPr lang="zh-CN" altLang="en-US" sz="2800" dirty="0"/>
              <a:t>的部分流量可能来自</a:t>
            </a:r>
            <a:r>
              <a:rPr lang="en-US" altLang="zh-CN" sz="2800" dirty="0"/>
              <a:t>a1</a:t>
            </a:r>
            <a:r>
              <a:rPr lang="zh-CN" altLang="en-US" sz="2800" dirty="0"/>
              <a:t>，同理</a:t>
            </a:r>
            <a:r>
              <a:rPr lang="en-US" altLang="zh-CN" sz="2800" dirty="0"/>
              <a:t>a2&gt;T</a:t>
            </a:r>
            <a:r>
              <a:rPr lang="zh-CN" altLang="en-US" sz="2800" dirty="0"/>
              <a:t>的部分可能来自</a:t>
            </a:r>
            <a:r>
              <a:rPr lang="en-US" altLang="zh-CN" sz="2800" dirty="0"/>
              <a:t>b1</a:t>
            </a:r>
          </a:p>
          <a:p>
            <a:r>
              <a:rPr lang="en-US" altLang="zh-CN" sz="2800" dirty="0"/>
              <a:t>2.</a:t>
            </a:r>
            <a:r>
              <a:rPr lang="zh-CN" altLang="en-US" sz="2800" dirty="0"/>
              <a:t>危桥只能走一次，但这样可能会正反走两次。</a:t>
            </a:r>
            <a:endParaRPr lang="en-US" altLang="zh-CN" sz="2800" dirty="0"/>
          </a:p>
          <a:p>
            <a:r>
              <a:rPr lang="zh-CN" altLang="en-US" sz="2800" dirty="0"/>
              <a:t>解决方法：交换</a:t>
            </a:r>
            <a:r>
              <a:rPr lang="en-US" altLang="zh-CN" sz="2800" i="1" dirty="0"/>
              <a:t>b</a:t>
            </a:r>
            <a:r>
              <a:rPr lang="en-US" altLang="zh-CN" sz="2800" dirty="0"/>
              <a:t>1​,</a:t>
            </a:r>
            <a:r>
              <a:rPr lang="en-US" altLang="zh-CN" sz="2800" i="1" dirty="0"/>
              <a:t>b</a:t>
            </a:r>
            <a:r>
              <a:rPr lang="en-US" altLang="zh-CN" sz="2800" dirty="0"/>
              <a:t>2​</a:t>
            </a:r>
            <a:r>
              <a:rPr lang="zh-CN" altLang="en-US" sz="2800" dirty="0"/>
              <a:t>（</a:t>
            </a:r>
            <a:r>
              <a:rPr lang="en-US" altLang="zh-CN" sz="2800" i="1" dirty="0"/>
              <a:t>S</a:t>
            </a:r>
            <a:r>
              <a:rPr lang="zh-CN" altLang="en-US" sz="2800" dirty="0"/>
              <a:t>连</a:t>
            </a:r>
            <a:r>
              <a:rPr lang="en-US" altLang="zh-CN" sz="2800" i="1" dirty="0"/>
              <a:t>b</a:t>
            </a:r>
            <a:r>
              <a:rPr lang="en-US" altLang="zh-CN" sz="2800" dirty="0"/>
              <a:t>2</a:t>
            </a:r>
            <a:r>
              <a:rPr lang="zh-CN" altLang="en-US" sz="2800" dirty="0"/>
              <a:t>，</a:t>
            </a:r>
            <a:r>
              <a:rPr lang="en-US" altLang="zh-CN" sz="2800" i="1" dirty="0"/>
              <a:t>b</a:t>
            </a:r>
            <a:r>
              <a:rPr lang="en-US" altLang="zh-CN" sz="2800" dirty="0"/>
              <a:t>1​</a:t>
            </a:r>
            <a:r>
              <a:rPr lang="zh-CN" altLang="en-US" sz="2800" dirty="0"/>
              <a:t>连</a:t>
            </a:r>
            <a:r>
              <a:rPr lang="en-US" altLang="zh-CN" sz="2800" i="1" dirty="0"/>
              <a:t>T</a:t>
            </a:r>
            <a:r>
              <a:rPr lang="zh-CN" altLang="en-US" sz="2800" dirty="0"/>
              <a:t>），重新建图，再跑最大流。只有两次均满流才一定存在可行方案。</a:t>
            </a:r>
            <a:endParaRPr lang="en-US" altLang="zh-CN" sz="2800" dirty="0"/>
          </a:p>
          <a:p>
            <a:r>
              <a:rPr lang="zh-CN" altLang="en-US" sz="2800" dirty="0"/>
              <a:t>证明可以自己画图</a:t>
            </a:r>
          </a:p>
        </p:txBody>
      </p:sp>
    </p:spTree>
    <p:extLst>
      <p:ext uri="{BB962C8B-B14F-4D97-AF65-F5344CB8AC3E}">
        <p14:creationId xmlns:p14="http://schemas.microsoft.com/office/powerpoint/2010/main" val="1094033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662008-7BB6-41C7-82C6-31BBFBA2B294}"/>
              </a:ext>
            </a:extLst>
          </p:cNvPr>
          <p:cNvSpPr>
            <a:spLocks noGrp="1"/>
          </p:cNvSpPr>
          <p:nvPr>
            <p:ph type="title"/>
          </p:nvPr>
        </p:nvSpPr>
        <p:spPr/>
        <p:txBody>
          <a:bodyPr/>
          <a:lstStyle/>
          <a:p>
            <a:r>
              <a:rPr lang="zh-CN" altLang="en-US" dirty="0"/>
              <a:t>最小割</a:t>
            </a:r>
          </a:p>
        </p:txBody>
      </p:sp>
      <p:sp>
        <p:nvSpPr>
          <p:cNvPr id="3" name="内容占位符 2">
            <a:extLst>
              <a:ext uri="{FF2B5EF4-FFF2-40B4-BE49-F238E27FC236}">
                <a16:creationId xmlns:a16="http://schemas.microsoft.com/office/drawing/2014/main" id="{E502E801-F602-4A59-97C0-745C25B6230E}"/>
              </a:ext>
            </a:extLst>
          </p:cNvPr>
          <p:cNvSpPr>
            <a:spLocks noGrp="1"/>
          </p:cNvSpPr>
          <p:nvPr>
            <p:ph idx="1"/>
          </p:nvPr>
        </p:nvSpPr>
        <p:spPr>
          <a:xfrm>
            <a:off x="1261872" y="2029216"/>
            <a:ext cx="9826675" cy="4351337"/>
          </a:xfrm>
        </p:spPr>
        <p:txBody>
          <a:bodyPr>
            <a:normAutofit/>
          </a:bodyPr>
          <a:lstStyle/>
          <a:p>
            <a:pPr lvl="0" eaLnBrk="0" fontAlgn="base" hangingPunct="0">
              <a:spcBef>
                <a:spcPct val="0"/>
              </a:spcBef>
              <a:spcAft>
                <a:spcPct val="0"/>
              </a:spcAft>
            </a:pPr>
            <a:r>
              <a:rPr lang="zh-CN" altLang="en-US" sz="2800" dirty="0">
                <a:solidFill>
                  <a:srgbClr val="000000"/>
                </a:solidFill>
                <a:ea typeface="Open Sans"/>
              </a:rPr>
              <a:t>定义：</a:t>
            </a:r>
            <a:endParaRPr lang="en-US" altLang="zh-CN" sz="2800" dirty="0">
              <a:solidFill>
                <a:srgbClr val="000000"/>
              </a:solidFill>
              <a:ea typeface="Open Sans"/>
            </a:endParaRPr>
          </a:p>
          <a:p>
            <a:pPr lvl="0" eaLnBrk="0" fontAlgn="base" hangingPunct="0">
              <a:spcBef>
                <a:spcPct val="0"/>
              </a:spcBef>
              <a:spcAft>
                <a:spcPct val="0"/>
              </a:spcAft>
            </a:pPr>
            <a:r>
              <a:rPr lang="zh-CN" altLang="en-US" sz="2800" dirty="0">
                <a:solidFill>
                  <a:srgbClr val="000000"/>
                </a:solidFill>
                <a:ea typeface="Open Sans"/>
              </a:rPr>
              <a:t>一个 </a:t>
            </a:r>
            <a:r>
              <a:rPr lang="en-US" altLang="zh-CN" sz="2800" dirty="0">
                <a:solidFill>
                  <a:srgbClr val="000000"/>
                </a:solidFill>
                <a:ea typeface="Open Sans"/>
              </a:rPr>
              <a:t>s-t </a:t>
            </a:r>
            <a:r>
              <a:rPr lang="zh-CN" altLang="en-US" sz="2800" dirty="0">
                <a:solidFill>
                  <a:srgbClr val="000000"/>
                </a:solidFill>
                <a:ea typeface="Open Sans"/>
              </a:rPr>
              <a:t>割 </a:t>
            </a:r>
            <a:r>
              <a:rPr lang="en-US" altLang="zh-CN" sz="2800" dirty="0">
                <a:solidFill>
                  <a:srgbClr val="000000"/>
                </a:solidFill>
                <a:ea typeface="Open Sans"/>
              </a:rPr>
              <a:t>C = (S, T) </a:t>
            </a:r>
            <a:r>
              <a:rPr lang="zh-CN" altLang="en-US" sz="2800" dirty="0">
                <a:solidFill>
                  <a:srgbClr val="000000"/>
                </a:solidFill>
                <a:ea typeface="Open Sans"/>
              </a:rPr>
              <a:t>是一种 </a:t>
            </a:r>
            <a:r>
              <a:rPr lang="en-US" altLang="zh-CN" sz="2800" dirty="0">
                <a:solidFill>
                  <a:srgbClr val="000000"/>
                </a:solidFill>
                <a:ea typeface="Open Sans"/>
              </a:rPr>
              <a:t>V </a:t>
            </a:r>
            <a:r>
              <a:rPr lang="zh-CN" altLang="en-US" sz="2800" dirty="0">
                <a:solidFill>
                  <a:srgbClr val="000000"/>
                </a:solidFill>
                <a:ea typeface="Open Sans"/>
              </a:rPr>
              <a:t>的划分使得 </a:t>
            </a:r>
            <a:r>
              <a:rPr lang="en-US" altLang="zh-CN" sz="2800" dirty="0">
                <a:solidFill>
                  <a:srgbClr val="000000"/>
                </a:solidFill>
                <a:ea typeface="Open Sans"/>
              </a:rPr>
              <a:t>s ∈ S, t ∈ T</a:t>
            </a:r>
            <a:r>
              <a:rPr lang="zh-CN" altLang="en-US" sz="2800" dirty="0">
                <a:solidFill>
                  <a:srgbClr val="000000"/>
                </a:solidFill>
                <a:ea typeface="Open Sans"/>
              </a:rPr>
              <a:t>。</a:t>
            </a:r>
            <a:r>
              <a:rPr lang="en-US" altLang="zh-CN" sz="2800" dirty="0">
                <a:solidFill>
                  <a:srgbClr val="000000"/>
                </a:solidFill>
                <a:ea typeface="Open Sans"/>
              </a:rPr>
              <a:t>C </a:t>
            </a:r>
            <a:r>
              <a:rPr lang="zh-CN" altLang="en-US" sz="2800" dirty="0">
                <a:solidFill>
                  <a:srgbClr val="000000"/>
                </a:solidFill>
                <a:ea typeface="Open Sans"/>
              </a:rPr>
              <a:t>的割集是集合 </a:t>
            </a:r>
            <a:r>
              <a:rPr lang="en-US" altLang="zh-CN" sz="2800" dirty="0">
                <a:solidFill>
                  <a:srgbClr val="000000"/>
                </a:solidFill>
                <a:ea typeface="Open Sans"/>
              </a:rPr>
              <a:t>{</a:t>
            </a:r>
            <a:r>
              <a:rPr lang="en-US" altLang="zh-CN" sz="2800" dirty="0"/>
              <a:t>(u,v)</a:t>
            </a:r>
            <a:r>
              <a:rPr lang="en-US" altLang="zh-CN" sz="2800" dirty="0">
                <a:solidFill>
                  <a:srgbClr val="000000"/>
                </a:solidFill>
                <a:ea typeface="Open Sans"/>
              </a:rPr>
              <a:t> ∈ E,u ∈ S,v ∈ T}</a:t>
            </a:r>
          </a:p>
          <a:p>
            <a:pPr lvl="0" eaLnBrk="0" fontAlgn="base" hangingPunct="0">
              <a:spcBef>
                <a:spcPct val="0"/>
              </a:spcBef>
              <a:spcAft>
                <a:spcPct val="0"/>
              </a:spcAft>
            </a:pPr>
            <a:endParaRPr lang="en-US" altLang="zh-CN" sz="2800" dirty="0">
              <a:solidFill>
                <a:srgbClr val="000000"/>
              </a:solidFill>
              <a:ea typeface="Open Sans"/>
            </a:endParaRPr>
          </a:p>
          <a:p>
            <a:pPr lvl="0" eaLnBrk="0" fontAlgn="base" hangingPunct="0">
              <a:spcBef>
                <a:spcPct val="0"/>
              </a:spcBef>
              <a:spcAft>
                <a:spcPct val="0"/>
              </a:spcAft>
            </a:pPr>
            <a:r>
              <a:rPr lang="zh-CN" altLang="en-US" sz="2800" dirty="0">
                <a:solidFill>
                  <a:srgbClr val="000000"/>
                </a:solidFill>
                <a:ea typeface="Open Sans"/>
              </a:rPr>
              <a:t>最大流最小割定理：</a:t>
            </a:r>
            <a:endParaRPr lang="en-US" altLang="zh-CN" sz="2800" dirty="0">
              <a:solidFill>
                <a:srgbClr val="000000"/>
              </a:solidFill>
              <a:ea typeface="Open Sans"/>
            </a:endParaRPr>
          </a:p>
          <a:p>
            <a:pPr lvl="0" eaLnBrk="0" fontAlgn="base" hangingPunct="0">
              <a:spcBef>
                <a:spcPct val="0"/>
              </a:spcBef>
              <a:spcAft>
                <a:spcPct val="0"/>
              </a:spcAft>
            </a:pPr>
            <a:r>
              <a:rPr lang="zh-CN" altLang="en-US" sz="2800" dirty="0">
                <a:solidFill>
                  <a:srgbClr val="000000"/>
                </a:solidFill>
                <a:ea typeface="Open Sans"/>
              </a:rPr>
              <a:t>从源点到目标点的最大的流量等于最小割的每一条边的和。即对于一个如果移除其中任何一边就会断开源点和目标点的边的集合的边的容量的总和。</a:t>
            </a:r>
            <a:endParaRPr lang="en-US" altLang="zh-CN" sz="2800" dirty="0">
              <a:solidFill>
                <a:srgbClr val="000000"/>
              </a:solidFill>
              <a:ea typeface="Open Sans"/>
            </a:endParaRPr>
          </a:p>
          <a:p>
            <a:pPr lvl="0" eaLnBrk="0" fontAlgn="base" hangingPunct="0">
              <a:spcBef>
                <a:spcPct val="0"/>
              </a:spcBef>
              <a:spcAft>
                <a:spcPct val="0"/>
              </a:spcAft>
            </a:pPr>
            <a:endParaRPr lang="zh-CN" altLang="en-US" sz="2800" dirty="0"/>
          </a:p>
        </p:txBody>
      </p:sp>
      <p:sp>
        <p:nvSpPr>
          <p:cNvPr id="7" name="AutoShape 4" descr="{\displaystyle \{(u,v)\in E\ :\ u\in S,v\in T\}.}">
            <a:extLst>
              <a:ext uri="{FF2B5EF4-FFF2-40B4-BE49-F238E27FC236}">
                <a16:creationId xmlns:a16="http://schemas.microsoft.com/office/drawing/2014/main" id="{8A266A46-DEA7-44A1-AC21-38A4E72588F6}"/>
              </a:ext>
            </a:extLst>
          </p:cNvPr>
          <p:cNvSpPr>
            <a:spLocks noChangeAspect="1" noChangeArrowheads="1"/>
          </p:cNvSpPr>
          <p:nvPr/>
        </p:nvSpPr>
        <p:spPr bwMode="auto">
          <a:xfrm>
            <a:off x="180975" y="-3095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739662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AC0B37-BCCE-4EE0-9CF0-343488A6B868}"/>
              </a:ext>
            </a:extLst>
          </p:cNvPr>
          <p:cNvSpPr>
            <a:spLocks noGrp="1"/>
          </p:cNvSpPr>
          <p:nvPr>
            <p:ph type="title"/>
          </p:nvPr>
        </p:nvSpPr>
        <p:spPr/>
        <p:txBody>
          <a:bodyPr/>
          <a:lstStyle/>
          <a:p>
            <a:r>
              <a:rPr lang="zh-CN" altLang="en-US" dirty="0"/>
              <a:t>例题</a:t>
            </a:r>
          </a:p>
        </p:txBody>
      </p:sp>
      <p:sp>
        <p:nvSpPr>
          <p:cNvPr id="3" name="内容占位符 2">
            <a:extLst>
              <a:ext uri="{FF2B5EF4-FFF2-40B4-BE49-F238E27FC236}">
                <a16:creationId xmlns:a16="http://schemas.microsoft.com/office/drawing/2014/main" id="{58EC4F15-671A-42DC-BE89-D1065AFCD065}"/>
              </a:ext>
            </a:extLst>
          </p:cNvPr>
          <p:cNvSpPr>
            <a:spLocks noGrp="1"/>
          </p:cNvSpPr>
          <p:nvPr>
            <p:ph idx="1"/>
          </p:nvPr>
        </p:nvSpPr>
        <p:spPr/>
        <p:txBody>
          <a:bodyPr>
            <a:normAutofit/>
          </a:bodyPr>
          <a:lstStyle/>
          <a:p>
            <a:r>
              <a:rPr lang="zh-CN" altLang="en-US" sz="2800" dirty="0"/>
              <a:t>题目：</a:t>
            </a:r>
            <a:endParaRPr lang="en-US" altLang="zh-CN" sz="2800" dirty="0"/>
          </a:p>
          <a:p>
            <a:r>
              <a:rPr lang="zh-CN" altLang="en-US" sz="2800" dirty="0"/>
              <a:t>在一个有</a:t>
            </a:r>
            <a:r>
              <a:rPr lang="en-US" altLang="zh-CN" sz="2800" dirty="0"/>
              <a:t>n</a:t>
            </a:r>
            <a:r>
              <a:rPr lang="zh-CN" altLang="en-US" sz="2800" dirty="0"/>
              <a:t>*</a:t>
            </a:r>
            <a:r>
              <a:rPr lang="en-US" altLang="zh-CN" sz="2800" dirty="0"/>
              <a:t>m</a:t>
            </a:r>
            <a:r>
              <a:rPr lang="zh-CN" altLang="en-US" sz="2800" dirty="0"/>
              <a:t>个方格的棋盘中，每个方格中有一个正整数。</a:t>
            </a:r>
          </a:p>
          <a:p>
            <a:r>
              <a:rPr lang="zh-CN" altLang="en-US" sz="2800" dirty="0"/>
              <a:t>现要从方格中取数，使任意</a:t>
            </a:r>
            <a:r>
              <a:rPr lang="en-US" altLang="zh-CN" sz="2800" dirty="0"/>
              <a:t>2</a:t>
            </a:r>
            <a:r>
              <a:rPr lang="zh-CN" altLang="en-US" sz="2800" dirty="0"/>
              <a:t>个数所在方格没有公共边，且取出的数的总和最大。试设计一个满足要求的取数算法。求取数的最大总和。</a:t>
            </a:r>
            <a:endParaRPr lang="en-US" altLang="zh-CN" sz="2800" dirty="0"/>
          </a:p>
          <a:p>
            <a:r>
              <a:rPr lang="en-US" altLang="zh-CN" sz="2800" dirty="0"/>
              <a:t>1&lt;=</a:t>
            </a:r>
            <a:r>
              <a:rPr lang="en-US" altLang="zh-CN" sz="2800" dirty="0" err="1"/>
              <a:t>n,m</a:t>
            </a:r>
            <a:r>
              <a:rPr lang="en-US" altLang="zh-CN" sz="2800" dirty="0"/>
              <a:t>&lt;=30</a:t>
            </a:r>
            <a:endParaRPr lang="zh-CN" altLang="en-US" sz="2800" dirty="0"/>
          </a:p>
        </p:txBody>
      </p:sp>
    </p:spTree>
    <p:extLst>
      <p:ext uri="{BB962C8B-B14F-4D97-AF65-F5344CB8AC3E}">
        <p14:creationId xmlns:p14="http://schemas.microsoft.com/office/powerpoint/2010/main" val="3366551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F60983-2E17-46D5-A105-798E255FBA1A}"/>
              </a:ext>
            </a:extLst>
          </p:cNvPr>
          <p:cNvSpPr>
            <a:spLocks noGrp="1"/>
          </p:cNvSpPr>
          <p:nvPr>
            <p:ph type="title"/>
          </p:nvPr>
        </p:nvSpPr>
        <p:spPr>
          <a:xfrm>
            <a:off x="1261872" y="294198"/>
            <a:ext cx="9692640" cy="1397124"/>
          </a:xfrm>
        </p:spPr>
        <p:txBody>
          <a:bodyPr/>
          <a:lstStyle/>
          <a:p>
            <a:r>
              <a:rPr lang="zh-CN" altLang="en-US" dirty="0"/>
              <a:t>题解</a:t>
            </a:r>
          </a:p>
        </p:txBody>
      </p:sp>
      <p:sp>
        <p:nvSpPr>
          <p:cNvPr id="3" name="内容占位符 2">
            <a:extLst>
              <a:ext uri="{FF2B5EF4-FFF2-40B4-BE49-F238E27FC236}">
                <a16:creationId xmlns:a16="http://schemas.microsoft.com/office/drawing/2014/main" id="{E6D6639E-AFE3-4613-8933-5EAB587848E2}"/>
              </a:ext>
            </a:extLst>
          </p:cNvPr>
          <p:cNvSpPr>
            <a:spLocks noGrp="1"/>
          </p:cNvSpPr>
          <p:nvPr>
            <p:ph idx="1"/>
          </p:nvPr>
        </p:nvSpPr>
        <p:spPr>
          <a:xfrm>
            <a:off x="1261872" y="1828800"/>
            <a:ext cx="8595360" cy="4642338"/>
          </a:xfrm>
        </p:spPr>
        <p:txBody>
          <a:bodyPr>
            <a:normAutofit lnSpcReduction="10000"/>
          </a:bodyPr>
          <a:lstStyle/>
          <a:p>
            <a:r>
              <a:rPr lang="zh-CN" altLang="en-US" sz="2400" dirty="0"/>
              <a:t>又是热身板题</a:t>
            </a:r>
            <a:endParaRPr lang="en-US" altLang="zh-CN" sz="2400" dirty="0"/>
          </a:p>
          <a:p>
            <a:r>
              <a:rPr lang="zh-CN" altLang="en-US" sz="2400" dirty="0"/>
              <a:t>首先，相邻的只能出现一个，每个点要么选，要么不选。所以不难想到最小割</a:t>
            </a:r>
          </a:p>
          <a:p>
            <a:r>
              <a:rPr lang="zh-CN" altLang="en-US" sz="2400" dirty="0"/>
              <a:t>所以，将棋盘黑白染色后，将某种颜色的格子从源点连过去，容量为方格上的数，另一部分点连向汇点，容量为方格上的数。接着，相邻的点之间连边，因为这个不能割开，所以容量为</a:t>
            </a:r>
            <a:r>
              <a:rPr lang="en-US" altLang="zh-CN" sz="2400" dirty="0"/>
              <a:t>INF</a:t>
            </a:r>
          </a:p>
          <a:p>
            <a:r>
              <a:rPr lang="zh-CN" altLang="en-US" sz="2400" dirty="0"/>
              <a:t>这样连完边，如果一个点要选，那么，他必然要割开和他相邻的点，那么，相邻的点和汇点的连边就会被割掉，这就是减少的总和</a:t>
            </a:r>
          </a:p>
          <a:p>
            <a:r>
              <a:rPr lang="zh-CN" altLang="en-US" sz="2400" dirty="0"/>
              <a:t>所以，答案就是所有数的总和减去最小割</a:t>
            </a:r>
          </a:p>
          <a:p>
            <a:endParaRPr lang="zh-CN" altLang="en-US" dirty="0"/>
          </a:p>
        </p:txBody>
      </p:sp>
    </p:spTree>
    <p:extLst>
      <p:ext uri="{BB962C8B-B14F-4D97-AF65-F5344CB8AC3E}">
        <p14:creationId xmlns:p14="http://schemas.microsoft.com/office/powerpoint/2010/main" val="2442422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CAEFB0-F06E-403D-AEFB-CBB0930310EA}"/>
              </a:ext>
            </a:extLst>
          </p:cNvPr>
          <p:cNvSpPr>
            <a:spLocks noGrp="1"/>
          </p:cNvSpPr>
          <p:nvPr>
            <p:ph type="title"/>
          </p:nvPr>
        </p:nvSpPr>
        <p:spPr/>
        <p:txBody>
          <a:bodyPr/>
          <a:lstStyle/>
          <a:p>
            <a:r>
              <a:rPr lang="zh-CN" altLang="en-US" dirty="0"/>
              <a:t>声明</a:t>
            </a:r>
          </a:p>
        </p:txBody>
      </p:sp>
      <p:sp>
        <p:nvSpPr>
          <p:cNvPr id="3" name="内容占位符 2">
            <a:extLst>
              <a:ext uri="{FF2B5EF4-FFF2-40B4-BE49-F238E27FC236}">
                <a16:creationId xmlns:a16="http://schemas.microsoft.com/office/drawing/2014/main" id="{F8344671-0DE0-43E9-B9D6-97FFD7684AEE}"/>
              </a:ext>
            </a:extLst>
          </p:cNvPr>
          <p:cNvSpPr>
            <a:spLocks noGrp="1"/>
          </p:cNvSpPr>
          <p:nvPr>
            <p:ph idx="1"/>
          </p:nvPr>
        </p:nvSpPr>
        <p:spPr>
          <a:xfrm>
            <a:off x="1261872" y="1828800"/>
            <a:ext cx="9692640" cy="4351337"/>
          </a:xfrm>
        </p:spPr>
        <p:txBody>
          <a:bodyPr>
            <a:normAutofit/>
          </a:bodyPr>
          <a:lstStyle/>
          <a:p>
            <a:r>
              <a:rPr lang="zh-CN" altLang="en-US" sz="2800" dirty="0"/>
              <a:t>我不生产知识，我只是辛勤的搬运</a:t>
            </a:r>
            <a:r>
              <a:rPr lang="zh-CN" altLang="en-US" sz="2800" strike="sngStrike" dirty="0"/>
              <a:t>抄袭</a:t>
            </a:r>
            <a:r>
              <a:rPr lang="zh-CN" altLang="en-US" sz="2800" dirty="0"/>
              <a:t>工</a:t>
            </a:r>
            <a:endParaRPr lang="en-US" altLang="zh-CN" sz="2800" dirty="0"/>
          </a:p>
          <a:p>
            <a:r>
              <a:rPr lang="zh-CN" altLang="en-US" sz="2800" dirty="0"/>
              <a:t>看见我就知道这个</a:t>
            </a:r>
            <a:r>
              <a:rPr lang="en-US" altLang="zh-CN" sz="2800" dirty="0"/>
              <a:t>PPT</a:t>
            </a:r>
            <a:r>
              <a:rPr lang="zh-CN" altLang="en-US" sz="2800" dirty="0"/>
              <a:t>不会很难</a:t>
            </a:r>
            <a:endParaRPr lang="en-US" altLang="zh-CN" sz="2800" dirty="0"/>
          </a:p>
          <a:p>
            <a:r>
              <a:rPr lang="zh-CN" altLang="en-US" sz="2800" dirty="0"/>
              <a:t>该</a:t>
            </a:r>
            <a:r>
              <a:rPr lang="en-US" altLang="zh-CN" sz="2800" dirty="0"/>
              <a:t>PPT</a:t>
            </a:r>
            <a:r>
              <a:rPr lang="zh-CN" altLang="en-US" sz="2800" dirty="0"/>
              <a:t>以知识点为主，经典板题为辅</a:t>
            </a:r>
            <a:endParaRPr lang="en-US" altLang="zh-CN" sz="2800" dirty="0"/>
          </a:p>
          <a:p>
            <a:r>
              <a:rPr lang="zh-CN" altLang="en-US" sz="2800" dirty="0"/>
              <a:t>如果大佬不想浪费时间的可以自由离场</a:t>
            </a:r>
            <a:endParaRPr lang="en-US" altLang="zh-CN" sz="2800" dirty="0"/>
          </a:p>
          <a:p>
            <a:r>
              <a:rPr lang="zh-CN" altLang="en-US" sz="2800" dirty="0"/>
              <a:t>如果你想体会切题的快感</a:t>
            </a:r>
            <a:r>
              <a:rPr lang="zh-CN" altLang="en-US" sz="2800" strike="sngStrike" dirty="0"/>
              <a:t>老题的熟悉感</a:t>
            </a:r>
            <a:r>
              <a:rPr lang="zh-CN" altLang="en-US" sz="2800" dirty="0"/>
              <a:t>也可以自由的留下</a:t>
            </a:r>
            <a:endParaRPr lang="en-US" altLang="zh-CN" sz="2800" dirty="0"/>
          </a:p>
          <a:p>
            <a:r>
              <a:rPr lang="zh-CN" altLang="en-US" sz="2800" dirty="0"/>
              <a:t>我是思想的矮子，</a:t>
            </a:r>
            <a:r>
              <a:rPr lang="zh-CN" altLang="en-US" sz="2800" strike="sngStrike" dirty="0"/>
              <a:t>实践？没有实践</a:t>
            </a:r>
            <a:r>
              <a:rPr lang="zh-CN" altLang="en-US" sz="2800" dirty="0"/>
              <a:t>。故欢迎打脸</a:t>
            </a:r>
            <a:endParaRPr lang="en-US" altLang="zh-CN" sz="2800" dirty="0"/>
          </a:p>
          <a:p>
            <a:endParaRPr lang="en-US" altLang="zh-CN" sz="2800" dirty="0"/>
          </a:p>
          <a:p>
            <a:endParaRPr lang="en-US" altLang="zh-CN" sz="2800" dirty="0"/>
          </a:p>
        </p:txBody>
      </p:sp>
    </p:spTree>
    <p:extLst>
      <p:ext uri="{BB962C8B-B14F-4D97-AF65-F5344CB8AC3E}">
        <p14:creationId xmlns:p14="http://schemas.microsoft.com/office/powerpoint/2010/main" val="10875404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11BACE-DE8B-4959-9D66-5F5028D2F591}"/>
              </a:ext>
            </a:extLst>
          </p:cNvPr>
          <p:cNvSpPr>
            <a:spLocks noGrp="1"/>
          </p:cNvSpPr>
          <p:nvPr>
            <p:ph type="title"/>
          </p:nvPr>
        </p:nvSpPr>
        <p:spPr/>
        <p:txBody>
          <a:bodyPr/>
          <a:lstStyle/>
          <a:p>
            <a:r>
              <a:rPr lang="zh-CN" altLang="en-US" dirty="0"/>
              <a:t>题解</a:t>
            </a:r>
          </a:p>
        </p:txBody>
      </p:sp>
      <p:sp>
        <p:nvSpPr>
          <p:cNvPr id="3" name="内容占位符 2">
            <a:extLst>
              <a:ext uri="{FF2B5EF4-FFF2-40B4-BE49-F238E27FC236}">
                <a16:creationId xmlns:a16="http://schemas.microsoft.com/office/drawing/2014/main" id="{892B4D51-2749-46F8-BD30-A1EAF836245D}"/>
              </a:ext>
            </a:extLst>
          </p:cNvPr>
          <p:cNvSpPr>
            <a:spLocks noGrp="1"/>
          </p:cNvSpPr>
          <p:nvPr>
            <p:ph idx="1"/>
          </p:nvPr>
        </p:nvSpPr>
        <p:spPr/>
        <p:txBody>
          <a:bodyPr/>
          <a:lstStyle/>
          <a:p>
            <a:r>
              <a:rPr lang="zh-CN" altLang="en-US" sz="2400" dirty="0"/>
              <a:t>另一种理解：</a:t>
            </a:r>
            <a:endParaRPr lang="en-US" altLang="zh-CN" sz="2400" dirty="0"/>
          </a:p>
          <a:p>
            <a:r>
              <a:rPr lang="zh-CN" altLang="en-US" sz="2400" dirty="0"/>
              <a:t>首先对棋盘黑白染色，建二分图，在相邻的格子之间连边。</a:t>
            </a:r>
          </a:p>
          <a:p>
            <a:r>
              <a:rPr lang="zh-CN" altLang="en-US" sz="2400" dirty="0"/>
              <a:t>注意到我们要求的其实是 </a:t>
            </a:r>
            <a:r>
              <a:rPr lang="zh-CN" altLang="en-US" sz="2400" b="1" dirty="0"/>
              <a:t>二分图的最大权独立集</a:t>
            </a:r>
            <a:r>
              <a:rPr lang="zh-CN" altLang="en-US" sz="2400" dirty="0"/>
              <a:t>。</a:t>
            </a:r>
          </a:p>
          <a:p>
            <a:r>
              <a:rPr lang="zh-CN" altLang="en-US" sz="2400" dirty="0"/>
              <a:t>又有 </a:t>
            </a:r>
            <a:r>
              <a:rPr lang="zh-CN" altLang="en-US" sz="2400" b="1" dirty="0"/>
              <a:t>（二分图）最大独立集 </a:t>
            </a:r>
            <a:r>
              <a:rPr lang="en-US" altLang="zh-CN" sz="2400" b="1" dirty="0"/>
              <a:t>= </a:t>
            </a:r>
            <a:r>
              <a:rPr lang="zh-CN" altLang="en-US" sz="2400" b="1" dirty="0"/>
              <a:t>点权和 </a:t>
            </a:r>
            <a:r>
              <a:rPr lang="en-US" altLang="zh-CN" sz="2400" b="1" dirty="0"/>
              <a:t>- </a:t>
            </a:r>
            <a:r>
              <a:rPr lang="zh-CN" altLang="en-US" sz="2400" b="1" dirty="0"/>
              <a:t>最大权匹配</a:t>
            </a:r>
            <a:r>
              <a:rPr lang="zh-CN" altLang="en-US" sz="2400" dirty="0"/>
              <a:t>，所以我们只需要求出最大匹配就好了。</a:t>
            </a:r>
          </a:p>
          <a:p>
            <a:endParaRPr lang="zh-CN" altLang="en-US" dirty="0"/>
          </a:p>
        </p:txBody>
      </p:sp>
    </p:spTree>
    <p:extLst>
      <p:ext uri="{BB962C8B-B14F-4D97-AF65-F5344CB8AC3E}">
        <p14:creationId xmlns:p14="http://schemas.microsoft.com/office/powerpoint/2010/main" val="1398691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BA183A-5670-4880-AEA7-1299432E9E9B}"/>
              </a:ext>
            </a:extLst>
          </p:cNvPr>
          <p:cNvSpPr>
            <a:spLocks noGrp="1"/>
          </p:cNvSpPr>
          <p:nvPr>
            <p:ph type="title"/>
          </p:nvPr>
        </p:nvSpPr>
        <p:spPr/>
        <p:txBody>
          <a:bodyPr/>
          <a:lstStyle/>
          <a:p>
            <a:r>
              <a:rPr lang="zh-CN" altLang="en-US" dirty="0"/>
              <a:t>题目</a:t>
            </a:r>
          </a:p>
        </p:txBody>
      </p:sp>
      <p:sp>
        <p:nvSpPr>
          <p:cNvPr id="3" name="内容占位符 2">
            <a:extLst>
              <a:ext uri="{FF2B5EF4-FFF2-40B4-BE49-F238E27FC236}">
                <a16:creationId xmlns:a16="http://schemas.microsoft.com/office/drawing/2014/main" id="{749EDF62-595E-4D75-8348-23EB4B6BFA53}"/>
              </a:ext>
            </a:extLst>
          </p:cNvPr>
          <p:cNvSpPr>
            <a:spLocks noGrp="1"/>
          </p:cNvSpPr>
          <p:nvPr>
            <p:ph idx="1"/>
          </p:nvPr>
        </p:nvSpPr>
        <p:spPr>
          <a:xfrm>
            <a:off x="1261871" y="1828800"/>
            <a:ext cx="10261914" cy="4735002"/>
          </a:xfrm>
        </p:spPr>
        <p:txBody>
          <a:bodyPr>
            <a:noAutofit/>
          </a:bodyPr>
          <a:lstStyle/>
          <a:p>
            <a:r>
              <a:rPr lang="zh-CN" altLang="en-US" sz="2400" dirty="0"/>
              <a:t>给出一个矩阵</a:t>
            </a:r>
            <a:endParaRPr lang="en-US" altLang="zh-CN" sz="2400" dirty="0"/>
          </a:p>
          <a:p>
            <a:r>
              <a:rPr lang="zh-CN" altLang="en-US" sz="2400" dirty="0"/>
              <a:t>每次可以对该矩阵进行两种操作：</a:t>
            </a:r>
          </a:p>
          <a:p>
            <a:r>
              <a:rPr lang="zh-CN" altLang="en-US" sz="2400" dirty="0"/>
              <a:t>行交换操作：选择矩阵的任意两行，交换这两行（即交换对应格子的颜色）</a:t>
            </a:r>
          </a:p>
          <a:p>
            <a:r>
              <a:rPr lang="zh-CN" altLang="en-US" sz="2400" dirty="0"/>
              <a:t>列交换操作：选择矩阵的任意两列，交换这两列（即交换对应格子的颜色）</a:t>
            </a:r>
          </a:p>
          <a:p>
            <a:r>
              <a:rPr lang="zh-CN" altLang="en-US" sz="2400" dirty="0"/>
              <a:t>游戏的目标，即通过若干次操作，使得方阵的主对角线</a:t>
            </a:r>
            <a:r>
              <a:rPr lang="en-US" altLang="zh-CN" sz="2400" dirty="0"/>
              <a:t>(</a:t>
            </a:r>
            <a:r>
              <a:rPr lang="zh-CN" altLang="en-US" sz="2400" dirty="0"/>
              <a:t>左上角到右下角的连线</a:t>
            </a:r>
            <a:r>
              <a:rPr lang="en-US" altLang="zh-CN" sz="2400" dirty="0"/>
              <a:t>)</a:t>
            </a:r>
            <a:r>
              <a:rPr lang="zh-CN" altLang="en-US" sz="2400" dirty="0"/>
              <a:t>上的格子均为黑色。</a:t>
            </a:r>
            <a:endParaRPr lang="en-US" altLang="zh-CN" sz="2400" dirty="0"/>
          </a:p>
          <a:p>
            <a:r>
              <a:rPr lang="zh-CN" altLang="en-US" sz="2400" dirty="0"/>
              <a:t>判断是否有解</a:t>
            </a:r>
            <a:endParaRPr lang="en-US" altLang="zh-CN" sz="2400" dirty="0"/>
          </a:p>
          <a:p>
            <a:r>
              <a:rPr lang="en-US" altLang="zh-CN" sz="2400" dirty="0"/>
              <a:t>N&lt;=200</a:t>
            </a:r>
            <a:endParaRPr lang="zh-CN" altLang="en-US" sz="2400" dirty="0"/>
          </a:p>
        </p:txBody>
      </p:sp>
    </p:spTree>
    <p:extLst>
      <p:ext uri="{BB962C8B-B14F-4D97-AF65-F5344CB8AC3E}">
        <p14:creationId xmlns:p14="http://schemas.microsoft.com/office/powerpoint/2010/main" val="3974443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0692FF-8598-4404-982E-1B77B24116EF}"/>
              </a:ext>
            </a:extLst>
          </p:cNvPr>
          <p:cNvSpPr>
            <a:spLocks noGrp="1"/>
          </p:cNvSpPr>
          <p:nvPr>
            <p:ph type="title"/>
          </p:nvPr>
        </p:nvSpPr>
        <p:spPr/>
        <p:txBody>
          <a:bodyPr/>
          <a:lstStyle/>
          <a:p>
            <a:r>
              <a:rPr lang="zh-CN" altLang="en-US" dirty="0"/>
              <a:t>题解</a:t>
            </a:r>
          </a:p>
        </p:txBody>
      </p:sp>
      <p:sp>
        <p:nvSpPr>
          <p:cNvPr id="3" name="内容占位符 2">
            <a:extLst>
              <a:ext uri="{FF2B5EF4-FFF2-40B4-BE49-F238E27FC236}">
                <a16:creationId xmlns:a16="http://schemas.microsoft.com/office/drawing/2014/main" id="{A1589584-F2DF-447D-A677-5149FD0CCC68}"/>
              </a:ext>
            </a:extLst>
          </p:cNvPr>
          <p:cNvSpPr>
            <a:spLocks noGrp="1"/>
          </p:cNvSpPr>
          <p:nvPr>
            <p:ph idx="1"/>
          </p:nvPr>
        </p:nvSpPr>
        <p:spPr/>
        <p:txBody>
          <a:bodyPr>
            <a:normAutofit/>
          </a:bodyPr>
          <a:lstStyle/>
          <a:p>
            <a:r>
              <a:rPr lang="zh-CN" altLang="en-US" sz="2400" dirty="0"/>
              <a:t>可以发现</a:t>
            </a:r>
            <a:endParaRPr lang="en-US" altLang="zh-CN" sz="2400" dirty="0"/>
          </a:p>
          <a:p>
            <a:r>
              <a:rPr lang="zh-CN" altLang="en-US" sz="2400" dirty="0"/>
              <a:t>同一列的黑块换不出这一列。行也一样</a:t>
            </a:r>
            <a:br>
              <a:rPr lang="zh-CN" altLang="en-US" sz="2400" dirty="0"/>
            </a:br>
            <a:r>
              <a:rPr lang="zh-CN" altLang="en-US" sz="2400" dirty="0"/>
              <a:t>根据题目要求，可以得出</a:t>
            </a:r>
            <a:r>
              <a:rPr lang="en-US" altLang="zh-CN" sz="2400" dirty="0"/>
              <a:t>:</a:t>
            </a:r>
            <a:r>
              <a:rPr lang="zh-CN" altLang="en-US" sz="2400" dirty="0"/>
              <a:t>一行（或一列）中，只有一个黑块参与了匹配。</a:t>
            </a:r>
            <a:endParaRPr lang="en-US" altLang="zh-CN" sz="2400" dirty="0"/>
          </a:p>
          <a:p>
            <a:r>
              <a:rPr lang="zh-CN" altLang="en-US" sz="2400" dirty="0"/>
              <a:t>因为每行每列需要对应，所以黑点所在行列直接连边，直接跑网络流即可。</a:t>
            </a:r>
            <a:endParaRPr lang="en-US" altLang="zh-CN" sz="2400" dirty="0"/>
          </a:p>
          <a:p>
            <a:r>
              <a:rPr lang="zh-CN" altLang="en-US" sz="2400" dirty="0"/>
              <a:t>二分图匹配也可。</a:t>
            </a:r>
            <a:endParaRPr lang="en-US" altLang="zh-CN" sz="2400" dirty="0"/>
          </a:p>
          <a:p>
            <a:r>
              <a:rPr lang="zh-CN" altLang="en-US" sz="2400" dirty="0"/>
              <a:t>答案就是直接判断最大流</a:t>
            </a:r>
            <a:r>
              <a:rPr lang="en-US" altLang="zh-CN" sz="2400" dirty="0"/>
              <a:t>/</a:t>
            </a:r>
            <a:r>
              <a:rPr lang="zh-CN" altLang="en-US" sz="2400" dirty="0"/>
              <a:t>最大匹配是否为</a:t>
            </a:r>
            <a:r>
              <a:rPr lang="en-US" altLang="zh-CN" sz="2400" dirty="0"/>
              <a:t>n</a:t>
            </a:r>
          </a:p>
          <a:p>
            <a:r>
              <a:rPr lang="zh-CN" altLang="en-US" sz="2400" strike="sngStrike" dirty="0"/>
              <a:t>真是简单又自然</a:t>
            </a:r>
          </a:p>
        </p:txBody>
      </p:sp>
    </p:spTree>
    <p:extLst>
      <p:ext uri="{BB962C8B-B14F-4D97-AF65-F5344CB8AC3E}">
        <p14:creationId xmlns:p14="http://schemas.microsoft.com/office/powerpoint/2010/main" val="4170686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EA25F-720E-40F2-A7E9-BD53EA3815D6}"/>
              </a:ext>
            </a:extLst>
          </p:cNvPr>
          <p:cNvSpPr>
            <a:spLocks noGrp="1"/>
          </p:cNvSpPr>
          <p:nvPr>
            <p:ph type="title"/>
          </p:nvPr>
        </p:nvSpPr>
        <p:spPr/>
        <p:txBody>
          <a:bodyPr/>
          <a:lstStyle/>
          <a:p>
            <a:r>
              <a:rPr lang="zh-CN" altLang="en-US" dirty="0"/>
              <a:t>例题</a:t>
            </a:r>
          </a:p>
        </p:txBody>
      </p:sp>
      <p:sp>
        <p:nvSpPr>
          <p:cNvPr id="3" name="内容占位符 2">
            <a:extLst>
              <a:ext uri="{FF2B5EF4-FFF2-40B4-BE49-F238E27FC236}">
                <a16:creationId xmlns:a16="http://schemas.microsoft.com/office/drawing/2014/main" id="{A29CC3EF-8602-4C8A-AA37-A0E03E952721}"/>
              </a:ext>
            </a:extLst>
          </p:cNvPr>
          <p:cNvSpPr>
            <a:spLocks noGrp="1"/>
          </p:cNvSpPr>
          <p:nvPr>
            <p:ph idx="1"/>
          </p:nvPr>
        </p:nvSpPr>
        <p:spPr/>
        <p:txBody>
          <a:bodyPr>
            <a:normAutofit/>
          </a:bodyPr>
          <a:lstStyle/>
          <a:p>
            <a:r>
              <a:rPr lang="zh-CN" altLang="en-US" sz="2800" dirty="0"/>
              <a:t>有</a:t>
            </a:r>
            <a:r>
              <a:rPr lang="en-US" altLang="zh-CN" sz="2800" dirty="0"/>
              <a:t>m</a:t>
            </a:r>
            <a:r>
              <a:rPr lang="zh-CN" altLang="en-US" sz="2800" dirty="0"/>
              <a:t>个实验，每个实验只可以进行一次，但会获得相应的奖金，有</a:t>
            </a:r>
            <a:r>
              <a:rPr lang="en-US" altLang="zh-CN" sz="2800" dirty="0"/>
              <a:t>n</a:t>
            </a:r>
            <a:r>
              <a:rPr lang="zh-CN" altLang="en-US" sz="2800" dirty="0"/>
              <a:t>个仪器，每个实验都需要一定的仪器，每个仪器可以运用于多个实验，但需要一定的代价，求最大收益与方案。</a:t>
            </a:r>
            <a:endParaRPr lang="en-US" altLang="zh-CN" sz="2800" dirty="0"/>
          </a:p>
          <a:p>
            <a:r>
              <a:rPr lang="en-US" altLang="zh-CN" sz="2800" dirty="0" err="1"/>
              <a:t>n,m</a:t>
            </a:r>
            <a:r>
              <a:rPr lang="en-US" altLang="zh-CN" sz="2800" dirty="0"/>
              <a:t>&lt;=50</a:t>
            </a:r>
            <a:endParaRPr lang="zh-CN" altLang="en-US" sz="2800" dirty="0"/>
          </a:p>
        </p:txBody>
      </p:sp>
    </p:spTree>
    <p:extLst>
      <p:ext uri="{BB962C8B-B14F-4D97-AF65-F5344CB8AC3E}">
        <p14:creationId xmlns:p14="http://schemas.microsoft.com/office/powerpoint/2010/main" val="1037567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86D01F-2A46-4869-A453-2B2E06330E9F}"/>
              </a:ext>
            </a:extLst>
          </p:cNvPr>
          <p:cNvSpPr>
            <a:spLocks noGrp="1"/>
          </p:cNvSpPr>
          <p:nvPr>
            <p:ph type="title"/>
          </p:nvPr>
        </p:nvSpPr>
        <p:spPr>
          <a:xfrm>
            <a:off x="1261872" y="294198"/>
            <a:ext cx="9692640" cy="1397124"/>
          </a:xfrm>
        </p:spPr>
        <p:txBody>
          <a:bodyPr/>
          <a:lstStyle/>
          <a:p>
            <a:r>
              <a:rPr lang="zh-CN" altLang="en-US" dirty="0"/>
              <a:t>题解</a:t>
            </a:r>
          </a:p>
        </p:txBody>
      </p:sp>
      <p:sp>
        <p:nvSpPr>
          <p:cNvPr id="3" name="内容占位符 2">
            <a:extLst>
              <a:ext uri="{FF2B5EF4-FFF2-40B4-BE49-F238E27FC236}">
                <a16:creationId xmlns:a16="http://schemas.microsoft.com/office/drawing/2014/main" id="{7F985A26-0142-4686-8C10-A34E9AA1F0F3}"/>
              </a:ext>
            </a:extLst>
          </p:cNvPr>
          <p:cNvSpPr>
            <a:spLocks noGrp="1"/>
          </p:cNvSpPr>
          <p:nvPr>
            <p:ph idx="1"/>
          </p:nvPr>
        </p:nvSpPr>
        <p:spPr>
          <a:xfrm>
            <a:off x="1261872" y="1843722"/>
            <a:ext cx="10156406" cy="4351337"/>
          </a:xfrm>
        </p:spPr>
        <p:txBody>
          <a:bodyPr>
            <a:noAutofit/>
          </a:bodyPr>
          <a:lstStyle/>
          <a:p>
            <a:r>
              <a:rPr lang="zh-CN" altLang="en-US" sz="2400" dirty="0"/>
              <a:t>构图：</a:t>
            </a:r>
            <a:endParaRPr lang="en-US" altLang="zh-CN" sz="2400" dirty="0"/>
          </a:p>
          <a:p>
            <a:r>
              <a:rPr lang="zh-CN" altLang="en-US" sz="2400" dirty="0"/>
              <a:t>对于每个实验，连一条从</a:t>
            </a:r>
            <a:r>
              <a:rPr lang="en-US" altLang="zh-CN" sz="2400" dirty="0"/>
              <a:t>s</a:t>
            </a:r>
            <a:r>
              <a:rPr lang="zh-CN" altLang="en-US" sz="2400" dirty="0"/>
              <a:t>到实验，边权为实验利益的边。</a:t>
            </a:r>
          </a:p>
          <a:p>
            <a:r>
              <a:rPr lang="zh-CN" altLang="en-US" sz="2400" dirty="0"/>
              <a:t>对于每个需要的仪器，连一条从实验到器材，边权为</a:t>
            </a:r>
            <a:r>
              <a:rPr lang="en-US" altLang="zh-CN" sz="2400" dirty="0"/>
              <a:t>INF</a:t>
            </a:r>
            <a:r>
              <a:rPr lang="zh-CN" altLang="en-US" sz="2400" dirty="0"/>
              <a:t>的边。</a:t>
            </a:r>
          </a:p>
          <a:p>
            <a:r>
              <a:rPr lang="zh-CN" altLang="en-US" sz="2400" dirty="0"/>
              <a:t>对于每个仪器，连一条从器材到</a:t>
            </a:r>
            <a:r>
              <a:rPr lang="en-US" altLang="zh-CN" sz="2400" dirty="0"/>
              <a:t>t</a:t>
            </a:r>
            <a:r>
              <a:rPr lang="zh-CN" altLang="en-US" sz="2400" dirty="0"/>
              <a:t>，边权为器材耗费的边。</a:t>
            </a:r>
            <a:endParaRPr lang="en-US" altLang="zh-CN" sz="2400" dirty="0"/>
          </a:p>
          <a:p>
            <a:r>
              <a:rPr lang="zh-CN" altLang="en-US" sz="2400" dirty="0"/>
              <a:t>求最小割即最大流，然后用实验利益总和减去最大流即为最大净收益。</a:t>
            </a:r>
            <a:endParaRPr lang="en-US" altLang="zh-CN" sz="2400" dirty="0"/>
          </a:p>
          <a:p>
            <a:r>
              <a:rPr lang="zh-CN" altLang="en-US" sz="2400" dirty="0"/>
              <a:t>方案：</a:t>
            </a:r>
            <a:endParaRPr lang="en-US" altLang="zh-CN" sz="2400" dirty="0"/>
          </a:p>
          <a:p>
            <a:r>
              <a:rPr lang="zh-CN" altLang="en-US" sz="2400" dirty="0"/>
              <a:t>我们可以考虑枚举删除器材和</a:t>
            </a:r>
            <a:r>
              <a:rPr lang="en-US" altLang="zh-CN" sz="2400" dirty="0"/>
              <a:t>t</a:t>
            </a:r>
            <a:r>
              <a:rPr lang="zh-CN" altLang="en-US" sz="2400" dirty="0"/>
              <a:t>之间的边，如果删去后的最大流和原来的最大流的差值等于这条边的边权，那么这条边就是必须满流的，也就是这个器材是必要的。再根据需要的器材我们容易知道要做的实验有哪些。</a:t>
            </a:r>
          </a:p>
        </p:txBody>
      </p:sp>
    </p:spTree>
    <p:extLst>
      <p:ext uri="{BB962C8B-B14F-4D97-AF65-F5344CB8AC3E}">
        <p14:creationId xmlns:p14="http://schemas.microsoft.com/office/powerpoint/2010/main" val="1069388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8B0C1D-180E-43A6-877E-20877BF46D2A}"/>
              </a:ext>
            </a:extLst>
          </p:cNvPr>
          <p:cNvSpPr>
            <a:spLocks noGrp="1"/>
          </p:cNvSpPr>
          <p:nvPr>
            <p:ph type="title"/>
          </p:nvPr>
        </p:nvSpPr>
        <p:spPr/>
        <p:txBody>
          <a:bodyPr/>
          <a:lstStyle/>
          <a:p>
            <a:r>
              <a:rPr lang="zh-CN" altLang="en-US" dirty="0"/>
              <a:t>题解</a:t>
            </a:r>
          </a:p>
        </p:txBody>
      </p:sp>
      <p:sp>
        <p:nvSpPr>
          <p:cNvPr id="3" name="内容占位符 2">
            <a:extLst>
              <a:ext uri="{FF2B5EF4-FFF2-40B4-BE49-F238E27FC236}">
                <a16:creationId xmlns:a16="http://schemas.microsoft.com/office/drawing/2014/main" id="{9256E3AA-69B7-46FA-8EA8-47B700639312}"/>
              </a:ext>
            </a:extLst>
          </p:cNvPr>
          <p:cNvSpPr>
            <a:spLocks noGrp="1"/>
          </p:cNvSpPr>
          <p:nvPr>
            <p:ph idx="1"/>
          </p:nvPr>
        </p:nvSpPr>
        <p:spPr/>
        <p:txBody>
          <a:bodyPr>
            <a:normAutofit/>
          </a:bodyPr>
          <a:lstStyle/>
          <a:p>
            <a:r>
              <a:rPr lang="zh-CN" altLang="en-US" sz="2400" dirty="0"/>
              <a:t>建图解释：</a:t>
            </a:r>
            <a:endParaRPr lang="en-US" altLang="zh-CN" sz="2400" dirty="0"/>
          </a:p>
          <a:p>
            <a:r>
              <a:rPr lang="zh-CN" altLang="en-US" sz="2400" dirty="0"/>
              <a:t>对于一个实验与其对应的器材，如果获得了奖金，那么一定要付出代价（割去器材</a:t>
            </a:r>
            <a:r>
              <a:rPr lang="en-US" altLang="zh-CN" sz="2400" dirty="0"/>
              <a:t>-T</a:t>
            </a:r>
            <a:r>
              <a:rPr lang="zh-CN" altLang="en-US" sz="2400" dirty="0"/>
              <a:t>的边</a:t>
            </a:r>
            <a:r>
              <a:rPr lang="en-US" altLang="zh-CN" sz="2400" dirty="0"/>
              <a:t>)</a:t>
            </a:r>
            <a:r>
              <a:rPr lang="zh-CN" altLang="en-US" sz="2400" dirty="0"/>
              <a:t>，入股不付出代价，就不获得奖金（割去</a:t>
            </a:r>
            <a:r>
              <a:rPr lang="en-US" altLang="zh-CN" sz="2400" dirty="0"/>
              <a:t>S-</a:t>
            </a:r>
            <a:r>
              <a:rPr lang="zh-CN" altLang="en-US" sz="2400" dirty="0"/>
              <a:t>实验的边），所以我们可以发现，奖金和代价是有我无他的关系，故可以容易建出最小割图。</a:t>
            </a:r>
            <a:endParaRPr lang="en-US" altLang="zh-CN" sz="2400" dirty="0"/>
          </a:p>
          <a:p>
            <a:r>
              <a:rPr lang="zh-CN" altLang="en-US" sz="2400" strike="sngStrike" dirty="0"/>
              <a:t>其实这道题就是最大闭合子图板题</a:t>
            </a:r>
          </a:p>
        </p:txBody>
      </p:sp>
    </p:spTree>
    <p:extLst>
      <p:ext uri="{BB962C8B-B14F-4D97-AF65-F5344CB8AC3E}">
        <p14:creationId xmlns:p14="http://schemas.microsoft.com/office/powerpoint/2010/main" val="672827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074546-64AE-4927-AB51-26B0A87DE493}"/>
              </a:ext>
            </a:extLst>
          </p:cNvPr>
          <p:cNvSpPr>
            <a:spLocks noGrp="1"/>
          </p:cNvSpPr>
          <p:nvPr>
            <p:ph type="title"/>
          </p:nvPr>
        </p:nvSpPr>
        <p:spPr/>
        <p:txBody>
          <a:bodyPr/>
          <a:lstStyle/>
          <a:p>
            <a:r>
              <a:rPr lang="zh-CN" altLang="en-US" dirty="0"/>
              <a:t>最大权闭合子图</a:t>
            </a:r>
          </a:p>
        </p:txBody>
      </p:sp>
      <p:sp>
        <p:nvSpPr>
          <p:cNvPr id="3" name="内容占位符 2">
            <a:extLst>
              <a:ext uri="{FF2B5EF4-FFF2-40B4-BE49-F238E27FC236}">
                <a16:creationId xmlns:a16="http://schemas.microsoft.com/office/drawing/2014/main" id="{34D7C511-DFD4-48D6-B2D2-0DFAADC2EB5A}"/>
              </a:ext>
            </a:extLst>
          </p:cNvPr>
          <p:cNvSpPr>
            <a:spLocks noGrp="1"/>
          </p:cNvSpPr>
          <p:nvPr>
            <p:ph idx="1"/>
          </p:nvPr>
        </p:nvSpPr>
        <p:spPr>
          <a:xfrm>
            <a:off x="1261871" y="1828800"/>
            <a:ext cx="10273637" cy="5029200"/>
          </a:xfrm>
        </p:spPr>
        <p:txBody>
          <a:bodyPr>
            <a:normAutofit/>
          </a:bodyPr>
          <a:lstStyle/>
          <a:p>
            <a:r>
              <a:rPr lang="zh-CN" altLang="en-US" sz="2200" dirty="0"/>
              <a:t>引入闭合子图的概念 </a:t>
            </a:r>
            <a:r>
              <a:rPr lang="en-US" altLang="zh-CN" sz="2200" dirty="0"/>
              <a:t>: </a:t>
            </a:r>
            <a:r>
              <a:rPr lang="zh-CN" altLang="en-US" sz="2200" dirty="0"/>
              <a:t>通俗点说就是选出一个图的子图，使得子图中的所有点出度指向的点依旧在这个子图内，则说明此子图是闭合子图。</a:t>
            </a:r>
          </a:p>
          <a:p>
            <a:r>
              <a:rPr lang="zh-CN" altLang="en-US" sz="2200" dirty="0"/>
              <a:t>最大权闭合子图 </a:t>
            </a:r>
            <a:r>
              <a:rPr lang="en-US" altLang="zh-CN" sz="2200" dirty="0"/>
              <a:t>: </a:t>
            </a:r>
            <a:r>
              <a:rPr lang="zh-CN" altLang="en-US" sz="2200" dirty="0"/>
              <a:t>假设每个点具有点权值，在一个图的所有闭合子图中，点权之和最大的即是最大权闭合子图。</a:t>
            </a:r>
            <a:endParaRPr lang="en-US" altLang="zh-CN" sz="2200" dirty="0"/>
          </a:p>
          <a:p>
            <a:r>
              <a:rPr lang="zh-CN" altLang="en-US" sz="2200" dirty="0"/>
              <a:t>算法流程：</a:t>
            </a:r>
            <a:endParaRPr lang="en-US" altLang="zh-CN" sz="2200" dirty="0"/>
          </a:p>
          <a:p>
            <a:r>
              <a:rPr lang="zh-CN" altLang="en-US" sz="2200" dirty="0"/>
              <a:t>先抽象出一个超级源、超级汇</a:t>
            </a:r>
          </a:p>
          <a:p>
            <a:r>
              <a:rPr lang="zh-CN" altLang="en-US" sz="2200" dirty="0"/>
              <a:t>将权值为正的点和超级源点连接、容量为权值</a:t>
            </a:r>
          </a:p>
          <a:p>
            <a:r>
              <a:rPr lang="zh-CN" altLang="en-US" sz="2200" dirty="0"/>
              <a:t>将权值为负的点和超级汇点连接、容量为权值的绝对值</a:t>
            </a:r>
          </a:p>
          <a:p>
            <a:r>
              <a:rPr lang="zh-CN" altLang="en-US" sz="2200" dirty="0"/>
              <a:t>然后除了源、汇之外的点直接按原来的边连，容量为无穷大（原边不可割）</a:t>
            </a:r>
          </a:p>
          <a:p>
            <a:r>
              <a:rPr lang="zh-CN" altLang="en-US" sz="2200" dirty="0"/>
              <a:t>最大权闭合子图权值  </a:t>
            </a:r>
            <a:r>
              <a:rPr lang="en-US" altLang="zh-CN" sz="2200" dirty="0"/>
              <a:t>=  </a:t>
            </a:r>
            <a:r>
              <a:rPr lang="zh-CN" altLang="en-US" sz="2200" dirty="0"/>
              <a:t>所有权值为正的权值之和  </a:t>
            </a:r>
            <a:r>
              <a:rPr lang="en-US" altLang="zh-CN" sz="2200" dirty="0"/>
              <a:t>-  </a:t>
            </a:r>
            <a:r>
              <a:rPr lang="zh-CN" altLang="en-US" sz="2200" dirty="0"/>
              <a:t>最大流 </a:t>
            </a:r>
          </a:p>
          <a:p>
            <a:endParaRPr lang="zh-CN" altLang="en-US" dirty="0"/>
          </a:p>
        </p:txBody>
      </p:sp>
      <p:pic>
        <p:nvPicPr>
          <p:cNvPr id="5" name="图片 4">
            <a:extLst>
              <a:ext uri="{FF2B5EF4-FFF2-40B4-BE49-F238E27FC236}">
                <a16:creationId xmlns:a16="http://schemas.microsoft.com/office/drawing/2014/main" id="{A950AAA4-8CED-4D74-84DF-EE0131819C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4505" y="167322"/>
            <a:ext cx="1628775" cy="1524000"/>
          </a:xfrm>
          <a:prstGeom prst="rect">
            <a:avLst/>
          </a:prstGeom>
        </p:spPr>
      </p:pic>
    </p:spTree>
    <p:extLst>
      <p:ext uri="{BB962C8B-B14F-4D97-AF65-F5344CB8AC3E}">
        <p14:creationId xmlns:p14="http://schemas.microsoft.com/office/powerpoint/2010/main" val="1713086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76DB34-722F-4C8A-A6E9-A68F0CB66DD0}"/>
              </a:ext>
            </a:extLst>
          </p:cNvPr>
          <p:cNvSpPr>
            <a:spLocks noGrp="1"/>
          </p:cNvSpPr>
          <p:nvPr>
            <p:ph type="title"/>
          </p:nvPr>
        </p:nvSpPr>
        <p:spPr/>
        <p:txBody>
          <a:bodyPr/>
          <a:lstStyle/>
          <a:p>
            <a:r>
              <a:rPr lang="zh-CN" altLang="en-US" dirty="0"/>
              <a:t>最大权闭合子图</a:t>
            </a:r>
          </a:p>
        </p:txBody>
      </p:sp>
      <p:sp>
        <p:nvSpPr>
          <p:cNvPr id="3" name="内容占位符 2">
            <a:extLst>
              <a:ext uri="{FF2B5EF4-FFF2-40B4-BE49-F238E27FC236}">
                <a16:creationId xmlns:a16="http://schemas.microsoft.com/office/drawing/2014/main" id="{845F61CA-3B82-4453-8181-2F936EEA0901}"/>
              </a:ext>
            </a:extLst>
          </p:cNvPr>
          <p:cNvSpPr>
            <a:spLocks noGrp="1"/>
          </p:cNvSpPr>
          <p:nvPr>
            <p:ph idx="1"/>
          </p:nvPr>
        </p:nvSpPr>
        <p:spPr>
          <a:xfrm>
            <a:off x="1261872" y="1828800"/>
            <a:ext cx="3661820" cy="4351337"/>
          </a:xfrm>
        </p:spPr>
        <p:txBody>
          <a:bodyPr/>
          <a:lstStyle/>
          <a:p>
            <a:r>
              <a:rPr lang="zh-CN" altLang="en-US" sz="2800" dirty="0"/>
              <a:t>先回忆刚刚的题目</a:t>
            </a:r>
            <a:endParaRPr lang="en-US" altLang="zh-CN" sz="2800" dirty="0"/>
          </a:p>
          <a:p>
            <a:r>
              <a:rPr lang="zh-CN" altLang="en-US" sz="2800" dirty="0"/>
              <a:t>我们可以发现，对于实验与器材的关系，连边后就是一个闭合子图</a:t>
            </a:r>
            <a:endParaRPr lang="en-US" altLang="zh-CN" sz="2800" dirty="0"/>
          </a:p>
          <a:p>
            <a:r>
              <a:rPr lang="zh-CN" altLang="en-US" sz="2800" dirty="0"/>
              <a:t>类似右图，我们可以把集合</a:t>
            </a:r>
            <a:r>
              <a:rPr lang="en-US" altLang="zh-CN" sz="2800" dirty="0"/>
              <a:t>A</a:t>
            </a:r>
            <a:r>
              <a:rPr lang="zh-CN" altLang="en-US" sz="2800" dirty="0"/>
              <a:t>看做实验，</a:t>
            </a:r>
            <a:r>
              <a:rPr lang="en-US" altLang="zh-CN" sz="2800" dirty="0"/>
              <a:t>B</a:t>
            </a:r>
            <a:r>
              <a:rPr lang="zh-CN" altLang="en-US" sz="2800" dirty="0"/>
              <a:t>看作器材</a:t>
            </a:r>
          </a:p>
          <a:p>
            <a:endParaRPr lang="zh-CN" altLang="en-US" dirty="0"/>
          </a:p>
        </p:txBody>
      </p:sp>
      <p:pic>
        <p:nvPicPr>
          <p:cNvPr id="5" name="图片 4">
            <a:extLst>
              <a:ext uri="{FF2B5EF4-FFF2-40B4-BE49-F238E27FC236}">
                <a16:creationId xmlns:a16="http://schemas.microsoft.com/office/drawing/2014/main" id="{CE34F460-0C49-471C-9FA5-9DD4D97CC7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1430215"/>
            <a:ext cx="2391508" cy="4577685"/>
          </a:xfrm>
          <a:prstGeom prst="rect">
            <a:avLst/>
          </a:prstGeom>
        </p:spPr>
      </p:pic>
    </p:spTree>
    <p:extLst>
      <p:ext uri="{BB962C8B-B14F-4D97-AF65-F5344CB8AC3E}">
        <p14:creationId xmlns:p14="http://schemas.microsoft.com/office/powerpoint/2010/main" val="2257458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47CC75C-730F-45E2-9012-622F83470D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5692" y="1286807"/>
            <a:ext cx="4653329" cy="4703097"/>
          </a:xfrm>
          <a:prstGeom prst="rect">
            <a:avLst/>
          </a:prstGeom>
        </p:spPr>
      </p:pic>
      <p:sp>
        <p:nvSpPr>
          <p:cNvPr id="2" name="标题 1">
            <a:extLst>
              <a:ext uri="{FF2B5EF4-FFF2-40B4-BE49-F238E27FC236}">
                <a16:creationId xmlns:a16="http://schemas.microsoft.com/office/drawing/2014/main" id="{4CB416C1-848A-4D11-A3C0-5018EBD12401}"/>
              </a:ext>
            </a:extLst>
          </p:cNvPr>
          <p:cNvSpPr>
            <a:spLocks noGrp="1"/>
          </p:cNvSpPr>
          <p:nvPr>
            <p:ph type="title"/>
          </p:nvPr>
        </p:nvSpPr>
        <p:spPr/>
        <p:txBody>
          <a:bodyPr/>
          <a:lstStyle/>
          <a:p>
            <a:r>
              <a:rPr lang="zh-CN" altLang="en-US" dirty="0"/>
              <a:t>最大权闭合子图</a:t>
            </a:r>
          </a:p>
        </p:txBody>
      </p:sp>
      <p:sp>
        <p:nvSpPr>
          <p:cNvPr id="3" name="内容占位符 2">
            <a:extLst>
              <a:ext uri="{FF2B5EF4-FFF2-40B4-BE49-F238E27FC236}">
                <a16:creationId xmlns:a16="http://schemas.microsoft.com/office/drawing/2014/main" id="{EC8F293A-651B-468B-B249-E96F0ACDCD21}"/>
              </a:ext>
            </a:extLst>
          </p:cNvPr>
          <p:cNvSpPr>
            <a:spLocks noGrp="1"/>
          </p:cNvSpPr>
          <p:nvPr>
            <p:ph idx="1"/>
          </p:nvPr>
        </p:nvSpPr>
        <p:spPr>
          <a:xfrm>
            <a:off x="1261871" y="1828800"/>
            <a:ext cx="4740343" cy="4351337"/>
          </a:xfrm>
        </p:spPr>
        <p:txBody>
          <a:bodyPr>
            <a:normAutofit/>
          </a:bodyPr>
          <a:lstStyle/>
          <a:p>
            <a:r>
              <a:rPr lang="zh-CN" altLang="en-US" sz="2800" dirty="0"/>
              <a:t>把刚刚的图转为网络流图</a:t>
            </a:r>
            <a:endParaRPr lang="en-US" altLang="zh-CN" sz="2800" dirty="0"/>
          </a:p>
          <a:p>
            <a:r>
              <a:rPr lang="zh-CN" altLang="en-US" sz="2800" dirty="0"/>
              <a:t>结论：最大权闭合子图的权值等于所有正权点之和（指</a:t>
            </a:r>
            <a:r>
              <a:rPr lang="en-US" altLang="zh-CN" sz="2800" dirty="0"/>
              <a:t>S-A</a:t>
            </a:r>
            <a:r>
              <a:rPr lang="zh-CN" altLang="en-US" sz="2800" dirty="0"/>
              <a:t>）减去最小割</a:t>
            </a:r>
          </a:p>
        </p:txBody>
      </p:sp>
    </p:spTree>
    <p:extLst>
      <p:ext uri="{BB962C8B-B14F-4D97-AF65-F5344CB8AC3E}">
        <p14:creationId xmlns:p14="http://schemas.microsoft.com/office/powerpoint/2010/main" val="3391919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6C988-9C3C-4D9F-9C6E-2854F043C1C3}"/>
              </a:ext>
            </a:extLst>
          </p:cNvPr>
          <p:cNvSpPr>
            <a:spLocks noGrp="1"/>
          </p:cNvSpPr>
          <p:nvPr>
            <p:ph type="title"/>
          </p:nvPr>
        </p:nvSpPr>
        <p:spPr/>
        <p:txBody>
          <a:bodyPr/>
          <a:lstStyle/>
          <a:p>
            <a:r>
              <a:rPr lang="zh-CN" altLang="en-US" dirty="0"/>
              <a:t>最大权闭合子图</a:t>
            </a:r>
          </a:p>
        </p:txBody>
      </p:sp>
      <p:sp>
        <p:nvSpPr>
          <p:cNvPr id="3" name="内容占位符 2">
            <a:extLst>
              <a:ext uri="{FF2B5EF4-FFF2-40B4-BE49-F238E27FC236}">
                <a16:creationId xmlns:a16="http://schemas.microsoft.com/office/drawing/2014/main" id="{D9DCB808-B1DC-4A1E-BF64-7C95FDA4F27E}"/>
              </a:ext>
            </a:extLst>
          </p:cNvPr>
          <p:cNvSpPr>
            <a:spLocks noGrp="1"/>
          </p:cNvSpPr>
          <p:nvPr>
            <p:ph idx="1"/>
          </p:nvPr>
        </p:nvSpPr>
        <p:spPr>
          <a:xfrm>
            <a:off x="1261871" y="1828800"/>
            <a:ext cx="9570251" cy="4829908"/>
          </a:xfrm>
        </p:spPr>
        <p:txBody>
          <a:bodyPr>
            <a:normAutofit/>
          </a:bodyPr>
          <a:lstStyle/>
          <a:p>
            <a:r>
              <a:rPr lang="zh-CN" altLang="en-US" sz="2400" dirty="0"/>
              <a:t>证明：</a:t>
            </a:r>
            <a:endParaRPr lang="en-US" altLang="zh-CN" sz="2400" dirty="0"/>
          </a:p>
          <a:p>
            <a:r>
              <a:rPr lang="zh-CN" altLang="en-US" sz="2400" dirty="0"/>
              <a:t>首先由割的容量</a:t>
            </a:r>
            <a:r>
              <a:rPr lang="en-US" altLang="zh-CN" sz="2400" dirty="0"/>
              <a:t>C(S,T)=T</a:t>
            </a:r>
            <a:r>
              <a:rPr lang="zh-CN" altLang="en-US" sz="2400" dirty="0"/>
              <a:t>中所有正权点的权值之和</a:t>
            </a:r>
            <a:r>
              <a:rPr lang="en-US" altLang="zh-CN" sz="2400" dirty="0"/>
              <a:t>+S</a:t>
            </a:r>
            <a:r>
              <a:rPr lang="zh-CN" altLang="en-US" sz="2400" dirty="0"/>
              <a:t>中所有负权点的权值绝对值之和。</a:t>
            </a:r>
          </a:p>
          <a:p>
            <a:r>
              <a:rPr lang="zh-CN" altLang="en-US" sz="2400" dirty="0"/>
              <a:t>闭合子图的权值</a:t>
            </a:r>
            <a:r>
              <a:rPr lang="en-US" altLang="zh-CN" sz="2400" dirty="0"/>
              <a:t>W=S</a:t>
            </a:r>
            <a:r>
              <a:rPr lang="zh-CN" altLang="en-US" sz="2400" dirty="0"/>
              <a:t>中所有正权点的权值之和</a:t>
            </a:r>
            <a:r>
              <a:rPr lang="en-US" altLang="zh-CN" sz="2400" dirty="0"/>
              <a:t>-S</a:t>
            </a:r>
            <a:r>
              <a:rPr lang="zh-CN" altLang="en-US" sz="2400" dirty="0"/>
              <a:t>中所有负权点的权值绝对值之和。</a:t>
            </a:r>
          </a:p>
          <a:p>
            <a:r>
              <a:rPr lang="zh-CN" altLang="en-US" sz="2400" dirty="0"/>
              <a:t>则有</a:t>
            </a:r>
            <a:r>
              <a:rPr lang="en-US" altLang="zh-CN" sz="2400" dirty="0"/>
              <a:t>C(S,T)+W=T</a:t>
            </a:r>
            <a:r>
              <a:rPr lang="zh-CN" altLang="en-US" sz="2400" dirty="0"/>
              <a:t>中所有正权点的权值之和</a:t>
            </a:r>
            <a:r>
              <a:rPr lang="en-US" altLang="zh-CN" sz="2400" dirty="0"/>
              <a:t>+S</a:t>
            </a:r>
            <a:r>
              <a:rPr lang="zh-CN" altLang="en-US" sz="2400" dirty="0"/>
              <a:t>中所有正权点的权值之和</a:t>
            </a:r>
            <a:r>
              <a:rPr lang="en-US" altLang="zh-CN" sz="2400" dirty="0"/>
              <a:t>=</a:t>
            </a:r>
            <a:r>
              <a:rPr lang="zh-CN" altLang="en-US" sz="2400" dirty="0"/>
              <a:t>所有正权点的权值之和。</a:t>
            </a:r>
          </a:p>
          <a:p>
            <a:r>
              <a:rPr lang="zh-CN" altLang="en-US" sz="2400" dirty="0"/>
              <a:t>所以</a:t>
            </a:r>
            <a:r>
              <a:rPr lang="en-US" altLang="zh-CN" sz="2400" dirty="0"/>
              <a:t>W=</a:t>
            </a:r>
            <a:r>
              <a:rPr lang="zh-CN" altLang="en-US" sz="2400" dirty="0"/>
              <a:t>所有正权点的权值之和</a:t>
            </a:r>
            <a:r>
              <a:rPr lang="en-US" altLang="zh-CN" sz="2400" dirty="0"/>
              <a:t>-C(S,T)</a:t>
            </a:r>
          </a:p>
          <a:p>
            <a:r>
              <a:rPr lang="zh-CN" altLang="en-US" sz="2400" dirty="0"/>
              <a:t>由于所有正权点的权值之和是一个定值，那么割的容量越小，</a:t>
            </a:r>
            <a:r>
              <a:rPr lang="en-US" altLang="zh-CN" sz="2400" dirty="0"/>
              <a:t>W</a:t>
            </a:r>
            <a:r>
              <a:rPr lang="zh-CN" altLang="en-US" sz="2400" dirty="0"/>
              <a:t>也就越大。因此当</a:t>
            </a:r>
            <a:r>
              <a:rPr lang="en-US" altLang="zh-CN" sz="2400" dirty="0"/>
              <a:t>C(S,T)</a:t>
            </a:r>
            <a:r>
              <a:rPr lang="zh-CN" altLang="en-US" sz="2400" dirty="0"/>
              <a:t>取最小割时，</a:t>
            </a:r>
            <a:r>
              <a:rPr lang="en-US" altLang="zh-CN" sz="2400" dirty="0"/>
              <a:t>W</a:t>
            </a:r>
            <a:r>
              <a:rPr lang="zh-CN" altLang="en-US" sz="2400" dirty="0"/>
              <a:t>也就达到了最大权。</a:t>
            </a:r>
          </a:p>
          <a:p>
            <a:endParaRPr lang="zh-CN" altLang="en-US" dirty="0"/>
          </a:p>
        </p:txBody>
      </p:sp>
    </p:spTree>
    <p:extLst>
      <p:ext uri="{BB962C8B-B14F-4D97-AF65-F5344CB8AC3E}">
        <p14:creationId xmlns:p14="http://schemas.microsoft.com/office/powerpoint/2010/main" val="2143956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5CBF1A-F887-4DE9-90A7-E174C7CF7328}"/>
              </a:ext>
            </a:extLst>
          </p:cNvPr>
          <p:cNvSpPr>
            <a:spLocks noGrp="1"/>
          </p:cNvSpPr>
          <p:nvPr>
            <p:ph type="title"/>
          </p:nvPr>
        </p:nvSpPr>
        <p:spPr/>
        <p:txBody>
          <a:bodyPr/>
          <a:lstStyle/>
          <a:p>
            <a:r>
              <a:rPr lang="zh-CN" altLang="en-US" dirty="0"/>
              <a:t>网络流简介</a:t>
            </a:r>
          </a:p>
        </p:txBody>
      </p:sp>
      <p:sp>
        <p:nvSpPr>
          <p:cNvPr id="3" name="内容占位符 2">
            <a:extLst>
              <a:ext uri="{FF2B5EF4-FFF2-40B4-BE49-F238E27FC236}">
                <a16:creationId xmlns:a16="http://schemas.microsoft.com/office/drawing/2014/main" id="{CD53C737-CA92-49DE-B95E-55924308E055}"/>
              </a:ext>
            </a:extLst>
          </p:cNvPr>
          <p:cNvSpPr>
            <a:spLocks noGrp="1"/>
          </p:cNvSpPr>
          <p:nvPr>
            <p:ph idx="1"/>
          </p:nvPr>
        </p:nvSpPr>
        <p:spPr/>
        <p:txBody>
          <a:bodyPr/>
          <a:lstStyle/>
          <a:p>
            <a:r>
              <a:rPr lang="zh-CN" altLang="en-US" dirty="0"/>
              <a:t>网络</a:t>
            </a:r>
            <a:endParaRPr lang="en-US" altLang="zh-CN" dirty="0"/>
          </a:p>
          <a:p>
            <a:endParaRPr lang="en-US" altLang="zh-CN" dirty="0"/>
          </a:p>
          <a:p>
            <a:endParaRPr lang="en-US" altLang="zh-CN" dirty="0"/>
          </a:p>
          <a:p>
            <a:endParaRPr lang="en-US" altLang="zh-CN" dirty="0"/>
          </a:p>
          <a:p>
            <a:endParaRPr lang="en-US" altLang="zh-CN" dirty="0"/>
          </a:p>
          <a:p>
            <a:r>
              <a:rPr lang="zh-CN" altLang="en-US" dirty="0"/>
              <a:t>流</a:t>
            </a:r>
          </a:p>
          <a:p>
            <a:endParaRPr lang="zh-CN" altLang="en-US" dirty="0"/>
          </a:p>
        </p:txBody>
      </p:sp>
      <p:pic>
        <p:nvPicPr>
          <p:cNvPr id="5" name="图片 4">
            <a:extLst>
              <a:ext uri="{FF2B5EF4-FFF2-40B4-BE49-F238E27FC236}">
                <a16:creationId xmlns:a16="http://schemas.microsoft.com/office/drawing/2014/main" id="{F96BB306-7412-4BDA-A3F8-0C5D6F1AC1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872" y="2279163"/>
            <a:ext cx="9184835" cy="2053370"/>
          </a:xfrm>
          <a:prstGeom prst="rect">
            <a:avLst/>
          </a:prstGeom>
        </p:spPr>
      </p:pic>
      <p:pic>
        <p:nvPicPr>
          <p:cNvPr id="7" name="图片 6">
            <a:extLst>
              <a:ext uri="{FF2B5EF4-FFF2-40B4-BE49-F238E27FC236}">
                <a16:creationId xmlns:a16="http://schemas.microsoft.com/office/drawing/2014/main" id="{66D38374-F67B-40B2-9445-488240540A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1872" y="4782896"/>
            <a:ext cx="9184834" cy="1952090"/>
          </a:xfrm>
          <a:prstGeom prst="rect">
            <a:avLst/>
          </a:prstGeom>
        </p:spPr>
      </p:pic>
    </p:spTree>
    <p:extLst>
      <p:ext uri="{BB962C8B-B14F-4D97-AF65-F5344CB8AC3E}">
        <p14:creationId xmlns:p14="http://schemas.microsoft.com/office/powerpoint/2010/main" val="34041292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DB6A8C-D9E2-415F-A113-C564BE12799C}"/>
              </a:ext>
            </a:extLst>
          </p:cNvPr>
          <p:cNvSpPr>
            <a:spLocks noGrp="1"/>
          </p:cNvSpPr>
          <p:nvPr>
            <p:ph type="title"/>
          </p:nvPr>
        </p:nvSpPr>
        <p:spPr/>
        <p:txBody>
          <a:bodyPr/>
          <a:lstStyle/>
          <a:p>
            <a:r>
              <a:rPr lang="zh-CN" altLang="en-US" dirty="0"/>
              <a:t>题目</a:t>
            </a:r>
          </a:p>
        </p:txBody>
      </p:sp>
      <p:sp>
        <p:nvSpPr>
          <p:cNvPr id="3" name="内容占位符 2">
            <a:extLst>
              <a:ext uri="{FF2B5EF4-FFF2-40B4-BE49-F238E27FC236}">
                <a16:creationId xmlns:a16="http://schemas.microsoft.com/office/drawing/2014/main" id="{5BE12859-8AEA-455F-90AE-6770F70C48C2}"/>
              </a:ext>
            </a:extLst>
          </p:cNvPr>
          <p:cNvSpPr>
            <a:spLocks noGrp="1"/>
          </p:cNvSpPr>
          <p:nvPr>
            <p:ph idx="1"/>
          </p:nvPr>
        </p:nvSpPr>
        <p:spPr/>
        <p:txBody>
          <a:bodyPr>
            <a:normAutofit/>
          </a:bodyPr>
          <a:lstStyle/>
          <a:p>
            <a:r>
              <a:rPr lang="zh-CN" altLang="en-US" sz="2400" dirty="0"/>
              <a:t>植物大战僵尸</a:t>
            </a:r>
            <a:endParaRPr lang="en-US" altLang="zh-CN" sz="2400" dirty="0"/>
          </a:p>
          <a:p>
            <a:r>
              <a:rPr lang="zh-CN" altLang="en-US" sz="2400" dirty="0"/>
              <a:t>一个</a:t>
            </a:r>
            <a:r>
              <a:rPr lang="en-US" altLang="zh-CN" sz="2400" dirty="0"/>
              <a:t>n*m</a:t>
            </a:r>
            <a:r>
              <a:rPr lang="zh-CN" altLang="en-US" sz="2400" dirty="0"/>
              <a:t>的格子，每个格子里有一个植物，每个植物有两个属性：（</a:t>
            </a:r>
            <a:r>
              <a:rPr lang="en-US" altLang="zh-CN" sz="2400" dirty="0"/>
              <a:t>1</a:t>
            </a:r>
            <a:r>
              <a:rPr lang="zh-CN" altLang="en-US" sz="2400" dirty="0"/>
              <a:t>）价值；（</a:t>
            </a:r>
            <a:r>
              <a:rPr lang="en-US" altLang="zh-CN" sz="2400" dirty="0"/>
              <a:t>2</a:t>
            </a:r>
            <a:r>
              <a:rPr lang="zh-CN" altLang="en-US" sz="2400" dirty="0"/>
              <a:t>）保护集合，也就是这个植物可以保护矩阵中的某些格子。</a:t>
            </a:r>
            <a:endParaRPr lang="en-US" altLang="zh-CN" sz="2400" dirty="0"/>
          </a:p>
          <a:p>
            <a:r>
              <a:rPr lang="zh-CN" altLang="en-US" sz="2400" dirty="0"/>
              <a:t>现在你是僵尸，你每次只能从</a:t>
            </a:r>
            <a:r>
              <a:rPr lang="en-US" altLang="zh-CN" sz="2400" dirty="0"/>
              <a:t>(</a:t>
            </a:r>
            <a:r>
              <a:rPr lang="en-US" altLang="zh-CN" sz="2400" dirty="0" err="1"/>
              <a:t>i,m</a:t>
            </a:r>
            <a:r>
              <a:rPr lang="en-US" altLang="zh-CN" sz="2400" dirty="0"/>
              <a:t>) </a:t>
            </a:r>
            <a:r>
              <a:rPr lang="zh-CN" altLang="en-US" sz="2400" dirty="0"/>
              <a:t>格子进入，从右向左进攻，必须先攻击靠近右方的植物。若一个格子是被保护的那么你是不能进入的。每进入一个格子则吃掉该格子的植物并得到其价值（价值有可能是负的</a:t>
            </a:r>
            <a:r>
              <a:rPr lang="en-US" altLang="zh-CN" sz="2400" dirty="0"/>
              <a:t>)</a:t>
            </a:r>
            <a:r>
              <a:rPr lang="zh-CN" altLang="en-US" sz="2400" dirty="0"/>
              <a:t>。注意，每次在进入一行后还可以再退到最右侧然后再换一行吃别的。问最大价值是多少？</a:t>
            </a:r>
          </a:p>
        </p:txBody>
      </p:sp>
    </p:spTree>
    <p:extLst>
      <p:ext uri="{BB962C8B-B14F-4D97-AF65-F5344CB8AC3E}">
        <p14:creationId xmlns:p14="http://schemas.microsoft.com/office/powerpoint/2010/main" val="3452041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F73E25-2EAB-4571-B808-0DCC94883CEA}"/>
              </a:ext>
            </a:extLst>
          </p:cNvPr>
          <p:cNvSpPr>
            <a:spLocks noGrp="1"/>
          </p:cNvSpPr>
          <p:nvPr>
            <p:ph type="title"/>
          </p:nvPr>
        </p:nvSpPr>
        <p:spPr/>
        <p:txBody>
          <a:bodyPr/>
          <a:lstStyle/>
          <a:p>
            <a:r>
              <a:rPr lang="zh-CN" altLang="en-US" dirty="0"/>
              <a:t>题解</a:t>
            </a:r>
          </a:p>
        </p:txBody>
      </p:sp>
      <p:sp>
        <p:nvSpPr>
          <p:cNvPr id="3" name="内容占位符 2">
            <a:extLst>
              <a:ext uri="{FF2B5EF4-FFF2-40B4-BE49-F238E27FC236}">
                <a16:creationId xmlns:a16="http://schemas.microsoft.com/office/drawing/2014/main" id="{8384C40B-86CD-4137-B0F9-B0AB48396855}"/>
              </a:ext>
            </a:extLst>
          </p:cNvPr>
          <p:cNvSpPr>
            <a:spLocks noGrp="1"/>
          </p:cNvSpPr>
          <p:nvPr>
            <p:ph idx="1"/>
          </p:nvPr>
        </p:nvSpPr>
        <p:spPr/>
        <p:txBody>
          <a:bodyPr>
            <a:normAutofit/>
          </a:bodyPr>
          <a:lstStyle/>
          <a:p>
            <a:r>
              <a:rPr lang="zh-CN" altLang="en-US" sz="2400" dirty="0"/>
              <a:t>很容易想到，如果一个植物被另一个植物保护，那么必须吃掉另一个植物，才能吃掉这个植物，所以，很显然顺序是需要考虑的，但又发现，如果多个植物可以互相保护也就是连成环，很显然这些植物都是无敌的。</a:t>
            </a:r>
            <a:endParaRPr lang="en-US" altLang="zh-CN" sz="2400" dirty="0"/>
          </a:p>
          <a:p>
            <a:r>
              <a:rPr lang="zh-CN" altLang="en-US" sz="2400" dirty="0"/>
              <a:t>这种类型很容易就联想到最小割模型（最大权闭合子图），又因为环上植物无敌，所以不去考虑环上植物，那么把环上的扔掉即可</a:t>
            </a:r>
            <a:endParaRPr lang="en-US" altLang="zh-CN" sz="2400" dirty="0"/>
          </a:p>
          <a:p>
            <a:r>
              <a:rPr lang="zh-CN" altLang="en-US" sz="2400" dirty="0"/>
              <a:t>所以我们可以用</a:t>
            </a:r>
            <a:r>
              <a:rPr lang="en-US" altLang="zh-CN" sz="2400" dirty="0"/>
              <a:t>Tarjan</a:t>
            </a:r>
            <a:r>
              <a:rPr lang="zh-CN" altLang="en-US" sz="2400" dirty="0"/>
              <a:t>先去掉强连通分量</a:t>
            </a:r>
            <a:r>
              <a:rPr lang="en-US" altLang="zh-CN" sz="2400" dirty="0"/>
              <a:t>,</a:t>
            </a:r>
            <a:r>
              <a:rPr lang="zh-CN" altLang="en-US" sz="2400" dirty="0"/>
              <a:t>然后递归把所有不能吃的植物保护的植物都标记掉</a:t>
            </a:r>
            <a:r>
              <a:rPr lang="en-US" altLang="zh-CN" sz="2400" dirty="0"/>
              <a:t>.</a:t>
            </a:r>
            <a:r>
              <a:rPr lang="zh-CN" altLang="en-US" sz="2400" dirty="0"/>
              <a:t>标记结束后把剩下能吃的植物与源点汇点</a:t>
            </a:r>
            <a:r>
              <a:rPr lang="en-US" altLang="zh-CN" sz="2400" dirty="0"/>
              <a:t>,</a:t>
            </a:r>
            <a:r>
              <a:rPr lang="zh-CN" altLang="en-US" sz="2400" dirty="0"/>
              <a:t>以及在彼此之间连边</a:t>
            </a:r>
            <a:r>
              <a:rPr lang="en-US" altLang="zh-CN" sz="2400" dirty="0"/>
              <a:t>,</a:t>
            </a:r>
            <a:r>
              <a:rPr lang="zh-CN" altLang="en-US" sz="2400" dirty="0"/>
              <a:t>跑最大流即可。</a:t>
            </a:r>
          </a:p>
        </p:txBody>
      </p:sp>
    </p:spTree>
    <p:extLst>
      <p:ext uri="{BB962C8B-B14F-4D97-AF65-F5344CB8AC3E}">
        <p14:creationId xmlns:p14="http://schemas.microsoft.com/office/powerpoint/2010/main" val="20215121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32D3B8-3999-412E-BF9D-2979F1D55BEB}"/>
              </a:ext>
            </a:extLst>
          </p:cNvPr>
          <p:cNvSpPr>
            <a:spLocks noGrp="1"/>
          </p:cNvSpPr>
          <p:nvPr>
            <p:ph type="title"/>
          </p:nvPr>
        </p:nvSpPr>
        <p:spPr/>
        <p:txBody>
          <a:bodyPr/>
          <a:lstStyle/>
          <a:p>
            <a:r>
              <a:rPr lang="zh-CN" altLang="en-US" dirty="0"/>
              <a:t>网络流之其它</a:t>
            </a:r>
          </a:p>
        </p:txBody>
      </p:sp>
      <p:sp>
        <p:nvSpPr>
          <p:cNvPr id="3" name="内容占位符 2">
            <a:extLst>
              <a:ext uri="{FF2B5EF4-FFF2-40B4-BE49-F238E27FC236}">
                <a16:creationId xmlns:a16="http://schemas.microsoft.com/office/drawing/2014/main" id="{ACA1BF6D-EC7F-47DC-A385-4E695F7945DA}"/>
              </a:ext>
            </a:extLst>
          </p:cNvPr>
          <p:cNvSpPr>
            <a:spLocks noGrp="1"/>
          </p:cNvSpPr>
          <p:nvPr>
            <p:ph idx="1"/>
          </p:nvPr>
        </p:nvSpPr>
        <p:spPr/>
        <p:txBody>
          <a:bodyPr/>
          <a:lstStyle/>
          <a:p>
            <a:r>
              <a:rPr lang="zh-CN" altLang="en-US" sz="2800" dirty="0"/>
              <a:t>匹配 </a:t>
            </a:r>
            <a:r>
              <a:rPr lang="en-US" altLang="zh-CN" sz="2800" dirty="0"/>
              <a:t>: </a:t>
            </a:r>
            <a:r>
              <a:rPr lang="zh-CN" altLang="en-US" sz="2800" dirty="0"/>
              <a:t>在 </a:t>
            </a:r>
            <a:r>
              <a:rPr lang="en-US" altLang="zh-CN" sz="2800" i="1" dirty="0"/>
              <a:t>G</a:t>
            </a:r>
            <a:r>
              <a:rPr lang="zh-CN" altLang="en-US" sz="2800" dirty="0"/>
              <a:t> 中两两没有公共端点的边集合 </a:t>
            </a:r>
            <a:r>
              <a:rPr lang="en-US" altLang="zh-CN" sz="2800" i="1" dirty="0"/>
              <a:t>M</a:t>
            </a:r>
            <a:r>
              <a:rPr lang="zh-CN" altLang="en-US" sz="2800" dirty="0"/>
              <a:t>⊆</a:t>
            </a:r>
            <a:r>
              <a:rPr lang="en-US" altLang="zh-CN" sz="2800" i="1" dirty="0"/>
              <a:t>E</a:t>
            </a:r>
            <a:endParaRPr lang="zh-CN" altLang="en-US" sz="2800" dirty="0"/>
          </a:p>
          <a:p>
            <a:r>
              <a:rPr lang="zh-CN" altLang="en-US" sz="2800" dirty="0"/>
              <a:t>边覆盖：在 </a:t>
            </a:r>
            <a:r>
              <a:rPr lang="en-US" altLang="zh-CN" sz="2800" i="1" dirty="0"/>
              <a:t>G</a:t>
            </a:r>
            <a:r>
              <a:rPr lang="zh-CN" altLang="en-US" sz="2800" dirty="0"/>
              <a:t> 中的任意顶点都至少是 </a:t>
            </a:r>
            <a:r>
              <a:rPr lang="en-US" altLang="zh-CN" sz="2800" i="1" dirty="0"/>
              <a:t>F</a:t>
            </a:r>
            <a:r>
              <a:rPr lang="zh-CN" altLang="en-US" sz="2800" dirty="0"/>
              <a:t> 中某条边的端点的边集合</a:t>
            </a:r>
            <a:r>
              <a:rPr lang="en-US" altLang="zh-CN" sz="2800" i="1" dirty="0"/>
              <a:t>F</a:t>
            </a:r>
            <a:r>
              <a:rPr lang="zh-CN" altLang="en-US" sz="2800" dirty="0"/>
              <a:t>⊆</a:t>
            </a:r>
            <a:r>
              <a:rPr lang="en-US" altLang="zh-CN" sz="2800" i="1" dirty="0"/>
              <a:t>E</a:t>
            </a:r>
            <a:r>
              <a:rPr lang="zh-CN" altLang="en-US" sz="2800" dirty="0"/>
              <a:t> （边覆盖所有点）</a:t>
            </a:r>
          </a:p>
          <a:p>
            <a:r>
              <a:rPr lang="zh-CN" altLang="en-US" sz="2800" dirty="0"/>
              <a:t>独立集：在 </a:t>
            </a:r>
            <a:r>
              <a:rPr lang="en-US" altLang="zh-CN" sz="2800" i="1" dirty="0"/>
              <a:t>G</a:t>
            </a:r>
            <a:r>
              <a:rPr lang="zh-CN" altLang="en-US" sz="2800" dirty="0"/>
              <a:t> 中两两互不相连的顶点集合 </a:t>
            </a:r>
            <a:r>
              <a:rPr lang="en-US" altLang="zh-CN" sz="2800" i="1" dirty="0"/>
              <a:t>S</a:t>
            </a:r>
            <a:r>
              <a:rPr lang="zh-CN" altLang="en-US" sz="2800" dirty="0"/>
              <a:t>⊆</a:t>
            </a:r>
            <a:r>
              <a:rPr lang="en-US" altLang="zh-CN" sz="2800" i="1" dirty="0"/>
              <a:t>V</a:t>
            </a:r>
            <a:endParaRPr lang="zh-CN" altLang="en-US" sz="2800" dirty="0"/>
          </a:p>
          <a:p>
            <a:r>
              <a:rPr lang="zh-CN" altLang="en-US" sz="2800" dirty="0"/>
              <a:t>顶点覆盖：在 </a:t>
            </a:r>
            <a:r>
              <a:rPr lang="en-US" altLang="zh-CN" sz="2800" i="1" dirty="0"/>
              <a:t>G</a:t>
            </a:r>
            <a:r>
              <a:rPr lang="zh-CN" altLang="en-US" sz="2800" dirty="0"/>
              <a:t> 中的任意边都有至少一个端点属于 </a:t>
            </a:r>
            <a:r>
              <a:rPr lang="en-US" altLang="zh-CN" sz="2800" i="1" dirty="0"/>
              <a:t>S</a:t>
            </a:r>
            <a:r>
              <a:rPr lang="zh-CN" altLang="en-US" sz="2800" dirty="0"/>
              <a:t> 的顶点集合 </a:t>
            </a:r>
            <a:r>
              <a:rPr lang="en-US" altLang="zh-CN" sz="2800" i="1" dirty="0"/>
              <a:t>S</a:t>
            </a:r>
            <a:r>
              <a:rPr lang="zh-CN" altLang="en-US" sz="2800" dirty="0"/>
              <a:t>⊆</a:t>
            </a:r>
            <a:r>
              <a:rPr lang="en-US" altLang="zh-CN" sz="2800" i="1" dirty="0"/>
              <a:t>V</a:t>
            </a:r>
            <a:r>
              <a:rPr lang="zh-CN" altLang="en-US" sz="2800" dirty="0"/>
              <a:t> （顶点覆盖所有边）</a:t>
            </a:r>
          </a:p>
          <a:p>
            <a:r>
              <a:rPr lang="zh-CN" altLang="en-US" sz="2800" dirty="0"/>
              <a:t>与之对应的，有最大匹配 </a:t>
            </a:r>
            <a:r>
              <a:rPr lang="en-US" altLang="zh-CN" sz="2800" i="1" dirty="0"/>
              <a:t>M</a:t>
            </a:r>
            <a:r>
              <a:rPr lang="zh-CN" altLang="en-US" sz="2800" dirty="0"/>
              <a:t>​</a:t>
            </a:r>
            <a:r>
              <a:rPr lang="en-US" altLang="zh-CN" sz="2800" i="1" dirty="0"/>
              <a:t>max</a:t>
            </a:r>
            <a:r>
              <a:rPr lang="zh-CN" altLang="en-US" sz="2800" dirty="0"/>
              <a:t>​​，最小边覆盖 </a:t>
            </a:r>
            <a:r>
              <a:rPr lang="en-US" altLang="zh-CN" sz="2800" i="1" dirty="0"/>
              <a:t>F</a:t>
            </a:r>
            <a:r>
              <a:rPr lang="zh-CN" altLang="en-US" sz="2800" dirty="0"/>
              <a:t>​</a:t>
            </a:r>
            <a:r>
              <a:rPr lang="en-US" altLang="zh-CN" sz="2800" i="1" dirty="0"/>
              <a:t>min</a:t>
            </a:r>
            <a:r>
              <a:rPr lang="zh-CN" altLang="en-US" sz="2800" dirty="0"/>
              <a:t>​​，最大独立集 </a:t>
            </a:r>
            <a:r>
              <a:rPr lang="en-US" altLang="zh-CN" sz="2800" i="1" dirty="0"/>
              <a:t>S</a:t>
            </a:r>
            <a:r>
              <a:rPr lang="zh-CN" altLang="en-US" sz="2800" dirty="0"/>
              <a:t>​</a:t>
            </a:r>
            <a:r>
              <a:rPr lang="en-US" altLang="zh-CN" sz="2800" i="1" dirty="0"/>
              <a:t>max</a:t>
            </a:r>
            <a:r>
              <a:rPr lang="zh-CN" altLang="en-US" sz="2800" dirty="0"/>
              <a:t>​​、最小顶点覆盖 </a:t>
            </a:r>
            <a:r>
              <a:rPr lang="en-US" altLang="zh-CN" sz="2800" i="1" dirty="0"/>
              <a:t>S</a:t>
            </a:r>
            <a:r>
              <a:rPr lang="zh-CN" altLang="en-US" sz="2800" dirty="0"/>
              <a:t>​</a:t>
            </a:r>
            <a:r>
              <a:rPr lang="en-US" altLang="zh-CN" sz="2800" i="1" dirty="0"/>
              <a:t>min</a:t>
            </a:r>
            <a:r>
              <a:rPr lang="zh-CN" altLang="en-US" sz="2800" dirty="0"/>
              <a:t>​​ 的概念。</a:t>
            </a:r>
          </a:p>
          <a:p>
            <a:endParaRPr lang="zh-CN" altLang="en-US" dirty="0"/>
          </a:p>
        </p:txBody>
      </p:sp>
    </p:spTree>
    <p:extLst>
      <p:ext uri="{BB962C8B-B14F-4D97-AF65-F5344CB8AC3E}">
        <p14:creationId xmlns:p14="http://schemas.microsoft.com/office/powerpoint/2010/main" val="29008122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9537AE0-F587-463E-A6E7-4A4252A848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856" y="2365179"/>
            <a:ext cx="10106288" cy="3672366"/>
          </a:xfrm>
          <a:prstGeom prst="rect">
            <a:avLst/>
          </a:prstGeom>
        </p:spPr>
      </p:pic>
      <p:sp>
        <p:nvSpPr>
          <p:cNvPr id="2" name="标题 1">
            <a:extLst>
              <a:ext uri="{FF2B5EF4-FFF2-40B4-BE49-F238E27FC236}">
                <a16:creationId xmlns:a16="http://schemas.microsoft.com/office/drawing/2014/main" id="{007F661F-B588-4DEC-BB45-45A81D5BBBFC}"/>
              </a:ext>
            </a:extLst>
          </p:cNvPr>
          <p:cNvSpPr>
            <a:spLocks noGrp="1"/>
          </p:cNvSpPr>
          <p:nvPr>
            <p:ph type="title"/>
          </p:nvPr>
        </p:nvSpPr>
        <p:spPr>
          <a:xfrm>
            <a:off x="1261872" y="181463"/>
            <a:ext cx="9692640" cy="1397124"/>
          </a:xfrm>
        </p:spPr>
        <p:txBody>
          <a:bodyPr/>
          <a:lstStyle/>
          <a:p>
            <a:r>
              <a:rPr lang="zh-CN" altLang="en-US" dirty="0"/>
              <a:t>最大匹配与最小边覆盖</a:t>
            </a:r>
          </a:p>
        </p:txBody>
      </p:sp>
      <p:sp>
        <p:nvSpPr>
          <p:cNvPr id="3" name="内容占位符 2">
            <a:extLst>
              <a:ext uri="{FF2B5EF4-FFF2-40B4-BE49-F238E27FC236}">
                <a16:creationId xmlns:a16="http://schemas.microsoft.com/office/drawing/2014/main" id="{8A110FE3-089F-48B1-AE78-6BA592B828CC}"/>
              </a:ext>
            </a:extLst>
          </p:cNvPr>
          <p:cNvSpPr>
            <a:spLocks noGrp="1"/>
          </p:cNvSpPr>
          <p:nvPr>
            <p:ph idx="1"/>
          </p:nvPr>
        </p:nvSpPr>
        <p:spPr/>
        <p:txBody>
          <a:bodyPr/>
          <a:lstStyle/>
          <a:p>
            <a:r>
              <a:rPr lang="zh-CN" altLang="en-US" sz="2400" dirty="0"/>
              <a:t>结论：最大匹配数 </a:t>
            </a:r>
            <a:r>
              <a:rPr lang="en-US" altLang="zh-CN" sz="2400" dirty="0"/>
              <a:t>+ </a:t>
            </a:r>
            <a:r>
              <a:rPr lang="zh-CN" altLang="en-US" sz="2400" dirty="0"/>
              <a:t>最小边覆盖数 </a:t>
            </a:r>
            <a:r>
              <a:rPr lang="en-US" altLang="zh-CN" sz="2400" dirty="0"/>
              <a:t>= </a:t>
            </a:r>
            <a:r>
              <a:rPr lang="zh-CN" altLang="en-US" sz="2400" dirty="0"/>
              <a:t>顶点数</a:t>
            </a:r>
            <a:endParaRPr lang="en-US" altLang="zh-CN" sz="2400" dirty="0"/>
          </a:p>
          <a:p>
            <a:endParaRPr lang="zh-CN" altLang="en-US" dirty="0"/>
          </a:p>
        </p:txBody>
      </p:sp>
    </p:spTree>
    <p:extLst>
      <p:ext uri="{BB962C8B-B14F-4D97-AF65-F5344CB8AC3E}">
        <p14:creationId xmlns:p14="http://schemas.microsoft.com/office/powerpoint/2010/main" val="17339435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C0639-29BB-484B-B941-017AF18C7F53}"/>
              </a:ext>
            </a:extLst>
          </p:cNvPr>
          <p:cNvSpPr>
            <a:spLocks noGrp="1"/>
          </p:cNvSpPr>
          <p:nvPr>
            <p:ph type="title"/>
          </p:nvPr>
        </p:nvSpPr>
        <p:spPr/>
        <p:txBody>
          <a:bodyPr/>
          <a:lstStyle/>
          <a:p>
            <a:r>
              <a:rPr lang="zh-CN" altLang="en-US" dirty="0"/>
              <a:t>最大独立集与最小顶点覆盖</a:t>
            </a:r>
          </a:p>
        </p:txBody>
      </p:sp>
      <p:sp>
        <p:nvSpPr>
          <p:cNvPr id="3" name="内容占位符 2">
            <a:extLst>
              <a:ext uri="{FF2B5EF4-FFF2-40B4-BE49-F238E27FC236}">
                <a16:creationId xmlns:a16="http://schemas.microsoft.com/office/drawing/2014/main" id="{028BB6C3-6989-4B06-A257-B8736173051C}"/>
              </a:ext>
            </a:extLst>
          </p:cNvPr>
          <p:cNvSpPr>
            <a:spLocks noGrp="1"/>
          </p:cNvSpPr>
          <p:nvPr>
            <p:ph idx="1"/>
          </p:nvPr>
        </p:nvSpPr>
        <p:spPr/>
        <p:txBody>
          <a:bodyPr>
            <a:normAutofit/>
          </a:bodyPr>
          <a:lstStyle/>
          <a:p>
            <a:r>
              <a:rPr lang="zh-CN" altLang="en-US" sz="2400" dirty="0"/>
              <a:t>最大独立集数 </a:t>
            </a:r>
            <a:r>
              <a:rPr lang="en-US" altLang="zh-CN" sz="2400" dirty="0"/>
              <a:t>+ </a:t>
            </a:r>
            <a:r>
              <a:rPr lang="zh-CN" altLang="en-US" sz="2400" dirty="0"/>
              <a:t>最小顶点覆盖数 </a:t>
            </a:r>
            <a:r>
              <a:rPr lang="en-US" altLang="zh-CN" sz="2400" dirty="0"/>
              <a:t>= </a:t>
            </a:r>
            <a:r>
              <a:rPr lang="zh-CN" altLang="en-US" sz="2400" dirty="0"/>
              <a:t>顶点数</a:t>
            </a:r>
            <a:endParaRPr lang="en-US" altLang="zh-CN" sz="2400" dirty="0"/>
          </a:p>
          <a:p>
            <a:r>
              <a:rPr lang="zh-CN" altLang="en-US" sz="2400" dirty="0"/>
              <a:t>这里的集合都是针对顶点的集合。</a:t>
            </a:r>
          </a:p>
        </p:txBody>
      </p:sp>
      <p:pic>
        <p:nvPicPr>
          <p:cNvPr id="5" name="图片 4">
            <a:extLst>
              <a:ext uri="{FF2B5EF4-FFF2-40B4-BE49-F238E27FC236}">
                <a16:creationId xmlns:a16="http://schemas.microsoft.com/office/drawing/2014/main" id="{05AEB48C-B048-424C-99BE-E3CF61A28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311" y="2867782"/>
            <a:ext cx="9678239" cy="3696020"/>
          </a:xfrm>
          <a:prstGeom prst="rect">
            <a:avLst/>
          </a:prstGeom>
        </p:spPr>
      </p:pic>
    </p:spTree>
    <p:extLst>
      <p:ext uri="{BB962C8B-B14F-4D97-AF65-F5344CB8AC3E}">
        <p14:creationId xmlns:p14="http://schemas.microsoft.com/office/powerpoint/2010/main" val="25614626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D0031E-6F8F-49FB-9A19-D7AD004287F6}"/>
              </a:ext>
            </a:extLst>
          </p:cNvPr>
          <p:cNvSpPr>
            <a:spLocks noGrp="1"/>
          </p:cNvSpPr>
          <p:nvPr>
            <p:ph type="title"/>
          </p:nvPr>
        </p:nvSpPr>
        <p:spPr/>
        <p:txBody>
          <a:bodyPr/>
          <a:lstStyle/>
          <a:p>
            <a:r>
              <a:rPr lang="zh-CN" altLang="en-US" dirty="0"/>
              <a:t>求解</a:t>
            </a:r>
          </a:p>
        </p:txBody>
      </p:sp>
      <p:sp>
        <p:nvSpPr>
          <p:cNvPr id="3" name="内容占位符 2">
            <a:extLst>
              <a:ext uri="{FF2B5EF4-FFF2-40B4-BE49-F238E27FC236}">
                <a16:creationId xmlns:a16="http://schemas.microsoft.com/office/drawing/2014/main" id="{B4A48967-48A3-4600-85A0-ABB18019821D}"/>
              </a:ext>
            </a:extLst>
          </p:cNvPr>
          <p:cNvSpPr>
            <a:spLocks noGrp="1"/>
          </p:cNvSpPr>
          <p:nvPr>
            <p:ph idx="1"/>
          </p:nvPr>
        </p:nvSpPr>
        <p:spPr/>
        <p:txBody>
          <a:bodyPr>
            <a:normAutofit fontScale="92500"/>
          </a:bodyPr>
          <a:lstStyle/>
          <a:p>
            <a:r>
              <a:rPr lang="zh-CN" altLang="en-US" sz="2800" dirty="0"/>
              <a:t>借助这些关系，对于有最大匹配与最小边覆盖，最大独立集与最小顶点覆盖，求解出一个就可以求解出另一个。</a:t>
            </a:r>
            <a:br>
              <a:rPr lang="zh-CN" altLang="en-US" sz="2800" dirty="0"/>
            </a:br>
            <a:r>
              <a:rPr lang="zh-CN" altLang="en-US" sz="2800" dirty="0"/>
              <a:t>对于最大匹配问题，二分图可以转化为网络流，一般图则一般用开花树（</a:t>
            </a:r>
            <a:r>
              <a:rPr lang="en-US" altLang="zh-CN" sz="2800" dirty="0"/>
              <a:t>Edmonds</a:t>
            </a:r>
            <a:r>
              <a:rPr lang="zh-CN" altLang="en-US" sz="2800" dirty="0"/>
              <a:t>）算法解决。</a:t>
            </a:r>
            <a:br>
              <a:rPr lang="zh-CN" altLang="en-US" sz="2800" dirty="0"/>
            </a:br>
            <a:r>
              <a:rPr lang="zh-CN" altLang="en-US" sz="2800" dirty="0"/>
              <a:t>而对于最大独立集和最小顶点覆盖，却无法高效求解，他们是</a:t>
            </a:r>
            <a:r>
              <a:rPr lang="en-US" altLang="zh-CN" sz="2800" dirty="0"/>
              <a:t>NP</a:t>
            </a:r>
            <a:r>
              <a:rPr lang="zh-CN" altLang="en-US" sz="2800" dirty="0"/>
              <a:t>困难的。不过，对于二分图而言：</a:t>
            </a:r>
          </a:p>
          <a:p>
            <a:r>
              <a:rPr lang="zh-CN" altLang="en-US" sz="2800" dirty="0">
                <a:hlinkClick r:id="rId2"/>
              </a:rPr>
              <a:t>最大匹配数 </a:t>
            </a:r>
            <a:r>
              <a:rPr lang="en-US" altLang="zh-CN" sz="2800" dirty="0">
                <a:hlinkClick r:id="rId2"/>
              </a:rPr>
              <a:t>= </a:t>
            </a:r>
            <a:r>
              <a:rPr lang="zh-CN" altLang="en-US" sz="2800" dirty="0">
                <a:hlinkClick r:id="rId2"/>
              </a:rPr>
              <a:t>最小顶点覆盖数。</a:t>
            </a:r>
            <a:endParaRPr lang="en-US" altLang="zh-CN" sz="2800" dirty="0"/>
          </a:p>
          <a:p>
            <a:r>
              <a:rPr lang="zh-CN" altLang="en-US" sz="2800" dirty="0"/>
              <a:t>求最小点覆盖：从右边所有没有匹配过的点出发，按照增广路的“交替出现”的要求</a:t>
            </a:r>
            <a:r>
              <a:rPr lang="en-US" altLang="zh-CN" sz="2800" dirty="0"/>
              <a:t>DFS</a:t>
            </a:r>
            <a:r>
              <a:rPr lang="zh-CN" altLang="en-US" sz="2800" dirty="0"/>
              <a:t>。最终右边没有访问过的点和左边访问过的点组成最小点覆盖。</a:t>
            </a:r>
          </a:p>
          <a:p>
            <a:endParaRPr lang="zh-CN" altLang="en-US" dirty="0"/>
          </a:p>
        </p:txBody>
      </p:sp>
    </p:spTree>
    <p:extLst>
      <p:ext uri="{BB962C8B-B14F-4D97-AF65-F5344CB8AC3E}">
        <p14:creationId xmlns:p14="http://schemas.microsoft.com/office/powerpoint/2010/main" val="40964415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F12A07-18CC-48BB-A947-95BC2BEAF825}"/>
              </a:ext>
            </a:extLst>
          </p:cNvPr>
          <p:cNvSpPr>
            <a:spLocks noGrp="1"/>
          </p:cNvSpPr>
          <p:nvPr>
            <p:ph type="title"/>
          </p:nvPr>
        </p:nvSpPr>
        <p:spPr/>
        <p:txBody>
          <a:bodyPr/>
          <a:lstStyle/>
          <a:p>
            <a:r>
              <a:rPr lang="zh-CN" altLang="en-US" dirty="0"/>
              <a:t>网络流</a:t>
            </a:r>
          </a:p>
        </p:txBody>
      </p:sp>
      <p:sp>
        <p:nvSpPr>
          <p:cNvPr id="3" name="内容占位符 2">
            <a:extLst>
              <a:ext uri="{FF2B5EF4-FFF2-40B4-BE49-F238E27FC236}">
                <a16:creationId xmlns:a16="http://schemas.microsoft.com/office/drawing/2014/main" id="{1EB15F8D-DBC6-4F23-BB69-590427C0CCB8}"/>
              </a:ext>
            </a:extLst>
          </p:cNvPr>
          <p:cNvSpPr>
            <a:spLocks noGrp="1"/>
          </p:cNvSpPr>
          <p:nvPr>
            <p:ph idx="1"/>
          </p:nvPr>
        </p:nvSpPr>
        <p:spPr/>
        <p:txBody>
          <a:bodyPr>
            <a:normAutofit/>
          </a:bodyPr>
          <a:lstStyle/>
          <a:p>
            <a:r>
              <a:rPr lang="zh-CN" altLang="en-US" sz="2400" dirty="0"/>
              <a:t>建模套路</a:t>
            </a:r>
          </a:p>
          <a:p>
            <a:r>
              <a:rPr lang="zh-CN" altLang="en-US" sz="2400" dirty="0"/>
              <a:t>给出矩阵，看作邻接矩阵，转为二分图来理解（</a:t>
            </a:r>
            <a:r>
              <a:rPr lang="en-US" altLang="zh-CN" sz="2400" dirty="0"/>
              <a:t>uvaoj11419</a:t>
            </a:r>
            <a:r>
              <a:rPr lang="zh-CN" altLang="en-US" sz="2400" dirty="0"/>
              <a:t>、</a:t>
            </a:r>
            <a:r>
              <a:rPr lang="en-US" altLang="zh-CN" sz="2400" dirty="0"/>
              <a:t>ZJOI </a:t>
            </a:r>
            <a:r>
              <a:rPr lang="zh-CN" altLang="en-US" sz="2400" dirty="0"/>
              <a:t>矩阵游戏）</a:t>
            </a:r>
          </a:p>
          <a:p>
            <a:r>
              <a:rPr lang="zh-CN" altLang="en-US" sz="2400" dirty="0"/>
              <a:t>给出矩阵，黑白染色，再把两种颜色的看成二分图（骑士共存问题、清华集训 </a:t>
            </a:r>
            <a:r>
              <a:rPr lang="en-US" altLang="zh-CN" sz="2400" dirty="0"/>
              <a:t>2017 </a:t>
            </a:r>
            <a:r>
              <a:rPr lang="zh-CN" altLang="en-US" sz="2400" dirty="0"/>
              <a:t>无限之环）</a:t>
            </a:r>
          </a:p>
          <a:p>
            <a:r>
              <a:rPr lang="zh-CN" altLang="en-US" sz="2400" dirty="0"/>
              <a:t>与 “阶段” 有关的匹配问题，按照阶段拆点建图。有时候阶段对应点很多，要动态开（</a:t>
            </a:r>
            <a:r>
              <a:rPr lang="en-US" altLang="zh-CN" sz="2400" dirty="0"/>
              <a:t>SCOI </a:t>
            </a:r>
            <a:r>
              <a:rPr lang="zh-CN" altLang="en-US" sz="2400" dirty="0"/>
              <a:t>修车，</a:t>
            </a:r>
            <a:r>
              <a:rPr lang="en-US" altLang="zh-CN" sz="2400" dirty="0"/>
              <a:t>NOI </a:t>
            </a:r>
            <a:r>
              <a:rPr lang="zh-CN" altLang="en-US" sz="2400" dirty="0"/>
              <a:t>美食节）</a:t>
            </a:r>
          </a:p>
          <a:p>
            <a:r>
              <a:rPr lang="zh-CN" altLang="en-US" sz="2400" dirty="0"/>
              <a:t>二分图完美匹配等价于置换，利用置换循环的关系帮助思考（</a:t>
            </a:r>
            <a:r>
              <a:rPr lang="en-US" altLang="zh-CN" sz="2400" dirty="0"/>
              <a:t>ZJOI </a:t>
            </a:r>
            <a:r>
              <a:rPr lang="zh-CN" altLang="en-US" sz="2400" dirty="0"/>
              <a:t>矩阵游戏）</a:t>
            </a:r>
          </a:p>
        </p:txBody>
      </p:sp>
    </p:spTree>
    <p:extLst>
      <p:ext uri="{BB962C8B-B14F-4D97-AF65-F5344CB8AC3E}">
        <p14:creationId xmlns:p14="http://schemas.microsoft.com/office/powerpoint/2010/main" val="39015202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3C0EB9-A070-4B2C-BFFF-3DF2A28BAE07}"/>
              </a:ext>
            </a:extLst>
          </p:cNvPr>
          <p:cNvSpPr>
            <a:spLocks noGrp="1"/>
          </p:cNvSpPr>
          <p:nvPr>
            <p:ph type="title"/>
          </p:nvPr>
        </p:nvSpPr>
        <p:spPr/>
        <p:txBody>
          <a:bodyPr/>
          <a:lstStyle/>
          <a:p>
            <a:r>
              <a:rPr lang="zh-CN" altLang="en-US" dirty="0"/>
              <a:t>费用流</a:t>
            </a:r>
          </a:p>
        </p:txBody>
      </p:sp>
      <p:pic>
        <p:nvPicPr>
          <p:cNvPr id="5" name="内容占位符 4">
            <a:extLst>
              <a:ext uri="{FF2B5EF4-FFF2-40B4-BE49-F238E27FC236}">
                <a16:creationId xmlns:a16="http://schemas.microsoft.com/office/drawing/2014/main" id="{8A86B4D6-A6C3-4537-84EB-F3354ED89B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1872" y="2738811"/>
            <a:ext cx="9811990" cy="2782758"/>
          </a:xfrm>
        </p:spPr>
      </p:pic>
    </p:spTree>
    <p:extLst>
      <p:ext uri="{BB962C8B-B14F-4D97-AF65-F5344CB8AC3E}">
        <p14:creationId xmlns:p14="http://schemas.microsoft.com/office/powerpoint/2010/main" val="39776853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7EB0C0-CEFB-46BB-B643-43EFD5D2C22C}"/>
              </a:ext>
            </a:extLst>
          </p:cNvPr>
          <p:cNvSpPr>
            <a:spLocks noGrp="1"/>
          </p:cNvSpPr>
          <p:nvPr>
            <p:ph type="title"/>
          </p:nvPr>
        </p:nvSpPr>
        <p:spPr/>
        <p:txBody>
          <a:bodyPr/>
          <a:lstStyle/>
          <a:p>
            <a:r>
              <a:rPr lang="en-US" altLang="zh-CN" dirty="0"/>
              <a:t>MCMF </a:t>
            </a:r>
            <a:r>
              <a:rPr lang="zh-CN" altLang="en-US" dirty="0"/>
              <a:t>算法</a:t>
            </a:r>
          </a:p>
        </p:txBody>
      </p:sp>
      <p:sp>
        <p:nvSpPr>
          <p:cNvPr id="3" name="内容占位符 2">
            <a:extLst>
              <a:ext uri="{FF2B5EF4-FFF2-40B4-BE49-F238E27FC236}">
                <a16:creationId xmlns:a16="http://schemas.microsoft.com/office/drawing/2014/main" id="{4C5D5E0B-1D8C-40B4-BAB5-7CCCD954F890}"/>
              </a:ext>
            </a:extLst>
          </p:cNvPr>
          <p:cNvSpPr>
            <a:spLocks noGrp="1"/>
          </p:cNvSpPr>
          <p:nvPr>
            <p:ph idx="1"/>
          </p:nvPr>
        </p:nvSpPr>
        <p:spPr>
          <a:xfrm>
            <a:off x="1261872" y="1828800"/>
            <a:ext cx="8902036" cy="4351337"/>
          </a:xfrm>
        </p:spPr>
        <p:txBody>
          <a:bodyPr>
            <a:normAutofit/>
          </a:bodyPr>
          <a:lstStyle/>
          <a:p>
            <a:r>
              <a:rPr lang="zh-CN" altLang="en-US" sz="2800" dirty="0"/>
              <a:t>在最大流的 </a:t>
            </a:r>
            <a:r>
              <a:rPr lang="en-US" altLang="zh-CN" sz="2800" dirty="0"/>
              <a:t>EK </a:t>
            </a:r>
            <a:r>
              <a:rPr lang="zh-CN" altLang="en-US" sz="2800" dirty="0"/>
              <a:t>算法求解最大流的基础上，把 用 </a:t>
            </a:r>
            <a:r>
              <a:rPr lang="en-US" altLang="zh-CN" sz="2800" dirty="0"/>
              <a:t>BFS </a:t>
            </a:r>
            <a:r>
              <a:rPr lang="zh-CN" altLang="en-US" sz="2800" dirty="0"/>
              <a:t>求解任意增广路 改为 用 </a:t>
            </a:r>
            <a:r>
              <a:rPr lang="en-US" altLang="zh-CN" sz="2800" dirty="0"/>
              <a:t>SPFA </a:t>
            </a:r>
            <a:r>
              <a:rPr lang="zh-CN" altLang="en-US" sz="2800" dirty="0"/>
              <a:t>求解单位费用之和最小的增广路即可</a:t>
            </a:r>
          </a:p>
          <a:p>
            <a:r>
              <a:rPr lang="zh-CN" altLang="en-US" sz="2800" dirty="0"/>
              <a:t>相当于把单位费用作为边权，在残存网络上求最短路</a:t>
            </a:r>
            <a:endParaRPr lang="en-US" altLang="zh-CN" sz="2800" dirty="0"/>
          </a:p>
          <a:p>
            <a:r>
              <a:rPr lang="zh-CN" altLang="en-US" sz="2800" strike="sngStrike" dirty="0"/>
              <a:t>代码比较简单且显然</a:t>
            </a:r>
          </a:p>
        </p:txBody>
      </p:sp>
    </p:spTree>
    <p:extLst>
      <p:ext uri="{BB962C8B-B14F-4D97-AF65-F5344CB8AC3E}">
        <p14:creationId xmlns:p14="http://schemas.microsoft.com/office/powerpoint/2010/main" val="40476628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743871-1AFF-4633-A009-2576F29C35C9}"/>
              </a:ext>
            </a:extLst>
          </p:cNvPr>
          <p:cNvSpPr>
            <a:spLocks noGrp="1"/>
          </p:cNvSpPr>
          <p:nvPr>
            <p:ph type="title"/>
          </p:nvPr>
        </p:nvSpPr>
        <p:spPr/>
        <p:txBody>
          <a:bodyPr/>
          <a:lstStyle/>
          <a:p>
            <a:r>
              <a:rPr lang="en-US" altLang="zh-CN" dirty="0"/>
              <a:t>Dijkstra</a:t>
            </a:r>
            <a:r>
              <a:rPr lang="zh-CN" altLang="en-US" dirty="0"/>
              <a:t>代替</a:t>
            </a:r>
            <a:r>
              <a:rPr lang="en-US" altLang="zh-CN" dirty="0"/>
              <a:t>spfa</a:t>
            </a:r>
            <a:endParaRPr lang="zh-CN" altLang="en-US" dirty="0"/>
          </a:p>
        </p:txBody>
      </p:sp>
      <p:sp>
        <p:nvSpPr>
          <p:cNvPr id="3" name="内容占位符 2">
            <a:extLst>
              <a:ext uri="{FF2B5EF4-FFF2-40B4-BE49-F238E27FC236}">
                <a16:creationId xmlns:a16="http://schemas.microsoft.com/office/drawing/2014/main" id="{645EAF37-AAAE-476A-BEF3-704B6B42E6FE}"/>
              </a:ext>
            </a:extLst>
          </p:cNvPr>
          <p:cNvSpPr>
            <a:spLocks noGrp="1"/>
          </p:cNvSpPr>
          <p:nvPr>
            <p:ph idx="1"/>
          </p:nvPr>
        </p:nvSpPr>
        <p:spPr>
          <a:xfrm>
            <a:off x="1261871" y="1828800"/>
            <a:ext cx="9692639" cy="4735002"/>
          </a:xfrm>
        </p:spPr>
        <p:txBody>
          <a:bodyPr>
            <a:noAutofit/>
          </a:bodyPr>
          <a:lstStyle/>
          <a:p>
            <a:r>
              <a:rPr lang="zh-CN" altLang="en-US" sz="2400" strike="sngStrike" dirty="0"/>
              <a:t>关于</a:t>
            </a:r>
            <a:r>
              <a:rPr lang="en-US" altLang="zh-CN" sz="2400" strike="sngStrike" dirty="0"/>
              <a:t>spfa </a:t>
            </a:r>
            <a:r>
              <a:rPr lang="zh-CN" altLang="en-US" sz="2400" strike="sngStrike" dirty="0"/>
              <a:t>他死了</a:t>
            </a:r>
            <a:endParaRPr lang="en-US" altLang="zh-CN" sz="2400" strike="sngStrike" dirty="0"/>
          </a:p>
          <a:p>
            <a:r>
              <a:rPr lang="en-US" altLang="zh-CN" sz="2400" dirty="0"/>
              <a:t>Dijkstra</a:t>
            </a:r>
            <a:r>
              <a:rPr lang="zh-CN" altLang="en-US" sz="2400" dirty="0"/>
              <a:t>同样是最短路算法，所以他也可以跑费用流，但</a:t>
            </a:r>
            <a:r>
              <a:rPr lang="en-US" altLang="zh-CN" sz="2400" dirty="0"/>
              <a:t>dijkstra</a:t>
            </a:r>
            <a:r>
              <a:rPr lang="zh-CN" altLang="en-US" sz="2400" dirty="0"/>
              <a:t>不可以跑负权边。</a:t>
            </a:r>
            <a:endParaRPr lang="en-US" altLang="zh-CN" sz="2400" dirty="0"/>
          </a:p>
          <a:p>
            <a:r>
              <a:rPr lang="zh-CN" altLang="en-US" sz="2400" dirty="0"/>
              <a:t>所以我们考虑将它的边权扩大，使其非负。</a:t>
            </a:r>
            <a:endParaRPr lang="en-US" altLang="zh-CN" sz="2400" dirty="0"/>
          </a:p>
          <a:p>
            <a:r>
              <a:rPr lang="zh-CN" altLang="en-US" sz="2400" dirty="0"/>
              <a:t>我们考虑将每一个点增加一个值，那么转移就变为</a:t>
            </a:r>
            <a:r>
              <a:rPr lang="en-US" altLang="zh-CN" sz="2400" dirty="0"/>
              <a:t>d</a:t>
            </a:r>
            <a:r>
              <a:rPr lang="pl-PL" altLang="zh-CN" sz="2400" i="1" dirty="0"/>
              <a:t>isv</a:t>
            </a:r>
            <a:r>
              <a:rPr lang="pl-PL" altLang="zh-CN" sz="2400" dirty="0"/>
              <a:t>​=</a:t>
            </a:r>
            <a:r>
              <a:rPr lang="pl-PL" altLang="zh-CN" sz="2400" i="1" dirty="0"/>
              <a:t>disu</a:t>
            </a:r>
            <a:r>
              <a:rPr lang="pl-PL" altLang="zh-CN" sz="2400" dirty="0"/>
              <a:t>​+</a:t>
            </a:r>
            <a:r>
              <a:rPr lang="pl-PL" altLang="zh-CN" sz="2400" i="1" dirty="0"/>
              <a:t>w</a:t>
            </a:r>
            <a:r>
              <a:rPr lang="pl-PL" altLang="zh-CN" sz="2400" dirty="0"/>
              <a:t>+</a:t>
            </a:r>
            <a:r>
              <a:rPr lang="pl-PL" altLang="zh-CN" sz="2400" i="1" dirty="0"/>
              <a:t>hu</a:t>
            </a:r>
            <a:r>
              <a:rPr lang="pl-PL" altLang="zh-CN" sz="2400" dirty="0"/>
              <a:t>​−</a:t>
            </a:r>
            <a:r>
              <a:rPr lang="pl-PL" altLang="zh-CN" sz="2400" i="1" dirty="0"/>
              <a:t>hv</a:t>
            </a:r>
            <a:endParaRPr lang="en-US" altLang="zh-CN" sz="2400" i="1" dirty="0"/>
          </a:p>
          <a:p>
            <a:r>
              <a:rPr lang="zh-CN" altLang="en-US" sz="2400" dirty="0"/>
              <a:t>我们容易地发现，不管最后路径是怎么样的，真正的</a:t>
            </a:r>
            <a:r>
              <a:rPr lang="en-US" altLang="zh-CN" sz="2400" dirty="0"/>
              <a:t>dis u=</a:t>
            </a:r>
            <a:r>
              <a:rPr lang="zh-CN" altLang="en-US" sz="2400" dirty="0"/>
              <a:t>直接求出的</a:t>
            </a:r>
            <a:r>
              <a:rPr lang="en-US" altLang="zh-CN" sz="2400" dirty="0"/>
              <a:t>disu-</a:t>
            </a:r>
            <a:r>
              <a:rPr lang="zh-CN" altLang="en-US" sz="2400" dirty="0"/>
              <a:t>（</a:t>
            </a:r>
            <a:r>
              <a:rPr lang="en-US" altLang="zh-CN" sz="2400" dirty="0"/>
              <a:t>h begin-h end</a:t>
            </a:r>
            <a:r>
              <a:rPr lang="zh-CN" altLang="en-US" sz="2400" dirty="0"/>
              <a:t>）</a:t>
            </a:r>
            <a:endParaRPr lang="en-US" altLang="zh-CN" sz="2400" dirty="0"/>
          </a:p>
          <a:p>
            <a:r>
              <a:rPr lang="zh-CN" altLang="en-US" sz="2400" dirty="0"/>
              <a:t>接下来我们需要确定</a:t>
            </a:r>
            <a:r>
              <a:rPr lang="en-US" altLang="zh-CN" sz="2400" dirty="0"/>
              <a:t>hi</a:t>
            </a:r>
            <a:r>
              <a:rPr lang="zh-CN" altLang="en-US" sz="2400" dirty="0"/>
              <a:t>，我们可以考虑将上一次的</a:t>
            </a:r>
            <a:r>
              <a:rPr lang="en-US" altLang="zh-CN" sz="2400" i="1" dirty="0"/>
              <a:t>dis</a:t>
            </a:r>
            <a:r>
              <a:rPr lang="zh-CN" altLang="en-US" sz="2400" dirty="0"/>
              <a:t>当做</a:t>
            </a:r>
            <a:r>
              <a:rPr lang="en-US" altLang="zh-CN" sz="2400" i="1" dirty="0"/>
              <a:t>hi</a:t>
            </a:r>
            <a:r>
              <a:rPr lang="en-US" altLang="zh-CN" sz="2400" dirty="0"/>
              <a:t>​(</a:t>
            </a:r>
            <a:r>
              <a:rPr lang="zh-CN" altLang="en-US" sz="2400" dirty="0"/>
              <a:t>每次</a:t>
            </a:r>
            <a:r>
              <a:rPr lang="en-US" altLang="zh-CN" sz="2400" i="1" dirty="0"/>
              <a:t>hi</a:t>
            </a:r>
            <a:r>
              <a:rPr lang="en-US" altLang="zh-CN" sz="2400" dirty="0"/>
              <a:t>​+=</a:t>
            </a:r>
            <a:r>
              <a:rPr lang="en-US" altLang="zh-CN" sz="2400" i="1" dirty="0"/>
              <a:t>disi</a:t>
            </a:r>
            <a:r>
              <a:rPr lang="en-US" altLang="zh-CN" sz="2400" dirty="0"/>
              <a:t>​)</a:t>
            </a:r>
          </a:p>
        </p:txBody>
      </p:sp>
    </p:spTree>
    <p:extLst>
      <p:ext uri="{BB962C8B-B14F-4D97-AF65-F5344CB8AC3E}">
        <p14:creationId xmlns:p14="http://schemas.microsoft.com/office/powerpoint/2010/main" val="808423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78E65F-AEBE-4217-AD87-1D3515727B6A}"/>
              </a:ext>
            </a:extLst>
          </p:cNvPr>
          <p:cNvSpPr>
            <a:spLocks noGrp="1"/>
          </p:cNvSpPr>
          <p:nvPr>
            <p:ph type="title"/>
          </p:nvPr>
        </p:nvSpPr>
        <p:spPr/>
        <p:txBody>
          <a:bodyPr/>
          <a:lstStyle/>
          <a:p>
            <a:r>
              <a:rPr lang="zh-CN" altLang="en-US" dirty="0"/>
              <a:t>网络流一般问题</a:t>
            </a:r>
          </a:p>
        </p:txBody>
      </p:sp>
      <p:sp>
        <p:nvSpPr>
          <p:cNvPr id="3" name="内容占位符 2">
            <a:extLst>
              <a:ext uri="{FF2B5EF4-FFF2-40B4-BE49-F238E27FC236}">
                <a16:creationId xmlns:a16="http://schemas.microsoft.com/office/drawing/2014/main" id="{79F12466-BB96-4AA3-8C26-DB03D81082F1}"/>
              </a:ext>
            </a:extLst>
          </p:cNvPr>
          <p:cNvSpPr>
            <a:spLocks noGrp="1"/>
          </p:cNvSpPr>
          <p:nvPr>
            <p:ph idx="1"/>
          </p:nvPr>
        </p:nvSpPr>
        <p:spPr>
          <a:xfrm>
            <a:off x="1261872" y="1828800"/>
            <a:ext cx="9485460" cy="4351337"/>
          </a:xfrm>
        </p:spPr>
        <p:txBody>
          <a:bodyPr>
            <a:noAutofit/>
          </a:bodyPr>
          <a:lstStyle/>
          <a:p>
            <a:r>
              <a:rPr lang="zh-CN" altLang="en-US" sz="2400" dirty="0"/>
              <a:t>最大流</a:t>
            </a:r>
            <a:endParaRPr lang="en-US" altLang="zh-CN" sz="2400" dirty="0"/>
          </a:p>
          <a:p>
            <a:r>
              <a:rPr lang="zh-CN" altLang="en-US" sz="2400" dirty="0"/>
              <a:t>我们有一张图，要求从源点流向汇点的最大流量（可以有很多条路到达汇点），就是我们的最大流问题。</a:t>
            </a:r>
            <a:endParaRPr lang="en-US" altLang="zh-CN" sz="2400" dirty="0"/>
          </a:p>
          <a:p>
            <a:r>
              <a:rPr lang="zh-CN" altLang="en-US" sz="2400" dirty="0"/>
              <a:t>最小费用最大流</a:t>
            </a:r>
          </a:p>
          <a:p>
            <a:r>
              <a:rPr lang="zh-CN" altLang="en-US" sz="2400" dirty="0"/>
              <a:t>最小费用最大流问题是这样的：每条边都有一个费用，代表单位流量流过这条边的开销。我们要在求出最大流的同时，要求花费的费用最小。</a:t>
            </a:r>
          </a:p>
          <a:p>
            <a:r>
              <a:rPr lang="zh-CN" altLang="en-US" sz="2400" dirty="0"/>
              <a:t>最小割</a:t>
            </a:r>
          </a:p>
          <a:p>
            <a:r>
              <a:rPr lang="zh-CN" altLang="en-US" sz="2400" dirty="0"/>
              <a:t>割其实就是删边的意思，当然最小割就是割掉 </a:t>
            </a:r>
            <a:r>
              <a:rPr lang="en-US" altLang="zh-CN" sz="2400" dirty="0"/>
              <a:t>X</a:t>
            </a:r>
            <a:r>
              <a:rPr lang="zh-CN" altLang="en-US" sz="2400" dirty="0"/>
              <a:t>条边来让</a:t>
            </a:r>
            <a:r>
              <a:rPr lang="en-US" altLang="zh-CN" sz="2400" dirty="0"/>
              <a:t>S</a:t>
            </a:r>
            <a:r>
              <a:rPr lang="zh-CN" altLang="en-US" sz="2400" dirty="0"/>
              <a:t>跟</a:t>
            </a:r>
            <a:r>
              <a:rPr lang="en-US" altLang="zh-CN" sz="2400" dirty="0"/>
              <a:t>T</a:t>
            </a:r>
            <a:r>
              <a:rPr lang="zh-CN" altLang="en-US" sz="2400" dirty="0"/>
              <a:t>不互通。我们要求</a:t>
            </a:r>
            <a:r>
              <a:rPr lang="en-US" altLang="zh-CN" sz="2400" dirty="0"/>
              <a:t>X</a:t>
            </a:r>
            <a:r>
              <a:rPr lang="zh-CN" altLang="en-US" sz="2400" dirty="0"/>
              <a:t>条边加起来的流量综合最小。这就是最小割问题。</a:t>
            </a:r>
            <a:br>
              <a:rPr lang="zh-CN" altLang="en-US" sz="2400" dirty="0"/>
            </a:br>
            <a:endParaRPr lang="zh-CN" altLang="en-US" sz="2400" dirty="0"/>
          </a:p>
        </p:txBody>
      </p:sp>
    </p:spTree>
    <p:extLst>
      <p:ext uri="{BB962C8B-B14F-4D97-AF65-F5344CB8AC3E}">
        <p14:creationId xmlns:p14="http://schemas.microsoft.com/office/powerpoint/2010/main" val="9817845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DA6EAD-A2E2-4B84-8E66-5576686BD059}"/>
              </a:ext>
            </a:extLst>
          </p:cNvPr>
          <p:cNvSpPr>
            <a:spLocks noGrp="1"/>
          </p:cNvSpPr>
          <p:nvPr>
            <p:ph type="title"/>
          </p:nvPr>
        </p:nvSpPr>
        <p:spPr/>
        <p:txBody>
          <a:bodyPr/>
          <a:lstStyle/>
          <a:p>
            <a:r>
              <a:rPr lang="en-US" altLang="zh-CN" dirty="0"/>
              <a:t>Dijkstra</a:t>
            </a:r>
            <a:r>
              <a:rPr lang="zh-CN" altLang="en-US" dirty="0"/>
              <a:t>代替</a:t>
            </a:r>
            <a:r>
              <a:rPr lang="en-US" altLang="zh-CN" dirty="0"/>
              <a:t>spfa</a:t>
            </a:r>
            <a:endParaRPr lang="zh-CN" altLang="en-US" dirty="0"/>
          </a:p>
        </p:txBody>
      </p:sp>
      <p:sp>
        <p:nvSpPr>
          <p:cNvPr id="3" name="内容占位符 2">
            <a:extLst>
              <a:ext uri="{FF2B5EF4-FFF2-40B4-BE49-F238E27FC236}">
                <a16:creationId xmlns:a16="http://schemas.microsoft.com/office/drawing/2014/main" id="{E152303E-C033-4589-B48C-EF98CBD2F4F6}"/>
              </a:ext>
            </a:extLst>
          </p:cNvPr>
          <p:cNvSpPr>
            <a:spLocks noGrp="1"/>
          </p:cNvSpPr>
          <p:nvPr>
            <p:ph idx="1"/>
          </p:nvPr>
        </p:nvSpPr>
        <p:spPr/>
        <p:txBody>
          <a:bodyPr>
            <a:normAutofit/>
          </a:bodyPr>
          <a:lstStyle/>
          <a:p>
            <a:r>
              <a:rPr lang="zh-CN" altLang="en-US" sz="2400" dirty="0"/>
              <a:t>证明：</a:t>
            </a:r>
            <a:endParaRPr lang="en-US" altLang="zh-CN" sz="2400" dirty="0"/>
          </a:p>
          <a:p>
            <a:r>
              <a:rPr lang="zh-CN" altLang="en-US" sz="2400" dirty="0"/>
              <a:t>假设现在有一条从</a:t>
            </a:r>
            <a:r>
              <a:rPr lang="en-US" altLang="zh-CN" sz="2400" dirty="0"/>
              <a:t>x</a:t>
            </a:r>
            <a:r>
              <a:rPr lang="zh-CN" altLang="en-US" sz="2400" dirty="0"/>
              <a:t>指向</a:t>
            </a:r>
            <a:r>
              <a:rPr lang="en-US" altLang="zh-CN" sz="2400" dirty="0"/>
              <a:t>y</a:t>
            </a:r>
            <a:r>
              <a:rPr lang="zh-CN" altLang="en-US" sz="2400" dirty="0"/>
              <a:t>的有向边。</a:t>
            </a:r>
            <a:endParaRPr lang="en-US" altLang="zh-CN" sz="2400" dirty="0"/>
          </a:p>
          <a:p>
            <a:r>
              <a:rPr lang="en-US" altLang="zh-CN" sz="2400" dirty="0"/>
              <a:t>1.</a:t>
            </a:r>
            <a:r>
              <a:rPr lang="zh-CN" altLang="en-US" sz="2400" dirty="0"/>
              <a:t>如果它的权值为正，则显然</a:t>
            </a:r>
            <a:r>
              <a:rPr lang="en-US" altLang="zh-CN" sz="2400" dirty="0" err="1"/>
              <a:t>w+hx-hy</a:t>
            </a:r>
            <a:r>
              <a:rPr lang="en-US" altLang="zh-CN" sz="2400" dirty="0"/>
              <a:t>&gt;=0;</a:t>
            </a:r>
          </a:p>
          <a:p>
            <a:r>
              <a:rPr lang="en-US" altLang="zh-CN" sz="2400" dirty="0"/>
              <a:t>2.</a:t>
            </a:r>
            <a:r>
              <a:rPr lang="zh-CN" altLang="en-US" sz="2400" dirty="0"/>
              <a:t>如果它的权值为负，因为</a:t>
            </a:r>
            <a:r>
              <a:rPr lang="en-US" altLang="zh-CN" sz="2400" dirty="0"/>
              <a:t>hi+=disi</a:t>
            </a:r>
            <a:r>
              <a:rPr lang="zh-CN" altLang="en-US" sz="2400" dirty="0"/>
              <a:t>，所以之前必定存在某次增广是由</a:t>
            </a:r>
            <a:r>
              <a:rPr lang="en-US" altLang="zh-CN" sz="2400" dirty="0"/>
              <a:t>y</a:t>
            </a:r>
            <a:r>
              <a:rPr lang="zh-CN" altLang="en-US" sz="2400" dirty="0"/>
              <a:t>走向</a:t>
            </a:r>
            <a:r>
              <a:rPr lang="en-US" altLang="zh-CN" sz="2400" dirty="0"/>
              <a:t>x</a:t>
            </a:r>
            <a:r>
              <a:rPr lang="zh-CN" altLang="en-US" sz="2400" dirty="0"/>
              <a:t>，</a:t>
            </a:r>
            <a:r>
              <a:rPr lang="en-US" altLang="zh-CN" sz="2400" dirty="0"/>
              <a:t>disy</a:t>
            </a:r>
            <a:r>
              <a:rPr lang="pl-PL" altLang="zh-CN" sz="2400" dirty="0"/>
              <a:t>​+</a:t>
            </a:r>
            <a:r>
              <a:rPr lang="pl-PL" altLang="zh-CN" sz="2400" i="1" dirty="0"/>
              <a:t>w</a:t>
            </a:r>
            <a:r>
              <a:rPr lang="pl-PL" altLang="zh-CN" sz="2400" dirty="0"/>
              <a:t>==</a:t>
            </a:r>
            <a:r>
              <a:rPr lang="pl-PL" altLang="zh-CN" sz="2400" i="1" dirty="0"/>
              <a:t>dis</a:t>
            </a:r>
            <a:r>
              <a:rPr lang="en-US" altLang="zh-CN" sz="2400" i="1" dirty="0"/>
              <a:t>x</a:t>
            </a:r>
            <a:r>
              <a:rPr lang="pl-PL" altLang="zh-CN" sz="2400" dirty="0"/>
              <a:t>​(</a:t>
            </a:r>
            <a:r>
              <a:rPr lang="pl-PL" altLang="zh-CN" sz="2400" i="1" dirty="0"/>
              <a:t>w</a:t>
            </a:r>
            <a:r>
              <a:rPr lang="pl-PL" altLang="zh-CN" sz="2400" dirty="0"/>
              <a:t>&gt;=0)</a:t>
            </a:r>
            <a:r>
              <a:rPr lang="zh-CN" altLang="en-US" sz="2400" dirty="0"/>
              <a:t>，</a:t>
            </a:r>
            <a:r>
              <a:rPr lang="en-US" altLang="zh-CN" sz="2400" dirty="0"/>
              <a:t>0=disx-w-disy</a:t>
            </a:r>
            <a:r>
              <a:rPr lang="zh-CN" altLang="en-US" sz="2400" dirty="0"/>
              <a:t>，此时</a:t>
            </a:r>
            <a:r>
              <a:rPr lang="en-US" altLang="zh-CN" sz="2400" dirty="0"/>
              <a:t>disx</a:t>
            </a:r>
            <a:r>
              <a:rPr lang="zh-CN" altLang="en-US" sz="2400" dirty="0"/>
              <a:t>、</a:t>
            </a:r>
            <a:r>
              <a:rPr lang="en-US" altLang="zh-CN" sz="2400" dirty="0"/>
              <a:t>disy</a:t>
            </a:r>
            <a:r>
              <a:rPr lang="zh-CN" altLang="en-US" sz="2400" dirty="0"/>
              <a:t>已经被我们加入</a:t>
            </a:r>
            <a:r>
              <a:rPr lang="en-US" altLang="zh-CN" sz="2400" dirty="0"/>
              <a:t>h</a:t>
            </a:r>
            <a:r>
              <a:rPr lang="zh-CN" altLang="en-US" sz="2400" dirty="0"/>
              <a:t>中，所以</a:t>
            </a:r>
            <a:r>
              <a:rPr lang="en-US" altLang="zh-CN" sz="2400" dirty="0"/>
              <a:t>hx-</a:t>
            </a:r>
            <a:r>
              <a:rPr lang="en-US" altLang="zh-CN" sz="2400" dirty="0" err="1"/>
              <a:t>hy</a:t>
            </a:r>
            <a:r>
              <a:rPr lang="en-US" altLang="zh-CN" sz="2400" dirty="0"/>
              <a:t>-w&gt;=0</a:t>
            </a:r>
            <a:r>
              <a:rPr lang="zh-CN" altLang="en-US" sz="2400" dirty="0"/>
              <a:t>，</a:t>
            </a:r>
            <a:r>
              <a:rPr lang="en-US" altLang="zh-CN" sz="2400" dirty="0"/>
              <a:t>-w</a:t>
            </a:r>
            <a:r>
              <a:rPr lang="zh-CN" altLang="en-US" sz="2400" dirty="0"/>
              <a:t>是这条边的权值，故依然为非负。</a:t>
            </a:r>
            <a:endParaRPr lang="en-US" altLang="zh-CN" sz="2400" dirty="0"/>
          </a:p>
          <a:p>
            <a:r>
              <a:rPr lang="zh-CN" altLang="en-US" sz="2400" strike="sngStrike" dirty="0"/>
              <a:t>所以我们就可以用堆优化了，更快，更强，更稳定</a:t>
            </a:r>
            <a:endParaRPr lang="en-US" altLang="zh-CN" sz="2400" strike="sngStrike" dirty="0"/>
          </a:p>
        </p:txBody>
      </p:sp>
    </p:spTree>
    <p:extLst>
      <p:ext uri="{BB962C8B-B14F-4D97-AF65-F5344CB8AC3E}">
        <p14:creationId xmlns:p14="http://schemas.microsoft.com/office/powerpoint/2010/main" val="41739631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65FCF3-0510-42C8-9D50-D0C557502B4E}"/>
              </a:ext>
            </a:extLst>
          </p:cNvPr>
          <p:cNvSpPr>
            <a:spLocks noGrp="1"/>
          </p:cNvSpPr>
          <p:nvPr>
            <p:ph type="title"/>
          </p:nvPr>
        </p:nvSpPr>
        <p:spPr/>
        <p:txBody>
          <a:bodyPr/>
          <a:lstStyle/>
          <a:p>
            <a:r>
              <a:rPr lang="en-US" altLang="zh-CN" dirty="0"/>
              <a:t>ZKW</a:t>
            </a:r>
            <a:r>
              <a:rPr lang="zh-CN" altLang="en-US" dirty="0"/>
              <a:t>费用流</a:t>
            </a:r>
          </a:p>
        </p:txBody>
      </p:sp>
      <p:sp>
        <p:nvSpPr>
          <p:cNvPr id="5" name="内容占位符 4">
            <a:extLst>
              <a:ext uri="{FF2B5EF4-FFF2-40B4-BE49-F238E27FC236}">
                <a16:creationId xmlns:a16="http://schemas.microsoft.com/office/drawing/2014/main" id="{733BBDAA-E72D-47A3-BB18-0E16A3EFEA5D}"/>
              </a:ext>
            </a:extLst>
          </p:cNvPr>
          <p:cNvSpPr>
            <a:spLocks noGrp="1"/>
          </p:cNvSpPr>
          <p:nvPr>
            <p:ph idx="1"/>
          </p:nvPr>
        </p:nvSpPr>
        <p:spPr>
          <a:xfrm>
            <a:off x="1261871" y="1828800"/>
            <a:ext cx="9692639" cy="4351337"/>
          </a:xfrm>
        </p:spPr>
        <p:txBody>
          <a:bodyPr>
            <a:noAutofit/>
          </a:bodyPr>
          <a:lstStyle/>
          <a:p>
            <a:pPr marL="0" lvl="0" indent="0" eaLnBrk="0" fontAlgn="base" hangingPunct="0">
              <a:lnSpc>
                <a:spcPct val="100000"/>
              </a:lnSpc>
              <a:spcBef>
                <a:spcPct val="0"/>
              </a:spcBef>
              <a:spcAft>
                <a:spcPct val="0"/>
              </a:spcAft>
              <a:buClrTx/>
              <a:buSzTx/>
              <a:buNone/>
            </a:pPr>
            <a:r>
              <a:rPr lang="zh-CN" altLang="en-US" sz="2400" dirty="0">
                <a:solidFill>
                  <a:srgbClr val="444444"/>
                </a:solidFill>
                <a:cs typeface="Tahoma" panose="020B0604030504040204" pitchFamily="34" charset="0"/>
              </a:rPr>
              <a:t>记</a:t>
            </a:r>
            <a:r>
              <a:rPr lang="en-US" altLang="zh-CN" sz="2400" dirty="0">
                <a:solidFill>
                  <a:srgbClr val="444444"/>
                </a:solidFill>
                <a:cs typeface="Tahoma" panose="020B0604030504040204" pitchFamily="34" charset="0"/>
              </a:rPr>
              <a:t>Di</a:t>
            </a:r>
            <a:r>
              <a:rPr lang="zh-CN" altLang="en-US" sz="2400" dirty="0">
                <a:solidFill>
                  <a:srgbClr val="444444"/>
                </a:solidFill>
                <a:cs typeface="Tahoma" panose="020B0604030504040204" pitchFamily="34" charset="0"/>
              </a:rPr>
              <a:t>为从</a:t>
            </a:r>
            <a:r>
              <a:rPr lang="en-US" altLang="zh-CN" sz="2400" dirty="0">
                <a:solidFill>
                  <a:srgbClr val="444444"/>
                </a:solidFill>
                <a:cs typeface="Tahoma" panose="020B0604030504040204" pitchFamily="34" charset="0"/>
              </a:rPr>
              <a:t>S</a:t>
            </a:r>
            <a:r>
              <a:rPr lang="zh-CN" altLang="en-US" sz="2400" dirty="0">
                <a:solidFill>
                  <a:srgbClr val="444444"/>
                </a:solidFill>
                <a:cs typeface="Tahoma" panose="020B0604030504040204" pitchFamily="34" charset="0"/>
              </a:rPr>
              <a:t>出发到</a:t>
            </a:r>
            <a:r>
              <a:rPr lang="en-US" altLang="zh-CN" sz="2400" dirty="0">
                <a:solidFill>
                  <a:srgbClr val="444444"/>
                </a:solidFill>
                <a:cs typeface="Tahoma" panose="020B0604030504040204" pitchFamily="34" charset="0"/>
              </a:rPr>
              <a:t>i</a:t>
            </a:r>
            <a:r>
              <a:rPr lang="zh-CN" altLang="en-US" sz="2400" dirty="0">
                <a:solidFill>
                  <a:srgbClr val="444444"/>
                </a:solidFill>
                <a:cs typeface="Tahoma" panose="020B0604030504040204" pitchFamily="34" charset="0"/>
              </a:rPr>
              <a:t>的最短路</a:t>
            </a:r>
            <a:endParaRPr lang="en-US" altLang="zh-CN" sz="2400" dirty="0">
              <a:solidFill>
                <a:srgbClr val="444444"/>
              </a:solidFill>
              <a:cs typeface="Tahoma" panose="020B0604030504040204" pitchFamily="34" charset="0"/>
            </a:endParaRPr>
          </a:p>
          <a:p>
            <a:pPr marL="0" lvl="0" indent="0" eaLnBrk="0" fontAlgn="base" hangingPunct="0">
              <a:lnSpc>
                <a:spcPct val="100000"/>
              </a:lnSpc>
              <a:spcBef>
                <a:spcPct val="0"/>
              </a:spcBef>
              <a:spcAft>
                <a:spcPct val="0"/>
              </a:spcAft>
              <a:buClrTx/>
              <a:buSzTx/>
              <a:buNone/>
            </a:pPr>
            <a:r>
              <a:rPr lang="zh-CN" altLang="en-US" sz="2400" dirty="0">
                <a:solidFill>
                  <a:srgbClr val="444444"/>
                </a:solidFill>
                <a:cs typeface="Tahoma" panose="020B0604030504040204" pitchFamily="34" charset="0"/>
              </a:rPr>
              <a:t>最短路算法保证</a:t>
            </a:r>
            <a:r>
              <a:rPr lang="en-US" altLang="zh-CN" sz="2400" dirty="0">
                <a:solidFill>
                  <a:srgbClr val="444444"/>
                </a:solidFill>
                <a:cs typeface="Tahoma" panose="020B0604030504040204" pitchFamily="34" charset="0"/>
              </a:rPr>
              <a:t>, </a:t>
            </a:r>
            <a:r>
              <a:rPr lang="zh-CN" altLang="en-US" sz="2400" dirty="0">
                <a:solidFill>
                  <a:srgbClr val="444444"/>
                </a:solidFill>
                <a:cs typeface="Tahoma" panose="020B0604030504040204" pitchFamily="34" charset="0"/>
              </a:rPr>
              <a:t>算法结束时对于任意存在弧</a:t>
            </a:r>
            <a:r>
              <a:rPr lang="en-US" altLang="zh-CN" sz="2400" dirty="0">
                <a:solidFill>
                  <a:srgbClr val="444444"/>
                </a:solidFill>
                <a:cs typeface="Tahoma" panose="020B0604030504040204" pitchFamily="34" charset="0"/>
              </a:rPr>
              <a:t>(</a:t>
            </a:r>
            <a:r>
              <a:rPr lang="en-US" altLang="zh-CN" sz="2400" dirty="0" err="1">
                <a:solidFill>
                  <a:srgbClr val="444444"/>
                </a:solidFill>
                <a:cs typeface="Tahoma" panose="020B0604030504040204" pitchFamily="34" charset="0"/>
              </a:rPr>
              <a:t>i,j</a:t>
            </a:r>
            <a:r>
              <a:rPr lang="en-US" altLang="zh-CN" sz="2400" dirty="0">
                <a:solidFill>
                  <a:srgbClr val="444444"/>
                </a:solidFill>
                <a:cs typeface="Tahoma" panose="020B0604030504040204" pitchFamily="34" charset="0"/>
              </a:rPr>
              <a:t>)</a:t>
            </a:r>
            <a:r>
              <a:rPr lang="zh-CN" altLang="en-US" sz="2400" dirty="0">
                <a:solidFill>
                  <a:srgbClr val="444444"/>
                </a:solidFill>
                <a:cs typeface="Tahoma" panose="020B0604030504040204" pitchFamily="34" charset="0"/>
              </a:rPr>
              <a:t>满足</a:t>
            </a:r>
            <a:r>
              <a:rPr lang="en-US" altLang="zh-CN" sz="2400" dirty="0" err="1">
                <a:solidFill>
                  <a:srgbClr val="444444"/>
                </a:solidFill>
                <a:cs typeface="Tahoma" panose="020B0604030504040204" pitchFamily="34" charset="0"/>
              </a:rPr>
              <a:t>Di+cij≥Dj</a:t>
            </a:r>
            <a:r>
              <a:rPr lang="en-US" altLang="zh-CN" sz="2400" dirty="0">
                <a:solidFill>
                  <a:srgbClr val="444444"/>
                </a:solidFill>
                <a:cs typeface="Tahoma" panose="020B0604030504040204" pitchFamily="34" charset="0"/>
              </a:rPr>
              <a:t> ①</a:t>
            </a:r>
            <a:br>
              <a:rPr lang="en-US" altLang="zh-CN" sz="2400" dirty="0">
                <a:solidFill>
                  <a:srgbClr val="444444"/>
                </a:solidFill>
                <a:cs typeface="Tahoma" panose="020B0604030504040204" pitchFamily="34" charset="0"/>
              </a:rPr>
            </a:br>
            <a:r>
              <a:rPr lang="zh-CN" altLang="en-US" sz="2400" dirty="0">
                <a:solidFill>
                  <a:srgbClr val="444444"/>
                </a:solidFill>
                <a:cs typeface="Tahoma" panose="020B0604030504040204" pitchFamily="34" charset="0"/>
              </a:rPr>
              <a:t>且对于每个</a:t>
            </a:r>
            <a:r>
              <a:rPr lang="en-US" altLang="zh-CN" sz="2400" dirty="0">
                <a:solidFill>
                  <a:srgbClr val="444444"/>
                </a:solidFill>
                <a:cs typeface="Tahoma" panose="020B0604030504040204" pitchFamily="34" charset="0"/>
              </a:rPr>
              <a:t>j</a:t>
            </a:r>
            <a:r>
              <a:rPr lang="zh-CN" altLang="en-US" sz="2400" dirty="0">
                <a:solidFill>
                  <a:srgbClr val="444444"/>
                </a:solidFill>
                <a:cs typeface="Tahoma" panose="020B0604030504040204" pitchFamily="34" charset="0"/>
              </a:rPr>
              <a:t>至少存在一个</a:t>
            </a:r>
            <a:r>
              <a:rPr lang="en-US" altLang="zh-CN" sz="2400" dirty="0">
                <a:solidFill>
                  <a:srgbClr val="444444"/>
                </a:solidFill>
                <a:cs typeface="Tahoma" panose="020B0604030504040204" pitchFamily="34" charset="0"/>
              </a:rPr>
              <a:t>i</a:t>
            </a:r>
            <a:r>
              <a:rPr lang="zh-CN" altLang="en-US" sz="2400" dirty="0">
                <a:solidFill>
                  <a:srgbClr val="444444"/>
                </a:solidFill>
                <a:cs typeface="Tahoma" panose="020B0604030504040204" pitchFamily="34" charset="0"/>
              </a:rPr>
              <a:t>使得等号成立 ②</a:t>
            </a:r>
            <a:br>
              <a:rPr lang="zh-CN" altLang="en-US" sz="2400" dirty="0">
                <a:solidFill>
                  <a:srgbClr val="444444"/>
                </a:solidFill>
                <a:cs typeface="Tahoma" panose="020B0604030504040204" pitchFamily="34" charset="0"/>
              </a:rPr>
            </a:br>
            <a:r>
              <a:rPr lang="zh-CN" altLang="en-US" sz="2400" dirty="0">
                <a:solidFill>
                  <a:srgbClr val="444444"/>
                </a:solidFill>
                <a:cs typeface="Tahoma" panose="020B0604030504040204" pitchFamily="34" charset="0"/>
              </a:rPr>
              <a:t>算法结束后</a:t>
            </a:r>
            <a:r>
              <a:rPr lang="en-US" altLang="zh-CN" sz="2400" dirty="0">
                <a:solidFill>
                  <a:srgbClr val="444444"/>
                </a:solidFill>
                <a:cs typeface="Tahoma" panose="020B0604030504040204" pitchFamily="34" charset="0"/>
              </a:rPr>
              <a:t>, </a:t>
            </a:r>
            <a:r>
              <a:rPr lang="zh-CN" altLang="en-US" sz="2400" dirty="0">
                <a:solidFill>
                  <a:srgbClr val="444444"/>
                </a:solidFill>
                <a:cs typeface="Tahoma" panose="020B0604030504040204" pitchFamily="34" charset="0"/>
              </a:rPr>
              <a:t>恰在最短路上的边满足 </a:t>
            </a:r>
            <a:r>
              <a:rPr lang="en-US" altLang="zh-CN" sz="2400" dirty="0" err="1">
                <a:solidFill>
                  <a:srgbClr val="444444"/>
                </a:solidFill>
                <a:cs typeface="Tahoma" panose="020B0604030504040204" pitchFamily="34" charset="0"/>
              </a:rPr>
              <a:t>Dj</a:t>
            </a:r>
            <a:r>
              <a:rPr lang="en-US" altLang="zh-CN" sz="2400" dirty="0">
                <a:solidFill>
                  <a:srgbClr val="444444"/>
                </a:solidFill>
                <a:cs typeface="Tahoma" panose="020B0604030504040204" pitchFamily="34" charset="0"/>
              </a:rPr>
              <a:t>=</a:t>
            </a:r>
            <a:r>
              <a:rPr lang="en-US" altLang="zh-CN" sz="2400" dirty="0" err="1">
                <a:solidFill>
                  <a:srgbClr val="444444"/>
                </a:solidFill>
                <a:cs typeface="Tahoma" panose="020B0604030504040204" pitchFamily="34" charset="0"/>
              </a:rPr>
              <a:t>Di+cij</a:t>
            </a:r>
            <a:endParaRPr lang="en-US" altLang="zh-CN" sz="2400" dirty="0">
              <a:solidFill>
                <a:srgbClr val="444444"/>
              </a:solidFill>
              <a:cs typeface="Tahoma" panose="020B0604030504040204" pitchFamily="34" charset="0"/>
            </a:endParaRPr>
          </a:p>
          <a:p>
            <a:pPr marL="0" lvl="0" indent="0" eaLnBrk="0" fontAlgn="base" hangingPunct="0">
              <a:lnSpc>
                <a:spcPct val="100000"/>
              </a:lnSpc>
              <a:spcBef>
                <a:spcPct val="0"/>
              </a:spcBef>
              <a:spcAft>
                <a:spcPct val="0"/>
              </a:spcAft>
              <a:buClrTx/>
              <a:buSzTx/>
              <a:buNone/>
            </a:pPr>
            <a:r>
              <a:rPr lang="zh-CN" altLang="en-US" sz="2400" dirty="0">
                <a:solidFill>
                  <a:srgbClr val="444444"/>
                </a:solidFill>
                <a:cs typeface="Tahoma" panose="020B0604030504040204" pitchFamily="34" charset="0"/>
              </a:rPr>
              <a:t>在最小费用流的计算中</a:t>
            </a:r>
            <a:r>
              <a:rPr lang="en-US" altLang="zh-CN" sz="2400" dirty="0">
                <a:solidFill>
                  <a:srgbClr val="444444"/>
                </a:solidFill>
                <a:cs typeface="Tahoma" panose="020B0604030504040204" pitchFamily="34" charset="0"/>
              </a:rPr>
              <a:t>,</a:t>
            </a:r>
            <a:r>
              <a:rPr lang="zh-CN" altLang="en-US" sz="2400" dirty="0">
                <a:solidFill>
                  <a:srgbClr val="444444"/>
                </a:solidFill>
                <a:cs typeface="Tahoma" panose="020B0604030504040204" pitchFamily="34" charset="0"/>
              </a:rPr>
              <a:t>我们每次沿 </a:t>
            </a:r>
            <a:r>
              <a:rPr lang="en-US" altLang="zh-CN" sz="2400" dirty="0" err="1">
                <a:solidFill>
                  <a:srgbClr val="444444"/>
                </a:solidFill>
                <a:cs typeface="Tahoma" panose="020B0604030504040204" pitchFamily="34" charset="0"/>
              </a:rPr>
              <a:t>Dj</a:t>
            </a:r>
            <a:r>
              <a:rPr lang="en-US" altLang="zh-CN" sz="2400" dirty="0">
                <a:solidFill>
                  <a:srgbClr val="444444"/>
                </a:solidFill>
                <a:cs typeface="Tahoma" panose="020B0604030504040204" pitchFamily="34" charset="0"/>
              </a:rPr>
              <a:t>=</a:t>
            </a:r>
            <a:r>
              <a:rPr lang="en-US" altLang="zh-CN" sz="2400" dirty="0" err="1">
                <a:solidFill>
                  <a:srgbClr val="444444"/>
                </a:solidFill>
                <a:cs typeface="Tahoma" panose="020B0604030504040204" pitchFamily="34" charset="0"/>
              </a:rPr>
              <a:t>Di+cij</a:t>
            </a:r>
            <a:r>
              <a:rPr lang="zh-CN" altLang="en-US" sz="2400" dirty="0">
                <a:solidFill>
                  <a:srgbClr val="444444"/>
                </a:solidFill>
                <a:cs typeface="Tahoma" panose="020B0604030504040204" pitchFamily="34" charset="0"/>
              </a:rPr>
              <a:t>的路径增广</a:t>
            </a:r>
            <a:br>
              <a:rPr lang="zh-CN" altLang="en-US" sz="2400" dirty="0">
                <a:solidFill>
                  <a:srgbClr val="444444"/>
                </a:solidFill>
                <a:cs typeface="Tahoma" panose="020B0604030504040204" pitchFamily="34" charset="0"/>
              </a:rPr>
            </a:br>
            <a:r>
              <a:rPr lang="zh-CN" altLang="en-US" sz="2400" dirty="0">
                <a:solidFill>
                  <a:srgbClr val="444444"/>
                </a:solidFill>
                <a:cs typeface="Tahoma" panose="020B0604030504040204" pitchFamily="34" charset="0"/>
              </a:rPr>
              <a:t>增广会让流量减小，会让部分的弧变得没有流量（即暂时不存在了）</a:t>
            </a:r>
            <a:br>
              <a:rPr lang="zh-CN" altLang="en-US" sz="2400" dirty="0">
                <a:solidFill>
                  <a:srgbClr val="444444"/>
                </a:solidFill>
                <a:cs typeface="Tahoma" panose="020B0604030504040204" pitchFamily="34" charset="0"/>
              </a:rPr>
            </a:br>
            <a:r>
              <a:rPr lang="zh-CN" altLang="en-US" sz="2400" dirty="0">
                <a:solidFill>
                  <a:srgbClr val="444444"/>
                </a:solidFill>
                <a:cs typeface="Tahoma" panose="020B0604030504040204" pitchFamily="34" charset="0"/>
              </a:rPr>
              <a:t>是不会破坏①，但可能会破坏②的</a:t>
            </a:r>
            <a:br>
              <a:rPr lang="zh-CN" altLang="en-US" sz="2400" dirty="0">
                <a:solidFill>
                  <a:srgbClr val="444444"/>
                </a:solidFill>
                <a:cs typeface="Tahoma" panose="020B0604030504040204" pitchFamily="34" charset="0"/>
              </a:rPr>
            </a:br>
            <a:r>
              <a:rPr lang="zh-CN" altLang="en-US" sz="2400" dirty="0">
                <a:solidFill>
                  <a:srgbClr val="444444"/>
                </a:solidFill>
                <a:cs typeface="Tahoma" panose="020B0604030504040204" pitchFamily="34" charset="0"/>
              </a:rPr>
              <a:t>这可能使我们找不到每条边都满足 </a:t>
            </a:r>
            <a:r>
              <a:rPr lang="en-US" altLang="zh-CN" sz="2400" dirty="0" err="1">
                <a:solidFill>
                  <a:srgbClr val="444444"/>
                </a:solidFill>
                <a:cs typeface="Tahoma" panose="020B0604030504040204" pitchFamily="34" charset="0"/>
              </a:rPr>
              <a:t>Dj</a:t>
            </a:r>
            <a:r>
              <a:rPr lang="en-US" altLang="zh-CN" sz="2400" dirty="0">
                <a:solidFill>
                  <a:srgbClr val="444444"/>
                </a:solidFill>
                <a:cs typeface="Tahoma" panose="020B0604030504040204" pitchFamily="34" charset="0"/>
              </a:rPr>
              <a:t>=</a:t>
            </a:r>
            <a:r>
              <a:rPr lang="en-US" altLang="zh-CN" sz="2400" dirty="0" err="1">
                <a:solidFill>
                  <a:srgbClr val="444444"/>
                </a:solidFill>
                <a:cs typeface="Tahoma" panose="020B0604030504040204" pitchFamily="34" charset="0"/>
              </a:rPr>
              <a:t>Di+cij</a:t>
            </a:r>
            <a:r>
              <a:rPr lang="en-US" altLang="zh-CN" sz="2400" dirty="0">
                <a:solidFill>
                  <a:srgbClr val="444444"/>
                </a:solidFill>
                <a:cs typeface="Tahoma" panose="020B0604030504040204" pitchFamily="34" charset="0"/>
              </a:rPr>
              <a:t> </a:t>
            </a:r>
            <a:r>
              <a:rPr lang="zh-CN" altLang="en-US" sz="2400" dirty="0">
                <a:solidFill>
                  <a:srgbClr val="444444"/>
                </a:solidFill>
                <a:cs typeface="Tahoma" panose="020B0604030504040204" pitchFamily="34" charset="0"/>
              </a:rPr>
              <a:t>新的增广路</a:t>
            </a:r>
          </a:p>
          <a:p>
            <a:pPr marL="0" lvl="0" indent="0" eaLnBrk="0" fontAlgn="base" hangingPunct="0">
              <a:lnSpc>
                <a:spcPct val="100000"/>
              </a:lnSpc>
              <a:spcBef>
                <a:spcPct val="0"/>
              </a:spcBef>
              <a:spcAft>
                <a:spcPct val="0"/>
              </a:spcAft>
              <a:buClrTx/>
              <a:buSzTx/>
              <a:buNone/>
            </a:pPr>
            <a:r>
              <a:rPr lang="zh-CN" altLang="en-US" sz="2400" dirty="0">
                <a:solidFill>
                  <a:srgbClr val="444444"/>
                </a:solidFill>
                <a:cs typeface="Tahoma" panose="020B0604030504040204" pitchFamily="34" charset="0"/>
              </a:rPr>
              <a:t>普通费用流的方法是：每次增广再使用 </a:t>
            </a:r>
            <a:r>
              <a:rPr lang="en-US" altLang="zh-CN" sz="2400" dirty="0">
                <a:solidFill>
                  <a:srgbClr val="444444"/>
                </a:solidFill>
                <a:cs typeface="Tahoma" panose="020B0604030504040204" pitchFamily="34" charset="0"/>
              </a:rPr>
              <a:t>SPFA</a:t>
            </a:r>
            <a:r>
              <a:rPr lang="zh-CN" altLang="en-US" sz="2400" dirty="0">
                <a:solidFill>
                  <a:srgbClr val="444444"/>
                </a:solidFill>
                <a:cs typeface="Tahoma" panose="020B0604030504040204" pitchFamily="34" charset="0"/>
              </a:rPr>
              <a:t>等方法重新计算</a:t>
            </a:r>
            <a:r>
              <a:rPr lang="en-US" altLang="zh-CN" sz="2400" dirty="0">
                <a:solidFill>
                  <a:srgbClr val="444444"/>
                </a:solidFill>
                <a:cs typeface="Tahoma" panose="020B0604030504040204" pitchFamily="34" charset="0"/>
              </a:rPr>
              <a:t>D</a:t>
            </a:r>
            <a:br>
              <a:rPr lang="en-US" altLang="zh-CN" sz="2400" dirty="0">
                <a:solidFill>
                  <a:srgbClr val="444444"/>
                </a:solidFill>
                <a:cs typeface="Tahoma" panose="020B0604030504040204" pitchFamily="34" charset="0"/>
              </a:rPr>
            </a:br>
            <a:r>
              <a:rPr lang="zh-CN" altLang="en-US" sz="2400" dirty="0">
                <a:solidFill>
                  <a:srgbClr val="444444"/>
                </a:solidFill>
                <a:cs typeface="Tahoma" panose="020B0604030504040204" pitchFamily="34" charset="0"/>
              </a:rPr>
              <a:t>这无疑是一种浪费</a:t>
            </a:r>
          </a:p>
        </p:txBody>
      </p:sp>
    </p:spTree>
    <p:extLst>
      <p:ext uri="{BB962C8B-B14F-4D97-AF65-F5344CB8AC3E}">
        <p14:creationId xmlns:p14="http://schemas.microsoft.com/office/powerpoint/2010/main" val="1888600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481A10-934B-4196-A1D7-7489BF81BAA1}"/>
              </a:ext>
            </a:extLst>
          </p:cNvPr>
          <p:cNvSpPr>
            <a:spLocks noGrp="1"/>
          </p:cNvSpPr>
          <p:nvPr>
            <p:ph type="title"/>
          </p:nvPr>
        </p:nvSpPr>
        <p:spPr/>
        <p:txBody>
          <a:bodyPr/>
          <a:lstStyle/>
          <a:p>
            <a:r>
              <a:rPr lang="en-US" altLang="zh-CN" dirty="0"/>
              <a:t>ZKW</a:t>
            </a:r>
            <a:r>
              <a:rPr lang="zh-CN" altLang="en-US" dirty="0"/>
              <a:t>费用流</a:t>
            </a:r>
          </a:p>
        </p:txBody>
      </p:sp>
      <p:sp>
        <p:nvSpPr>
          <p:cNvPr id="4" name="Rectangle 1">
            <a:extLst>
              <a:ext uri="{FF2B5EF4-FFF2-40B4-BE49-F238E27FC236}">
                <a16:creationId xmlns:a16="http://schemas.microsoft.com/office/drawing/2014/main" id="{3B579004-A7A8-4EA6-8906-ACD8149D1223}"/>
              </a:ext>
            </a:extLst>
          </p:cNvPr>
          <p:cNvSpPr>
            <a:spLocks noGrp="1" noChangeArrowheads="1"/>
          </p:cNvSpPr>
          <p:nvPr>
            <p:ph idx="1"/>
          </p:nvPr>
        </p:nvSpPr>
        <p:spPr bwMode="auto">
          <a:xfrm>
            <a:off x="1261872" y="2111643"/>
            <a:ext cx="890538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444444"/>
                </a:solidFill>
                <a:effectLst/>
                <a:latin typeface="Tahoma" panose="020B0604030504040204" pitchFamily="34" charset="0"/>
                <a:ea typeface="MathJax_Math-italic"/>
                <a:cs typeface="Tahoma" panose="020B0604030504040204" pitchFamily="34" charset="0"/>
              </a:rPr>
              <a:t>Di</a:t>
            </a:r>
            <a:r>
              <a:rPr kumimoji="0" lang="zh-CN" altLang="zh-CN" sz="2400" b="0" i="0" u="none" strike="noStrike" cap="none" normalizeH="0" baseline="0" dirty="0">
                <a:ln>
                  <a:noFill/>
                </a:ln>
                <a:solidFill>
                  <a:srgbClr val="444444"/>
                </a:solidFill>
                <a:effectLst/>
                <a:latin typeface="Tahoma" panose="020B0604030504040204" pitchFamily="34" charset="0"/>
                <a:ea typeface="MathJax_Main"/>
                <a:cs typeface="Tahoma" panose="020B0604030504040204" pitchFamily="34" charset="0"/>
              </a:rPr>
              <a:t>+</a:t>
            </a:r>
            <a:r>
              <a:rPr kumimoji="0" lang="zh-CN" altLang="zh-CN" sz="2400" b="0" i="0" u="none" strike="noStrike" cap="none" normalizeH="0" baseline="0" dirty="0">
                <a:ln>
                  <a:noFill/>
                </a:ln>
                <a:solidFill>
                  <a:srgbClr val="444444"/>
                </a:solidFill>
                <a:effectLst/>
                <a:latin typeface="Tahoma" panose="020B0604030504040204" pitchFamily="34" charset="0"/>
                <a:ea typeface="MathJax_Math-italic"/>
                <a:cs typeface="Tahoma" panose="020B0604030504040204" pitchFamily="34" charset="0"/>
              </a:rPr>
              <a:t>cij</a:t>
            </a:r>
            <a:r>
              <a:rPr kumimoji="0" lang="zh-CN" altLang="zh-CN" sz="2400" b="0" i="0" u="none" strike="noStrike" cap="none" normalizeH="0" baseline="0" dirty="0">
                <a:ln>
                  <a:noFill/>
                </a:ln>
                <a:solidFill>
                  <a:srgbClr val="444444"/>
                </a:solidFill>
                <a:effectLst/>
                <a:latin typeface="Tahoma" panose="020B0604030504040204" pitchFamily="34" charset="0"/>
                <a:ea typeface="MathJax_Main"/>
                <a:cs typeface="Tahoma" panose="020B0604030504040204" pitchFamily="34" charset="0"/>
              </a:rPr>
              <a:t>≥</a:t>
            </a:r>
            <a:r>
              <a:rPr kumimoji="0" lang="zh-CN" altLang="zh-CN" sz="2400" b="0" i="0" u="none" strike="noStrike" cap="none" normalizeH="0" baseline="0" dirty="0">
                <a:ln>
                  <a:noFill/>
                </a:ln>
                <a:solidFill>
                  <a:srgbClr val="444444"/>
                </a:solidFill>
                <a:effectLst/>
                <a:latin typeface="Tahoma" panose="020B0604030504040204" pitchFamily="34" charset="0"/>
                <a:ea typeface="MathJax_Math-italic"/>
                <a:cs typeface="Tahoma" panose="020B0604030504040204" pitchFamily="34" charset="0"/>
              </a:rPr>
              <a:t>Dj</a:t>
            </a:r>
            <a:r>
              <a:rPr kumimoji="0" lang="zh-CN" altLang="zh-CN" sz="2400" b="0" i="0" u="none" strike="noStrike" cap="none" normalizeH="0" baseline="0" dirty="0">
                <a:ln>
                  <a:noFill/>
                </a:ln>
                <a:solidFill>
                  <a:srgbClr val="444444"/>
                </a:solidFill>
                <a:effectLst/>
                <a:latin typeface="Tahoma" panose="020B0604030504040204" pitchFamily="34" charset="0"/>
                <a:ea typeface="MathJax_Main"/>
                <a:cs typeface="Tahoma" panose="020B0604030504040204" pitchFamily="34" charset="0"/>
              </a:rPr>
              <a:t> ⇔ </a:t>
            </a:r>
            <a:r>
              <a:rPr kumimoji="0" lang="zh-CN" altLang="zh-CN" sz="2400" b="0" i="0" u="none" strike="noStrike" cap="none" normalizeH="0" baseline="0" dirty="0">
                <a:ln>
                  <a:noFill/>
                </a:ln>
                <a:solidFill>
                  <a:srgbClr val="444444"/>
                </a:solidFill>
                <a:effectLst/>
                <a:latin typeface="Tahoma" panose="020B0604030504040204" pitchFamily="34" charset="0"/>
                <a:ea typeface="MathJax_Math-italic"/>
                <a:cs typeface="Tahoma" panose="020B0604030504040204" pitchFamily="34" charset="0"/>
              </a:rPr>
              <a:t>Di</a:t>
            </a:r>
            <a:r>
              <a:rPr kumimoji="0" lang="zh-CN" altLang="zh-CN" sz="2400" b="0" i="0" u="none" strike="noStrike" cap="none" normalizeH="0" baseline="0" dirty="0">
                <a:ln>
                  <a:noFill/>
                </a:ln>
                <a:solidFill>
                  <a:srgbClr val="444444"/>
                </a:solidFill>
                <a:effectLst/>
                <a:latin typeface="Tahoma" panose="020B0604030504040204" pitchFamily="34" charset="0"/>
                <a:ea typeface="MathJax_Main"/>
                <a:cs typeface="Tahoma" panose="020B0604030504040204" pitchFamily="34" charset="0"/>
              </a:rPr>
              <a:t>−</a:t>
            </a:r>
            <a:r>
              <a:rPr kumimoji="0" lang="zh-CN" altLang="zh-CN" sz="2400" b="0" i="0" u="none" strike="noStrike" cap="none" normalizeH="0" baseline="0" dirty="0">
                <a:ln>
                  <a:noFill/>
                </a:ln>
                <a:solidFill>
                  <a:srgbClr val="444444"/>
                </a:solidFill>
                <a:effectLst/>
                <a:latin typeface="Tahoma" panose="020B0604030504040204" pitchFamily="34" charset="0"/>
                <a:ea typeface="MathJax_Math-italic"/>
                <a:cs typeface="Tahoma" panose="020B0604030504040204" pitchFamily="34" charset="0"/>
              </a:rPr>
              <a:t>Dj</a:t>
            </a:r>
            <a:r>
              <a:rPr kumimoji="0" lang="zh-CN" altLang="zh-CN" sz="2400" b="0" i="0" u="none" strike="noStrike" cap="none" normalizeH="0" baseline="0" dirty="0">
                <a:ln>
                  <a:noFill/>
                </a:ln>
                <a:solidFill>
                  <a:srgbClr val="444444"/>
                </a:solidFill>
                <a:effectLst/>
                <a:latin typeface="Tahoma" panose="020B0604030504040204" pitchFamily="34" charset="0"/>
                <a:ea typeface="MathJax_Main"/>
                <a:cs typeface="Tahoma" panose="020B0604030504040204" pitchFamily="34" charset="0"/>
              </a:rPr>
              <a:t>+</a:t>
            </a:r>
            <a:r>
              <a:rPr kumimoji="0" lang="zh-CN" altLang="zh-CN" sz="2400" b="0" i="0" u="none" strike="noStrike" cap="none" normalizeH="0" baseline="0" dirty="0">
                <a:ln>
                  <a:noFill/>
                </a:ln>
                <a:solidFill>
                  <a:srgbClr val="444444"/>
                </a:solidFill>
                <a:effectLst/>
                <a:latin typeface="Tahoma" panose="020B0604030504040204" pitchFamily="34" charset="0"/>
                <a:ea typeface="MathJax_Math-italic"/>
                <a:cs typeface="Tahoma" panose="020B0604030504040204" pitchFamily="34" charset="0"/>
              </a:rPr>
              <a:t>cij</a:t>
            </a:r>
            <a:r>
              <a:rPr kumimoji="0" lang="zh-CN" altLang="zh-CN" sz="2400" b="0" i="0" u="none" strike="noStrike" cap="none" normalizeH="0" baseline="0" dirty="0">
                <a:ln>
                  <a:noFill/>
                </a:ln>
                <a:solidFill>
                  <a:srgbClr val="444444"/>
                </a:solidFill>
                <a:effectLst/>
                <a:latin typeface="Tahoma" panose="020B0604030504040204" pitchFamily="34" charset="0"/>
                <a:ea typeface="MathJax_Main"/>
                <a:cs typeface="Tahoma" panose="020B0604030504040204" pitchFamily="34" charset="0"/>
              </a:rPr>
              <a:t>≥0</a:t>
            </a:r>
            <a:r>
              <a:rPr kumimoji="0" lang="zh-CN" altLang="zh-CN" sz="2400" b="0" i="0" u="none" strike="noStrike" cap="none" normalizeH="0" baseline="0" dirty="0">
                <a:ln>
                  <a:noFill/>
                </a:ln>
                <a:solidFill>
                  <a:srgbClr val="444444"/>
                </a:solidFill>
                <a:effectLst/>
                <a:latin typeface="Tahoma" panose="020B0604030504040204" pitchFamily="34" charset="0"/>
                <a:cs typeface="Tahoma" panose="020B0604030504040204" pitchFamily="34" charset="0"/>
              </a:rPr>
              <a:t> ①</a:t>
            </a:r>
            <a:br>
              <a:rPr kumimoji="0" lang="zh-CN" altLang="zh-CN" sz="2400" b="0" i="0" u="none" strike="noStrike" cap="none" normalizeH="0" baseline="0" dirty="0">
                <a:ln>
                  <a:noFill/>
                </a:ln>
                <a:solidFill>
                  <a:srgbClr val="444444"/>
                </a:solidFill>
                <a:effectLst/>
                <a:latin typeface="Tahoma" panose="020B0604030504040204" pitchFamily="34" charset="0"/>
                <a:cs typeface="Tahoma" panose="020B0604030504040204" pitchFamily="34" charset="0"/>
              </a:rPr>
            </a:br>
            <a:r>
              <a:rPr kumimoji="0" lang="zh-CN" altLang="zh-CN" sz="2400" b="0" i="0" u="none" strike="noStrike" cap="none" normalizeH="0" baseline="0" dirty="0">
                <a:ln>
                  <a:noFill/>
                </a:ln>
                <a:solidFill>
                  <a:srgbClr val="444444"/>
                </a:solidFill>
                <a:effectLst/>
                <a:latin typeface="Tahoma" panose="020B0604030504040204" pitchFamily="34" charset="0"/>
                <a:ea typeface="MathJax_Math-italic"/>
                <a:cs typeface="Tahoma" panose="020B0604030504040204" pitchFamily="34" charset="0"/>
              </a:rPr>
              <a:t>Di</a:t>
            </a:r>
            <a:r>
              <a:rPr kumimoji="0" lang="zh-CN" altLang="zh-CN" sz="2400" b="0" i="0" u="none" strike="noStrike" cap="none" normalizeH="0" baseline="0" dirty="0">
                <a:ln>
                  <a:noFill/>
                </a:ln>
                <a:solidFill>
                  <a:srgbClr val="444444"/>
                </a:solidFill>
                <a:effectLst/>
                <a:latin typeface="Tahoma" panose="020B0604030504040204" pitchFamily="34" charset="0"/>
                <a:ea typeface="MathJax_Main"/>
                <a:cs typeface="Tahoma" panose="020B0604030504040204" pitchFamily="34" charset="0"/>
              </a:rPr>
              <a:t>+</a:t>
            </a:r>
            <a:r>
              <a:rPr kumimoji="0" lang="zh-CN" altLang="zh-CN" sz="2400" b="0" i="0" u="none" strike="noStrike" cap="none" normalizeH="0" baseline="0" dirty="0">
                <a:ln>
                  <a:noFill/>
                </a:ln>
                <a:solidFill>
                  <a:srgbClr val="444444"/>
                </a:solidFill>
                <a:effectLst/>
                <a:latin typeface="Tahoma" panose="020B0604030504040204" pitchFamily="34" charset="0"/>
                <a:ea typeface="MathJax_Math-italic"/>
                <a:cs typeface="Tahoma" panose="020B0604030504040204" pitchFamily="34" charset="0"/>
              </a:rPr>
              <a:t>cij</a:t>
            </a:r>
            <a:r>
              <a:rPr kumimoji="0" lang="zh-CN" altLang="zh-CN" sz="2400" b="0" i="0" u="none" strike="noStrike" cap="none" normalizeH="0" baseline="0" dirty="0">
                <a:ln>
                  <a:noFill/>
                </a:ln>
                <a:solidFill>
                  <a:srgbClr val="444444"/>
                </a:solidFill>
                <a:effectLst/>
                <a:latin typeface="Tahoma" panose="020B0604030504040204" pitchFamily="34" charset="0"/>
                <a:ea typeface="MathJax_Main"/>
                <a:cs typeface="Tahoma" panose="020B0604030504040204" pitchFamily="34" charset="0"/>
              </a:rPr>
              <a:t>=</a:t>
            </a:r>
            <a:r>
              <a:rPr kumimoji="0" lang="zh-CN" altLang="zh-CN" sz="2400" b="0" i="0" u="none" strike="noStrike" cap="none" normalizeH="0" baseline="0" dirty="0">
                <a:ln>
                  <a:noFill/>
                </a:ln>
                <a:solidFill>
                  <a:srgbClr val="444444"/>
                </a:solidFill>
                <a:effectLst/>
                <a:latin typeface="Tahoma" panose="020B0604030504040204" pitchFamily="34" charset="0"/>
                <a:ea typeface="MathJax_Math-italic"/>
                <a:cs typeface="Tahoma" panose="020B0604030504040204" pitchFamily="34" charset="0"/>
              </a:rPr>
              <a:t>Dj</a:t>
            </a:r>
            <a:r>
              <a:rPr kumimoji="0" lang="zh-CN" altLang="zh-CN" sz="2400" b="0" i="0" u="none" strike="noStrike" cap="none" normalizeH="0" baseline="0" dirty="0">
                <a:ln>
                  <a:noFill/>
                </a:ln>
                <a:solidFill>
                  <a:srgbClr val="444444"/>
                </a:solidFill>
                <a:effectLst/>
                <a:latin typeface="Tahoma" panose="020B0604030504040204" pitchFamily="34" charset="0"/>
                <a:ea typeface="MathJax_Main"/>
                <a:cs typeface="Tahoma" panose="020B0604030504040204" pitchFamily="34" charset="0"/>
              </a:rPr>
              <a:t> ⇔ </a:t>
            </a:r>
            <a:r>
              <a:rPr kumimoji="0" lang="zh-CN" altLang="zh-CN" sz="2400" b="0" i="0" u="none" strike="noStrike" cap="none" normalizeH="0" baseline="0" dirty="0">
                <a:ln>
                  <a:noFill/>
                </a:ln>
                <a:solidFill>
                  <a:srgbClr val="444444"/>
                </a:solidFill>
                <a:effectLst/>
                <a:latin typeface="Tahoma" panose="020B0604030504040204" pitchFamily="34" charset="0"/>
                <a:ea typeface="MathJax_Math-italic"/>
                <a:cs typeface="Tahoma" panose="020B0604030504040204" pitchFamily="34" charset="0"/>
              </a:rPr>
              <a:t>Di</a:t>
            </a:r>
            <a:r>
              <a:rPr kumimoji="0" lang="zh-CN" altLang="zh-CN" sz="2400" b="0" i="0" u="none" strike="noStrike" cap="none" normalizeH="0" baseline="0" dirty="0">
                <a:ln>
                  <a:noFill/>
                </a:ln>
                <a:solidFill>
                  <a:srgbClr val="444444"/>
                </a:solidFill>
                <a:effectLst/>
                <a:latin typeface="Tahoma" panose="020B0604030504040204" pitchFamily="34" charset="0"/>
                <a:ea typeface="MathJax_Main"/>
                <a:cs typeface="Tahoma" panose="020B0604030504040204" pitchFamily="34" charset="0"/>
              </a:rPr>
              <a:t>−</a:t>
            </a:r>
            <a:r>
              <a:rPr kumimoji="0" lang="zh-CN" altLang="zh-CN" sz="2400" b="0" i="0" u="none" strike="noStrike" cap="none" normalizeH="0" baseline="0" dirty="0">
                <a:ln>
                  <a:noFill/>
                </a:ln>
                <a:solidFill>
                  <a:srgbClr val="444444"/>
                </a:solidFill>
                <a:effectLst/>
                <a:latin typeface="Tahoma" panose="020B0604030504040204" pitchFamily="34" charset="0"/>
                <a:ea typeface="MathJax_Math-italic"/>
                <a:cs typeface="Tahoma" panose="020B0604030504040204" pitchFamily="34" charset="0"/>
              </a:rPr>
              <a:t>Dj</a:t>
            </a:r>
            <a:r>
              <a:rPr kumimoji="0" lang="zh-CN" altLang="zh-CN" sz="2400" b="0" i="0" u="none" strike="noStrike" cap="none" normalizeH="0" baseline="0" dirty="0">
                <a:ln>
                  <a:noFill/>
                </a:ln>
                <a:solidFill>
                  <a:srgbClr val="444444"/>
                </a:solidFill>
                <a:effectLst/>
                <a:latin typeface="Tahoma" panose="020B0604030504040204" pitchFamily="34" charset="0"/>
                <a:ea typeface="MathJax_Main"/>
                <a:cs typeface="Tahoma" panose="020B0604030504040204" pitchFamily="34" charset="0"/>
              </a:rPr>
              <a:t>+</a:t>
            </a:r>
            <a:r>
              <a:rPr kumimoji="0" lang="zh-CN" altLang="zh-CN" sz="2400" b="0" i="0" u="none" strike="noStrike" cap="none" normalizeH="0" baseline="0" dirty="0">
                <a:ln>
                  <a:noFill/>
                </a:ln>
                <a:solidFill>
                  <a:srgbClr val="444444"/>
                </a:solidFill>
                <a:effectLst/>
                <a:latin typeface="Tahoma" panose="020B0604030504040204" pitchFamily="34" charset="0"/>
                <a:ea typeface="MathJax_Math-italic"/>
                <a:cs typeface="Tahoma" panose="020B0604030504040204" pitchFamily="34" charset="0"/>
              </a:rPr>
              <a:t>cij</a:t>
            </a:r>
            <a:r>
              <a:rPr kumimoji="0" lang="zh-CN" altLang="zh-CN" sz="2400" b="0" i="0" u="none" strike="noStrike" cap="none" normalizeH="0" baseline="0" dirty="0">
                <a:ln>
                  <a:noFill/>
                </a:ln>
                <a:solidFill>
                  <a:srgbClr val="444444"/>
                </a:solidFill>
                <a:effectLst/>
                <a:latin typeface="Tahoma" panose="020B0604030504040204" pitchFamily="34" charset="0"/>
                <a:ea typeface="MathJax_Main"/>
                <a:cs typeface="Tahoma" panose="020B0604030504040204" pitchFamily="34" charset="0"/>
              </a:rPr>
              <a:t>=0</a:t>
            </a:r>
            <a:r>
              <a:rPr kumimoji="0" lang="zh-CN" altLang="zh-CN" sz="2400" b="0" i="0" u="none" strike="noStrike" cap="none" normalizeH="0" baseline="0" dirty="0">
                <a:ln>
                  <a:noFill/>
                </a:ln>
                <a:solidFill>
                  <a:srgbClr val="444444"/>
                </a:solidFill>
                <a:effectLst/>
                <a:latin typeface="Tahoma" panose="020B0604030504040204" pitchFamily="34" charset="0"/>
                <a:cs typeface="Tahoma" panose="020B0604030504040204" pitchFamily="34" charset="0"/>
              </a:rPr>
              <a:t> ②</a:t>
            </a:r>
            <a:br>
              <a:rPr kumimoji="0" lang="zh-CN" altLang="zh-CN" sz="2400" b="0" i="0" u="none" strike="noStrike" cap="none" normalizeH="0" baseline="0" dirty="0">
                <a:ln>
                  <a:noFill/>
                </a:ln>
                <a:solidFill>
                  <a:srgbClr val="444444"/>
                </a:solidFill>
                <a:effectLst/>
                <a:latin typeface="Tahoma" panose="020B0604030504040204" pitchFamily="34" charset="0"/>
                <a:cs typeface="Tahoma" panose="020B0604030504040204" pitchFamily="34" charset="0"/>
              </a:rPr>
            </a:br>
            <a:r>
              <a:rPr kumimoji="0" lang="zh-CN" altLang="zh-CN" sz="2400" b="0" i="0" u="none" strike="noStrike" cap="none" normalizeH="0" baseline="0" dirty="0">
                <a:ln>
                  <a:noFill/>
                </a:ln>
                <a:solidFill>
                  <a:srgbClr val="444444"/>
                </a:solidFill>
                <a:effectLst/>
                <a:latin typeface="Tahoma" panose="020B0604030504040204" pitchFamily="34" charset="0"/>
                <a:cs typeface="Tahoma" panose="020B0604030504040204" pitchFamily="34" charset="0"/>
              </a:rPr>
              <a:t>对于一个顶标</a:t>
            </a:r>
            <a:r>
              <a:rPr kumimoji="0" lang="zh-CN" altLang="zh-CN" sz="2400" b="0" i="0" u="none" strike="noStrike" cap="none" normalizeH="0" baseline="0" dirty="0">
                <a:ln>
                  <a:noFill/>
                </a:ln>
                <a:solidFill>
                  <a:srgbClr val="444444"/>
                </a:solidFill>
                <a:effectLst/>
                <a:latin typeface="Tahoma" panose="020B0604030504040204" pitchFamily="34" charset="0"/>
                <a:ea typeface="MathJax_Math-italic"/>
                <a:cs typeface="Tahoma" panose="020B0604030504040204" pitchFamily="34" charset="0"/>
              </a:rPr>
              <a:t>D</a:t>
            </a:r>
            <a:r>
              <a:rPr kumimoji="0" lang="zh-CN" altLang="zh-CN" sz="2400" b="0" i="0" u="none" strike="noStrike" cap="none" normalizeH="0" baseline="0" dirty="0">
                <a:ln>
                  <a:noFill/>
                </a:ln>
                <a:solidFill>
                  <a:srgbClr val="444444"/>
                </a:solidFill>
                <a:effectLst/>
                <a:latin typeface="Tahoma" panose="020B0604030504040204" pitchFamily="34" charset="0"/>
                <a:cs typeface="Tahoma" panose="020B0604030504040204" pitchFamily="34" charset="0"/>
              </a:rPr>
              <a:t>，我们可以不断的dfs找Di−Dj+cij=0的增广路</a:t>
            </a:r>
            <a:r>
              <a:rPr kumimoji="0" lang="zh-CN" altLang="en-US" sz="2400" b="0" i="0" u="none" strike="noStrike" cap="none" normalizeH="0" baseline="0" dirty="0">
                <a:ln>
                  <a:noFill/>
                </a:ln>
                <a:solidFill>
                  <a:srgbClr val="444444"/>
                </a:solidFill>
                <a:effectLst/>
                <a:latin typeface="Tahoma" panose="020B0604030504040204" pitchFamily="34" charset="0"/>
                <a:cs typeface="Tahoma" panose="020B0604030504040204" pitchFamily="34" charset="0"/>
              </a:rPr>
              <a:t>径</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444444"/>
                </a:solidFill>
                <a:effectLst/>
                <a:latin typeface="Tahoma" panose="020B0604030504040204" pitchFamily="34" charset="0"/>
                <a:cs typeface="Tahoma" panose="020B0604030504040204" pitchFamily="34" charset="0"/>
              </a:rPr>
              <a:t>假设我们当前dfs失败</a:t>
            </a:r>
            <a:br>
              <a:rPr kumimoji="0" lang="zh-CN" altLang="zh-CN" sz="2400" b="0" i="0" u="none" strike="noStrike" cap="none" normalizeH="0" baseline="0" dirty="0">
                <a:ln>
                  <a:noFill/>
                </a:ln>
                <a:solidFill>
                  <a:srgbClr val="444444"/>
                </a:solidFill>
                <a:effectLst/>
                <a:latin typeface="Tahoma" panose="020B0604030504040204" pitchFamily="34" charset="0"/>
                <a:cs typeface="Tahoma" panose="020B0604030504040204" pitchFamily="34" charset="0"/>
              </a:rPr>
            </a:br>
            <a:r>
              <a:rPr kumimoji="0" lang="zh-CN" altLang="zh-CN" sz="2400" b="0" i="0" u="none" strike="noStrike" cap="none" normalizeH="0" baseline="0" dirty="0">
                <a:ln>
                  <a:noFill/>
                </a:ln>
                <a:solidFill>
                  <a:srgbClr val="444444"/>
                </a:solidFill>
                <a:effectLst/>
                <a:latin typeface="Tahoma" panose="020B0604030504040204" pitchFamily="34" charset="0"/>
                <a:cs typeface="Tahoma" panose="020B0604030504040204" pitchFamily="34" charset="0"/>
              </a:rPr>
              <a:t>即使失败还是有一些点能满足Di−Dj+cij=0的</a:t>
            </a:r>
            <a:br>
              <a:rPr kumimoji="0" lang="zh-CN" altLang="zh-CN" sz="2400" b="0" i="0" u="none" strike="noStrike" cap="none" normalizeH="0" baseline="0" dirty="0">
                <a:ln>
                  <a:noFill/>
                </a:ln>
                <a:solidFill>
                  <a:srgbClr val="444444"/>
                </a:solidFill>
                <a:effectLst/>
                <a:latin typeface="Tahoma" panose="020B0604030504040204" pitchFamily="34" charset="0"/>
                <a:cs typeface="Tahoma" panose="020B0604030504040204" pitchFamily="34" charset="0"/>
              </a:rPr>
            </a:br>
            <a:r>
              <a:rPr kumimoji="0" lang="zh-CN" altLang="zh-CN" sz="2400" b="0" i="0" u="none" strike="noStrike" cap="none" normalizeH="0" baseline="0" dirty="0">
                <a:ln>
                  <a:noFill/>
                </a:ln>
                <a:solidFill>
                  <a:srgbClr val="444444"/>
                </a:solidFill>
                <a:effectLst/>
                <a:latin typeface="Tahoma" panose="020B0604030504040204" pitchFamily="34" charset="0"/>
                <a:cs typeface="Tahoma" panose="020B0604030504040204" pitchFamily="34" charset="0"/>
              </a:rPr>
              <a:t>这些点被我们当前dfs到了</a:t>
            </a:r>
            <a:br>
              <a:rPr kumimoji="0" lang="zh-CN" altLang="zh-CN" sz="2400" b="0" i="0" u="none" strike="noStrike" cap="none" normalizeH="0" baseline="0" dirty="0">
                <a:ln>
                  <a:noFill/>
                </a:ln>
                <a:solidFill>
                  <a:srgbClr val="444444"/>
                </a:solidFill>
                <a:effectLst/>
                <a:latin typeface="Tahoma" panose="020B0604030504040204" pitchFamily="34" charset="0"/>
                <a:cs typeface="Tahoma" panose="020B0604030504040204" pitchFamily="34" charset="0"/>
              </a:rPr>
            </a:br>
            <a:r>
              <a:rPr kumimoji="0" lang="zh-CN" altLang="zh-CN" sz="2400" b="0" i="0" u="none" strike="noStrike" cap="none" normalizeH="0" baseline="0" dirty="0">
                <a:ln>
                  <a:noFill/>
                </a:ln>
                <a:solidFill>
                  <a:srgbClr val="444444"/>
                </a:solidFill>
                <a:effectLst/>
                <a:latin typeface="Tahoma" panose="020B0604030504040204" pitchFamily="34" charset="0"/>
                <a:cs typeface="Tahoma" panose="020B0604030504040204" pitchFamily="34" charset="0"/>
              </a:rPr>
              <a:t>我们记这些点的点集为</a:t>
            </a:r>
            <a:r>
              <a:rPr kumimoji="0" lang="zh-CN" altLang="zh-CN" sz="2400" b="0" i="0" u="none" strike="noStrike" cap="none" normalizeH="0" baseline="0" dirty="0">
                <a:ln>
                  <a:noFill/>
                </a:ln>
                <a:solidFill>
                  <a:srgbClr val="444444"/>
                </a:solidFill>
                <a:effectLst/>
                <a:latin typeface="Tahoma" panose="020B0604030504040204" pitchFamily="34" charset="0"/>
                <a:ea typeface="MathJax_Math-italic"/>
                <a:cs typeface="Tahoma" panose="020B0604030504040204" pitchFamily="34" charset="0"/>
              </a:rPr>
              <a:t>V</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444444"/>
                </a:solidFill>
                <a:effectLst/>
                <a:latin typeface="Tahoma" panose="020B0604030504040204" pitchFamily="34" charset="0"/>
                <a:cs typeface="Tahoma" panose="020B0604030504040204" pitchFamily="34" charset="0"/>
              </a:rPr>
              <a:t>找到</a:t>
            </a:r>
            <a:r>
              <a:rPr kumimoji="0" lang="zh-CN" altLang="zh-CN" sz="2400" b="0" i="0" u="none" strike="noStrike" cap="none" normalizeH="0" baseline="0" dirty="0">
                <a:ln>
                  <a:noFill/>
                </a:ln>
                <a:solidFill>
                  <a:srgbClr val="444444"/>
                </a:solidFill>
                <a:effectLst/>
                <a:latin typeface="Tahoma" panose="020B0604030504040204" pitchFamily="34" charset="0"/>
                <a:ea typeface="MathJax_Main"/>
                <a:cs typeface="Tahoma" panose="020B0604030504040204" pitchFamily="34" charset="0"/>
              </a:rPr>
              <a:t>Δ=min{</a:t>
            </a:r>
            <a:r>
              <a:rPr kumimoji="0" lang="zh-CN" altLang="zh-CN" sz="2400" b="0" i="0" u="none" strike="noStrike" cap="none" normalizeH="0" baseline="0" dirty="0">
                <a:ln>
                  <a:noFill/>
                </a:ln>
                <a:solidFill>
                  <a:srgbClr val="444444"/>
                </a:solidFill>
                <a:effectLst/>
                <a:latin typeface="Tahoma" panose="020B0604030504040204" pitchFamily="34" charset="0"/>
                <a:ea typeface="MathJax_Math-italic"/>
                <a:cs typeface="Tahoma" panose="020B0604030504040204" pitchFamily="34" charset="0"/>
              </a:rPr>
              <a:t>Di</a:t>
            </a:r>
            <a:r>
              <a:rPr kumimoji="0" lang="zh-CN" altLang="zh-CN" sz="2400" b="0" i="0" u="none" strike="noStrike" cap="none" normalizeH="0" baseline="0" dirty="0">
                <a:ln>
                  <a:noFill/>
                </a:ln>
                <a:solidFill>
                  <a:srgbClr val="444444"/>
                </a:solidFill>
                <a:effectLst/>
                <a:latin typeface="Tahoma" panose="020B0604030504040204" pitchFamily="34" charset="0"/>
                <a:ea typeface="MathJax_Main"/>
                <a:cs typeface="Tahoma" panose="020B0604030504040204" pitchFamily="34" charset="0"/>
              </a:rPr>
              <a:t>−</a:t>
            </a:r>
            <a:r>
              <a:rPr kumimoji="0" lang="zh-CN" altLang="zh-CN" sz="2400" b="0" i="0" u="none" strike="noStrike" cap="none" normalizeH="0" baseline="0" dirty="0">
                <a:ln>
                  <a:noFill/>
                </a:ln>
                <a:solidFill>
                  <a:srgbClr val="444444"/>
                </a:solidFill>
                <a:effectLst/>
                <a:latin typeface="Tahoma" panose="020B0604030504040204" pitchFamily="34" charset="0"/>
                <a:ea typeface="MathJax_Math-italic"/>
                <a:cs typeface="Tahoma" panose="020B0604030504040204" pitchFamily="34" charset="0"/>
              </a:rPr>
              <a:t>Dj</a:t>
            </a:r>
            <a:r>
              <a:rPr kumimoji="0" lang="zh-CN" altLang="zh-CN" sz="2400" b="0" i="0" u="none" strike="noStrike" cap="none" normalizeH="0" baseline="0" dirty="0">
                <a:ln>
                  <a:noFill/>
                </a:ln>
                <a:solidFill>
                  <a:srgbClr val="444444"/>
                </a:solidFill>
                <a:effectLst/>
                <a:latin typeface="Tahoma" panose="020B0604030504040204" pitchFamily="34" charset="0"/>
                <a:ea typeface="MathJax_Main"/>
                <a:cs typeface="Tahoma" panose="020B0604030504040204" pitchFamily="34" charset="0"/>
              </a:rPr>
              <a:t>+</a:t>
            </a:r>
            <a:r>
              <a:rPr kumimoji="0" lang="zh-CN" altLang="zh-CN" sz="2400" b="0" i="0" u="none" strike="noStrike" cap="none" normalizeH="0" baseline="0" dirty="0">
                <a:ln>
                  <a:noFill/>
                </a:ln>
                <a:solidFill>
                  <a:srgbClr val="444444"/>
                </a:solidFill>
                <a:effectLst/>
                <a:latin typeface="Tahoma" panose="020B0604030504040204" pitchFamily="34" charset="0"/>
                <a:ea typeface="MathJax_Math-italic"/>
                <a:cs typeface="Tahoma" panose="020B0604030504040204" pitchFamily="34" charset="0"/>
              </a:rPr>
              <a:t>cij</a:t>
            </a:r>
            <a:r>
              <a:rPr kumimoji="0" lang="zh-CN" altLang="zh-CN" sz="2400" b="0" i="0" u="none" strike="noStrike" cap="none" normalizeH="0" baseline="0" dirty="0">
                <a:ln>
                  <a:noFill/>
                </a:ln>
                <a:solidFill>
                  <a:srgbClr val="444444"/>
                </a:solidFill>
                <a:effectLst/>
                <a:latin typeface="Tahoma" panose="020B0604030504040204" pitchFamily="34" charset="0"/>
                <a:ea typeface="MathJax_Main"/>
                <a:cs typeface="Tahoma" panose="020B0604030504040204" pitchFamily="34" charset="0"/>
              </a:rPr>
              <a:t>} |  </a:t>
            </a:r>
            <a:r>
              <a:rPr kumimoji="0" lang="zh-CN" altLang="zh-CN" sz="2400" b="0" i="0" u="none" strike="noStrike" cap="none" normalizeH="0" baseline="0" dirty="0">
                <a:ln>
                  <a:noFill/>
                </a:ln>
                <a:solidFill>
                  <a:srgbClr val="444444"/>
                </a:solidFill>
                <a:effectLst/>
                <a:latin typeface="Tahoma" panose="020B0604030504040204" pitchFamily="34" charset="0"/>
                <a:ea typeface="MathJax_Math-italic"/>
                <a:cs typeface="Tahoma" panose="020B0604030504040204" pitchFamily="34" charset="0"/>
              </a:rPr>
              <a:t>i</a:t>
            </a:r>
            <a:r>
              <a:rPr kumimoji="0" lang="zh-CN" altLang="zh-CN" sz="2400" b="0" i="0" u="none" strike="noStrike" cap="none" normalizeH="0" baseline="0" dirty="0">
                <a:ln>
                  <a:noFill/>
                </a:ln>
                <a:solidFill>
                  <a:srgbClr val="444444"/>
                </a:solidFill>
                <a:effectLst/>
                <a:latin typeface="Tahoma" panose="020B0604030504040204" pitchFamily="34" charset="0"/>
                <a:ea typeface="MathJax_Main"/>
                <a:cs typeface="Tahoma" panose="020B0604030504040204" pitchFamily="34" charset="0"/>
              </a:rPr>
              <a:t>∈</a:t>
            </a:r>
            <a:r>
              <a:rPr kumimoji="0" lang="zh-CN" altLang="zh-CN" sz="2400" b="0" i="0" u="none" strike="noStrike" cap="none" normalizeH="0" baseline="0" dirty="0">
                <a:ln>
                  <a:noFill/>
                </a:ln>
                <a:solidFill>
                  <a:srgbClr val="444444"/>
                </a:solidFill>
                <a:effectLst/>
                <a:latin typeface="Tahoma" panose="020B0604030504040204" pitchFamily="34" charset="0"/>
                <a:ea typeface="MathJax_Math-italic"/>
                <a:cs typeface="Tahoma" panose="020B0604030504040204" pitchFamily="34" charset="0"/>
              </a:rPr>
              <a:t>V</a:t>
            </a:r>
            <a:r>
              <a:rPr kumimoji="0" lang="zh-CN" altLang="zh-CN" sz="2400" b="0" i="0" u="none" strike="noStrike" cap="none" normalizeH="0" baseline="0" dirty="0">
                <a:ln>
                  <a:noFill/>
                </a:ln>
                <a:solidFill>
                  <a:srgbClr val="444444"/>
                </a:solidFill>
                <a:effectLst/>
                <a:latin typeface="Tahoma" panose="020B0604030504040204" pitchFamily="34" charset="0"/>
                <a:ea typeface="MathJax_Main"/>
                <a:cs typeface="Tahoma" panose="020B0604030504040204" pitchFamily="34" charset="0"/>
              </a:rPr>
              <a:t>,</a:t>
            </a:r>
            <a:r>
              <a:rPr kumimoji="0" lang="zh-CN" altLang="zh-CN" sz="2400" b="0" i="0" u="none" strike="noStrike" cap="none" normalizeH="0" baseline="0" dirty="0">
                <a:ln>
                  <a:noFill/>
                </a:ln>
                <a:solidFill>
                  <a:srgbClr val="444444"/>
                </a:solidFill>
                <a:effectLst/>
                <a:latin typeface="Tahoma" panose="020B0604030504040204" pitchFamily="34" charset="0"/>
                <a:ea typeface="MathJax_Math-italic"/>
                <a:cs typeface="Tahoma" panose="020B0604030504040204" pitchFamily="34" charset="0"/>
              </a:rPr>
              <a:t>j</a:t>
            </a:r>
            <a:r>
              <a:rPr kumimoji="0" lang="zh-CN" altLang="zh-CN" sz="2400" b="0" i="0" u="none" strike="noStrike" cap="none" normalizeH="0" baseline="0" dirty="0">
                <a:ln>
                  <a:noFill/>
                </a:ln>
                <a:solidFill>
                  <a:srgbClr val="444444"/>
                </a:solidFill>
                <a:effectLst/>
                <a:latin typeface="Tahoma" panose="020B0604030504040204" pitchFamily="34" charset="0"/>
                <a:ea typeface="MathJax_Main"/>
                <a:cs typeface="Tahoma" panose="020B0604030504040204" pitchFamily="34" charset="0"/>
              </a:rPr>
              <a:t>∉</a:t>
            </a:r>
            <a:r>
              <a:rPr kumimoji="0" lang="zh-CN" altLang="zh-CN" sz="2400" b="0" i="0" u="none" strike="noStrike" cap="none" normalizeH="0" baseline="0" dirty="0">
                <a:ln>
                  <a:noFill/>
                </a:ln>
                <a:solidFill>
                  <a:srgbClr val="444444"/>
                </a:solidFill>
                <a:effectLst/>
                <a:latin typeface="Tahoma" panose="020B0604030504040204" pitchFamily="34" charset="0"/>
                <a:ea typeface="MathJax_Math-italic"/>
                <a:cs typeface="Tahoma" panose="020B0604030504040204" pitchFamily="34" charset="0"/>
              </a:rPr>
              <a:t>V</a:t>
            </a:r>
            <a:r>
              <a:rPr kumimoji="0" lang="zh-CN" altLang="zh-CN" sz="2400" b="0" i="0" u="none" strike="noStrike" cap="none" normalizeH="0" baseline="0" dirty="0">
                <a:ln>
                  <a:noFill/>
                </a:ln>
                <a:solidFill>
                  <a:srgbClr val="444444"/>
                </a:solidFill>
                <a:effectLst/>
                <a:latin typeface="Tahoma" panose="020B0604030504040204" pitchFamily="34" charset="0"/>
                <a:ea typeface="MathJax_Main"/>
                <a:cs typeface="Tahoma" panose="020B0604030504040204" pitchFamily="34" charset="0"/>
              </a:rPr>
              <a:t>,</a:t>
            </a:r>
            <a:r>
              <a:rPr kumimoji="0" lang="zh-CN" altLang="zh-CN" sz="2400" b="0" i="0" u="none" strike="noStrike" cap="none" normalizeH="0" baseline="0" dirty="0">
                <a:ln>
                  <a:noFill/>
                </a:ln>
                <a:solidFill>
                  <a:srgbClr val="444444"/>
                </a:solidFill>
                <a:effectLst/>
                <a:latin typeface="Tahoma" panose="020B0604030504040204" pitchFamily="34" charset="0"/>
                <a:ea typeface="MathJax_Math-italic"/>
                <a:cs typeface="Tahoma" panose="020B0604030504040204" pitchFamily="34" charset="0"/>
              </a:rPr>
              <a:t>flow</a:t>
            </a:r>
            <a:r>
              <a:rPr kumimoji="0" lang="zh-CN" altLang="zh-CN" sz="2400" b="0" i="0" u="none" strike="noStrike" cap="none" normalizeH="0" baseline="0" dirty="0">
                <a:ln>
                  <a:noFill/>
                </a:ln>
                <a:solidFill>
                  <a:srgbClr val="444444"/>
                </a:solidFill>
                <a:effectLst/>
                <a:latin typeface="Tahoma" panose="020B0604030504040204" pitchFamily="34" charset="0"/>
                <a:ea typeface="MathJax_Main"/>
                <a:cs typeface="Tahoma" panose="020B0604030504040204" pitchFamily="34" charset="0"/>
              </a:rPr>
              <a:t> </a:t>
            </a:r>
            <a:r>
              <a:rPr kumimoji="0" lang="zh-CN" altLang="zh-CN" sz="2400" b="0" i="0" u="none" strike="noStrike" cap="none" normalizeH="0" baseline="0" dirty="0">
                <a:ln>
                  <a:noFill/>
                </a:ln>
                <a:solidFill>
                  <a:srgbClr val="444444"/>
                </a:solidFill>
                <a:effectLst/>
                <a:latin typeface="Tahoma" panose="020B0604030504040204" pitchFamily="34" charset="0"/>
                <a:ea typeface="MathJax_Math-italic"/>
                <a:cs typeface="Tahoma" panose="020B0604030504040204" pitchFamily="34" charset="0"/>
              </a:rPr>
              <a:t>ij</a:t>
            </a:r>
            <a:r>
              <a:rPr kumimoji="0" lang="zh-CN" altLang="zh-CN" sz="2400" b="0" i="0" u="none" strike="noStrike" cap="none" normalizeH="0" baseline="0" dirty="0">
                <a:ln>
                  <a:noFill/>
                </a:ln>
                <a:solidFill>
                  <a:srgbClr val="444444"/>
                </a:solidFill>
                <a:effectLst/>
                <a:latin typeface="Tahoma" panose="020B0604030504040204" pitchFamily="34" charset="0"/>
                <a:ea typeface="MathJax_Main"/>
                <a:cs typeface="Tahoma" panose="020B0604030504040204" pitchFamily="34" charset="0"/>
              </a:rPr>
              <a:t>&gt;0</a:t>
            </a:r>
            <a:endParaRPr kumimoji="0" lang="en-US" altLang="zh-CN" sz="2400" b="0" i="0" u="none" strike="noStrike" cap="none" normalizeH="0" baseline="0" dirty="0">
              <a:ln>
                <a:noFill/>
              </a:ln>
              <a:solidFill>
                <a:srgbClr val="444444"/>
              </a:solidFill>
              <a:effectLst/>
              <a:latin typeface="Tahoma" panose="020B0604030504040204" pitchFamily="34" charset="0"/>
              <a:ea typeface="MathJax_Main"/>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444444"/>
                </a:solidFill>
                <a:effectLst/>
                <a:latin typeface="Tahoma" panose="020B0604030504040204" pitchFamily="34" charset="0"/>
                <a:cs typeface="Tahoma" panose="020B0604030504040204" pitchFamily="34" charset="0"/>
              </a:rPr>
              <a:t>然后我们对</a:t>
            </a:r>
            <a:r>
              <a:rPr kumimoji="0" lang="zh-CN" altLang="zh-CN" sz="2400" b="0" i="0" u="none" strike="noStrike" cap="none" normalizeH="0" baseline="0" dirty="0">
                <a:ln>
                  <a:noFill/>
                </a:ln>
                <a:solidFill>
                  <a:srgbClr val="444444"/>
                </a:solidFill>
                <a:effectLst/>
                <a:latin typeface="Tahoma" panose="020B0604030504040204" pitchFamily="34" charset="0"/>
                <a:ea typeface="MathJax_Main"/>
                <a:cs typeface="Tahoma" panose="020B0604030504040204" pitchFamily="34" charset="0"/>
              </a:rPr>
              <a:t>  ∀</a:t>
            </a:r>
            <a:r>
              <a:rPr kumimoji="0" lang="zh-CN" altLang="zh-CN" sz="2400" b="0" i="0" u="none" strike="noStrike" cap="none" normalizeH="0" baseline="0" dirty="0">
                <a:ln>
                  <a:noFill/>
                </a:ln>
                <a:solidFill>
                  <a:srgbClr val="444444"/>
                </a:solidFill>
                <a:effectLst/>
                <a:latin typeface="Tahoma" panose="020B0604030504040204" pitchFamily="34" charset="0"/>
                <a:ea typeface="MathJax_Math-italic"/>
                <a:cs typeface="Tahoma" panose="020B0604030504040204" pitchFamily="34" charset="0"/>
              </a:rPr>
              <a:t>i</a:t>
            </a:r>
            <a:r>
              <a:rPr kumimoji="0" lang="zh-CN" altLang="zh-CN" sz="2400" b="0" i="0" u="none" strike="noStrike" cap="none" normalizeH="0" baseline="0" dirty="0">
                <a:ln>
                  <a:noFill/>
                </a:ln>
                <a:solidFill>
                  <a:srgbClr val="444444"/>
                </a:solidFill>
                <a:effectLst/>
                <a:latin typeface="Tahoma" panose="020B0604030504040204" pitchFamily="34" charset="0"/>
                <a:ea typeface="MathJax_Main"/>
                <a:cs typeface="Tahoma" panose="020B0604030504040204" pitchFamily="34" charset="0"/>
              </a:rPr>
              <a:t>∈</a:t>
            </a:r>
            <a:r>
              <a:rPr kumimoji="0" lang="zh-CN" altLang="zh-CN" sz="2400" b="0" i="0" u="none" strike="noStrike" cap="none" normalizeH="0" baseline="0" dirty="0">
                <a:ln>
                  <a:noFill/>
                </a:ln>
                <a:solidFill>
                  <a:srgbClr val="444444"/>
                </a:solidFill>
                <a:effectLst/>
                <a:latin typeface="Tahoma" panose="020B0604030504040204" pitchFamily="34" charset="0"/>
                <a:ea typeface="MathJax_Math-italic"/>
                <a:cs typeface="Tahoma" panose="020B0604030504040204" pitchFamily="34" charset="0"/>
              </a:rPr>
              <a:t>V</a:t>
            </a:r>
            <a:r>
              <a:rPr kumimoji="0" lang="zh-CN" altLang="zh-CN" sz="2400" b="0" i="0" u="none" strike="noStrike" cap="none" normalizeH="0" baseline="0" dirty="0">
                <a:ln>
                  <a:noFill/>
                </a:ln>
                <a:solidFill>
                  <a:srgbClr val="444444"/>
                </a:solidFill>
                <a:effectLst/>
                <a:latin typeface="Tahoma" panose="020B0604030504040204" pitchFamily="34" charset="0"/>
                <a:ea typeface="MathJax_Main"/>
                <a:cs typeface="Tahoma" panose="020B0604030504040204" pitchFamily="34" charset="0"/>
              </a:rPr>
              <a:t>,  </a:t>
            </a:r>
            <a:r>
              <a:rPr kumimoji="0" lang="zh-CN" altLang="zh-CN" sz="2400" b="0" i="0" u="none" strike="noStrike" cap="none" normalizeH="0" baseline="0" dirty="0">
                <a:ln>
                  <a:noFill/>
                </a:ln>
                <a:solidFill>
                  <a:srgbClr val="444444"/>
                </a:solidFill>
                <a:effectLst/>
                <a:latin typeface="Tahoma" panose="020B0604030504040204" pitchFamily="34" charset="0"/>
                <a:ea typeface="MathJax_Math-italic"/>
                <a:cs typeface="Tahoma" panose="020B0604030504040204" pitchFamily="34" charset="0"/>
              </a:rPr>
              <a:t>D</a:t>
            </a:r>
            <a:r>
              <a:rPr lang="en-US" altLang="zh-CN" sz="2400" dirty="0">
                <a:solidFill>
                  <a:srgbClr val="444444"/>
                </a:solidFill>
                <a:latin typeface="Tahoma" panose="020B0604030504040204" pitchFamily="34" charset="0"/>
                <a:ea typeface="MathJax_Math-italic"/>
                <a:cs typeface="Tahoma" panose="020B0604030504040204" pitchFamily="34" charset="0"/>
              </a:rPr>
              <a:t>’</a:t>
            </a:r>
            <a:r>
              <a:rPr kumimoji="0" lang="zh-CN" altLang="zh-CN" sz="2400" b="0" i="0" u="none" strike="noStrike" cap="none" normalizeH="0" baseline="0" dirty="0">
                <a:ln>
                  <a:noFill/>
                </a:ln>
                <a:solidFill>
                  <a:srgbClr val="444444"/>
                </a:solidFill>
                <a:effectLst/>
                <a:latin typeface="Tahoma" panose="020B0604030504040204" pitchFamily="34" charset="0"/>
                <a:ea typeface="MathJax_Math-italic"/>
                <a:cs typeface="Tahoma" panose="020B0604030504040204" pitchFamily="34" charset="0"/>
              </a:rPr>
              <a:t>i</a:t>
            </a:r>
            <a:r>
              <a:rPr kumimoji="0" lang="zh-CN" altLang="zh-CN" sz="2400" b="0" i="0" u="none" strike="noStrike" cap="none" normalizeH="0" baseline="0" dirty="0">
                <a:ln>
                  <a:noFill/>
                </a:ln>
                <a:solidFill>
                  <a:srgbClr val="444444"/>
                </a:solidFill>
                <a:effectLst/>
                <a:latin typeface="Tahoma" panose="020B0604030504040204" pitchFamily="34" charset="0"/>
                <a:ea typeface="MathJax_Main"/>
                <a:cs typeface="Tahoma" panose="020B0604030504040204" pitchFamily="34" charset="0"/>
              </a:rPr>
              <a:t>=</a:t>
            </a:r>
            <a:r>
              <a:rPr kumimoji="0" lang="zh-CN" altLang="zh-CN" sz="2400" b="0" i="0" u="none" strike="noStrike" cap="none" normalizeH="0" baseline="0" dirty="0">
                <a:ln>
                  <a:noFill/>
                </a:ln>
                <a:solidFill>
                  <a:srgbClr val="444444"/>
                </a:solidFill>
                <a:effectLst/>
                <a:latin typeface="Tahoma" panose="020B0604030504040204" pitchFamily="34" charset="0"/>
                <a:ea typeface="MathJax_Math-italic"/>
                <a:cs typeface="Tahoma" panose="020B0604030504040204" pitchFamily="34" charset="0"/>
              </a:rPr>
              <a:t>Di</a:t>
            </a:r>
            <a:r>
              <a:rPr kumimoji="0" lang="zh-CN" altLang="zh-CN" sz="2400" b="0" i="0" u="none" strike="noStrike" cap="none" normalizeH="0" baseline="0" dirty="0">
                <a:ln>
                  <a:noFill/>
                </a:ln>
                <a:solidFill>
                  <a:srgbClr val="444444"/>
                </a:solidFill>
                <a:effectLst/>
                <a:latin typeface="Tahoma" panose="020B0604030504040204" pitchFamily="34" charset="0"/>
                <a:ea typeface="MathJax_Main"/>
                <a:cs typeface="Tahoma" panose="020B0604030504040204" pitchFamily="34" charset="0"/>
              </a:rPr>
              <a:t>−Δ</a:t>
            </a:r>
            <a:r>
              <a:rPr kumimoji="0" lang="zh-CN" altLang="zh-CN" sz="2400" b="0" i="0" u="none" strike="noStrike" cap="none" normalizeH="0" baseline="0" dirty="0">
                <a:ln>
                  <a:noFill/>
                </a:ln>
                <a:solidFill>
                  <a:srgbClr val="444444"/>
                </a:solidFill>
                <a:effectLst/>
                <a:latin typeface="Tahoma" panose="020B0604030504040204" pitchFamily="34" charset="0"/>
                <a:cs typeface="Tahoma" panose="020B0604030504040204" pitchFamily="34" charset="0"/>
              </a:rPr>
              <a:t> </a:t>
            </a:r>
            <a:endParaRPr kumimoji="0" lang="en-US" altLang="zh-CN" sz="2400" b="0" i="0" u="none" strike="noStrike" cap="none" normalizeH="0" baseline="0" dirty="0">
              <a:ln>
                <a:noFill/>
              </a:ln>
              <a:solidFill>
                <a:srgbClr val="444444"/>
              </a:solidFill>
              <a:effectLst/>
              <a:latin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444444"/>
                </a:solidFill>
                <a:effectLst/>
                <a:latin typeface="Tahoma" panose="020B0604030504040204" pitchFamily="34" charset="0"/>
                <a:cs typeface="Tahoma" panose="020B0604030504040204" pitchFamily="34" charset="0"/>
              </a:rPr>
              <a:t>条件①②均没有被破坏</a:t>
            </a:r>
            <a:endParaRPr kumimoji="0" lang="zh-CN" altLang="zh-CN"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3016328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C7FC3-0558-4B77-9CD3-05C5A038A2D5}"/>
              </a:ext>
            </a:extLst>
          </p:cNvPr>
          <p:cNvSpPr>
            <a:spLocks noGrp="1"/>
          </p:cNvSpPr>
          <p:nvPr>
            <p:ph type="title"/>
          </p:nvPr>
        </p:nvSpPr>
        <p:spPr/>
        <p:txBody>
          <a:bodyPr/>
          <a:lstStyle/>
          <a:p>
            <a:r>
              <a:rPr lang="en-US" altLang="zh-CN" dirty="0"/>
              <a:t>ZKW</a:t>
            </a:r>
            <a:r>
              <a:rPr lang="zh-CN" altLang="en-US" dirty="0"/>
              <a:t>费用流</a:t>
            </a:r>
          </a:p>
        </p:txBody>
      </p:sp>
      <p:sp>
        <p:nvSpPr>
          <p:cNvPr id="9" name="Rectangle 4">
            <a:extLst>
              <a:ext uri="{FF2B5EF4-FFF2-40B4-BE49-F238E27FC236}">
                <a16:creationId xmlns:a16="http://schemas.microsoft.com/office/drawing/2014/main" id="{A2D45E1A-18A0-4E55-8BEE-55A36934E0FE}"/>
              </a:ext>
            </a:extLst>
          </p:cNvPr>
          <p:cNvSpPr>
            <a:spLocks noGrp="1" noChangeArrowheads="1"/>
          </p:cNvSpPr>
          <p:nvPr>
            <p:ph idx="1"/>
          </p:nvPr>
        </p:nvSpPr>
        <p:spPr bwMode="auto">
          <a:xfrm>
            <a:off x="1261872" y="4801428"/>
            <a:ext cx="633827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444444"/>
                </a:solidFill>
                <a:effectLst/>
                <a:latin typeface="Tahoma" panose="020B0604030504040204" pitchFamily="34" charset="0"/>
                <a:cs typeface="Tahoma" panose="020B0604030504040204" pitchFamily="34" charset="0"/>
              </a:rPr>
              <a:t>可以发现第一类弧中一定有至少一条满足</a:t>
            </a:r>
            <a:br>
              <a:rPr kumimoji="0" lang="zh-CN" altLang="zh-CN" sz="2400" b="0" i="0" u="none" strike="noStrike" cap="none" normalizeH="0" baseline="0" dirty="0">
                <a:ln>
                  <a:noFill/>
                </a:ln>
                <a:solidFill>
                  <a:schemeClr val="tx1"/>
                </a:solidFill>
                <a:effectLst/>
              </a:rPr>
            </a:br>
            <a:r>
              <a:rPr kumimoji="0" lang="zh-CN" altLang="zh-CN" sz="2400" b="0" i="0" u="none" strike="noStrike" cap="none" normalizeH="0" baseline="0" dirty="0">
                <a:ln>
                  <a:noFill/>
                </a:ln>
                <a:solidFill>
                  <a:srgbClr val="444444"/>
                </a:solidFill>
                <a:effectLst/>
                <a:latin typeface="Tahoma" panose="020B0604030504040204" pitchFamily="34" charset="0"/>
                <a:ea typeface="STIXGeneral"/>
                <a:cs typeface="Tahoma" panose="020B0604030504040204" pitchFamily="34" charset="0"/>
              </a:rPr>
              <a:t>原来</a:t>
            </a:r>
            <a:r>
              <a:rPr kumimoji="0" lang="zh-CN" altLang="zh-CN" sz="2400" b="0" i="0" u="none" strike="noStrike" cap="none" normalizeH="0" baseline="0" dirty="0">
                <a:ln>
                  <a:noFill/>
                </a:ln>
                <a:solidFill>
                  <a:srgbClr val="444444"/>
                </a:solidFill>
                <a:effectLst/>
                <a:latin typeface="Tahoma" panose="020B0604030504040204" pitchFamily="34" charset="0"/>
                <a:ea typeface="MathJax_Math-italic"/>
                <a:cs typeface="Tahoma" panose="020B0604030504040204" pitchFamily="34" charset="0"/>
              </a:rPr>
              <a:t>Di</a:t>
            </a:r>
            <a:r>
              <a:rPr kumimoji="0" lang="zh-CN" altLang="zh-CN" sz="2400" b="0" i="0" u="none" strike="noStrike" cap="none" normalizeH="0" baseline="0" dirty="0">
                <a:ln>
                  <a:noFill/>
                </a:ln>
                <a:solidFill>
                  <a:srgbClr val="444444"/>
                </a:solidFill>
                <a:effectLst/>
                <a:latin typeface="Tahoma" panose="020B0604030504040204" pitchFamily="34" charset="0"/>
                <a:ea typeface="MathJax_Main"/>
                <a:cs typeface="Tahoma" panose="020B0604030504040204" pitchFamily="34" charset="0"/>
              </a:rPr>
              <a:t>−</a:t>
            </a:r>
            <a:r>
              <a:rPr kumimoji="0" lang="zh-CN" altLang="zh-CN" sz="2400" b="0" i="0" u="none" strike="noStrike" cap="none" normalizeH="0" baseline="0" dirty="0">
                <a:ln>
                  <a:noFill/>
                </a:ln>
                <a:solidFill>
                  <a:srgbClr val="444444"/>
                </a:solidFill>
                <a:effectLst/>
                <a:latin typeface="Tahoma" panose="020B0604030504040204" pitchFamily="34" charset="0"/>
                <a:ea typeface="MathJax_Math-italic"/>
                <a:cs typeface="Tahoma" panose="020B0604030504040204" pitchFamily="34" charset="0"/>
              </a:rPr>
              <a:t>Dj</a:t>
            </a:r>
            <a:r>
              <a:rPr kumimoji="0" lang="zh-CN" altLang="zh-CN" sz="2400" b="0" i="0" u="none" strike="noStrike" cap="none" normalizeH="0" baseline="0" dirty="0">
                <a:ln>
                  <a:noFill/>
                </a:ln>
                <a:solidFill>
                  <a:srgbClr val="444444"/>
                </a:solidFill>
                <a:effectLst/>
                <a:latin typeface="Tahoma" panose="020B0604030504040204" pitchFamily="34" charset="0"/>
                <a:ea typeface="MathJax_Main"/>
                <a:cs typeface="Tahoma" panose="020B0604030504040204" pitchFamily="34" charset="0"/>
              </a:rPr>
              <a:t>+</a:t>
            </a:r>
            <a:r>
              <a:rPr kumimoji="0" lang="zh-CN" altLang="zh-CN" sz="2400" b="0" i="0" u="none" strike="noStrike" cap="none" normalizeH="0" baseline="0" dirty="0">
                <a:ln>
                  <a:noFill/>
                </a:ln>
                <a:solidFill>
                  <a:srgbClr val="444444"/>
                </a:solidFill>
                <a:effectLst/>
                <a:latin typeface="Tahoma" panose="020B0604030504040204" pitchFamily="34" charset="0"/>
                <a:ea typeface="MathJax_Math-italic"/>
                <a:cs typeface="Tahoma" panose="020B0604030504040204" pitchFamily="34" charset="0"/>
              </a:rPr>
              <a:t>cij</a:t>
            </a:r>
            <a:r>
              <a:rPr kumimoji="0" lang="zh-CN" altLang="zh-CN" sz="2400" b="0" i="0" u="none" strike="noStrike" cap="none" normalizeH="0" baseline="0" dirty="0">
                <a:ln>
                  <a:noFill/>
                </a:ln>
                <a:solidFill>
                  <a:srgbClr val="444444"/>
                </a:solidFill>
                <a:effectLst/>
                <a:latin typeface="Tahoma" panose="020B0604030504040204" pitchFamily="34" charset="0"/>
                <a:ea typeface="MathJax_Main"/>
                <a:cs typeface="Tahoma" panose="020B0604030504040204" pitchFamily="34" charset="0"/>
              </a:rPr>
              <a:t>=Δ       </a:t>
            </a:r>
            <a:r>
              <a:rPr kumimoji="0" lang="zh-CN" altLang="zh-CN" sz="2400" b="0" i="0" u="none" strike="noStrike" cap="none" normalizeH="0" baseline="0" dirty="0">
                <a:ln>
                  <a:noFill/>
                </a:ln>
                <a:solidFill>
                  <a:srgbClr val="444444"/>
                </a:solidFill>
                <a:effectLst/>
                <a:latin typeface="Tahoma" panose="020B0604030504040204" pitchFamily="34" charset="0"/>
                <a:ea typeface="STIXGeneral"/>
                <a:cs typeface="Tahoma" panose="020B0604030504040204" pitchFamily="34" charset="0"/>
              </a:rPr>
              <a:t>新图</a:t>
            </a:r>
            <a:r>
              <a:rPr lang="en-US" altLang="zh-CN" sz="2400" dirty="0">
                <a:solidFill>
                  <a:srgbClr val="444444"/>
                </a:solidFill>
                <a:latin typeface="Tahoma" panose="020B0604030504040204" pitchFamily="34" charset="0"/>
                <a:ea typeface="STIXGeneral"/>
                <a:cs typeface="Tahoma" panose="020B0604030504040204" pitchFamily="34" charset="0"/>
              </a:rPr>
              <a:t>D’</a:t>
            </a:r>
            <a:r>
              <a:rPr kumimoji="0" lang="zh-CN" altLang="zh-CN" sz="2400" b="0" i="0" u="none" strike="noStrike" cap="none" normalizeH="0" baseline="0" dirty="0">
                <a:ln>
                  <a:noFill/>
                </a:ln>
                <a:solidFill>
                  <a:srgbClr val="444444"/>
                </a:solidFill>
                <a:effectLst/>
                <a:latin typeface="Tahoma" panose="020B0604030504040204" pitchFamily="34" charset="0"/>
                <a:ea typeface="MathJax_Math-italic"/>
                <a:cs typeface="Tahoma" panose="020B0604030504040204" pitchFamily="34" charset="0"/>
              </a:rPr>
              <a:t>i</a:t>
            </a:r>
            <a:r>
              <a:rPr kumimoji="0" lang="zh-CN" altLang="zh-CN" sz="2400" b="0" i="0" u="none" strike="noStrike" cap="none" normalizeH="0" baseline="0" dirty="0">
                <a:ln>
                  <a:noFill/>
                </a:ln>
                <a:solidFill>
                  <a:srgbClr val="444444"/>
                </a:solidFill>
                <a:effectLst/>
                <a:latin typeface="Tahoma" panose="020B0604030504040204" pitchFamily="34" charset="0"/>
                <a:ea typeface="MathJax_Main"/>
                <a:cs typeface="Tahoma" panose="020B0604030504040204" pitchFamily="34" charset="0"/>
              </a:rPr>
              <a:t>−</a:t>
            </a:r>
            <a:r>
              <a:rPr kumimoji="0" lang="zh-CN" altLang="zh-CN" sz="2400" b="0" i="0" u="none" strike="noStrike" cap="none" normalizeH="0" baseline="0" dirty="0">
                <a:ln>
                  <a:noFill/>
                </a:ln>
                <a:solidFill>
                  <a:srgbClr val="444444"/>
                </a:solidFill>
                <a:effectLst/>
                <a:latin typeface="Tahoma" panose="020B0604030504040204" pitchFamily="34" charset="0"/>
                <a:ea typeface="MathJax_Math-italic"/>
                <a:cs typeface="Tahoma" panose="020B0604030504040204" pitchFamily="34" charset="0"/>
              </a:rPr>
              <a:t>Dj</a:t>
            </a:r>
            <a:r>
              <a:rPr kumimoji="0" lang="zh-CN" altLang="zh-CN" sz="2400" b="0" i="0" u="none" strike="noStrike" cap="none" normalizeH="0" baseline="0" dirty="0">
                <a:ln>
                  <a:noFill/>
                </a:ln>
                <a:solidFill>
                  <a:srgbClr val="444444"/>
                </a:solidFill>
                <a:effectLst/>
                <a:latin typeface="Tahoma" panose="020B0604030504040204" pitchFamily="34" charset="0"/>
                <a:ea typeface="MathJax_Main"/>
                <a:cs typeface="Tahoma" panose="020B0604030504040204" pitchFamily="34" charset="0"/>
              </a:rPr>
              <a:t>+</a:t>
            </a:r>
            <a:r>
              <a:rPr kumimoji="0" lang="zh-CN" altLang="zh-CN" sz="2400" b="0" i="0" u="none" strike="noStrike" cap="none" normalizeH="0" baseline="0" dirty="0">
                <a:ln>
                  <a:noFill/>
                </a:ln>
                <a:solidFill>
                  <a:srgbClr val="444444"/>
                </a:solidFill>
                <a:effectLst/>
                <a:latin typeface="Tahoma" panose="020B0604030504040204" pitchFamily="34" charset="0"/>
                <a:ea typeface="MathJax_Math-italic"/>
                <a:cs typeface="Tahoma" panose="020B0604030504040204" pitchFamily="34" charset="0"/>
              </a:rPr>
              <a:t>cij</a:t>
            </a:r>
            <a:r>
              <a:rPr kumimoji="0" lang="zh-CN" altLang="zh-CN" sz="2400" b="0" i="0" u="none" strike="noStrike" cap="none" normalizeH="0" baseline="0" dirty="0">
                <a:ln>
                  <a:noFill/>
                </a:ln>
                <a:solidFill>
                  <a:srgbClr val="444444"/>
                </a:solidFill>
                <a:effectLst/>
                <a:latin typeface="Tahoma" panose="020B0604030504040204" pitchFamily="34" charset="0"/>
                <a:ea typeface="MathJax_Main"/>
                <a:cs typeface="Tahoma" panose="020B0604030504040204" pitchFamily="34" charset="0"/>
              </a:rPr>
              <a:t>=0</a:t>
            </a:r>
            <a:br>
              <a:rPr kumimoji="0" lang="zh-CN" altLang="zh-CN" sz="2400" b="0" i="0" u="none" strike="noStrike" cap="none" normalizeH="0" baseline="0" dirty="0">
                <a:ln>
                  <a:noFill/>
                </a:ln>
                <a:solidFill>
                  <a:schemeClr val="tx1"/>
                </a:solidFill>
                <a:effectLst/>
              </a:rPr>
            </a:br>
            <a:r>
              <a:rPr kumimoji="0" lang="zh-CN" altLang="zh-CN" sz="2400" b="0" i="0" u="none" strike="noStrike" cap="none" normalizeH="0" baseline="0" dirty="0">
                <a:ln>
                  <a:noFill/>
                </a:ln>
                <a:solidFill>
                  <a:srgbClr val="444444"/>
                </a:solidFill>
                <a:effectLst/>
                <a:latin typeface="Tahoma" panose="020B0604030504040204" pitchFamily="34" charset="0"/>
                <a:cs typeface="Tahoma" panose="020B0604030504040204" pitchFamily="34" charset="0"/>
              </a:rPr>
              <a:t>即至少有一条新的边进入了 </a:t>
            </a:r>
            <a:r>
              <a:rPr kumimoji="0" lang="zh-CN" altLang="zh-CN" sz="2400" b="0" i="0" u="none" strike="noStrike" cap="none" normalizeH="0" baseline="0" dirty="0">
                <a:ln>
                  <a:noFill/>
                </a:ln>
                <a:solidFill>
                  <a:srgbClr val="444444"/>
                </a:solidFill>
                <a:effectLst/>
                <a:latin typeface="Tahoma" panose="020B0604030504040204" pitchFamily="34" charset="0"/>
                <a:ea typeface="MathJax_Math-italic"/>
                <a:cs typeface="Tahoma" panose="020B0604030504040204" pitchFamily="34" charset="0"/>
              </a:rPr>
              <a:t>Dj</a:t>
            </a:r>
            <a:r>
              <a:rPr kumimoji="0" lang="zh-CN" altLang="zh-CN" sz="2400" b="0" i="0" u="none" strike="noStrike" cap="none" normalizeH="0" baseline="0" dirty="0">
                <a:ln>
                  <a:noFill/>
                </a:ln>
                <a:solidFill>
                  <a:srgbClr val="444444"/>
                </a:solidFill>
                <a:effectLst/>
                <a:latin typeface="Tahoma" panose="020B0604030504040204" pitchFamily="34" charset="0"/>
                <a:ea typeface="MathJax_Main"/>
                <a:cs typeface="Tahoma" panose="020B0604030504040204" pitchFamily="34" charset="0"/>
              </a:rPr>
              <a:t>=</a:t>
            </a:r>
            <a:r>
              <a:rPr kumimoji="0" lang="zh-CN" altLang="zh-CN" sz="2400" b="0" i="0" u="none" strike="noStrike" cap="none" normalizeH="0" baseline="0" dirty="0">
                <a:ln>
                  <a:noFill/>
                </a:ln>
                <a:solidFill>
                  <a:srgbClr val="444444"/>
                </a:solidFill>
                <a:effectLst/>
                <a:latin typeface="Tahoma" panose="020B0604030504040204" pitchFamily="34" charset="0"/>
                <a:ea typeface="MathJax_Math-italic"/>
                <a:cs typeface="Tahoma" panose="020B0604030504040204" pitchFamily="34" charset="0"/>
              </a:rPr>
              <a:t>Di</a:t>
            </a:r>
            <a:r>
              <a:rPr kumimoji="0" lang="zh-CN" altLang="zh-CN" sz="2400" b="0" i="0" u="none" strike="noStrike" cap="none" normalizeH="0" baseline="0" dirty="0">
                <a:ln>
                  <a:noFill/>
                </a:ln>
                <a:solidFill>
                  <a:srgbClr val="444444"/>
                </a:solidFill>
                <a:effectLst/>
                <a:latin typeface="Tahoma" panose="020B0604030504040204" pitchFamily="34" charset="0"/>
                <a:ea typeface="MathJax_Main"/>
                <a:cs typeface="Tahoma" panose="020B0604030504040204" pitchFamily="34" charset="0"/>
              </a:rPr>
              <a:t>+</a:t>
            </a:r>
            <a:r>
              <a:rPr kumimoji="0" lang="zh-CN" altLang="zh-CN" sz="2400" b="0" i="0" u="none" strike="noStrike" cap="none" normalizeH="0" baseline="0" dirty="0">
                <a:ln>
                  <a:noFill/>
                </a:ln>
                <a:solidFill>
                  <a:srgbClr val="444444"/>
                </a:solidFill>
                <a:effectLst/>
                <a:latin typeface="Tahoma" panose="020B0604030504040204" pitchFamily="34" charset="0"/>
                <a:ea typeface="MathJax_Math-italic"/>
                <a:cs typeface="Tahoma" panose="020B0604030504040204" pitchFamily="34" charset="0"/>
              </a:rPr>
              <a:t>cij</a:t>
            </a:r>
            <a:r>
              <a:rPr kumimoji="0" lang="zh-CN" altLang="zh-CN" sz="2400" b="0" i="0" u="none" strike="noStrike" cap="none" normalizeH="0" baseline="0" dirty="0">
                <a:ln>
                  <a:noFill/>
                </a:ln>
                <a:solidFill>
                  <a:srgbClr val="444444"/>
                </a:solidFill>
                <a:effectLst/>
                <a:latin typeface="Tahoma" panose="020B0604030504040204" pitchFamily="34" charset="0"/>
                <a:cs typeface="Tahoma" panose="020B0604030504040204" pitchFamily="34" charset="0"/>
              </a:rPr>
              <a:t>的子图</a:t>
            </a:r>
            <a:r>
              <a:rPr kumimoji="0" lang="zh-CN" altLang="zh-CN" sz="2400" b="0" i="0" u="none" strike="noStrike" cap="none" normalizeH="0" baseline="0" dirty="0">
                <a:ln>
                  <a:noFill/>
                </a:ln>
                <a:solidFill>
                  <a:schemeClr val="tx1"/>
                </a:solidFill>
                <a:effectLst/>
              </a:rPr>
              <a:t> </a:t>
            </a:r>
          </a:p>
        </p:txBody>
      </p:sp>
      <p:pic>
        <p:nvPicPr>
          <p:cNvPr id="11" name="图片 10">
            <a:extLst>
              <a:ext uri="{FF2B5EF4-FFF2-40B4-BE49-F238E27FC236}">
                <a16:creationId xmlns:a16="http://schemas.microsoft.com/office/drawing/2014/main" id="{2B2A6BA2-FD5B-43E7-B2EA-49588699C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6909" y="2282361"/>
            <a:ext cx="8786621" cy="1928027"/>
          </a:xfrm>
          <a:prstGeom prst="rect">
            <a:avLst/>
          </a:prstGeom>
        </p:spPr>
      </p:pic>
    </p:spTree>
    <p:extLst>
      <p:ext uri="{BB962C8B-B14F-4D97-AF65-F5344CB8AC3E}">
        <p14:creationId xmlns:p14="http://schemas.microsoft.com/office/powerpoint/2010/main" val="36584388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7A2768-44AD-4797-8868-BC3461967EA0}"/>
              </a:ext>
            </a:extLst>
          </p:cNvPr>
          <p:cNvSpPr>
            <a:spLocks noGrp="1"/>
          </p:cNvSpPr>
          <p:nvPr>
            <p:ph type="title"/>
          </p:nvPr>
        </p:nvSpPr>
        <p:spPr/>
        <p:txBody>
          <a:bodyPr/>
          <a:lstStyle/>
          <a:p>
            <a:r>
              <a:rPr lang="zh-CN" altLang="en-US" dirty="0"/>
              <a:t>例题</a:t>
            </a:r>
          </a:p>
        </p:txBody>
      </p:sp>
      <p:sp>
        <p:nvSpPr>
          <p:cNvPr id="3" name="内容占位符 2">
            <a:extLst>
              <a:ext uri="{FF2B5EF4-FFF2-40B4-BE49-F238E27FC236}">
                <a16:creationId xmlns:a16="http://schemas.microsoft.com/office/drawing/2014/main" id="{B0FA87CB-90FB-4D85-822C-73B75EB5434B}"/>
              </a:ext>
            </a:extLst>
          </p:cNvPr>
          <p:cNvSpPr>
            <a:spLocks noGrp="1"/>
          </p:cNvSpPr>
          <p:nvPr>
            <p:ph idx="1"/>
          </p:nvPr>
        </p:nvSpPr>
        <p:spPr>
          <a:xfrm>
            <a:off x="1261871" y="1828800"/>
            <a:ext cx="8984097" cy="4595446"/>
          </a:xfrm>
        </p:spPr>
        <p:txBody>
          <a:bodyPr>
            <a:noAutofit/>
          </a:bodyPr>
          <a:lstStyle/>
          <a:p>
            <a:r>
              <a:rPr lang="zh-CN" altLang="en-US" sz="2400" dirty="0"/>
              <a:t>一个餐厅在相继的 </a:t>
            </a:r>
            <a:r>
              <a:rPr lang="en-US" altLang="zh-CN" sz="2400" dirty="0"/>
              <a:t>n </a:t>
            </a:r>
            <a:r>
              <a:rPr lang="zh-CN" altLang="en-US" sz="2400" dirty="0"/>
              <a:t>天里，每天需用的餐巾数不尽相同。假设第 </a:t>
            </a:r>
            <a:r>
              <a:rPr lang="en-US" altLang="zh-CN" sz="2400" dirty="0"/>
              <a:t>i </a:t>
            </a:r>
            <a:r>
              <a:rPr lang="zh-CN" altLang="en-US" sz="2400" dirty="0"/>
              <a:t>天需要 </a:t>
            </a:r>
            <a:r>
              <a:rPr lang="en-US" altLang="zh-CN" sz="2400" dirty="0"/>
              <a:t>ri </a:t>
            </a:r>
            <a:r>
              <a:rPr lang="zh-CN" altLang="en-US" sz="2400" dirty="0"/>
              <a:t>块餐巾。餐厅可以购买新的餐巾，每块餐巾的费用为 </a:t>
            </a:r>
            <a:r>
              <a:rPr lang="en-US" altLang="zh-CN" sz="2400" dirty="0"/>
              <a:t>P </a:t>
            </a:r>
            <a:r>
              <a:rPr lang="zh-CN" altLang="en-US" sz="2400" dirty="0"/>
              <a:t>分；或者把旧餐巾送到快洗部，洗一块需 </a:t>
            </a:r>
            <a:r>
              <a:rPr lang="en-US" altLang="zh-CN" sz="2400" dirty="0"/>
              <a:t>M </a:t>
            </a:r>
            <a:r>
              <a:rPr lang="zh-CN" altLang="en-US" sz="2400" dirty="0"/>
              <a:t>天，其费用为 </a:t>
            </a:r>
            <a:r>
              <a:rPr lang="en-US" altLang="zh-CN" sz="2400" dirty="0"/>
              <a:t>F </a:t>
            </a:r>
            <a:r>
              <a:rPr lang="zh-CN" altLang="en-US" sz="2400" dirty="0"/>
              <a:t>分；或者送到慢洗部，洗一块需 </a:t>
            </a:r>
            <a:r>
              <a:rPr lang="en-US" altLang="zh-CN" sz="2400" dirty="0"/>
              <a:t>N </a:t>
            </a:r>
            <a:r>
              <a:rPr lang="zh-CN" altLang="en-US" sz="2400" dirty="0"/>
              <a:t>天，其费用为 </a:t>
            </a:r>
            <a:r>
              <a:rPr lang="en-US" altLang="zh-CN" sz="2400" dirty="0"/>
              <a:t>S </a:t>
            </a:r>
            <a:r>
              <a:rPr lang="zh-CN" altLang="en-US" sz="2400" dirty="0"/>
              <a:t>分（</a:t>
            </a:r>
            <a:r>
              <a:rPr lang="en-US" altLang="zh-CN" sz="2400" dirty="0"/>
              <a:t>S&lt;F</a:t>
            </a:r>
            <a:r>
              <a:rPr lang="zh-CN" altLang="en-US" sz="2400" dirty="0"/>
              <a:t>）。</a:t>
            </a:r>
          </a:p>
          <a:p>
            <a:r>
              <a:rPr lang="zh-CN" altLang="en-US" sz="2400" dirty="0"/>
              <a:t>每天结束时，餐厅必须决定将多少块脏的餐巾送到快洗部，多少块餐巾送到慢洗部，以及多少块保存起来延期送洗。但是每天洗好的餐巾和购买的新餐巾数之和，要满足当天的需求量。</a:t>
            </a:r>
          </a:p>
          <a:p>
            <a:r>
              <a:rPr lang="zh-CN" altLang="en-US" sz="2400" dirty="0"/>
              <a:t>试设计一个算法为餐厅合理地安排好 </a:t>
            </a:r>
            <a:r>
              <a:rPr lang="en-US" altLang="zh-CN" sz="2400" dirty="0"/>
              <a:t>n </a:t>
            </a:r>
            <a:r>
              <a:rPr lang="zh-CN" altLang="en-US" sz="2400" dirty="0"/>
              <a:t>天中餐巾使用计划</a:t>
            </a:r>
            <a:r>
              <a:rPr lang="en-US" altLang="zh-CN" sz="2400" dirty="0"/>
              <a:t>,</a:t>
            </a:r>
            <a:r>
              <a:rPr lang="zh-CN" altLang="en-US" sz="2400" dirty="0"/>
              <a:t>使总的花费最小。</a:t>
            </a:r>
            <a:endParaRPr lang="en-US" altLang="zh-CN" sz="2400" dirty="0"/>
          </a:p>
          <a:p>
            <a:r>
              <a:rPr lang="en-US" altLang="zh-CN" sz="2400" dirty="0"/>
              <a:t>1&lt;=n&lt;=1000</a:t>
            </a:r>
            <a:endParaRPr lang="zh-CN" altLang="en-US" sz="2400" dirty="0"/>
          </a:p>
        </p:txBody>
      </p:sp>
    </p:spTree>
    <p:extLst>
      <p:ext uri="{BB962C8B-B14F-4D97-AF65-F5344CB8AC3E}">
        <p14:creationId xmlns:p14="http://schemas.microsoft.com/office/powerpoint/2010/main" val="22695343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9AFFD-3641-45A8-86FC-DEBC6C3A920A}"/>
              </a:ext>
            </a:extLst>
          </p:cNvPr>
          <p:cNvSpPr>
            <a:spLocks noGrp="1"/>
          </p:cNvSpPr>
          <p:nvPr>
            <p:ph type="title"/>
          </p:nvPr>
        </p:nvSpPr>
        <p:spPr/>
        <p:txBody>
          <a:bodyPr/>
          <a:lstStyle/>
          <a:p>
            <a:r>
              <a:rPr lang="zh-CN" altLang="en-US" dirty="0"/>
              <a:t>题解</a:t>
            </a:r>
          </a:p>
        </p:txBody>
      </p:sp>
      <p:sp>
        <p:nvSpPr>
          <p:cNvPr id="3" name="内容占位符 2">
            <a:extLst>
              <a:ext uri="{FF2B5EF4-FFF2-40B4-BE49-F238E27FC236}">
                <a16:creationId xmlns:a16="http://schemas.microsoft.com/office/drawing/2014/main" id="{6FBB6632-7D0E-46C6-9C93-F1B3F6F28ACB}"/>
              </a:ext>
            </a:extLst>
          </p:cNvPr>
          <p:cNvSpPr>
            <a:spLocks noGrp="1"/>
          </p:cNvSpPr>
          <p:nvPr>
            <p:ph idx="1"/>
          </p:nvPr>
        </p:nvSpPr>
        <p:spPr>
          <a:xfrm>
            <a:off x="1261872" y="1828800"/>
            <a:ext cx="8925482" cy="4735002"/>
          </a:xfrm>
        </p:spPr>
        <p:txBody>
          <a:bodyPr>
            <a:normAutofit lnSpcReduction="10000"/>
          </a:bodyPr>
          <a:lstStyle/>
          <a:p>
            <a:r>
              <a:rPr lang="zh-CN" altLang="en-US" sz="2400" dirty="0"/>
              <a:t>建一个</a:t>
            </a:r>
            <a:r>
              <a:rPr lang="en-US" altLang="zh-CN" sz="2400" dirty="0"/>
              <a:t>S,T</a:t>
            </a:r>
            <a:r>
              <a:rPr lang="zh-CN" altLang="en-US" sz="2400" dirty="0"/>
              <a:t>，</a:t>
            </a:r>
            <a:r>
              <a:rPr lang="en-US" altLang="zh-CN" sz="2400" dirty="0"/>
              <a:t>Xi</a:t>
            </a:r>
            <a:r>
              <a:rPr lang="zh-CN" altLang="en-US" sz="2400" dirty="0"/>
              <a:t>表示当天用完后剩下这么多餐巾纸，</a:t>
            </a:r>
            <a:r>
              <a:rPr lang="en-US" altLang="zh-CN" sz="2400" dirty="0"/>
              <a:t>Yi</a:t>
            </a:r>
            <a:r>
              <a:rPr lang="zh-CN" altLang="en-US" sz="2400" dirty="0"/>
              <a:t>表示当天需要这么多餐巾纸。</a:t>
            </a:r>
          </a:p>
          <a:p>
            <a:r>
              <a:rPr lang="en-US" altLang="zh-CN" sz="2400" dirty="0"/>
              <a:t>S</a:t>
            </a:r>
            <a:r>
              <a:rPr lang="zh-CN" altLang="en-US" sz="2400" dirty="0"/>
              <a:t>向</a:t>
            </a:r>
            <a:r>
              <a:rPr lang="en-US" altLang="zh-CN" sz="2400" dirty="0"/>
              <a:t>Xi</a:t>
            </a:r>
            <a:r>
              <a:rPr lang="zh-CN" altLang="en-US" sz="2400" dirty="0"/>
              <a:t>，连一条为</a:t>
            </a:r>
            <a:r>
              <a:rPr lang="en-US" altLang="zh-CN" sz="2400" dirty="0"/>
              <a:t>ri</a:t>
            </a:r>
            <a:r>
              <a:rPr lang="zh-CN" altLang="en-US" sz="2400" dirty="0"/>
              <a:t>的边，不需要花费，</a:t>
            </a:r>
            <a:r>
              <a:rPr lang="en-US" altLang="zh-CN" sz="2400" dirty="0"/>
              <a:t>Yi</a:t>
            </a:r>
            <a:r>
              <a:rPr lang="zh-CN" altLang="en-US" sz="2400" dirty="0"/>
              <a:t>向</a:t>
            </a:r>
            <a:r>
              <a:rPr lang="en-US" altLang="zh-CN" sz="2400" dirty="0"/>
              <a:t>T</a:t>
            </a:r>
            <a:r>
              <a:rPr lang="zh-CN" altLang="en-US" sz="2400" dirty="0"/>
              <a:t>连一条</a:t>
            </a:r>
            <a:r>
              <a:rPr lang="en-US" altLang="zh-CN" sz="2400" dirty="0"/>
              <a:t>ri</a:t>
            </a:r>
            <a:r>
              <a:rPr lang="zh-CN" altLang="en-US" sz="2400" dirty="0"/>
              <a:t>的边，不需要花费。</a:t>
            </a:r>
          </a:p>
          <a:p>
            <a:r>
              <a:rPr lang="en-US" altLang="zh-CN" sz="2400" dirty="0"/>
              <a:t>S</a:t>
            </a:r>
            <a:r>
              <a:rPr lang="zh-CN" altLang="en-US" sz="2400" dirty="0"/>
              <a:t>向</a:t>
            </a:r>
            <a:r>
              <a:rPr lang="en-US" altLang="zh-CN" sz="2400" dirty="0"/>
              <a:t>Yi</a:t>
            </a:r>
            <a:r>
              <a:rPr lang="zh-CN" altLang="en-US" sz="2400" dirty="0"/>
              <a:t>，连一条无限流量的边，花费为</a:t>
            </a:r>
            <a:r>
              <a:rPr lang="en-US" altLang="zh-CN" sz="2400" dirty="0"/>
              <a:t>P</a:t>
            </a:r>
            <a:r>
              <a:rPr lang="zh-CN" altLang="en-US" sz="2400" dirty="0"/>
              <a:t>，表示花</a:t>
            </a:r>
            <a:r>
              <a:rPr lang="en-US" altLang="zh-CN" sz="2400" dirty="0"/>
              <a:t>P</a:t>
            </a:r>
            <a:r>
              <a:rPr lang="zh-CN" altLang="en-US" sz="2400" dirty="0"/>
              <a:t>的钱可以买。</a:t>
            </a:r>
          </a:p>
          <a:p>
            <a:r>
              <a:rPr lang="en-US" altLang="zh-CN" sz="2400" dirty="0"/>
              <a:t>Xi</a:t>
            </a:r>
            <a:r>
              <a:rPr lang="zh-CN" altLang="en-US" sz="2400" dirty="0"/>
              <a:t>可以连到</a:t>
            </a:r>
            <a:r>
              <a:rPr lang="en-US" altLang="zh-CN" sz="2400" dirty="0" err="1"/>
              <a:t>Yi+m</a:t>
            </a:r>
            <a:r>
              <a:rPr lang="zh-CN" altLang="en-US" sz="2400" dirty="0"/>
              <a:t>，</a:t>
            </a:r>
            <a:r>
              <a:rPr lang="en-US" altLang="zh-CN" sz="2400" dirty="0" err="1"/>
              <a:t>Yi+n</a:t>
            </a:r>
            <a:r>
              <a:rPr lang="zh-CN" altLang="en-US" sz="2400" dirty="0"/>
              <a:t>，花费分别为</a:t>
            </a:r>
            <a:r>
              <a:rPr lang="en-US" altLang="zh-CN" sz="2400" dirty="0"/>
              <a:t>F</a:t>
            </a:r>
            <a:r>
              <a:rPr lang="zh-CN" altLang="en-US" sz="2400" dirty="0"/>
              <a:t>，</a:t>
            </a:r>
            <a:r>
              <a:rPr lang="en-US" altLang="zh-CN" sz="2400" dirty="0"/>
              <a:t>S</a:t>
            </a:r>
            <a:r>
              <a:rPr lang="zh-CN" altLang="en-US" sz="2400" dirty="0"/>
              <a:t>。</a:t>
            </a:r>
          </a:p>
          <a:p>
            <a:r>
              <a:rPr lang="en-US" altLang="zh-CN" sz="2400" dirty="0"/>
              <a:t>Xi</a:t>
            </a:r>
            <a:r>
              <a:rPr lang="zh-CN" altLang="en-US" sz="2400" dirty="0"/>
              <a:t>向</a:t>
            </a:r>
            <a:r>
              <a:rPr lang="en-US" altLang="zh-CN" sz="2400" dirty="0"/>
              <a:t>Xi+1</a:t>
            </a:r>
            <a:r>
              <a:rPr lang="zh-CN" altLang="en-US" sz="2400" dirty="0"/>
              <a:t>连一条流量无限，花费为</a:t>
            </a:r>
            <a:r>
              <a:rPr lang="en-US" altLang="zh-CN" sz="2400" dirty="0"/>
              <a:t>0</a:t>
            </a:r>
            <a:r>
              <a:rPr lang="zh-CN" altLang="en-US" sz="2400" dirty="0"/>
              <a:t>的边</a:t>
            </a:r>
          </a:p>
          <a:p>
            <a:r>
              <a:rPr lang="zh-CN" altLang="en-US" sz="2400" dirty="0"/>
              <a:t>这里就是所有的构图。</a:t>
            </a:r>
            <a:endParaRPr lang="en-US" altLang="zh-CN" sz="2400" dirty="0"/>
          </a:p>
          <a:p>
            <a:r>
              <a:rPr lang="zh-CN" altLang="en-US" sz="2400" dirty="0"/>
              <a:t>一个详细的解释：</a:t>
            </a:r>
            <a:r>
              <a:rPr lang="en-US" altLang="zh-CN" sz="2400" dirty="0">
                <a:hlinkClick r:id="rId2"/>
              </a:rPr>
              <a:t>https://www.cnblogs.com/five20/p/8417493.html</a:t>
            </a:r>
            <a:endParaRPr lang="en-US" altLang="zh-CN" sz="2400" dirty="0"/>
          </a:p>
        </p:txBody>
      </p:sp>
    </p:spTree>
    <p:extLst>
      <p:ext uri="{BB962C8B-B14F-4D97-AF65-F5344CB8AC3E}">
        <p14:creationId xmlns:p14="http://schemas.microsoft.com/office/powerpoint/2010/main" val="33840817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9D7027-235B-457E-9141-E746788032A9}"/>
              </a:ext>
            </a:extLst>
          </p:cNvPr>
          <p:cNvSpPr>
            <a:spLocks noGrp="1"/>
          </p:cNvSpPr>
          <p:nvPr>
            <p:ph type="title"/>
          </p:nvPr>
        </p:nvSpPr>
        <p:spPr/>
        <p:txBody>
          <a:bodyPr/>
          <a:lstStyle/>
          <a:p>
            <a:r>
              <a:rPr lang="zh-CN" altLang="en-US" dirty="0"/>
              <a:t>题目</a:t>
            </a:r>
          </a:p>
        </p:txBody>
      </p:sp>
      <p:sp>
        <p:nvSpPr>
          <p:cNvPr id="3" name="内容占位符 2">
            <a:extLst>
              <a:ext uri="{FF2B5EF4-FFF2-40B4-BE49-F238E27FC236}">
                <a16:creationId xmlns:a16="http://schemas.microsoft.com/office/drawing/2014/main" id="{EB6D0CC4-553C-45D3-9D93-045F1A72B384}"/>
              </a:ext>
            </a:extLst>
          </p:cNvPr>
          <p:cNvSpPr>
            <a:spLocks noGrp="1"/>
          </p:cNvSpPr>
          <p:nvPr>
            <p:ph idx="1"/>
          </p:nvPr>
        </p:nvSpPr>
        <p:spPr>
          <a:xfrm>
            <a:off x="1261872" y="1828800"/>
            <a:ext cx="9077882" cy="4351337"/>
          </a:xfrm>
        </p:spPr>
        <p:txBody>
          <a:bodyPr>
            <a:normAutofit/>
          </a:bodyPr>
          <a:lstStyle/>
          <a:p>
            <a:r>
              <a:rPr lang="zh-CN" altLang="en-US" sz="2800" dirty="0"/>
              <a:t>有</a:t>
            </a:r>
            <a:r>
              <a:rPr lang="en-US" altLang="zh-CN" sz="2800" dirty="0"/>
              <a:t>N</a:t>
            </a:r>
            <a:r>
              <a:rPr lang="zh-CN" altLang="en-US" sz="2800" dirty="0"/>
              <a:t>个厨师</a:t>
            </a:r>
            <a:r>
              <a:rPr lang="en-US" altLang="zh-CN" sz="2800" dirty="0"/>
              <a:t>M</a:t>
            </a:r>
            <a:r>
              <a:rPr lang="zh-CN" altLang="en-US" sz="2800" dirty="0"/>
              <a:t>道菜，第</a:t>
            </a:r>
            <a:r>
              <a:rPr lang="en-US" altLang="zh-CN" sz="2800" dirty="0"/>
              <a:t>i</a:t>
            </a:r>
            <a:r>
              <a:rPr lang="zh-CN" altLang="en-US" sz="2800" dirty="0"/>
              <a:t>个厨师烧第</a:t>
            </a:r>
            <a:r>
              <a:rPr lang="en-US" altLang="zh-CN" sz="2800" dirty="0"/>
              <a:t>j</a:t>
            </a:r>
            <a:r>
              <a:rPr lang="zh-CN" altLang="en-US" sz="2800" dirty="0"/>
              <a:t>道菜要他</a:t>
            </a:r>
            <a:r>
              <a:rPr lang="en-US" altLang="zh-CN" sz="2800" dirty="0"/>
              <a:t>t[i][j]</a:t>
            </a:r>
            <a:r>
              <a:rPr lang="zh-CN" altLang="en-US" sz="2800" dirty="0"/>
              <a:t>分钟。</a:t>
            </a:r>
            <a:endParaRPr lang="en-US" altLang="zh-CN" sz="2800" dirty="0"/>
          </a:p>
          <a:p>
            <a:r>
              <a:rPr lang="zh-CN" altLang="en-US" sz="2800" dirty="0"/>
              <a:t>如果一个同学点的菜是某个厨师做的第</a:t>
            </a:r>
            <a:r>
              <a:rPr lang="en-US" altLang="zh-CN" sz="2800" dirty="0"/>
              <a:t>k</a:t>
            </a:r>
            <a:r>
              <a:rPr lang="zh-CN" altLang="en-US" sz="2800" dirty="0"/>
              <a:t>道菜，则他的等待时间就是这个厨师制作前</a:t>
            </a:r>
            <a:r>
              <a:rPr lang="en-US" altLang="zh-CN" sz="2800" dirty="0"/>
              <a:t>k</a:t>
            </a:r>
            <a:r>
              <a:rPr lang="zh-CN" altLang="en-US" sz="2800" dirty="0"/>
              <a:t>道菜的时间之和。</a:t>
            </a:r>
            <a:endParaRPr lang="en-US" altLang="zh-CN" sz="2800" dirty="0"/>
          </a:p>
          <a:p>
            <a:r>
              <a:rPr lang="zh-CN" altLang="en-US" sz="2800" dirty="0"/>
              <a:t>而总等待时间为所有同学的等待时间之和。</a:t>
            </a:r>
            <a:endParaRPr lang="en-US" altLang="zh-CN" sz="2800" dirty="0"/>
          </a:p>
          <a:p>
            <a:r>
              <a:rPr lang="zh-CN" altLang="en-US" sz="2800" dirty="0"/>
              <a:t>给出点菜信息：有 </a:t>
            </a:r>
            <a:r>
              <a:rPr lang="en-US" altLang="zh-CN" sz="2800" dirty="0"/>
              <a:t>pi </a:t>
            </a:r>
            <a:r>
              <a:rPr lang="zh-CN" altLang="en-US" sz="2800" dirty="0"/>
              <a:t>个同学点了第</a:t>
            </a:r>
            <a:r>
              <a:rPr lang="en-US" altLang="zh-CN" sz="2800" dirty="0"/>
              <a:t>i</a:t>
            </a:r>
            <a:r>
              <a:rPr lang="zh-CN" altLang="en-US" sz="2800" dirty="0"/>
              <a:t>种菜品（</a:t>
            </a:r>
            <a:r>
              <a:rPr lang="en-US" altLang="zh-CN" sz="2800" dirty="0"/>
              <a:t>i=1, 2, ..., n</a:t>
            </a:r>
            <a:r>
              <a:rPr lang="zh-CN" altLang="en-US" sz="2800" dirty="0"/>
              <a:t>）。问所有同学的总等待时间最小是多少？</a:t>
            </a:r>
            <a:endParaRPr lang="en-US" altLang="zh-CN" sz="2800" dirty="0"/>
          </a:p>
          <a:p>
            <a:r>
              <a:rPr lang="pt-BR" altLang="zh-CN" sz="2800" dirty="0"/>
              <a:t>n &lt;= 40, m &lt;= 100, p &lt;= 800, ti,j &lt;= 1000 </a:t>
            </a:r>
            <a:endParaRPr lang="en-US" altLang="zh-CN" sz="2800" dirty="0"/>
          </a:p>
          <a:p>
            <a:endParaRPr lang="en-US" altLang="zh-CN" sz="3200" dirty="0"/>
          </a:p>
          <a:p>
            <a:endParaRPr lang="zh-CN" altLang="en-US" sz="3200" dirty="0"/>
          </a:p>
        </p:txBody>
      </p:sp>
    </p:spTree>
    <p:extLst>
      <p:ext uri="{BB962C8B-B14F-4D97-AF65-F5344CB8AC3E}">
        <p14:creationId xmlns:p14="http://schemas.microsoft.com/office/powerpoint/2010/main" val="3632266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32B9A-6979-4E12-8423-16E04D4D5760}"/>
              </a:ext>
            </a:extLst>
          </p:cNvPr>
          <p:cNvSpPr>
            <a:spLocks noGrp="1"/>
          </p:cNvSpPr>
          <p:nvPr>
            <p:ph type="title"/>
          </p:nvPr>
        </p:nvSpPr>
        <p:spPr/>
        <p:txBody>
          <a:bodyPr/>
          <a:lstStyle/>
          <a:p>
            <a:r>
              <a:rPr lang="zh-CN" altLang="en-US" dirty="0"/>
              <a:t>题解</a:t>
            </a:r>
          </a:p>
        </p:txBody>
      </p:sp>
      <p:sp>
        <p:nvSpPr>
          <p:cNvPr id="3" name="内容占位符 2">
            <a:extLst>
              <a:ext uri="{FF2B5EF4-FFF2-40B4-BE49-F238E27FC236}">
                <a16:creationId xmlns:a16="http://schemas.microsoft.com/office/drawing/2014/main" id="{994472AF-3D37-4AE9-A042-C03ABF8A0674}"/>
              </a:ext>
            </a:extLst>
          </p:cNvPr>
          <p:cNvSpPr>
            <a:spLocks noGrp="1"/>
          </p:cNvSpPr>
          <p:nvPr>
            <p:ph idx="1"/>
          </p:nvPr>
        </p:nvSpPr>
        <p:spPr/>
        <p:txBody>
          <a:bodyPr/>
          <a:lstStyle/>
          <a:p>
            <a:r>
              <a:rPr lang="zh-CN" altLang="en-US" sz="2400" dirty="0"/>
              <a:t>建图</a:t>
            </a:r>
            <a:endParaRPr lang="en-US" altLang="zh-CN" sz="2400" dirty="0"/>
          </a:p>
          <a:p>
            <a:r>
              <a:rPr lang="zh-CN" altLang="en-US" sz="2400" dirty="0"/>
              <a:t>对于每个菜建立一个点，源点向其连一条流量为需求量，费用为０的边。</a:t>
            </a:r>
          </a:p>
          <a:p>
            <a:r>
              <a:rPr lang="zh-CN" altLang="en-US" sz="2400" dirty="0"/>
              <a:t>然后再建一层点，分别表示第</a:t>
            </a:r>
            <a:r>
              <a:rPr lang="en-US" altLang="zh-CN" sz="2400" dirty="0"/>
              <a:t>j</a:t>
            </a:r>
            <a:r>
              <a:rPr lang="zh-CN" altLang="en-US" sz="2400" dirty="0"/>
              <a:t>个厨师做倒数第</a:t>
            </a:r>
            <a:r>
              <a:rPr lang="en-US" altLang="zh-CN" sz="2400" dirty="0"/>
              <a:t>i</a:t>
            </a:r>
            <a:r>
              <a:rPr lang="zh-CN" altLang="en-US" sz="2400" dirty="0"/>
              <a:t>道菜。向汇点连一条流量为１费用为０的边。</a:t>
            </a:r>
          </a:p>
          <a:p>
            <a:r>
              <a:rPr lang="zh-CN" altLang="en-US" sz="2400" dirty="0"/>
              <a:t>假设有一个点表示第</a:t>
            </a:r>
            <a:r>
              <a:rPr lang="en-US" altLang="zh-CN" sz="2400" dirty="0"/>
              <a:t>j</a:t>
            </a:r>
            <a:r>
              <a:rPr lang="zh-CN" altLang="en-US" sz="2400" dirty="0"/>
              <a:t>个厨师做倒数第</a:t>
            </a:r>
            <a:r>
              <a:rPr lang="en-US" altLang="zh-CN" sz="2400" dirty="0"/>
              <a:t>k</a:t>
            </a:r>
            <a:r>
              <a:rPr lang="zh-CN" altLang="en-US" sz="2400" dirty="0"/>
              <a:t>道菜，那么对于菜</a:t>
            </a:r>
            <a:r>
              <a:rPr lang="en-US" altLang="zh-CN" sz="2400" dirty="0"/>
              <a:t>i</a:t>
            </a:r>
            <a:r>
              <a:rPr lang="zh-CN" altLang="en-US" sz="2400" dirty="0"/>
              <a:t>，向其连一条流量为１，费用为</a:t>
            </a:r>
            <a:r>
              <a:rPr lang="en-US" altLang="zh-CN" sz="2400" dirty="0" err="1"/>
              <a:t>k×a</a:t>
            </a:r>
            <a:r>
              <a:rPr lang="en-US" altLang="zh-CN" sz="2400" dirty="0"/>
              <a:t>(</a:t>
            </a:r>
            <a:r>
              <a:rPr lang="en-US" altLang="zh-CN" sz="2400" dirty="0" err="1"/>
              <a:t>i,j</a:t>
            </a:r>
            <a:r>
              <a:rPr lang="en-US" altLang="zh-CN" sz="2400" dirty="0"/>
              <a:t>)</a:t>
            </a:r>
            <a:r>
              <a:rPr lang="zh-CN" altLang="en-US" sz="2400" dirty="0"/>
              <a:t>的边。这表示第</a:t>
            </a:r>
            <a:r>
              <a:rPr lang="en-US" altLang="zh-CN" sz="2400" dirty="0"/>
              <a:t>j</a:t>
            </a:r>
            <a:r>
              <a:rPr lang="zh-CN" altLang="en-US" sz="2400" dirty="0"/>
              <a:t>个厨师做的倒数第</a:t>
            </a:r>
            <a:r>
              <a:rPr lang="en-US" altLang="zh-CN" sz="2400" dirty="0"/>
              <a:t>k</a:t>
            </a:r>
            <a:r>
              <a:rPr lang="zh-CN" altLang="en-US" sz="2400" dirty="0"/>
              <a:t>道菜是菜</a:t>
            </a:r>
            <a:r>
              <a:rPr lang="en-US" altLang="zh-CN" sz="2400" dirty="0"/>
              <a:t>i</a:t>
            </a:r>
            <a:r>
              <a:rPr lang="zh-CN" altLang="en-US" sz="2400" dirty="0"/>
              <a:t>，那么就要做</a:t>
            </a:r>
            <a:r>
              <a:rPr lang="en-US" altLang="zh-CN" sz="2400" dirty="0"/>
              <a:t>a(</a:t>
            </a:r>
            <a:r>
              <a:rPr lang="en-US" altLang="zh-CN" sz="2400" dirty="0" err="1"/>
              <a:t>i,j</a:t>
            </a:r>
            <a:r>
              <a:rPr lang="en-US" altLang="zh-CN" sz="2400" dirty="0"/>
              <a:t>)</a:t>
            </a:r>
            <a:r>
              <a:rPr lang="zh-CN" altLang="en-US" sz="2400" dirty="0"/>
              <a:t>这么长的时间，有</a:t>
            </a:r>
            <a:r>
              <a:rPr lang="en-US" altLang="zh-CN" sz="2400" dirty="0"/>
              <a:t>k</a:t>
            </a:r>
            <a:r>
              <a:rPr lang="zh-CN" altLang="en-US" sz="2400" dirty="0"/>
              <a:t>个人要等这么长的时间。</a:t>
            </a:r>
          </a:p>
          <a:p>
            <a:endParaRPr lang="zh-CN" altLang="en-US" dirty="0"/>
          </a:p>
        </p:txBody>
      </p:sp>
    </p:spTree>
    <p:extLst>
      <p:ext uri="{BB962C8B-B14F-4D97-AF65-F5344CB8AC3E}">
        <p14:creationId xmlns:p14="http://schemas.microsoft.com/office/powerpoint/2010/main" val="9005058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1F962E-8FE3-4375-B1BB-4FAF89143755}"/>
              </a:ext>
            </a:extLst>
          </p:cNvPr>
          <p:cNvSpPr>
            <a:spLocks noGrp="1"/>
          </p:cNvSpPr>
          <p:nvPr>
            <p:ph type="title"/>
          </p:nvPr>
        </p:nvSpPr>
        <p:spPr/>
        <p:txBody>
          <a:bodyPr/>
          <a:lstStyle/>
          <a:p>
            <a:r>
              <a:rPr lang="zh-CN" altLang="en-US" dirty="0"/>
              <a:t>题解</a:t>
            </a:r>
          </a:p>
        </p:txBody>
      </p:sp>
      <p:sp>
        <p:nvSpPr>
          <p:cNvPr id="3" name="内容占位符 2">
            <a:extLst>
              <a:ext uri="{FF2B5EF4-FFF2-40B4-BE49-F238E27FC236}">
                <a16:creationId xmlns:a16="http://schemas.microsoft.com/office/drawing/2014/main" id="{EB5EBAFE-018E-418C-B914-9BB4181DE04B}"/>
              </a:ext>
            </a:extLst>
          </p:cNvPr>
          <p:cNvSpPr>
            <a:spLocks noGrp="1"/>
          </p:cNvSpPr>
          <p:nvPr>
            <p:ph idx="1"/>
          </p:nvPr>
        </p:nvSpPr>
        <p:spPr/>
        <p:txBody>
          <a:bodyPr>
            <a:normAutofit/>
          </a:bodyPr>
          <a:lstStyle/>
          <a:p>
            <a:r>
              <a:rPr lang="zh-CN" altLang="en-US" sz="2400" dirty="0"/>
              <a:t>但是这样连边的数量太大了，会超时。</a:t>
            </a:r>
            <a:endParaRPr lang="en-US" altLang="zh-CN" sz="2400" dirty="0"/>
          </a:p>
          <a:p>
            <a:r>
              <a:rPr lang="zh-CN" altLang="en-US" sz="2400" dirty="0"/>
              <a:t>由于我们跑一次</a:t>
            </a:r>
            <a:r>
              <a:rPr lang="en-US" altLang="zh-CN" sz="2400" dirty="0"/>
              <a:t>spfa</a:t>
            </a:r>
            <a:r>
              <a:rPr lang="zh-CN" altLang="en-US" sz="2400" dirty="0"/>
              <a:t>只能找出一次增广路，所以我们可以暂时不连不需要的边。</a:t>
            </a:r>
            <a:endParaRPr lang="en-US" altLang="zh-CN" sz="2400" dirty="0"/>
          </a:p>
          <a:p>
            <a:r>
              <a:rPr lang="zh-CN" altLang="en-US" sz="2400" dirty="0"/>
              <a:t>一开始，我们把所有厨师做倒数第１道菜与所有菜连好，然后找一条增广路，这条增广路上一定经过了一个点，表示第</a:t>
            </a:r>
            <a:r>
              <a:rPr lang="en-US" altLang="zh-CN" sz="2400" dirty="0"/>
              <a:t>j</a:t>
            </a:r>
            <a:r>
              <a:rPr lang="zh-CN" altLang="en-US" sz="2400" dirty="0"/>
              <a:t>个厨师做倒数第１道菜，于是我们添加点（第</a:t>
            </a:r>
            <a:r>
              <a:rPr lang="en-US" altLang="zh-CN" sz="2400" dirty="0"/>
              <a:t>j</a:t>
            </a:r>
            <a:r>
              <a:rPr lang="zh-CN" altLang="en-US" sz="2400" dirty="0"/>
              <a:t>个厨师做倒数第２道菜），与汇点和所有菜连边，以此类推。</a:t>
            </a:r>
          </a:p>
        </p:txBody>
      </p:sp>
    </p:spTree>
    <p:extLst>
      <p:ext uri="{BB962C8B-B14F-4D97-AF65-F5344CB8AC3E}">
        <p14:creationId xmlns:p14="http://schemas.microsoft.com/office/powerpoint/2010/main" val="36621510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FE4822-C23D-488E-9EA2-157A4D334900}"/>
              </a:ext>
            </a:extLst>
          </p:cNvPr>
          <p:cNvSpPr>
            <a:spLocks noGrp="1"/>
          </p:cNvSpPr>
          <p:nvPr>
            <p:ph type="title"/>
          </p:nvPr>
        </p:nvSpPr>
        <p:spPr/>
        <p:txBody>
          <a:bodyPr/>
          <a:lstStyle/>
          <a:p>
            <a:r>
              <a:rPr lang="zh-CN" altLang="en-US" dirty="0"/>
              <a:t>费用流其它</a:t>
            </a:r>
          </a:p>
        </p:txBody>
      </p:sp>
      <p:sp>
        <p:nvSpPr>
          <p:cNvPr id="3" name="内容占位符 2">
            <a:extLst>
              <a:ext uri="{FF2B5EF4-FFF2-40B4-BE49-F238E27FC236}">
                <a16:creationId xmlns:a16="http://schemas.microsoft.com/office/drawing/2014/main" id="{9AF5F49D-6FC9-4647-B0EA-CDE2F9420E6E}"/>
              </a:ext>
            </a:extLst>
          </p:cNvPr>
          <p:cNvSpPr>
            <a:spLocks noGrp="1"/>
          </p:cNvSpPr>
          <p:nvPr>
            <p:ph idx="1"/>
          </p:nvPr>
        </p:nvSpPr>
        <p:spPr/>
        <p:txBody>
          <a:bodyPr>
            <a:normAutofit/>
          </a:bodyPr>
          <a:lstStyle/>
          <a:p>
            <a:r>
              <a:rPr lang="zh-CN" altLang="en-US" sz="2800" dirty="0"/>
              <a:t>其实还有</a:t>
            </a:r>
            <a:r>
              <a:rPr lang="en-US" altLang="zh-CN" sz="2800" dirty="0"/>
              <a:t>spfa</a:t>
            </a:r>
            <a:r>
              <a:rPr lang="zh-CN" altLang="en-US" sz="2800" dirty="0"/>
              <a:t>多路增广费用流，据说会快很多，而且也不难，就是把单路增广的</a:t>
            </a:r>
            <a:r>
              <a:rPr lang="en-US" altLang="zh-CN" sz="2800" dirty="0"/>
              <a:t>bfs</a:t>
            </a:r>
            <a:r>
              <a:rPr lang="zh-CN" altLang="en-US" sz="2800" dirty="0"/>
              <a:t>改成</a:t>
            </a:r>
            <a:r>
              <a:rPr lang="en-US" altLang="zh-CN" sz="2800" dirty="0"/>
              <a:t>dinic</a:t>
            </a:r>
            <a:r>
              <a:rPr lang="zh-CN" altLang="en-US" sz="2800" dirty="0"/>
              <a:t>就可以了，由于</a:t>
            </a:r>
            <a:r>
              <a:rPr lang="zh-CN" altLang="en-US" sz="2800" strike="sngStrike" dirty="0"/>
              <a:t>网上的介绍不多</a:t>
            </a:r>
            <a:r>
              <a:rPr lang="zh-CN" altLang="en-US" sz="2800" dirty="0"/>
              <a:t>应用不是很广泛，学起来也不难，所以这里就没有提及了。</a:t>
            </a:r>
            <a:endParaRPr lang="en-US" altLang="zh-CN" sz="2800" dirty="0"/>
          </a:p>
        </p:txBody>
      </p:sp>
    </p:spTree>
    <p:extLst>
      <p:ext uri="{BB962C8B-B14F-4D97-AF65-F5344CB8AC3E}">
        <p14:creationId xmlns:p14="http://schemas.microsoft.com/office/powerpoint/2010/main" val="3649311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9433F1D-3FA7-43F2-A5A7-5BCD7219A9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6336" y="0"/>
            <a:ext cx="3941327" cy="2737449"/>
          </a:xfrm>
          <a:prstGeom prst="rect">
            <a:avLst/>
          </a:prstGeom>
        </p:spPr>
      </p:pic>
      <p:sp>
        <p:nvSpPr>
          <p:cNvPr id="2" name="标题 1">
            <a:extLst>
              <a:ext uri="{FF2B5EF4-FFF2-40B4-BE49-F238E27FC236}">
                <a16:creationId xmlns:a16="http://schemas.microsoft.com/office/drawing/2014/main" id="{E33F05E1-FDCD-4053-8584-943AAD46D2D7}"/>
              </a:ext>
            </a:extLst>
          </p:cNvPr>
          <p:cNvSpPr>
            <a:spLocks noGrp="1"/>
          </p:cNvSpPr>
          <p:nvPr>
            <p:ph type="title"/>
          </p:nvPr>
        </p:nvSpPr>
        <p:spPr>
          <a:xfrm>
            <a:off x="1261872" y="256620"/>
            <a:ext cx="9692640" cy="1397124"/>
          </a:xfrm>
        </p:spPr>
        <p:txBody>
          <a:bodyPr/>
          <a:lstStyle/>
          <a:p>
            <a:r>
              <a:rPr lang="en-US" altLang="zh-CN" dirty="0"/>
              <a:t>Edmond-Karp </a:t>
            </a:r>
            <a:r>
              <a:rPr lang="zh-CN" altLang="en-US" dirty="0"/>
              <a:t>动能算法</a:t>
            </a:r>
            <a:br>
              <a:rPr lang="en-US" altLang="zh-CN" dirty="0"/>
            </a:br>
            <a:r>
              <a:rPr lang="zh-CN" altLang="en-US" dirty="0"/>
              <a:t>（</a:t>
            </a:r>
            <a:r>
              <a:rPr lang="en-US" altLang="zh-CN" dirty="0"/>
              <a:t>EK </a:t>
            </a:r>
            <a:r>
              <a:rPr lang="zh-CN" altLang="en-US" dirty="0"/>
              <a:t>算法）</a:t>
            </a:r>
          </a:p>
        </p:txBody>
      </p:sp>
      <p:sp>
        <p:nvSpPr>
          <p:cNvPr id="3" name="内容占位符 2">
            <a:extLst>
              <a:ext uri="{FF2B5EF4-FFF2-40B4-BE49-F238E27FC236}">
                <a16:creationId xmlns:a16="http://schemas.microsoft.com/office/drawing/2014/main" id="{7F0FD75D-2EEC-426B-BD6F-104E7C3C3AF3}"/>
              </a:ext>
            </a:extLst>
          </p:cNvPr>
          <p:cNvSpPr>
            <a:spLocks noGrp="1"/>
          </p:cNvSpPr>
          <p:nvPr>
            <p:ph idx="1"/>
          </p:nvPr>
        </p:nvSpPr>
        <p:spPr>
          <a:xfrm>
            <a:off x="924337" y="2250043"/>
            <a:ext cx="9692640" cy="4351337"/>
          </a:xfrm>
        </p:spPr>
        <p:txBody>
          <a:bodyPr>
            <a:noAutofit/>
          </a:bodyPr>
          <a:lstStyle/>
          <a:p>
            <a:r>
              <a:rPr lang="zh-CN" altLang="en-US" sz="2400" dirty="0"/>
              <a:t>这个算法很简单，就是 </a:t>
            </a:r>
            <a:r>
              <a:rPr lang="en-US" altLang="zh-CN" sz="2400" dirty="0"/>
              <a:t>BFS </a:t>
            </a:r>
            <a:r>
              <a:rPr lang="zh-CN" altLang="en-US" sz="2400" b="1" dirty="0"/>
              <a:t>找增广路</a:t>
            </a:r>
            <a:r>
              <a:rPr lang="zh-CN" altLang="en-US" sz="2400" dirty="0"/>
              <a:t> ，然后对其进行 </a:t>
            </a:r>
            <a:r>
              <a:rPr lang="zh-CN" altLang="en-US" sz="2400" b="1" dirty="0"/>
              <a:t>增广</a:t>
            </a:r>
            <a:r>
              <a:rPr lang="zh-CN" altLang="en-US" sz="2400" dirty="0"/>
              <a:t> 。</a:t>
            </a:r>
            <a:endParaRPr lang="en-US" altLang="zh-CN" sz="2400" dirty="0"/>
          </a:p>
          <a:p>
            <a:r>
              <a:rPr lang="zh-CN" altLang="en-US" sz="2400" dirty="0"/>
              <a:t>我们从源点一直 </a:t>
            </a:r>
            <a:r>
              <a:rPr lang="en-US" altLang="zh-CN" sz="2400" dirty="0"/>
              <a:t>BFS </a:t>
            </a:r>
            <a:r>
              <a:rPr lang="zh-CN" altLang="en-US" sz="2400" dirty="0"/>
              <a:t>走来走去，碰到汇点就停，然后增广（每一条路都要增广）。我们在 </a:t>
            </a:r>
            <a:r>
              <a:rPr lang="en-US" altLang="zh-CN" sz="2400" dirty="0"/>
              <a:t>BFS </a:t>
            </a:r>
            <a:r>
              <a:rPr lang="zh-CN" altLang="en-US" sz="2400" dirty="0"/>
              <a:t>的时候就注意一下流量合不合法就可以了。</a:t>
            </a:r>
          </a:p>
          <a:p>
            <a:r>
              <a:rPr lang="zh-CN" altLang="en-US" sz="2400" dirty="0"/>
              <a:t>然后按照我们找的增广路再重新走一遍。走的时候把这条路的能够成的最大流量减一减，然后给答案加上最小流量就可以了。</a:t>
            </a:r>
          </a:p>
          <a:p>
            <a:r>
              <a:rPr lang="zh-CN" altLang="en-US" sz="2400" dirty="0"/>
              <a:t>再讲一下 </a:t>
            </a:r>
            <a:r>
              <a:rPr lang="zh-CN" altLang="en-US" sz="2400" b="1" dirty="0"/>
              <a:t>反向边</a:t>
            </a:r>
            <a:r>
              <a:rPr lang="zh-CN" altLang="en-US" sz="2400" dirty="0"/>
              <a:t> 。增广的时候要注意建造反向边，原因是这条路不一定是最优的，这样子程序可以进行反悔。假如我们对这条路进行增广了，那么其中的每一条边的反向边的流量就是它的流量。</a:t>
            </a:r>
          </a:p>
          <a:p>
            <a:r>
              <a:rPr lang="zh-CN" altLang="en-US" sz="2400" strike="sngStrike" dirty="0"/>
              <a:t>我真的用</a:t>
            </a:r>
            <a:r>
              <a:rPr lang="en-US" altLang="zh-CN" sz="2400" strike="sngStrike" dirty="0"/>
              <a:t>EK</a:t>
            </a:r>
            <a:r>
              <a:rPr lang="zh-CN" altLang="en-US" sz="2400" strike="sngStrike" dirty="0"/>
              <a:t>写过网络流题</a:t>
            </a:r>
          </a:p>
        </p:txBody>
      </p:sp>
    </p:spTree>
    <p:extLst>
      <p:ext uri="{BB962C8B-B14F-4D97-AF65-F5344CB8AC3E}">
        <p14:creationId xmlns:p14="http://schemas.microsoft.com/office/powerpoint/2010/main" val="28894515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60E95C-F0B2-44B8-9D81-5200565DAC11}"/>
              </a:ext>
            </a:extLst>
          </p:cNvPr>
          <p:cNvSpPr>
            <a:spLocks noGrp="1"/>
          </p:cNvSpPr>
          <p:nvPr>
            <p:ph type="title"/>
          </p:nvPr>
        </p:nvSpPr>
        <p:spPr/>
        <p:txBody>
          <a:bodyPr/>
          <a:lstStyle/>
          <a:p>
            <a:r>
              <a:rPr lang="zh-CN" altLang="en-US" dirty="0"/>
              <a:t>上下界网络流</a:t>
            </a:r>
          </a:p>
        </p:txBody>
      </p:sp>
      <p:sp>
        <p:nvSpPr>
          <p:cNvPr id="3" name="内容占位符 2">
            <a:extLst>
              <a:ext uri="{FF2B5EF4-FFF2-40B4-BE49-F238E27FC236}">
                <a16:creationId xmlns:a16="http://schemas.microsoft.com/office/drawing/2014/main" id="{18977BA2-4BBA-4B9B-8307-1A102E2CF302}"/>
              </a:ext>
            </a:extLst>
          </p:cNvPr>
          <p:cNvSpPr>
            <a:spLocks noGrp="1"/>
          </p:cNvSpPr>
          <p:nvPr>
            <p:ph idx="1"/>
          </p:nvPr>
        </p:nvSpPr>
        <p:spPr>
          <a:xfrm>
            <a:off x="1261871" y="1828800"/>
            <a:ext cx="9113051" cy="5029200"/>
          </a:xfrm>
        </p:spPr>
        <p:txBody>
          <a:bodyPr>
            <a:normAutofit/>
          </a:bodyPr>
          <a:lstStyle/>
          <a:p>
            <a:r>
              <a:rPr lang="zh-CN" altLang="en-US" sz="2400" dirty="0"/>
              <a:t>分类：</a:t>
            </a:r>
            <a:endParaRPr lang="en-US" altLang="zh-CN" sz="2400" dirty="0"/>
          </a:p>
          <a:p>
            <a:r>
              <a:rPr lang="zh-CN" altLang="en-US" sz="2400" dirty="0"/>
              <a:t>无源汇网络可行流（循环流）</a:t>
            </a:r>
            <a:endParaRPr lang="en-US" altLang="zh-CN" sz="2400" dirty="0"/>
          </a:p>
          <a:p>
            <a:r>
              <a:rPr lang="zh-CN" altLang="en-US" sz="2400" dirty="0"/>
              <a:t>有源汇网络可行流</a:t>
            </a:r>
            <a:endParaRPr lang="en-US" altLang="zh-CN" sz="2400" dirty="0"/>
          </a:p>
          <a:p>
            <a:r>
              <a:rPr lang="zh-CN" altLang="en-US" sz="2400" dirty="0"/>
              <a:t>有源汇网络最大流 </a:t>
            </a:r>
            <a:endParaRPr lang="en-US" altLang="zh-CN" sz="2400" dirty="0"/>
          </a:p>
          <a:p>
            <a:r>
              <a:rPr lang="zh-CN" altLang="en-US" sz="2400" dirty="0"/>
              <a:t>有源汇网络最小流</a:t>
            </a:r>
            <a:endParaRPr lang="en-US" altLang="zh-CN" sz="2400" dirty="0"/>
          </a:p>
          <a:p>
            <a:r>
              <a:rPr lang="zh-CN" altLang="en-US" sz="2400" dirty="0"/>
              <a:t>大致思想：</a:t>
            </a:r>
            <a:endParaRPr lang="en-US" altLang="zh-CN" sz="2400" dirty="0"/>
          </a:p>
          <a:p>
            <a:r>
              <a:rPr lang="zh-CN" altLang="en-US" sz="2400" dirty="0"/>
              <a:t>我们把下界非 </a:t>
            </a:r>
            <a:r>
              <a:rPr lang="en-US" altLang="zh-CN" sz="2400" dirty="0"/>
              <a:t>0 </a:t>
            </a:r>
            <a:r>
              <a:rPr lang="zh-CN" altLang="en-US" sz="2400" dirty="0"/>
              <a:t>的弧拆成必要弧和附加弧。必要弧一定要满流，附加弧不一定。 如何让必要弧满流？用附加源点。用 </a:t>
            </a:r>
            <a:r>
              <a:rPr lang="en-US" altLang="zh-CN" sz="2400" dirty="0"/>
              <a:t>Dinic </a:t>
            </a:r>
            <a:r>
              <a:rPr lang="zh-CN" altLang="en-US" sz="2400" dirty="0"/>
              <a:t>找出从 </a:t>
            </a:r>
            <a:r>
              <a:rPr lang="en-US" altLang="zh-CN" sz="2400" dirty="0"/>
              <a:t>S </a:t>
            </a:r>
            <a:r>
              <a:rPr lang="zh-CN" altLang="en-US" sz="2400" dirty="0"/>
              <a:t>到 </a:t>
            </a:r>
            <a:r>
              <a:rPr lang="en-US" altLang="zh-CN" sz="2400" dirty="0"/>
              <a:t>T </a:t>
            </a:r>
            <a:r>
              <a:rPr lang="zh-CN" altLang="en-US" sz="2400" dirty="0"/>
              <a:t>的最大流，如果所有和 </a:t>
            </a:r>
            <a:r>
              <a:rPr lang="en-US" altLang="zh-CN" sz="2400" dirty="0"/>
              <a:t>S, T </a:t>
            </a:r>
            <a:r>
              <a:rPr lang="zh-CN" altLang="en-US" sz="2400" dirty="0"/>
              <a:t>相关的边都 满流，则求出了一个可行流。</a:t>
            </a:r>
          </a:p>
        </p:txBody>
      </p:sp>
    </p:spTree>
    <p:extLst>
      <p:ext uri="{BB962C8B-B14F-4D97-AF65-F5344CB8AC3E}">
        <p14:creationId xmlns:p14="http://schemas.microsoft.com/office/powerpoint/2010/main" val="12508115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4810AA-FAEA-43BF-BF3F-CFD0DD641DB4}"/>
              </a:ext>
            </a:extLst>
          </p:cNvPr>
          <p:cNvSpPr>
            <a:spLocks noGrp="1"/>
          </p:cNvSpPr>
          <p:nvPr>
            <p:ph type="title"/>
          </p:nvPr>
        </p:nvSpPr>
        <p:spPr/>
        <p:txBody>
          <a:bodyPr/>
          <a:lstStyle/>
          <a:p>
            <a:r>
              <a:rPr lang="zh-CN" altLang="en-US" dirty="0"/>
              <a:t>无源汇可行流</a:t>
            </a:r>
          </a:p>
        </p:txBody>
      </p:sp>
      <p:sp>
        <p:nvSpPr>
          <p:cNvPr id="3" name="内容占位符 2">
            <a:extLst>
              <a:ext uri="{FF2B5EF4-FFF2-40B4-BE49-F238E27FC236}">
                <a16:creationId xmlns:a16="http://schemas.microsoft.com/office/drawing/2014/main" id="{CF2D04D7-B68B-4488-B57A-3901D1D97C19}"/>
              </a:ext>
            </a:extLst>
          </p:cNvPr>
          <p:cNvSpPr>
            <a:spLocks noGrp="1"/>
          </p:cNvSpPr>
          <p:nvPr>
            <p:ph idx="1"/>
          </p:nvPr>
        </p:nvSpPr>
        <p:spPr>
          <a:xfrm>
            <a:off x="1261871" y="1828800"/>
            <a:ext cx="9992283" cy="5029200"/>
          </a:xfrm>
        </p:spPr>
        <p:txBody>
          <a:bodyPr>
            <a:normAutofit lnSpcReduction="10000"/>
          </a:bodyPr>
          <a:lstStyle/>
          <a:p>
            <a:r>
              <a:rPr lang="zh-CN" altLang="en-US" sz="2400" dirty="0"/>
              <a:t> 以前写的最大流默认的下界为</a:t>
            </a:r>
            <a:r>
              <a:rPr lang="en-US" altLang="zh-CN" sz="2400" dirty="0"/>
              <a:t>0</a:t>
            </a:r>
            <a:r>
              <a:rPr lang="zh-CN" altLang="en-US" sz="2400" dirty="0"/>
              <a:t>，而这里的下界却不为</a:t>
            </a:r>
            <a:r>
              <a:rPr lang="en-US" altLang="zh-CN" sz="2400" dirty="0"/>
              <a:t>0</a:t>
            </a:r>
            <a:r>
              <a:rPr lang="zh-CN" altLang="en-US" sz="2400" dirty="0"/>
              <a:t>，所以我们要进行再构造让每条边的下界为</a:t>
            </a:r>
            <a:r>
              <a:rPr lang="en-US" altLang="zh-CN" sz="2400" dirty="0"/>
              <a:t>0</a:t>
            </a:r>
            <a:r>
              <a:rPr lang="zh-CN" altLang="en-US" sz="2400" dirty="0"/>
              <a:t>，这样做是为了方便处理。对于每条边有一个上界容量</a:t>
            </a:r>
            <a:r>
              <a:rPr lang="en-US" altLang="zh-CN" sz="2400" dirty="0"/>
              <a:t>up</a:t>
            </a:r>
            <a:r>
              <a:rPr lang="zh-CN" altLang="en-US" sz="2400" dirty="0"/>
              <a:t>和一个下界容量</a:t>
            </a:r>
            <a:r>
              <a:rPr lang="en-US" altLang="zh-CN" sz="2400" dirty="0"/>
              <a:t>low</a:t>
            </a:r>
            <a:r>
              <a:rPr lang="zh-CN" altLang="en-US" sz="2400" dirty="0"/>
              <a:t>，我们让这条边的容量下界变为</a:t>
            </a:r>
            <a:r>
              <a:rPr lang="en-US" altLang="zh-CN" sz="2400" dirty="0"/>
              <a:t>0</a:t>
            </a:r>
            <a:r>
              <a:rPr lang="zh-CN" altLang="en-US" sz="2400" dirty="0"/>
              <a:t>，上界为</a:t>
            </a:r>
            <a:r>
              <a:rPr lang="en-US" altLang="zh-CN" sz="2400" dirty="0"/>
              <a:t>up-low</a:t>
            </a:r>
            <a:r>
              <a:rPr lang="zh-CN" altLang="en-US" sz="2400" dirty="0"/>
              <a:t>。可是这样做了的话流量就不守恒了，为了再次满足流量守恒，即每个节点</a:t>
            </a:r>
            <a:r>
              <a:rPr lang="en-US" altLang="zh-CN" sz="2400" dirty="0"/>
              <a:t>"</a:t>
            </a:r>
            <a:r>
              <a:rPr lang="zh-CN" altLang="en-US" sz="2400" dirty="0"/>
              <a:t>入流</a:t>
            </a:r>
            <a:r>
              <a:rPr lang="en-US" altLang="zh-CN" sz="2400" dirty="0"/>
              <a:t>=</a:t>
            </a:r>
            <a:r>
              <a:rPr lang="zh-CN" altLang="en-US" sz="2400" dirty="0"/>
              <a:t>出流”，我们增设一个超级源点</a:t>
            </a:r>
            <a:r>
              <a:rPr lang="en-US" altLang="zh-CN" sz="2400" dirty="0" err="1"/>
              <a:t>st</a:t>
            </a:r>
            <a:r>
              <a:rPr lang="zh-CN" altLang="en-US" sz="2400" dirty="0"/>
              <a:t>和一个超级终点</a:t>
            </a:r>
            <a:r>
              <a:rPr lang="en-US" altLang="zh-CN" sz="2400" dirty="0" err="1"/>
              <a:t>sd</a:t>
            </a:r>
            <a:r>
              <a:rPr lang="zh-CN" altLang="en-US" sz="2400" dirty="0"/>
              <a:t>。我们开设一个数组</a:t>
            </a:r>
            <a:r>
              <a:rPr lang="en-US" altLang="zh-CN" sz="2400" dirty="0"/>
              <a:t>du[]</a:t>
            </a:r>
            <a:r>
              <a:rPr lang="zh-CN" altLang="en-US" sz="2400" dirty="0"/>
              <a:t>来记录每个节点的流量情况。</a:t>
            </a:r>
          </a:p>
          <a:p>
            <a:r>
              <a:rPr lang="en-US" altLang="zh-CN" sz="2400" dirty="0"/>
              <a:t>du[i]=in[i]</a:t>
            </a:r>
            <a:r>
              <a:rPr lang="zh-CN" altLang="en-US" sz="2400" dirty="0"/>
              <a:t>（</a:t>
            </a:r>
            <a:r>
              <a:rPr lang="en-US" altLang="zh-CN" sz="2400" dirty="0"/>
              <a:t>i</a:t>
            </a:r>
            <a:r>
              <a:rPr lang="zh-CN" altLang="en-US" sz="2400" dirty="0"/>
              <a:t>节点所有入流下界之和）</a:t>
            </a:r>
            <a:r>
              <a:rPr lang="en-US" altLang="zh-CN" sz="2400" dirty="0"/>
              <a:t>-out[i]</a:t>
            </a:r>
            <a:r>
              <a:rPr lang="zh-CN" altLang="en-US" sz="2400" dirty="0"/>
              <a:t>（</a:t>
            </a:r>
            <a:r>
              <a:rPr lang="en-US" altLang="zh-CN" sz="2400" dirty="0"/>
              <a:t>i</a:t>
            </a:r>
            <a:r>
              <a:rPr lang="zh-CN" altLang="en-US" sz="2400" dirty="0"/>
              <a:t>节点所有出流下界之和）。</a:t>
            </a:r>
          </a:p>
          <a:p>
            <a:r>
              <a:rPr lang="zh-CN" altLang="en-US" sz="2400" dirty="0"/>
              <a:t>当</a:t>
            </a:r>
            <a:r>
              <a:rPr lang="en-US" altLang="zh-CN" sz="2400" dirty="0"/>
              <a:t>du[i]</a:t>
            </a:r>
            <a:r>
              <a:rPr lang="zh-CN" altLang="en-US" sz="2400" dirty="0"/>
              <a:t>大于</a:t>
            </a:r>
            <a:r>
              <a:rPr lang="en-US" altLang="zh-CN" sz="2400" dirty="0"/>
              <a:t>0</a:t>
            </a:r>
            <a:r>
              <a:rPr lang="zh-CN" altLang="en-US" sz="2400" dirty="0"/>
              <a:t>的时候，</a:t>
            </a:r>
            <a:r>
              <a:rPr lang="en-US" altLang="zh-CN" sz="2400" dirty="0" err="1"/>
              <a:t>st</a:t>
            </a:r>
            <a:r>
              <a:rPr lang="zh-CN" altLang="en-US" sz="2400" dirty="0"/>
              <a:t>到</a:t>
            </a:r>
            <a:r>
              <a:rPr lang="en-US" altLang="zh-CN" sz="2400" dirty="0"/>
              <a:t>i</a:t>
            </a:r>
            <a:r>
              <a:rPr lang="zh-CN" altLang="en-US" sz="2400" dirty="0"/>
              <a:t>连一条流量为</a:t>
            </a:r>
            <a:r>
              <a:rPr lang="en-US" altLang="zh-CN" sz="2400" dirty="0"/>
              <a:t>du[i]</a:t>
            </a:r>
            <a:r>
              <a:rPr lang="zh-CN" altLang="en-US" sz="2400" dirty="0"/>
              <a:t>的边。</a:t>
            </a:r>
          </a:p>
          <a:p>
            <a:r>
              <a:rPr lang="zh-CN" altLang="en-US" sz="2400" dirty="0"/>
              <a:t>当</a:t>
            </a:r>
            <a:r>
              <a:rPr lang="en-US" altLang="zh-CN" sz="2400" dirty="0"/>
              <a:t>du[i]</a:t>
            </a:r>
            <a:r>
              <a:rPr lang="zh-CN" altLang="en-US" sz="2400" dirty="0"/>
              <a:t>小于</a:t>
            </a:r>
            <a:r>
              <a:rPr lang="en-US" altLang="zh-CN" sz="2400" dirty="0"/>
              <a:t>0</a:t>
            </a:r>
            <a:r>
              <a:rPr lang="zh-CN" altLang="en-US" sz="2400" dirty="0"/>
              <a:t>的时候，</a:t>
            </a:r>
            <a:r>
              <a:rPr lang="en-US" altLang="zh-CN" sz="2400" dirty="0"/>
              <a:t>i</a:t>
            </a:r>
            <a:r>
              <a:rPr lang="zh-CN" altLang="en-US" sz="2400" dirty="0"/>
              <a:t>到</a:t>
            </a:r>
            <a:r>
              <a:rPr lang="en-US" altLang="zh-CN" sz="2400" dirty="0" err="1"/>
              <a:t>sd</a:t>
            </a:r>
            <a:r>
              <a:rPr lang="zh-CN" altLang="en-US" sz="2400" dirty="0"/>
              <a:t>连一条流量为</a:t>
            </a:r>
            <a:r>
              <a:rPr lang="en-US" altLang="zh-CN" sz="2400" dirty="0"/>
              <a:t>-du[i]</a:t>
            </a:r>
            <a:r>
              <a:rPr lang="zh-CN" altLang="en-US" sz="2400" dirty="0"/>
              <a:t>的边。</a:t>
            </a:r>
          </a:p>
          <a:p>
            <a:r>
              <a:rPr lang="zh-CN" altLang="en-US" sz="2400" dirty="0"/>
              <a:t>最后对（</a:t>
            </a:r>
            <a:r>
              <a:rPr lang="en-US" altLang="zh-CN" sz="2400" dirty="0" err="1"/>
              <a:t>st</a:t>
            </a:r>
            <a:r>
              <a:rPr lang="zh-CN" altLang="en-US" sz="2400" dirty="0"/>
              <a:t>，</a:t>
            </a:r>
            <a:r>
              <a:rPr lang="en-US" altLang="zh-CN" sz="2400" dirty="0" err="1"/>
              <a:t>sd</a:t>
            </a:r>
            <a:r>
              <a:rPr lang="zh-CN" altLang="en-US" sz="2400" dirty="0"/>
              <a:t>）求一次最大流即可，当所有附加边全部满流时（即</a:t>
            </a:r>
            <a:r>
              <a:rPr lang="en-US" altLang="zh-CN" sz="2400" dirty="0"/>
              <a:t>maxflow==</a:t>
            </a:r>
            <a:r>
              <a:rPr lang="zh-CN" altLang="en-US" sz="2400" dirty="0"/>
              <a:t>所有</a:t>
            </a:r>
            <a:r>
              <a:rPr lang="en-US" altLang="zh-CN" sz="2400" dirty="0"/>
              <a:t>du[]&gt;0</a:t>
            </a:r>
            <a:r>
              <a:rPr lang="zh-CN" altLang="en-US" sz="2400" dirty="0"/>
              <a:t>之和），有可行解。</a:t>
            </a:r>
          </a:p>
          <a:p>
            <a:endParaRPr lang="zh-CN" altLang="en-US" dirty="0"/>
          </a:p>
        </p:txBody>
      </p:sp>
    </p:spTree>
    <p:extLst>
      <p:ext uri="{BB962C8B-B14F-4D97-AF65-F5344CB8AC3E}">
        <p14:creationId xmlns:p14="http://schemas.microsoft.com/office/powerpoint/2010/main" val="38228065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F8581C-BF33-4789-B80A-87CFFBDBB3BD}"/>
              </a:ext>
            </a:extLst>
          </p:cNvPr>
          <p:cNvSpPr>
            <a:spLocks noGrp="1"/>
          </p:cNvSpPr>
          <p:nvPr>
            <p:ph type="title"/>
          </p:nvPr>
        </p:nvSpPr>
        <p:spPr/>
        <p:txBody>
          <a:bodyPr/>
          <a:lstStyle/>
          <a:p>
            <a:r>
              <a:rPr lang="zh-CN" altLang="en-US" dirty="0"/>
              <a:t>有源汇可行流</a:t>
            </a:r>
          </a:p>
        </p:txBody>
      </p:sp>
      <p:sp>
        <p:nvSpPr>
          <p:cNvPr id="3" name="内容占位符 2">
            <a:extLst>
              <a:ext uri="{FF2B5EF4-FFF2-40B4-BE49-F238E27FC236}">
                <a16:creationId xmlns:a16="http://schemas.microsoft.com/office/drawing/2014/main" id="{48649F83-15F3-4339-A9A9-44ECF4D9A97C}"/>
              </a:ext>
            </a:extLst>
          </p:cNvPr>
          <p:cNvSpPr>
            <a:spLocks noGrp="1"/>
          </p:cNvSpPr>
          <p:nvPr>
            <p:ph idx="1"/>
          </p:nvPr>
        </p:nvSpPr>
        <p:spPr/>
        <p:txBody>
          <a:bodyPr>
            <a:normAutofit/>
          </a:bodyPr>
          <a:lstStyle/>
          <a:p>
            <a:r>
              <a:rPr lang="zh-CN" altLang="en-US" sz="2800" dirty="0"/>
              <a:t>有源汇可行流可以看做无源汇可行流中加入两个特殊点  与 ，且流出  的流量比如等于流入  的流量 </a:t>
            </a:r>
            <a:r>
              <a:rPr lang="en-US" altLang="zh-CN" sz="2800" dirty="0"/>
              <a:t>—— </a:t>
            </a:r>
            <a:r>
              <a:rPr lang="zh-CN" altLang="en-US" sz="2800" dirty="0"/>
              <a:t>我们增加一条从</a:t>
            </a:r>
            <a:r>
              <a:rPr lang="en-US" altLang="zh-CN" sz="2800" dirty="0"/>
              <a:t>T</a:t>
            </a:r>
            <a:r>
              <a:rPr lang="zh-CN" altLang="en-US" sz="2800" dirty="0"/>
              <a:t>到</a:t>
            </a:r>
            <a:r>
              <a:rPr lang="en-US" altLang="zh-CN" sz="2800" dirty="0"/>
              <a:t>S</a:t>
            </a:r>
            <a:r>
              <a:rPr lang="zh-CN" altLang="en-US" sz="2800" dirty="0"/>
              <a:t>的容量为正无穷的边，使</a:t>
            </a:r>
            <a:r>
              <a:rPr lang="en-US" altLang="zh-CN" sz="2800" dirty="0"/>
              <a:t>S</a:t>
            </a:r>
            <a:r>
              <a:rPr lang="zh-CN" altLang="en-US" sz="2800" dirty="0"/>
              <a:t>与</a:t>
            </a:r>
            <a:r>
              <a:rPr lang="en-US" altLang="zh-CN" sz="2800" dirty="0"/>
              <a:t>T</a:t>
            </a:r>
            <a:r>
              <a:rPr lang="zh-CN" altLang="en-US" sz="2800" dirty="0"/>
              <a:t>也满足流量平衡条件，即可转化为无源汇可行流。</a:t>
            </a:r>
          </a:p>
        </p:txBody>
      </p:sp>
    </p:spTree>
    <p:extLst>
      <p:ext uri="{BB962C8B-B14F-4D97-AF65-F5344CB8AC3E}">
        <p14:creationId xmlns:p14="http://schemas.microsoft.com/office/powerpoint/2010/main" val="9931250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0DF5CB-4C54-4C81-9604-0878E492485E}"/>
              </a:ext>
            </a:extLst>
          </p:cNvPr>
          <p:cNvSpPr>
            <a:spLocks noGrp="1"/>
          </p:cNvSpPr>
          <p:nvPr>
            <p:ph type="title"/>
          </p:nvPr>
        </p:nvSpPr>
        <p:spPr/>
        <p:txBody>
          <a:bodyPr/>
          <a:lstStyle/>
          <a:p>
            <a:r>
              <a:rPr lang="zh-CN" altLang="en-US" dirty="0"/>
              <a:t>有源汇最大流</a:t>
            </a:r>
          </a:p>
        </p:txBody>
      </p:sp>
      <p:sp>
        <p:nvSpPr>
          <p:cNvPr id="3" name="内容占位符 2">
            <a:extLst>
              <a:ext uri="{FF2B5EF4-FFF2-40B4-BE49-F238E27FC236}">
                <a16:creationId xmlns:a16="http://schemas.microsoft.com/office/drawing/2014/main" id="{9348E330-E247-464F-8CD2-2F65CC99E050}"/>
              </a:ext>
            </a:extLst>
          </p:cNvPr>
          <p:cNvSpPr>
            <a:spLocks noGrp="1"/>
          </p:cNvSpPr>
          <p:nvPr>
            <p:ph idx="1"/>
          </p:nvPr>
        </p:nvSpPr>
        <p:spPr/>
        <p:txBody>
          <a:bodyPr>
            <a:normAutofit lnSpcReduction="10000"/>
          </a:bodyPr>
          <a:lstStyle/>
          <a:p>
            <a:r>
              <a:rPr lang="zh-CN" altLang="en-US" sz="2800" dirty="0"/>
              <a:t>首先，使用有源汇可行流算法，判断是否有解。如果有解，残量网络的状态即为一组可行解。此时所有原图中边的下界均已满足，而这些下界的满足是由与超级源汇点</a:t>
            </a:r>
            <a:r>
              <a:rPr lang="en-US" altLang="zh-CN" sz="2800" dirty="0"/>
              <a:t>S</a:t>
            </a:r>
            <a:r>
              <a:rPr lang="zh-CN" altLang="en-US" sz="2800" dirty="0"/>
              <a:t>与</a:t>
            </a:r>
            <a:r>
              <a:rPr lang="en-US" altLang="zh-CN" sz="2800" dirty="0"/>
              <a:t>T</a:t>
            </a:r>
            <a:r>
              <a:rPr lang="zh-CN" altLang="en-US" sz="2800" dirty="0"/>
              <a:t>相连的边实现的。考虑直接从</a:t>
            </a:r>
            <a:r>
              <a:rPr lang="en-US" altLang="zh-CN" sz="2800" dirty="0"/>
              <a:t>S</a:t>
            </a:r>
            <a:r>
              <a:rPr lang="zh-CN" altLang="en-US" sz="2800" dirty="0"/>
              <a:t>向</a:t>
            </a:r>
            <a:r>
              <a:rPr lang="en-US" altLang="zh-CN" sz="2800" dirty="0"/>
              <a:t>T</a:t>
            </a:r>
            <a:r>
              <a:rPr lang="zh-CN" altLang="en-US" sz="2800" dirty="0"/>
              <a:t>增广 </a:t>
            </a:r>
            <a:r>
              <a:rPr lang="en-US" altLang="zh-CN" sz="2800" dirty="0"/>
              <a:t>—— </a:t>
            </a:r>
            <a:r>
              <a:rPr lang="zh-CN" altLang="en-US" sz="2800" dirty="0"/>
              <a:t>因为</a:t>
            </a:r>
            <a:r>
              <a:rPr lang="en-US" altLang="zh-CN" sz="2800" dirty="0"/>
              <a:t>S</a:t>
            </a:r>
            <a:r>
              <a:rPr lang="zh-CN" altLang="en-US" sz="2800" dirty="0"/>
              <a:t>没有入边，并且</a:t>
            </a:r>
            <a:r>
              <a:rPr lang="en-US" altLang="zh-CN" sz="2800" dirty="0"/>
              <a:t>T</a:t>
            </a:r>
            <a:r>
              <a:rPr lang="zh-CN" altLang="en-US" sz="2800" dirty="0"/>
              <a:t>没有出边，所以</a:t>
            </a:r>
            <a:r>
              <a:rPr lang="en-US" altLang="zh-CN" sz="2800" dirty="0"/>
              <a:t>S</a:t>
            </a:r>
            <a:r>
              <a:rPr lang="zh-CN" altLang="en-US" sz="2800" dirty="0"/>
              <a:t>到</a:t>
            </a:r>
            <a:r>
              <a:rPr lang="en-US" altLang="zh-CN" sz="2800" dirty="0"/>
              <a:t>T</a:t>
            </a:r>
            <a:r>
              <a:rPr lang="zh-CN" altLang="en-US" sz="2800" dirty="0"/>
              <a:t>的增广路不可能经过</a:t>
            </a:r>
            <a:r>
              <a:rPr lang="en-US" altLang="zh-CN" sz="2800" dirty="0"/>
              <a:t>S</a:t>
            </a:r>
            <a:r>
              <a:rPr lang="zh-CN" altLang="en-US" sz="2800" dirty="0"/>
              <a:t>或</a:t>
            </a:r>
            <a:r>
              <a:rPr lang="en-US" altLang="zh-CN" sz="2800" dirty="0"/>
              <a:t>T</a:t>
            </a:r>
            <a:r>
              <a:rPr lang="zh-CN" altLang="en-US" sz="2800" dirty="0"/>
              <a:t>。并且</a:t>
            </a:r>
            <a:r>
              <a:rPr lang="en-US" altLang="zh-CN" sz="2800" dirty="0"/>
              <a:t>T</a:t>
            </a:r>
            <a:r>
              <a:rPr lang="zh-CN" altLang="en-US" sz="2800" dirty="0"/>
              <a:t>到</a:t>
            </a:r>
            <a:r>
              <a:rPr lang="en-US" altLang="zh-CN" sz="2800" dirty="0"/>
              <a:t>S</a:t>
            </a:r>
            <a:r>
              <a:rPr lang="zh-CN" altLang="en-US" sz="2800" dirty="0"/>
              <a:t>的边也不会影响增广。即，直接从</a:t>
            </a:r>
            <a:r>
              <a:rPr lang="en-US" altLang="zh-CN" sz="2800" dirty="0"/>
              <a:t>S</a:t>
            </a:r>
            <a:r>
              <a:rPr lang="zh-CN" altLang="en-US" sz="2800" dirty="0"/>
              <a:t>向</a:t>
            </a:r>
            <a:r>
              <a:rPr lang="en-US" altLang="zh-CN" sz="2800" dirty="0"/>
              <a:t>T</a:t>
            </a:r>
            <a:r>
              <a:rPr lang="zh-CN" altLang="en-US" sz="2800" dirty="0"/>
              <a:t>增广不会破坏已经满足的下界，且答案一定合法。</a:t>
            </a:r>
          </a:p>
          <a:p>
            <a:r>
              <a:rPr lang="zh-CN" altLang="en-US" sz="2800" dirty="0"/>
              <a:t>在求出可行流之后，直接在残量网络上求</a:t>
            </a:r>
            <a:r>
              <a:rPr lang="en-US" altLang="zh-CN" sz="2800" dirty="0"/>
              <a:t>S</a:t>
            </a:r>
            <a:r>
              <a:rPr lang="zh-CN" altLang="en-US" sz="2800" dirty="0"/>
              <a:t>到 </a:t>
            </a:r>
            <a:r>
              <a:rPr lang="en-US" altLang="zh-CN" sz="2800" dirty="0"/>
              <a:t>T</a:t>
            </a:r>
            <a:r>
              <a:rPr lang="zh-CN" altLang="en-US" sz="2800" dirty="0"/>
              <a:t>的最大流即可。</a:t>
            </a:r>
          </a:p>
          <a:p>
            <a:endParaRPr lang="zh-CN" altLang="en-US" dirty="0"/>
          </a:p>
        </p:txBody>
      </p:sp>
    </p:spTree>
    <p:extLst>
      <p:ext uri="{BB962C8B-B14F-4D97-AF65-F5344CB8AC3E}">
        <p14:creationId xmlns:p14="http://schemas.microsoft.com/office/powerpoint/2010/main" val="40457608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58054D-8279-458D-B3EA-E87A2833F1FD}"/>
              </a:ext>
            </a:extLst>
          </p:cNvPr>
          <p:cNvSpPr>
            <a:spLocks noGrp="1"/>
          </p:cNvSpPr>
          <p:nvPr>
            <p:ph type="title"/>
          </p:nvPr>
        </p:nvSpPr>
        <p:spPr/>
        <p:txBody>
          <a:bodyPr/>
          <a:lstStyle/>
          <a:p>
            <a:r>
              <a:rPr lang="zh-CN" altLang="en-US" dirty="0"/>
              <a:t>有源汇最小流</a:t>
            </a:r>
          </a:p>
        </p:txBody>
      </p:sp>
      <p:sp>
        <p:nvSpPr>
          <p:cNvPr id="3" name="内容占位符 2">
            <a:extLst>
              <a:ext uri="{FF2B5EF4-FFF2-40B4-BE49-F238E27FC236}">
                <a16:creationId xmlns:a16="http://schemas.microsoft.com/office/drawing/2014/main" id="{7E248A6C-02B7-4CAD-85AA-5F3CC254611F}"/>
              </a:ext>
            </a:extLst>
          </p:cNvPr>
          <p:cNvSpPr>
            <a:spLocks noGrp="1"/>
          </p:cNvSpPr>
          <p:nvPr>
            <p:ph idx="1"/>
          </p:nvPr>
        </p:nvSpPr>
        <p:spPr/>
        <p:txBody>
          <a:bodyPr/>
          <a:lstStyle/>
          <a:p>
            <a:r>
              <a:rPr lang="zh-CN" altLang="en-US" sz="2400" dirty="0"/>
              <a:t>类似最大流，首先也要求出可行流，并且得到</a:t>
            </a:r>
            <a:r>
              <a:rPr lang="en-US" altLang="zh-CN" sz="2400" dirty="0"/>
              <a:t>S</a:t>
            </a:r>
            <a:r>
              <a:rPr lang="zh-CN" altLang="en-US" sz="2400" dirty="0"/>
              <a:t>到</a:t>
            </a:r>
            <a:r>
              <a:rPr lang="en-US" altLang="zh-CN" sz="2400" dirty="0"/>
              <a:t>T</a:t>
            </a:r>
            <a:r>
              <a:rPr lang="zh-CN" altLang="en-US" sz="2400" dirty="0"/>
              <a:t>的流量，即求可行流时连接的从</a:t>
            </a:r>
            <a:r>
              <a:rPr lang="en-US" altLang="zh-CN" sz="2400" dirty="0"/>
              <a:t>S</a:t>
            </a:r>
            <a:r>
              <a:rPr lang="zh-CN" altLang="en-US" sz="2400" dirty="0"/>
              <a:t>到</a:t>
            </a:r>
            <a:r>
              <a:rPr lang="en-US" altLang="zh-CN" sz="2400" dirty="0"/>
              <a:t>T</a:t>
            </a:r>
            <a:r>
              <a:rPr lang="zh-CN" altLang="en-US" sz="2400" dirty="0"/>
              <a:t>的边的流量。</a:t>
            </a:r>
          </a:p>
          <a:p>
            <a:r>
              <a:rPr lang="zh-CN" altLang="en-US" sz="2400" dirty="0"/>
              <a:t>我们的最优化目标是使</a:t>
            </a:r>
            <a:r>
              <a:rPr lang="en-US" altLang="zh-CN" sz="2400" dirty="0"/>
              <a:t>S</a:t>
            </a:r>
            <a:r>
              <a:rPr lang="zh-CN" altLang="en-US" sz="2400" dirty="0"/>
              <a:t>到</a:t>
            </a:r>
            <a:r>
              <a:rPr lang="en-US" altLang="zh-CN" sz="2400" dirty="0"/>
              <a:t>T</a:t>
            </a:r>
            <a:r>
              <a:rPr lang="zh-CN" altLang="en-US" sz="2400" dirty="0"/>
              <a:t>的流量最小，即希望从可行流中尽量减去一些从</a:t>
            </a:r>
            <a:r>
              <a:rPr lang="en-US" altLang="zh-CN" sz="2400" dirty="0"/>
              <a:t>S</a:t>
            </a:r>
            <a:r>
              <a:rPr lang="zh-CN" altLang="en-US" sz="2400" dirty="0"/>
              <a:t>到</a:t>
            </a:r>
            <a:r>
              <a:rPr lang="en-US" altLang="zh-CN" sz="2400" dirty="0"/>
              <a:t>T</a:t>
            </a:r>
            <a:r>
              <a:rPr lang="zh-CN" altLang="en-US" sz="2400" dirty="0"/>
              <a:t>的流量，为了求出在满足流量平衡的情况下能减少的流量，我们从</a:t>
            </a:r>
            <a:r>
              <a:rPr lang="en-US" altLang="zh-CN" sz="2400" dirty="0"/>
              <a:t>T</a:t>
            </a:r>
            <a:r>
              <a:rPr lang="zh-CN" altLang="en-US" sz="2400" dirty="0"/>
              <a:t>向</a:t>
            </a:r>
            <a:r>
              <a:rPr lang="en-US" altLang="zh-CN" sz="2400" dirty="0"/>
              <a:t>S</a:t>
            </a:r>
            <a:r>
              <a:rPr lang="zh-CN" altLang="en-US" sz="2400" dirty="0"/>
              <a:t>增广，此时得到的</a:t>
            </a:r>
            <a:r>
              <a:rPr lang="en-US" altLang="zh-CN" sz="2400" dirty="0"/>
              <a:t>T</a:t>
            </a:r>
            <a:r>
              <a:rPr lang="zh-CN" altLang="en-US" sz="2400" dirty="0"/>
              <a:t>到</a:t>
            </a:r>
            <a:r>
              <a:rPr lang="en-US" altLang="zh-CN" sz="2400" dirty="0"/>
              <a:t>S</a:t>
            </a:r>
            <a:r>
              <a:rPr lang="zh-CN" altLang="en-US" sz="2400" dirty="0"/>
              <a:t>的最大流即为</a:t>
            </a:r>
            <a:r>
              <a:rPr lang="en-US" altLang="zh-CN" sz="2400" dirty="0"/>
              <a:t>S</a:t>
            </a:r>
            <a:r>
              <a:rPr lang="zh-CN" altLang="en-US" sz="2400" dirty="0"/>
              <a:t>到的</a:t>
            </a:r>
            <a:r>
              <a:rPr lang="en-US" altLang="zh-CN" sz="2400" dirty="0"/>
              <a:t>T</a:t>
            </a:r>
            <a:r>
              <a:rPr lang="zh-CN" altLang="en-US" sz="2400" dirty="0"/>
              <a:t>流量中能减去的最大的流量。</a:t>
            </a:r>
          </a:p>
          <a:p>
            <a:r>
              <a:rPr lang="zh-CN" altLang="en-US" sz="2400" dirty="0"/>
              <a:t>在求解可行流时，多加入的</a:t>
            </a:r>
            <a:r>
              <a:rPr lang="en-US" altLang="zh-CN" sz="2400" dirty="0"/>
              <a:t>T</a:t>
            </a:r>
            <a:r>
              <a:rPr lang="zh-CN" altLang="en-US" sz="2400" dirty="0"/>
              <a:t>到</a:t>
            </a:r>
            <a:r>
              <a:rPr lang="en-US" altLang="zh-CN" sz="2400" dirty="0"/>
              <a:t>S</a:t>
            </a:r>
            <a:r>
              <a:rPr lang="zh-CN" altLang="en-US" sz="2400" dirty="0"/>
              <a:t>的边会使</a:t>
            </a:r>
            <a:r>
              <a:rPr lang="en-US" altLang="zh-CN" sz="2400" dirty="0"/>
              <a:t>T</a:t>
            </a:r>
            <a:r>
              <a:rPr lang="zh-CN" altLang="en-US" sz="2400" dirty="0"/>
              <a:t>到</a:t>
            </a:r>
            <a:r>
              <a:rPr lang="en-US" altLang="zh-CN" sz="2400" dirty="0"/>
              <a:t>S</a:t>
            </a:r>
            <a:r>
              <a:rPr lang="zh-CN" altLang="en-US" sz="2400" dirty="0"/>
              <a:t>的最大流总是正无穷，我们必须删掉这条边，才能保证从</a:t>
            </a:r>
            <a:r>
              <a:rPr lang="en-US" altLang="zh-CN" sz="2400" dirty="0"/>
              <a:t>T</a:t>
            </a:r>
            <a:r>
              <a:rPr lang="zh-CN" altLang="en-US" sz="2400" dirty="0"/>
              <a:t>到</a:t>
            </a:r>
            <a:r>
              <a:rPr lang="en-US" altLang="zh-CN" sz="2400" dirty="0"/>
              <a:t>S</a:t>
            </a:r>
            <a:r>
              <a:rPr lang="zh-CN" altLang="en-US" sz="2400" dirty="0"/>
              <a:t>增广时只经过原图中的边。</a:t>
            </a:r>
          </a:p>
          <a:p>
            <a:endParaRPr lang="zh-CN" altLang="en-US" dirty="0"/>
          </a:p>
        </p:txBody>
      </p:sp>
    </p:spTree>
    <p:extLst>
      <p:ext uri="{BB962C8B-B14F-4D97-AF65-F5344CB8AC3E}">
        <p14:creationId xmlns:p14="http://schemas.microsoft.com/office/powerpoint/2010/main" val="7766697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A8502-8B90-4ED0-8A60-FC87CA7FB468}"/>
              </a:ext>
            </a:extLst>
          </p:cNvPr>
          <p:cNvSpPr>
            <a:spLocks noGrp="1"/>
          </p:cNvSpPr>
          <p:nvPr>
            <p:ph type="title"/>
          </p:nvPr>
        </p:nvSpPr>
        <p:spPr/>
        <p:txBody>
          <a:bodyPr/>
          <a:lstStyle/>
          <a:p>
            <a:r>
              <a:rPr lang="zh-CN" altLang="en-US" dirty="0"/>
              <a:t>例题</a:t>
            </a:r>
          </a:p>
        </p:txBody>
      </p:sp>
      <p:sp>
        <p:nvSpPr>
          <p:cNvPr id="3" name="内容占位符 2">
            <a:extLst>
              <a:ext uri="{FF2B5EF4-FFF2-40B4-BE49-F238E27FC236}">
                <a16:creationId xmlns:a16="http://schemas.microsoft.com/office/drawing/2014/main" id="{F2F85830-C34B-4A36-A4CC-5F42464AAE3A}"/>
              </a:ext>
            </a:extLst>
          </p:cNvPr>
          <p:cNvSpPr>
            <a:spLocks noGrp="1"/>
          </p:cNvSpPr>
          <p:nvPr>
            <p:ph idx="1"/>
          </p:nvPr>
        </p:nvSpPr>
        <p:spPr>
          <a:xfrm>
            <a:off x="1261871" y="1828800"/>
            <a:ext cx="10023163" cy="4351337"/>
          </a:xfrm>
        </p:spPr>
        <p:txBody>
          <a:bodyPr>
            <a:normAutofit/>
          </a:bodyPr>
          <a:lstStyle/>
          <a:p>
            <a:r>
              <a:rPr lang="zh-CN" altLang="en-US" sz="2400" dirty="0"/>
              <a:t>现在有个 </a:t>
            </a:r>
            <a:r>
              <a:rPr lang="en-US" altLang="zh-CN" sz="2400" dirty="0"/>
              <a:t>N × M </a:t>
            </a:r>
            <a:r>
              <a:rPr lang="zh-CN" altLang="en-US" sz="2400" dirty="0"/>
              <a:t>的空棋盘，要往格子里摆棋子。每个格子可以摆一个棋子，但是每行每列都有各自的棋子数目的上限和下限。</a:t>
            </a:r>
            <a:endParaRPr lang="en-US" altLang="zh-CN" sz="2400" dirty="0"/>
          </a:p>
          <a:p>
            <a:r>
              <a:rPr lang="zh-CN" altLang="en-US" sz="2400" dirty="0"/>
              <a:t>小 </a:t>
            </a:r>
            <a:r>
              <a:rPr lang="en-US" altLang="zh-CN" sz="2400" dirty="0"/>
              <a:t>S </a:t>
            </a:r>
            <a:r>
              <a:rPr lang="zh-CN" altLang="en-US" sz="2400" dirty="0"/>
              <a:t>提出了个他喜欢的摆放方案，不一定合法，但不会超过上限限制。</a:t>
            </a:r>
            <a:endParaRPr lang="en-US" altLang="zh-CN" sz="2400" dirty="0"/>
          </a:p>
          <a:p>
            <a:r>
              <a:rPr lang="zh-CN" altLang="en-US" sz="2400" dirty="0"/>
              <a:t>小 </a:t>
            </a:r>
            <a:r>
              <a:rPr lang="en-US" altLang="zh-CN" sz="2400" dirty="0"/>
              <a:t>W </a:t>
            </a:r>
            <a:r>
              <a:rPr lang="zh-CN" altLang="en-US" sz="2400" dirty="0"/>
              <a:t>需要找到一个合法的方案，使得跟小 </a:t>
            </a:r>
            <a:r>
              <a:rPr lang="en-US" altLang="zh-CN" sz="2400" dirty="0"/>
              <a:t>S </a:t>
            </a:r>
            <a:r>
              <a:rPr lang="zh-CN" altLang="en-US" sz="2400" dirty="0"/>
              <a:t>的方案状态不同的格子数目最少。一个格子如果在一个方案中摆了棋子，但在另一个方案中没摆棋子，则视为状态不同。两个方案摆放的棋子数目可以不相同。</a:t>
            </a:r>
            <a:endParaRPr lang="en-US" altLang="zh-CN" sz="2400" dirty="0"/>
          </a:p>
          <a:p>
            <a:r>
              <a:rPr lang="zh-CN" altLang="en-US" sz="2400" dirty="0"/>
              <a:t>小</a:t>
            </a:r>
            <a:r>
              <a:rPr lang="en-US" altLang="zh-CN" sz="2400" dirty="0"/>
              <a:t>S</a:t>
            </a:r>
            <a:r>
              <a:rPr lang="zh-CN" altLang="en-US" sz="2400" dirty="0"/>
              <a:t>的原始棋盘中有</a:t>
            </a:r>
            <a:r>
              <a:rPr lang="en-US" altLang="zh-CN" sz="2400" dirty="0"/>
              <a:t>K</a:t>
            </a:r>
            <a:r>
              <a:rPr lang="zh-CN" altLang="en-US" sz="2400" dirty="0"/>
              <a:t>个棋子。</a:t>
            </a:r>
            <a:endParaRPr lang="en-US" altLang="zh-CN" sz="2400" dirty="0"/>
          </a:p>
          <a:p>
            <a:r>
              <a:rPr lang="en-US" altLang="zh-CN" dirty="0"/>
              <a:t>1 ≤ N,M ≤ 50 .</a:t>
            </a:r>
          </a:p>
          <a:p>
            <a:r>
              <a:rPr lang="en-US" altLang="zh-CN" sz="2400" dirty="0"/>
              <a:t>50%</a:t>
            </a:r>
            <a:r>
              <a:rPr lang="zh-CN" altLang="en-US" sz="2400" dirty="0"/>
              <a:t>的数据，</a:t>
            </a:r>
            <a:r>
              <a:rPr lang="en-US" altLang="zh-CN" sz="2400" dirty="0"/>
              <a:t>K=0</a:t>
            </a:r>
          </a:p>
        </p:txBody>
      </p:sp>
    </p:spTree>
    <p:extLst>
      <p:ext uri="{BB962C8B-B14F-4D97-AF65-F5344CB8AC3E}">
        <p14:creationId xmlns:p14="http://schemas.microsoft.com/office/powerpoint/2010/main" val="14419592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D63161-438B-446B-A216-5241A8E77F22}"/>
              </a:ext>
            </a:extLst>
          </p:cNvPr>
          <p:cNvSpPr>
            <a:spLocks noGrp="1"/>
          </p:cNvSpPr>
          <p:nvPr>
            <p:ph type="title"/>
          </p:nvPr>
        </p:nvSpPr>
        <p:spPr/>
        <p:txBody>
          <a:bodyPr/>
          <a:lstStyle/>
          <a:p>
            <a:r>
              <a:rPr lang="zh-CN" altLang="en-US" dirty="0"/>
              <a:t>题解</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CA9968E-FCBB-46A5-8E04-6C2C739147BE}"/>
                  </a:ext>
                </a:extLst>
              </p:cNvPr>
              <p:cNvSpPr>
                <a:spLocks noGrp="1"/>
              </p:cNvSpPr>
              <p:nvPr>
                <p:ph idx="1"/>
              </p:nvPr>
            </p:nvSpPr>
            <p:spPr>
              <a:xfrm>
                <a:off x="1261872" y="1828800"/>
                <a:ext cx="9276030" cy="4735002"/>
              </a:xfrm>
            </p:spPr>
            <p:txBody>
              <a:bodyPr>
                <a:normAutofit fontScale="92500"/>
              </a:bodyPr>
              <a:lstStyle/>
              <a:p>
                <a:r>
                  <a:rPr lang="en-US" altLang="zh-CN" sz="2400" dirty="0"/>
                  <a:t>K=0</a:t>
                </a:r>
              </a:p>
              <a:p>
                <a:r>
                  <a:rPr lang="zh-CN" altLang="zh-CN" sz="2400" dirty="0"/>
                  <a:t>可建容量带上下界的最小费用可行流。新建源</a:t>
                </a:r>
                <a14:m>
                  <m:oMath xmlns:m="http://schemas.openxmlformats.org/officeDocument/2006/math">
                    <m:r>
                      <m:rPr>
                        <m:sty m:val="p"/>
                      </m:rPr>
                      <a:rPr lang="en-US" altLang="zh-CN" sz="2400">
                        <a:latin typeface="Cambria Math" panose="02040503050406030204" pitchFamily="18" charset="0"/>
                      </a:rPr>
                      <m:t>s</m:t>
                    </m:r>
                  </m:oMath>
                </a14:m>
                <a:r>
                  <a:rPr lang="zh-CN" altLang="zh-CN" sz="2400" dirty="0"/>
                  <a:t>和汇</a:t>
                </a:r>
                <a14:m>
                  <m:oMath xmlns:m="http://schemas.openxmlformats.org/officeDocument/2006/math">
                    <m:r>
                      <m:rPr>
                        <m:sty m:val="p"/>
                      </m:rPr>
                      <a:rPr lang="en-US" altLang="zh-CN" sz="2400">
                        <a:latin typeface="Cambria Math" panose="02040503050406030204" pitchFamily="18" charset="0"/>
                      </a:rPr>
                      <m:t>t</m:t>
                    </m:r>
                  </m:oMath>
                </a14:m>
                <a:r>
                  <a:rPr lang="zh-CN" altLang="zh-CN" sz="2400" dirty="0"/>
                  <a:t>，对第</a:t>
                </a:r>
                <a:r>
                  <a:rPr lang="en-US" altLang="zh-CN" sz="2400" dirty="0"/>
                  <a:t>i</a:t>
                </a:r>
                <a:r>
                  <a:rPr lang="zh-CN" altLang="zh-CN" sz="2400" dirty="0"/>
                  <a:t>行建立节点</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𝑖</m:t>
                        </m:r>
                      </m:sub>
                    </m:sSub>
                  </m:oMath>
                </a14:m>
                <a:r>
                  <a:rPr lang="zh-CN" altLang="zh-CN" sz="2400" dirty="0"/>
                  <a:t>，对第</a:t>
                </a:r>
                <a:r>
                  <a:rPr lang="en-US" altLang="zh-CN" sz="2400" dirty="0"/>
                  <a:t>j</a:t>
                </a:r>
                <a:r>
                  <a:rPr lang="zh-CN" altLang="zh-CN" sz="2400" dirty="0"/>
                  <a:t>列建立节点</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𝑐</m:t>
                        </m:r>
                      </m:e>
                      <m:sub>
                        <m:r>
                          <a:rPr lang="en-US" altLang="zh-CN" sz="2400" i="1">
                            <a:latin typeface="Cambria Math" panose="02040503050406030204" pitchFamily="18" charset="0"/>
                          </a:rPr>
                          <m:t>𝑗</m:t>
                        </m:r>
                      </m:sub>
                    </m:sSub>
                  </m:oMath>
                </a14:m>
                <a:r>
                  <a:rPr lang="zh-CN" altLang="zh-CN" sz="2400" dirty="0"/>
                  <a:t>。</a:t>
                </a:r>
                <a14:m>
                  <m:oMath xmlns:m="http://schemas.openxmlformats.org/officeDocument/2006/math">
                    <m:r>
                      <m:rPr>
                        <m:sty m:val="p"/>
                      </m:rPr>
                      <a:rPr lang="en-US" altLang="zh-CN" sz="2400">
                        <a:latin typeface="Cambria Math" panose="02040503050406030204" pitchFamily="18" charset="0"/>
                      </a:rPr>
                      <m:t>s</m:t>
                    </m:r>
                  </m:oMath>
                </a14:m>
                <a:r>
                  <a:rPr lang="zh-CN" altLang="zh-CN" sz="2400" dirty="0"/>
                  <a:t>向</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𝑖</m:t>
                        </m:r>
                      </m:sub>
                    </m:sSub>
                  </m:oMath>
                </a14:m>
                <a:r>
                  <a:rPr lang="zh-CN" altLang="zh-CN" sz="2400" dirty="0"/>
                  <a:t>连容量上下界为第</a:t>
                </a:r>
                <a:r>
                  <a:rPr lang="en-US" altLang="zh-CN" sz="2400" dirty="0"/>
                  <a:t>i</a:t>
                </a:r>
                <a:r>
                  <a:rPr lang="zh-CN" altLang="zh-CN" sz="2400" dirty="0"/>
                  <a:t>行容量上下界的边，</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𝑐</m:t>
                        </m:r>
                      </m:e>
                      <m:sub>
                        <m:r>
                          <a:rPr lang="en-US" altLang="zh-CN" sz="2400" i="1">
                            <a:latin typeface="Cambria Math" panose="02040503050406030204" pitchFamily="18" charset="0"/>
                          </a:rPr>
                          <m:t>𝑗</m:t>
                        </m:r>
                      </m:sub>
                    </m:sSub>
                  </m:oMath>
                </a14:m>
                <a:r>
                  <a:rPr lang="zh-CN" altLang="zh-CN" sz="2400" dirty="0"/>
                  <a:t>也向</a:t>
                </a:r>
                <a14:m>
                  <m:oMath xmlns:m="http://schemas.openxmlformats.org/officeDocument/2006/math">
                    <m:r>
                      <m:rPr>
                        <m:sty m:val="p"/>
                      </m:rPr>
                      <a:rPr lang="en-US" altLang="zh-CN" sz="2400">
                        <a:latin typeface="Cambria Math" panose="02040503050406030204" pitchFamily="18" charset="0"/>
                      </a:rPr>
                      <m:t>t</m:t>
                    </m:r>
                  </m:oMath>
                </a14:m>
                <a:r>
                  <a:rPr lang="zh-CN" altLang="zh-CN" sz="2400" dirty="0"/>
                  <a:t>连同样的边，</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𝑖</m:t>
                        </m:r>
                      </m:sub>
                    </m:sSub>
                  </m:oMath>
                </a14:m>
                <a:r>
                  <a:rPr lang="zh-CN" altLang="zh-CN" sz="2400" dirty="0"/>
                  <a:t>向</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𝑐</m:t>
                        </m:r>
                      </m:e>
                      <m:sub>
                        <m:r>
                          <a:rPr lang="en-US" altLang="zh-CN" sz="2400" i="1">
                            <a:latin typeface="Cambria Math" panose="02040503050406030204" pitchFamily="18" charset="0"/>
                          </a:rPr>
                          <m:t>𝑗</m:t>
                        </m:r>
                      </m:sub>
                    </m:sSub>
                  </m:oMath>
                </a14:m>
                <a:r>
                  <a:rPr lang="zh-CN" altLang="zh-CN" sz="2400" dirty="0"/>
                  <a:t>连容量为</a:t>
                </a:r>
                <a:r>
                  <a:rPr lang="en-US" altLang="zh-CN" sz="2400" dirty="0"/>
                  <a:t>1</a:t>
                </a:r>
                <a:r>
                  <a:rPr lang="zh-CN" altLang="zh-CN" sz="2400" dirty="0"/>
                  <a:t>费用为</a:t>
                </a:r>
                <a:r>
                  <a:rPr lang="en-US" altLang="zh-CN" sz="2400" dirty="0"/>
                  <a:t>1</a:t>
                </a:r>
                <a:r>
                  <a:rPr lang="zh-CN" altLang="zh-CN" sz="2400" dirty="0"/>
                  <a:t>的边。</a:t>
                </a:r>
                <a:endParaRPr lang="en-US" altLang="zh-CN" sz="2400" dirty="0"/>
              </a:p>
              <a:p>
                <a:r>
                  <a:rPr lang="zh-CN" altLang="en-US" sz="2400" dirty="0"/>
                  <a:t>具体：</a:t>
                </a:r>
                <a:endParaRPr lang="en-US" altLang="zh-CN" sz="2400" dirty="0"/>
              </a:p>
              <a:p>
                <a:r>
                  <a:rPr lang="zh-CN" altLang="zh-CN" sz="2400" dirty="0"/>
                  <a:t>通过添加超级源汇</a:t>
                </a:r>
                <a14:m>
                  <m:oMath xmlns:m="http://schemas.openxmlformats.org/officeDocument/2006/math">
                    <m:r>
                      <m:rPr>
                        <m:sty m:val="p"/>
                      </m:rPr>
                      <a:rPr lang="en-US" altLang="zh-CN" sz="2400">
                        <a:latin typeface="Cambria Math" panose="02040503050406030204" pitchFamily="18" charset="0"/>
                      </a:rPr>
                      <m:t>ss</m:t>
                    </m:r>
                    <m:r>
                      <a:rPr lang="zh-CN" altLang="zh-CN" sz="2400">
                        <a:latin typeface="Cambria Math" panose="02040503050406030204" pitchFamily="18" charset="0"/>
                      </a:rPr>
                      <m:t>，</m:t>
                    </m:r>
                    <m:r>
                      <m:rPr>
                        <m:sty m:val="p"/>
                      </m:rPr>
                      <a:rPr lang="en-US" altLang="zh-CN" sz="2400">
                        <a:latin typeface="Cambria Math" panose="02040503050406030204" pitchFamily="18" charset="0"/>
                      </a:rPr>
                      <m:t>tt</m:t>
                    </m:r>
                  </m:oMath>
                </a14:m>
                <a:r>
                  <a:rPr lang="zh-CN" altLang="zh-CN" sz="2400" dirty="0"/>
                  <a:t>求最小费用可行流。</a:t>
                </a:r>
                <a14:m>
                  <m:oMath xmlns:m="http://schemas.openxmlformats.org/officeDocument/2006/math">
                    <m:r>
                      <m:rPr>
                        <m:sty m:val="p"/>
                      </m:rPr>
                      <a:rPr lang="en-US" altLang="zh-CN" sz="2400">
                        <a:latin typeface="Cambria Math" panose="02040503050406030204" pitchFamily="18" charset="0"/>
                      </a:rPr>
                      <m:t>t</m:t>
                    </m:r>
                  </m:oMath>
                </a14:m>
                <a:r>
                  <a:rPr lang="zh-CN" altLang="zh-CN" sz="2400" dirty="0"/>
                  <a:t>向</a:t>
                </a:r>
                <a14:m>
                  <m:oMath xmlns:m="http://schemas.openxmlformats.org/officeDocument/2006/math">
                    <m:r>
                      <m:rPr>
                        <m:sty m:val="p"/>
                      </m:rPr>
                      <a:rPr lang="en-US" altLang="zh-CN" sz="2400">
                        <a:latin typeface="Cambria Math" panose="02040503050406030204" pitchFamily="18" charset="0"/>
                      </a:rPr>
                      <m:t>s</m:t>
                    </m:r>
                  </m:oMath>
                </a14:m>
                <a:r>
                  <a:rPr lang="zh-CN" altLang="zh-CN" sz="2400" dirty="0"/>
                  <a:t>连一条容量为</a:t>
                </a:r>
                <a14:m>
                  <m:oMath xmlns:m="http://schemas.openxmlformats.org/officeDocument/2006/math">
                    <m:r>
                      <a:rPr lang="en-US" altLang="zh-CN" sz="2400">
                        <a:latin typeface="Cambria Math" panose="02040503050406030204" pitchFamily="18" charset="0"/>
                      </a:rPr>
                      <m:t>∞</m:t>
                    </m:r>
                  </m:oMath>
                </a14:m>
                <a:r>
                  <a:rPr lang="zh-CN" altLang="zh-CN" sz="2400" dirty="0"/>
                  <a:t>的边。对于</a:t>
                </a:r>
                <a:r>
                  <a:rPr lang="en-US" altLang="zh-CN" sz="2400" dirty="0"/>
                  <a:t>s</a:t>
                </a:r>
                <a:r>
                  <a:rPr lang="zh-CN" altLang="zh-CN" sz="2400" dirty="0"/>
                  <a:t>连向</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𝑖</m:t>
                        </m:r>
                      </m:sub>
                    </m:sSub>
                  </m:oMath>
                </a14:m>
                <a:r>
                  <a:rPr lang="zh-CN" altLang="zh-CN" sz="2400" dirty="0"/>
                  <a:t>上界为</a:t>
                </a:r>
                <a14:m>
                  <m:oMath xmlns:m="http://schemas.openxmlformats.org/officeDocument/2006/math">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𝑢𝑝</m:t>
                        </m:r>
                      </m:sup>
                    </m:sSubSup>
                  </m:oMath>
                </a14:m>
                <a:r>
                  <a:rPr lang="zh-CN" altLang="zh-CN" sz="2400" dirty="0"/>
                  <a:t>下界为</a:t>
                </a:r>
                <a14:m>
                  <m:oMath xmlns:m="http://schemas.openxmlformats.org/officeDocument/2006/math">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𝑑𝑜𝑤𝑛</m:t>
                        </m:r>
                      </m:sup>
                    </m:sSubSup>
                  </m:oMath>
                </a14:m>
                <a:r>
                  <a:rPr lang="zh-CN" altLang="zh-CN" sz="2400" dirty="0"/>
                  <a:t>的边，上界改为</a:t>
                </a:r>
                <a14:m>
                  <m:oMath xmlns:m="http://schemas.openxmlformats.org/officeDocument/2006/math">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𝑢𝑝</m:t>
                        </m:r>
                      </m:sup>
                    </m:sSubSup>
                    <m:r>
                      <a:rPr lang="zh-CN" altLang="en-US" sz="2400" i="1">
                        <a:latin typeface="Cambria Math" panose="02040503050406030204" pitchFamily="18" charset="0"/>
                      </a:rPr>
                      <m:t>−</m:t>
                    </m:r>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𝑑𝑜𝑤𝑛</m:t>
                        </m:r>
                      </m:sup>
                    </m:sSubSup>
                  </m:oMath>
                </a14:m>
                <a:r>
                  <a:rPr lang="zh-CN" altLang="zh-CN" sz="2400" dirty="0"/>
                  <a:t>，下界改为</a:t>
                </a:r>
                <a:r>
                  <a:rPr lang="en-US" altLang="zh-CN" sz="2400" dirty="0"/>
                  <a:t>0</a:t>
                </a:r>
                <a:r>
                  <a:rPr lang="zh-CN" altLang="zh-CN" sz="2400" dirty="0"/>
                  <a:t>，</a:t>
                </a:r>
                <a14:m>
                  <m:oMath xmlns:m="http://schemas.openxmlformats.org/officeDocument/2006/math">
                    <m:r>
                      <m:rPr>
                        <m:sty m:val="p"/>
                      </m:rPr>
                      <a:rPr lang="en-US" altLang="zh-CN" sz="2400">
                        <a:latin typeface="Cambria Math" panose="02040503050406030204" pitchFamily="18" charset="0"/>
                      </a:rPr>
                      <m:t>ss</m:t>
                    </m:r>
                  </m:oMath>
                </a14:m>
                <a:r>
                  <a:rPr lang="zh-CN" altLang="zh-CN" sz="2400" dirty="0"/>
                  <a:t>向</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𝑖</m:t>
                        </m:r>
                      </m:sub>
                    </m:sSub>
                  </m:oMath>
                </a14:m>
                <a:r>
                  <a:rPr lang="zh-CN" altLang="zh-CN" sz="2400" dirty="0"/>
                  <a:t>连上界为</a:t>
                </a:r>
                <a14:m>
                  <m:oMath xmlns:m="http://schemas.openxmlformats.org/officeDocument/2006/math">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𝑑𝑜𝑤𝑛</m:t>
                        </m:r>
                      </m:sup>
                    </m:sSubSup>
                  </m:oMath>
                </a14:m>
                <a:r>
                  <a:rPr lang="zh-CN" altLang="zh-CN" sz="2400" dirty="0"/>
                  <a:t>的边，</a:t>
                </a:r>
                <a14:m>
                  <m:oMath xmlns:m="http://schemas.openxmlformats.org/officeDocument/2006/math">
                    <m:r>
                      <m:rPr>
                        <m:sty m:val="p"/>
                      </m:rPr>
                      <a:rPr lang="en-US" altLang="zh-CN" sz="2400">
                        <a:latin typeface="Cambria Math" panose="02040503050406030204" pitchFamily="18" charset="0"/>
                      </a:rPr>
                      <m:t>s</m:t>
                    </m:r>
                  </m:oMath>
                </a14:m>
                <a:r>
                  <a:rPr lang="zh-CN" altLang="zh-CN" sz="2400" dirty="0"/>
                  <a:t>向</a:t>
                </a:r>
                <a14:m>
                  <m:oMath xmlns:m="http://schemas.openxmlformats.org/officeDocument/2006/math">
                    <m:r>
                      <m:rPr>
                        <m:sty m:val="p"/>
                      </m:rPr>
                      <a:rPr lang="en-US" altLang="zh-CN" sz="2400">
                        <a:latin typeface="Cambria Math" panose="02040503050406030204" pitchFamily="18" charset="0"/>
                      </a:rPr>
                      <m:t>tt</m:t>
                    </m:r>
                  </m:oMath>
                </a14:m>
                <a:r>
                  <a:rPr lang="zh-CN" altLang="zh-CN" sz="2400" dirty="0"/>
                  <a:t>连上界为</a:t>
                </a:r>
                <a14:m>
                  <m:oMath xmlns:m="http://schemas.openxmlformats.org/officeDocument/2006/math">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𝑟</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𝑑𝑜𝑤𝑛</m:t>
                        </m:r>
                      </m:sup>
                    </m:sSubSup>
                  </m:oMath>
                </a14:m>
                <a:r>
                  <a:rPr lang="zh-CN" altLang="zh-CN" sz="2400" dirty="0"/>
                  <a:t>的边。对于 </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𝑐</m:t>
                        </m:r>
                      </m:e>
                      <m:sub>
                        <m:r>
                          <a:rPr lang="en-US" altLang="zh-CN" sz="2400" i="1">
                            <a:latin typeface="Cambria Math" panose="02040503050406030204" pitchFamily="18" charset="0"/>
                          </a:rPr>
                          <m:t>𝑗</m:t>
                        </m:r>
                      </m:sub>
                    </m:sSub>
                  </m:oMath>
                </a14:m>
                <a:r>
                  <a:rPr lang="zh-CN" altLang="zh-CN" sz="2400" dirty="0"/>
                  <a:t>连向</a:t>
                </a:r>
                <a14:m>
                  <m:oMath xmlns:m="http://schemas.openxmlformats.org/officeDocument/2006/math">
                    <m:r>
                      <m:rPr>
                        <m:sty m:val="p"/>
                      </m:rPr>
                      <a:rPr lang="en-US" altLang="zh-CN" sz="2400">
                        <a:latin typeface="Cambria Math" panose="02040503050406030204" pitchFamily="18" charset="0"/>
                      </a:rPr>
                      <m:t>t</m:t>
                    </m:r>
                  </m:oMath>
                </a14:m>
                <a:r>
                  <a:rPr lang="zh-CN" altLang="zh-CN" sz="2400" dirty="0"/>
                  <a:t>上界为</a:t>
                </a:r>
                <a14:m>
                  <m:oMath xmlns:m="http://schemas.openxmlformats.org/officeDocument/2006/math">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𝑐</m:t>
                        </m:r>
                      </m:e>
                      <m:sub>
                        <m:r>
                          <a:rPr lang="en-US" altLang="zh-CN" sz="2400" i="1">
                            <a:latin typeface="Cambria Math" panose="02040503050406030204" pitchFamily="18" charset="0"/>
                          </a:rPr>
                          <m:t>𝑗</m:t>
                        </m:r>
                      </m:sub>
                      <m:sup>
                        <m:r>
                          <a:rPr lang="en-US" altLang="zh-CN" sz="2400" i="1">
                            <a:latin typeface="Cambria Math" panose="02040503050406030204" pitchFamily="18" charset="0"/>
                          </a:rPr>
                          <m:t>𝑢𝑝</m:t>
                        </m:r>
                      </m:sup>
                    </m:sSubSup>
                  </m:oMath>
                </a14:m>
                <a:r>
                  <a:rPr lang="zh-CN" altLang="zh-CN" sz="2400" dirty="0"/>
                  <a:t>下界为</a:t>
                </a:r>
                <a14:m>
                  <m:oMath xmlns:m="http://schemas.openxmlformats.org/officeDocument/2006/math">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𝑐</m:t>
                        </m:r>
                      </m:e>
                      <m:sub>
                        <m:r>
                          <a:rPr lang="en-US" altLang="zh-CN" sz="2400" i="1">
                            <a:latin typeface="Cambria Math" panose="02040503050406030204" pitchFamily="18" charset="0"/>
                          </a:rPr>
                          <m:t>𝑗</m:t>
                        </m:r>
                      </m:sub>
                      <m:sup>
                        <m:r>
                          <a:rPr lang="en-US" altLang="zh-CN" sz="2400" i="1">
                            <a:latin typeface="Cambria Math" panose="02040503050406030204" pitchFamily="18" charset="0"/>
                          </a:rPr>
                          <m:t>𝑑𝑜𝑤𝑛</m:t>
                        </m:r>
                      </m:sup>
                    </m:sSubSup>
                  </m:oMath>
                </a14:m>
                <a:r>
                  <a:rPr lang="zh-CN" altLang="zh-CN" sz="2400" dirty="0"/>
                  <a:t>的边，上界改为</a:t>
                </a:r>
                <a14:m>
                  <m:oMath xmlns:m="http://schemas.openxmlformats.org/officeDocument/2006/math">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𝑐</m:t>
                        </m:r>
                      </m:e>
                      <m:sub>
                        <m:r>
                          <a:rPr lang="en-US" altLang="zh-CN" sz="2400" i="1">
                            <a:latin typeface="Cambria Math" panose="02040503050406030204" pitchFamily="18" charset="0"/>
                          </a:rPr>
                          <m:t>𝑗</m:t>
                        </m:r>
                      </m:sub>
                      <m:sup>
                        <m:r>
                          <a:rPr lang="en-US" altLang="zh-CN" sz="2400" i="1">
                            <a:latin typeface="Cambria Math" panose="02040503050406030204" pitchFamily="18" charset="0"/>
                          </a:rPr>
                          <m:t>𝑢𝑝</m:t>
                        </m:r>
                      </m:sup>
                    </m:sSubSup>
                    <m:r>
                      <a:rPr lang="zh-CN" altLang="en-US" sz="2400" i="1">
                        <a:latin typeface="Cambria Math" panose="02040503050406030204" pitchFamily="18" charset="0"/>
                      </a:rPr>
                      <m:t>−</m:t>
                    </m:r>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𝑐</m:t>
                        </m:r>
                      </m:e>
                      <m:sub>
                        <m:r>
                          <a:rPr lang="en-US" altLang="zh-CN" sz="2400" i="1">
                            <a:latin typeface="Cambria Math" panose="02040503050406030204" pitchFamily="18" charset="0"/>
                          </a:rPr>
                          <m:t>𝑗</m:t>
                        </m:r>
                      </m:sub>
                      <m:sup>
                        <m:r>
                          <a:rPr lang="en-US" altLang="zh-CN" sz="2400" i="1">
                            <a:latin typeface="Cambria Math" panose="02040503050406030204" pitchFamily="18" charset="0"/>
                          </a:rPr>
                          <m:t>𝑑𝑜𝑤𝑛</m:t>
                        </m:r>
                      </m:sup>
                    </m:sSubSup>
                  </m:oMath>
                </a14:m>
                <a:r>
                  <a:rPr lang="zh-CN" altLang="zh-CN" sz="2400" dirty="0"/>
                  <a:t>，下界改为</a:t>
                </a:r>
                <a:r>
                  <a:rPr lang="en-US" altLang="zh-CN" sz="2400" dirty="0"/>
                  <a:t>0</a:t>
                </a:r>
                <a:r>
                  <a:rPr lang="zh-CN" altLang="zh-CN" sz="2400" dirty="0"/>
                  <a:t>，</a:t>
                </a:r>
                <a14:m>
                  <m:oMath xmlns:m="http://schemas.openxmlformats.org/officeDocument/2006/math">
                    <m:r>
                      <m:rPr>
                        <m:sty m:val="p"/>
                      </m:rPr>
                      <a:rPr lang="en-US" altLang="zh-CN" sz="2400">
                        <a:latin typeface="Cambria Math" panose="02040503050406030204" pitchFamily="18" charset="0"/>
                      </a:rPr>
                      <m:t>ss</m:t>
                    </m:r>
                  </m:oMath>
                </a14:m>
                <a:r>
                  <a:rPr lang="zh-CN" altLang="zh-CN" sz="2400" dirty="0"/>
                  <a:t>向</a:t>
                </a:r>
                <a:r>
                  <a:rPr lang="en-US" altLang="zh-CN" sz="2400" dirty="0"/>
                  <a:t>t</a:t>
                </a:r>
                <a:r>
                  <a:rPr lang="zh-CN" altLang="zh-CN" sz="2400" dirty="0"/>
                  <a:t>连上界为</a:t>
                </a:r>
                <a14:m>
                  <m:oMath xmlns:m="http://schemas.openxmlformats.org/officeDocument/2006/math">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𝑐</m:t>
                        </m:r>
                      </m:e>
                      <m:sub>
                        <m:r>
                          <a:rPr lang="en-US" altLang="zh-CN" sz="2400" i="1">
                            <a:latin typeface="Cambria Math" panose="02040503050406030204" pitchFamily="18" charset="0"/>
                          </a:rPr>
                          <m:t>𝑗</m:t>
                        </m:r>
                      </m:sub>
                      <m:sup>
                        <m:r>
                          <a:rPr lang="en-US" altLang="zh-CN" sz="2400" i="1">
                            <a:latin typeface="Cambria Math" panose="02040503050406030204" pitchFamily="18" charset="0"/>
                          </a:rPr>
                          <m:t>𝑑𝑜𝑤𝑛</m:t>
                        </m:r>
                      </m:sup>
                    </m:sSubSup>
                  </m:oMath>
                </a14:m>
                <a:r>
                  <a:rPr lang="zh-CN" altLang="zh-CN" sz="2400" dirty="0"/>
                  <a:t>的边，</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𝑐</m:t>
                        </m:r>
                      </m:e>
                      <m:sub>
                        <m:r>
                          <a:rPr lang="en-US" altLang="zh-CN" sz="2400" i="1">
                            <a:latin typeface="Cambria Math" panose="02040503050406030204" pitchFamily="18" charset="0"/>
                          </a:rPr>
                          <m:t>𝑗</m:t>
                        </m:r>
                      </m:sub>
                    </m:sSub>
                  </m:oMath>
                </a14:m>
                <a:r>
                  <a:rPr lang="zh-CN" altLang="zh-CN" sz="2400" dirty="0"/>
                  <a:t>向</a:t>
                </a:r>
                <a14:m>
                  <m:oMath xmlns:m="http://schemas.openxmlformats.org/officeDocument/2006/math">
                    <m:r>
                      <m:rPr>
                        <m:sty m:val="p"/>
                      </m:rPr>
                      <a:rPr lang="en-US" altLang="zh-CN" sz="2400">
                        <a:latin typeface="Cambria Math" panose="02040503050406030204" pitchFamily="18" charset="0"/>
                      </a:rPr>
                      <m:t>tt</m:t>
                    </m:r>
                  </m:oMath>
                </a14:m>
                <a:r>
                  <a:rPr lang="zh-CN" altLang="zh-CN" sz="2400" dirty="0"/>
                  <a:t>连上界为</a:t>
                </a:r>
                <a14:m>
                  <m:oMath xmlns:m="http://schemas.openxmlformats.org/officeDocument/2006/math">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𝑐</m:t>
                        </m:r>
                      </m:e>
                      <m:sub>
                        <m:r>
                          <a:rPr lang="en-US" altLang="zh-CN" sz="2400" i="1">
                            <a:latin typeface="Cambria Math" panose="02040503050406030204" pitchFamily="18" charset="0"/>
                          </a:rPr>
                          <m:t>𝑗</m:t>
                        </m:r>
                      </m:sub>
                      <m:sup>
                        <m:r>
                          <a:rPr lang="en-US" altLang="zh-CN" sz="2400" i="1">
                            <a:latin typeface="Cambria Math" panose="02040503050406030204" pitchFamily="18" charset="0"/>
                          </a:rPr>
                          <m:t>𝑑𝑜𝑤𝑛</m:t>
                        </m:r>
                      </m:sup>
                    </m:sSubSup>
                  </m:oMath>
                </a14:m>
                <a:r>
                  <a:rPr lang="zh-CN" altLang="zh-CN" sz="2400" dirty="0"/>
                  <a:t>的边。求最小费用最大流，如果不满流则无解，否则答案为最小费用。</a:t>
                </a:r>
              </a:p>
              <a:p>
                <a:endParaRPr lang="zh-CN" altLang="en-US" dirty="0"/>
              </a:p>
            </p:txBody>
          </p:sp>
        </mc:Choice>
        <mc:Fallback xmlns="">
          <p:sp>
            <p:nvSpPr>
              <p:cNvPr id="3" name="内容占位符 2">
                <a:extLst>
                  <a:ext uri="{FF2B5EF4-FFF2-40B4-BE49-F238E27FC236}">
                    <a16:creationId xmlns:a16="http://schemas.microsoft.com/office/drawing/2014/main" id="{6CA9968E-FCBB-46A5-8E04-6C2C739147BE}"/>
                  </a:ext>
                </a:extLst>
              </p:cNvPr>
              <p:cNvSpPr>
                <a:spLocks noGrp="1" noRot="1" noChangeAspect="1" noMove="1" noResize="1" noEditPoints="1" noAdjustHandles="1" noChangeArrowheads="1" noChangeShapeType="1" noTextEdit="1"/>
              </p:cNvSpPr>
              <p:nvPr>
                <p:ph idx="1"/>
              </p:nvPr>
            </p:nvSpPr>
            <p:spPr>
              <a:xfrm>
                <a:off x="1261872" y="1828800"/>
                <a:ext cx="9276030" cy="4735002"/>
              </a:xfrm>
              <a:blipFill>
                <a:blip r:embed="rId2"/>
                <a:stretch>
                  <a:fillRect l="-394" t="-12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777867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370CDF-6F4E-4B5A-9DD2-A8AE1B520BC5}"/>
              </a:ext>
            </a:extLst>
          </p:cNvPr>
          <p:cNvSpPr>
            <a:spLocks noGrp="1"/>
          </p:cNvSpPr>
          <p:nvPr>
            <p:ph type="title"/>
          </p:nvPr>
        </p:nvSpPr>
        <p:spPr/>
        <p:txBody>
          <a:bodyPr/>
          <a:lstStyle/>
          <a:p>
            <a:r>
              <a:rPr lang="zh-CN" altLang="en-US" dirty="0"/>
              <a:t>题解</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613097-7DD6-4D20-A541-6441DD232BC5}"/>
                  </a:ext>
                </a:extLst>
              </p:cNvPr>
              <p:cNvSpPr>
                <a:spLocks noGrp="1"/>
              </p:cNvSpPr>
              <p:nvPr>
                <p:ph idx="1"/>
              </p:nvPr>
            </p:nvSpPr>
            <p:spPr/>
            <p:txBody>
              <a:bodyPr/>
              <a:lstStyle/>
              <a:p>
                <a:r>
                  <a:rPr lang="en-US" altLang="zh-CN" sz="2400" dirty="0"/>
                  <a:t>K&gt;0</a:t>
                </a:r>
              </a:p>
              <a:p>
                <a:pPr lvl="0"/>
                <a:r>
                  <a:rPr lang="zh-CN" altLang="zh-CN" sz="2400" dirty="0"/>
                  <a:t>对第</a:t>
                </a:r>
                <a:r>
                  <a:rPr lang="en-US" altLang="zh-CN" sz="2400" dirty="0"/>
                  <a:t>i</a:t>
                </a:r>
                <a:r>
                  <a:rPr lang="zh-CN" altLang="zh-CN" sz="2400" dirty="0"/>
                  <a:t>行第</a:t>
                </a:r>
                <a:r>
                  <a:rPr lang="en-US" altLang="zh-CN" sz="2400" dirty="0"/>
                  <a:t>j</a:t>
                </a:r>
                <a:r>
                  <a:rPr lang="zh-CN" altLang="zh-CN" sz="2400" dirty="0"/>
                  <a:t>列的格子如果有放棋子，则</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𝑖</m:t>
                        </m:r>
                      </m:sub>
                    </m:sSub>
                  </m:oMath>
                </a14:m>
                <a:r>
                  <a:rPr lang="zh-CN" altLang="zh-CN" sz="2400" dirty="0"/>
                  <a:t>连向</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𝑐</m:t>
                        </m:r>
                      </m:e>
                      <m:sub>
                        <m:r>
                          <a:rPr lang="en-US" altLang="zh-CN" sz="2400" i="1">
                            <a:latin typeface="Cambria Math" panose="02040503050406030204" pitchFamily="18" charset="0"/>
                          </a:rPr>
                          <m:t>𝑗</m:t>
                        </m:r>
                      </m:sub>
                    </m:sSub>
                  </m:oMath>
                </a14:m>
                <a:r>
                  <a:rPr lang="zh-CN" altLang="zh-CN" sz="2400" dirty="0"/>
                  <a:t>的边修改为容量为</a:t>
                </a:r>
                <a:r>
                  <a:rPr lang="en-US" altLang="zh-CN" sz="2400" dirty="0"/>
                  <a:t>1</a:t>
                </a:r>
                <a:r>
                  <a:rPr lang="zh-CN" altLang="zh-CN" sz="2400" dirty="0"/>
                  <a:t>费用为</a:t>
                </a:r>
                <a:r>
                  <a:rPr lang="en-US" altLang="zh-CN" sz="2400" dirty="0"/>
                  <a:t>-1</a:t>
                </a:r>
                <a:r>
                  <a:rPr lang="zh-CN" altLang="zh-CN" sz="2400" dirty="0"/>
                  <a:t>的边。跑一遍最小费用最大流，如果满流则答案为</a:t>
                </a:r>
                <a14:m>
                  <m:oMath xmlns:m="http://schemas.openxmlformats.org/officeDocument/2006/math">
                    <m:r>
                      <m:rPr>
                        <m:sty m:val="p"/>
                      </m:rPr>
                      <a:rPr lang="en-US" altLang="zh-CN" sz="2400">
                        <a:latin typeface="Cambria Math" panose="02040503050406030204" pitchFamily="18" charset="0"/>
                      </a:rPr>
                      <m:t>k</m:t>
                    </m:r>
                    <m:r>
                      <a:rPr lang="en-US" altLang="zh-CN" sz="2400">
                        <a:latin typeface="Cambria Math" panose="02040503050406030204" pitchFamily="18" charset="0"/>
                      </a:rPr>
                      <m:t>+</m:t>
                    </m:r>
                    <m:r>
                      <m:rPr>
                        <m:sty m:val="p"/>
                      </m:rPr>
                      <a:rPr lang="en-US" altLang="zh-CN" sz="2400">
                        <a:latin typeface="Cambria Math" panose="02040503050406030204" pitchFamily="18" charset="0"/>
                      </a:rPr>
                      <m:t>mincost</m:t>
                    </m:r>
                  </m:oMath>
                </a14:m>
                <a:r>
                  <a:rPr lang="zh-CN" altLang="zh-CN" sz="2400" dirty="0"/>
                  <a:t>。</a:t>
                </a:r>
              </a:p>
              <a:p>
                <a:r>
                  <a:rPr lang="zh-CN" altLang="zh-CN" sz="2400" dirty="0"/>
                  <a:t>但是图中存在负权边，所以可能存在负环，直接跑最短路会死循环。观察模型可知，让负权边满流并且保持除</a:t>
                </a:r>
                <a14:m>
                  <m:oMath xmlns:m="http://schemas.openxmlformats.org/officeDocument/2006/math">
                    <m:r>
                      <m:rPr>
                        <m:sty m:val="p"/>
                      </m:rPr>
                      <a:rPr lang="en-US" altLang="zh-CN" sz="2400">
                        <a:latin typeface="Cambria Math" panose="02040503050406030204" pitchFamily="18" charset="0"/>
                      </a:rPr>
                      <m:t>ss</m:t>
                    </m:r>
                    <m:r>
                      <a:rPr lang="zh-CN" altLang="zh-CN" sz="2400">
                        <a:latin typeface="Cambria Math" panose="02040503050406030204" pitchFamily="18" charset="0"/>
                      </a:rPr>
                      <m:t>，</m:t>
                    </m:r>
                    <m:r>
                      <m:rPr>
                        <m:sty m:val="p"/>
                      </m:rPr>
                      <a:rPr lang="en-US" altLang="zh-CN" sz="2400">
                        <a:latin typeface="Cambria Math" panose="02040503050406030204" pitchFamily="18" charset="0"/>
                      </a:rPr>
                      <m:t>tt</m:t>
                    </m:r>
                  </m:oMath>
                </a14:m>
                <a:r>
                  <a:rPr lang="zh-CN" altLang="zh-CN" sz="2400" dirty="0"/>
                  <a:t>外所有点流量平衡即可消除负环。</a:t>
                </a:r>
              </a:p>
              <a:p>
                <a:endParaRPr lang="zh-CN" altLang="en-US" dirty="0"/>
              </a:p>
            </p:txBody>
          </p:sp>
        </mc:Choice>
        <mc:Fallback xmlns="">
          <p:sp>
            <p:nvSpPr>
              <p:cNvPr id="3" name="内容占位符 2">
                <a:extLst>
                  <a:ext uri="{FF2B5EF4-FFF2-40B4-BE49-F238E27FC236}">
                    <a16:creationId xmlns:a16="http://schemas.microsoft.com/office/drawing/2014/main" id="{D5613097-7DD6-4D20-A541-6441DD232BC5}"/>
                  </a:ext>
                </a:extLst>
              </p:cNvPr>
              <p:cNvSpPr>
                <a:spLocks noGrp="1" noRot="1" noChangeAspect="1" noMove="1" noResize="1" noEditPoints="1" noAdjustHandles="1" noChangeArrowheads="1" noChangeShapeType="1" noTextEdit="1"/>
              </p:cNvSpPr>
              <p:nvPr>
                <p:ph idx="1"/>
              </p:nvPr>
            </p:nvSpPr>
            <p:spPr>
              <a:blipFill>
                <a:blip r:embed="rId2"/>
                <a:stretch>
                  <a:fillRect l="-496" t="-15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92700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A98400-F950-49D6-A4A7-1D162B8DDDFB}"/>
              </a:ext>
            </a:extLst>
          </p:cNvPr>
          <p:cNvSpPr>
            <a:spLocks noGrp="1"/>
          </p:cNvSpPr>
          <p:nvPr>
            <p:ph type="title"/>
          </p:nvPr>
        </p:nvSpPr>
        <p:spPr/>
        <p:txBody>
          <a:bodyPr/>
          <a:lstStyle/>
          <a:p>
            <a:r>
              <a:rPr lang="zh-CN" altLang="en-US" dirty="0"/>
              <a:t>有上下界的网络流</a:t>
            </a:r>
          </a:p>
        </p:txBody>
      </p:sp>
      <p:sp>
        <p:nvSpPr>
          <p:cNvPr id="3" name="内容占位符 2">
            <a:extLst>
              <a:ext uri="{FF2B5EF4-FFF2-40B4-BE49-F238E27FC236}">
                <a16:creationId xmlns:a16="http://schemas.microsoft.com/office/drawing/2014/main" id="{0646C379-F9A5-4809-BE10-56B3A070D84D}"/>
              </a:ext>
            </a:extLst>
          </p:cNvPr>
          <p:cNvSpPr>
            <a:spLocks noGrp="1"/>
          </p:cNvSpPr>
          <p:nvPr>
            <p:ph idx="1"/>
          </p:nvPr>
        </p:nvSpPr>
        <p:spPr/>
        <p:txBody>
          <a:bodyPr>
            <a:normAutofit/>
          </a:bodyPr>
          <a:lstStyle/>
          <a:p>
            <a:r>
              <a:rPr lang="zh-CN" altLang="en-US" sz="2800" strike="sngStrike" dirty="0"/>
              <a:t>题目</a:t>
            </a:r>
            <a:endParaRPr lang="en-US" altLang="zh-CN" sz="2800" strike="sngStrike" dirty="0"/>
          </a:p>
          <a:p>
            <a:r>
              <a:rPr lang="zh-CN" altLang="en-US" sz="2800" dirty="0"/>
              <a:t>其实没有太多的题，有也比较裸，就看你有没有想到这方面。</a:t>
            </a:r>
            <a:endParaRPr lang="en-US" altLang="zh-CN" sz="2800" dirty="0"/>
          </a:p>
          <a:p>
            <a:r>
              <a:rPr lang="zh-CN" altLang="en-US" sz="2800" dirty="0"/>
              <a:t>如果你想试炼一下的话，</a:t>
            </a:r>
            <a:r>
              <a:rPr lang="en-US" altLang="zh-CN" sz="2800" dirty="0"/>
              <a:t>LOJ</a:t>
            </a:r>
            <a:r>
              <a:rPr lang="zh-CN" altLang="en-US" sz="2800" dirty="0"/>
              <a:t>上有模板题，这里就不放出来了。</a:t>
            </a:r>
          </a:p>
        </p:txBody>
      </p:sp>
    </p:spTree>
    <p:extLst>
      <p:ext uri="{BB962C8B-B14F-4D97-AF65-F5344CB8AC3E}">
        <p14:creationId xmlns:p14="http://schemas.microsoft.com/office/powerpoint/2010/main" val="10788625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6BFDF6-E299-4596-A9CA-FB5247BFCAD9}"/>
              </a:ext>
            </a:extLst>
          </p:cNvPr>
          <p:cNvSpPr>
            <a:spLocks noGrp="1"/>
          </p:cNvSpPr>
          <p:nvPr>
            <p:ph type="title"/>
          </p:nvPr>
        </p:nvSpPr>
        <p:spPr/>
        <p:txBody>
          <a:bodyPr/>
          <a:lstStyle/>
          <a:p>
            <a:r>
              <a:rPr lang="zh-CN" altLang="en-US" dirty="0"/>
              <a:t>主要参考</a:t>
            </a:r>
          </a:p>
        </p:txBody>
      </p:sp>
      <p:sp>
        <p:nvSpPr>
          <p:cNvPr id="3" name="内容占位符 2">
            <a:extLst>
              <a:ext uri="{FF2B5EF4-FFF2-40B4-BE49-F238E27FC236}">
                <a16:creationId xmlns:a16="http://schemas.microsoft.com/office/drawing/2014/main" id="{18C7E04D-F616-4551-A801-6B8E27214720}"/>
              </a:ext>
            </a:extLst>
          </p:cNvPr>
          <p:cNvSpPr>
            <a:spLocks noGrp="1"/>
          </p:cNvSpPr>
          <p:nvPr>
            <p:ph idx="1"/>
          </p:nvPr>
        </p:nvSpPr>
        <p:spPr>
          <a:xfrm>
            <a:off x="1261872" y="1828800"/>
            <a:ext cx="9448038" cy="4351337"/>
          </a:xfrm>
        </p:spPr>
        <p:txBody>
          <a:bodyPr>
            <a:normAutofit/>
          </a:bodyPr>
          <a:lstStyle/>
          <a:p>
            <a:r>
              <a:rPr lang="zh-CN" altLang="en-US" sz="2400" dirty="0"/>
              <a:t>最大流：</a:t>
            </a:r>
            <a:r>
              <a:rPr lang="en-US" altLang="zh-CN" sz="2400" dirty="0"/>
              <a:t> </a:t>
            </a:r>
            <a:r>
              <a:rPr lang="en-US" altLang="zh-CN" sz="2400" dirty="0">
                <a:hlinkClick r:id="rId2"/>
              </a:rPr>
              <a:t>https://oi-wiki.org/graph/flow/max-flow/</a:t>
            </a:r>
            <a:endParaRPr lang="en-US" altLang="zh-CN" sz="2400" dirty="0"/>
          </a:p>
          <a:p>
            <a:r>
              <a:rPr lang="en-US" altLang="zh-CN" sz="2400" dirty="0"/>
              <a:t>ZKW</a:t>
            </a:r>
            <a:r>
              <a:rPr lang="zh-CN" altLang="en-US" sz="2400" dirty="0"/>
              <a:t>费用流：</a:t>
            </a:r>
            <a:r>
              <a:rPr lang="en-US" altLang="zh-CN" sz="2400" dirty="0">
                <a:hlinkClick r:id="rId3"/>
              </a:rPr>
              <a:t>https://www.cnblogs.com/acha/p/6735037.html</a:t>
            </a:r>
            <a:endParaRPr lang="en-US" altLang="zh-CN" sz="2400" dirty="0"/>
          </a:p>
          <a:p>
            <a:r>
              <a:rPr lang="zh-CN" altLang="en-US" sz="2400" dirty="0"/>
              <a:t>上下界网络流：</a:t>
            </a:r>
            <a:r>
              <a:rPr lang="en-US" altLang="zh-CN" sz="2400" dirty="0">
                <a:hlinkClick r:id="rId4"/>
              </a:rPr>
              <a:t> https://oi.men.ci/network-flow-with-bounds/</a:t>
            </a:r>
            <a:endParaRPr lang="en-US" altLang="zh-CN" sz="2400" dirty="0"/>
          </a:p>
          <a:p>
            <a:r>
              <a:rPr lang="zh-CN" altLang="en-US" sz="2400" dirty="0"/>
              <a:t>题目主要来自：</a:t>
            </a:r>
            <a:r>
              <a:rPr lang="zh-CN" altLang="en-US" sz="2400" dirty="0">
                <a:hlinkClick r:id="rId5"/>
              </a:rPr>
              <a:t>网络流</a:t>
            </a:r>
            <a:r>
              <a:rPr lang="en-US" altLang="zh-CN" sz="2400" dirty="0">
                <a:hlinkClick r:id="rId5"/>
              </a:rPr>
              <a:t>24</a:t>
            </a:r>
            <a:r>
              <a:rPr lang="zh-CN" altLang="en-US" sz="2400" dirty="0">
                <a:hlinkClick r:id="rId5"/>
              </a:rPr>
              <a:t>题</a:t>
            </a:r>
            <a:endParaRPr lang="zh-CN" altLang="en-US" sz="2400" dirty="0"/>
          </a:p>
        </p:txBody>
      </p:sp>
    </p:spTree>
    <p:extLst>
      <p:ext uri="{BB962C8B-B14F-4D97-AF65-F5344CB8AC3E}">
        <p14:creationId xmlns:p14="http://schemas.microsoft.com/office/powerpoint/2010/main" val="2457583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5A6540-2927-453B-A54A-8B6C663F022A}"/>
              </a:ext>
            </a:extLst>
          </p:cNvPr>
          <p:cNvSpPr>
            <a:spLocks noGrp="1"/>
          </p:cNvSpPr>
          <p:nvPr>
            <p:ph type="title"/>
          </p:nvPr>
        </p:nvSpPr>
        <p:spPr/>
        <p:txBody>
          <a:bodyPr/>
          <a:lstStyle/>
          <a:p>
            <a:r>
              <a:rPr lang="en-US" altLang="zh-CN" dirty="0"/>
              <a:t>Dinic</a:t>
            </a:r>
            <a:endParaRPr lang="zh-CN" altLang="en-US" dirty="0"/>
          </a:p>
        </p:txBody>
      </p:sp>
      <p:sp>
        <p:nvSpPr>
          <p:cNvPr id="3" name="内容占位符 2">
            <a:extLst>
              <a:ext uri="{FF2B5EF4-FFF2-40B4-BE49-F238E27FC236}">
                <a16:creationId xmlns:a16="http://schemas.microsoft.com/office/drawing/2014/main" id="{FD43ADA7-D19A-4D53-A6BC-0D853B1F68EB}"/>
              </a:ext>
            </a:extLst>
          </p:cNvPr>
          <p:cNvSpPr>
            <a:spLocks noGrp="1"/>
          </p:cNvSpPr>
          <p:nvPr>
            <p:ph idx="1"/>
          </p:nvPr>
        </p:nvSpPr>
        <p:spPr>
          <a:xfrm>
            <a:off x="1261872" y="1828800"/>
            <a:ext cx="9560616" cy="4351337"/>
          </a:xfrm>
        </p:spPr>
        <p:txBody>
          <a:bodyPr/>
          <a:lstStyle/>
          <a:p>
            <a:r>
              <a:rPr lang="zh-CN" altLang="en-US" sz="2800" dirty="0"/>
              <a:t>每次增广前，我们先用 </a:t>
            </a:r>
            <a:r>
              <a:rPr lang="en-US" altLang="zh-CN" sz="2800" dirty="0"/>
              <a:t>BFS </a:t>
            </a:r>
            <a:r>
              <a:rPr lang="zh-CN" altLang="en-US" sz="2800" dirty="0"/>
              <a:t>来将图分层。设源点的层数为  ，那么一个点的层数便是它离源点的最近距离（不指流量）。</a:t>
            </a:r>
            <a:endParaRPr lang="en-US" altLang="zh-CN" sz="2800" dirty="0"/>
          </a:p>
          <a:p>
            <a:r>
              <a:rPr lang="zh-CN" altLang="en-US" sz="2800" dirty="0"/>
              <a:t>通过分层，我们可以干两件事情：</a:t>
            </a:r>
          </a:p>
          <a:p>
            <a:r>
              <a:rPr lang="en-US" altLang="zh-CN" sz="2800" dirty="0"/>
              <a:t>1.</a:t>
            </a:r>
            <a:r>
              <a:rPr lang="zh-CN" altLang="en-US" sz="2800" dirty="0"/>
              <a:t>如果不存在到汇点的增广路（即汇点的层数不存在），我们即可停止增广。</a:t>
            </a:r>
          </a:p>
          <a:p>
            <a:r>
              <a:rPr lang="en-US" altLang="zh-CN" sz="2800" dirty="0"/>
              <a:t>2.</a:t>
            </a:r>
            <a:r>
              <a:rPr lang="zh-CN" altLang="en-US" sz="2800" dirty="0"/>
              <a:t>确保我们找到的增广路是最短的。</a:t>
            </a:r>
          </a:p>
          <a:p>
            <a:endParaRPr lang="zh-CN" altLang="en-US" dirty="0"/>
          </a:p>
        </p:txBody>
      </p:sp>
    </p:spTree>
    <p:extLst>
      <p:ext uri="{BB962C8B-B14F-4D97-AF65-F5344CB8AC3E}">
        <p14:creationId xmlns:p14="http://schemas.microsoft.com/office/powerpoint/2010/main" val="2565812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2C5D4C-5ED3-4190-914A-977C5D89C680}"/>
              </a:ext>
            </a:extLst>
          </p:cNvPr>
          <p:cNvSpPr>
            <a:spLocks noGrp="1"/>
          </p:cNvSpPr>
          <p:nvPr>
            <p:ph type="title"/>
          </p:nvPr>
        </p:nvSpPr>
        <p:spPr/>
        <p:txBody>
          <a:bodyPr/>
          <a:lstStyle/>
          <a:p>
            <a:r>
              <a:rPr lang="en-US" altLang="zh-CN" dirty="0"/>
              <a:t>Dinic</a:t>
            </a:r>
            <a:endParaRPr lang="zh-CN" altLang="en-US" dirty="0"/>
          </a:p>
        </p:txBody>
      </p:sp>
      <p:pic>
        <p:nvPicPr>
          <p:cNvPr id="9" name="内容占位符 8">
            <a:extLst>
              <a:ext uri="{FF2B5EF4-FFF2-40B4-BE49-F238E27FC236}">
                <a16:creationId xmlns:a16="http://schemas.microsoft.com/office/drawing/2014/main" id="{C882FECC-6436-4529-AB52-C63FE987E8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1871" y="1825308"/>
            <a:ext cx="8367979" cy="4738494"/>
          </a:xfrm>
        </p:spPr>
      </p:pic>
    </p:spTree>
    <p:extLst>
      <p:ext uri="{BB962C8B-B14F-4D97-AF65-F5344CB8AC3E}">
        <p14:creationId xmlns:p14="http://schemas.microsoft.com/office/powerpoint/2010/main" val="2214603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CD6454-CF62-47DA-8B43-6BD3113C548C}"/>
              </a:ext>
            </a:extLst>
          </p:cNvPr>
          <p:cNvSpPr>
            <a:spLocks noGrp="1"/>
          </p:cNvSpPr>
          <p:nvPr>
            <p:ph type="title"/>
          </p:nvPr>
        </p:nvSpPr>
        <p:spPr/>
        <p:txBody>
          <a:bodyPr/>
          <a:lstStyle/>
          <a:p>
            <a:r>
              <a:rPr lang="en-US" altLang="zh-CN" dirty="0"/>
              <a:t>Dinic</a:t>
            </a:r>
            <a:endParaRPr lang="zh-CN" altLang="en-US" dirty="0"/>
          </a:p>
        </p:txBody>
      </p:sp>
      <p:sp>
        <p:nvSpPr>
          <p:cNvPr id="3" name="内容占位符 2">
            <a:extLst>
              <a:ext uri="{FF2B5EF4-FFF2-40B4-BE49-F238E27FC236}">
                <a16:creationId xmlns:a16="http://schemas.microsoft.com/office/drawing/2014/main" id="{8D54B486-844E-4D59-B8F1-DC2E33D99F5D}"/>
              </a:ext>
            </a:extLst>
          </p:cNvPr>
          <p:cNvSpPr>
            <a:spLocks noGrp="1"/>
          </p:cNvSpPr>
          <p:nvPr>
            <p:ph idx="1"/>
          </p:nvPr>
        </p:nvSpPr>
        <p:spPr>
          <a:xfrm>
            <a:off x="1261871" y="1828800"/>
            <a:ext cx="9397777" cy="4735002"/>
          </a:xfrm>
        </p:spPr>
        <p:txBody>
          <a:bodyPr>
            <a:normAutofit/>
          </a:bodyPr>
          <a:lstStyle/>
          <a:p>
            <a:r>
              <a:rPr lang="zh-CN" altLang="en-US" sz="2400" dirty="0"/>
              <a:t> </a:t>
            </a:r>
            <a:r>
              <a:rPr lang="en-US" altLang="zh-CN" sz="2400" dirty="0"/>
              <a:t>DFS </a:t>
            </a:r>
            <a:r>
              <a:rPr lang="zh-CN" altLang="en-US" sz="2400" dirty="0"/>
              <a:t>找增广路的过程。</a:t>
            </a:r>
          </a:p>
          <a:p>
            <a:r>
              <a:rPr lang="zh-CN" altLang="en-US" sz="2400" dirty="0"/>
              <a:t>我们每次找增广路的时候，都只找比当前点层数多  的点进行增广（这样就可以确保我们找到的增广路是最短的）。</a:t>
            </a:r>
          </a:p>
          <a:p>
            <a:r>
              <a:rPr lang="zh-CN" altLang="en-US" sz="2400" dirty="0"/>
              <a:t>两个优化：</a:t>
            </a:r>
          </a:p>
          <a:p>
            <a:r>
              <a:rPr lang="zh-CN" altLang="en-US" sz="2400" b="1" dirty="0"/>
              <a:t>多路增广</a:t>
            </a:r>
            <a:r>
              <a:rPr lang="zh-CN" altLang="en-US" sz="2400" dirty="0"/>
              <a:t> ：每次找到一条增广路的时候，如果残余流量没有用完怎么办呢？我们可以利用残余部分流量，再找出一条增广路。这样就可以在一次 </a:t>
            </a:r>
            <a:r>
              <a:rPr lang="en-US" altLang="zh-CN" sz="2400" dirty="0"/>
              <a:t>DFS </a:t>
            </a:r>
            <a:r>
              <a:rPr lang="zh-CN" altLang="en-US" sz="2400" dirty="0"/>
              <a:t>中找出多条增广路，大大提高了算法的效率。</a:t>
            </a:r>
          </a:p>
          <a:p>
            <a:r>
              <a:rPr lang="zh-CN" altLang="en-US" sz="2400" b="1" dirty="0"/>
              <a:t>当前弧优化</a:t>
            </a:r>
            <a:r>
              <a:rPr lang="zh-CN" altLang="en-US" sz="2400" dirty="0"/>
              <a:t> ：如果一条边已经被增广过，那么它就没有可能被增广第二次。那么，我们下一次进行增广的时候，就可以不必再走那些已经被增广过的边。</a:t>
            </a:r>
          </a:p>
          <a:p>
            <a:endParaRPr lang="zh-CN" altLang="en-US" dirty="0"/>
          </a:p>
        </p:txBody>
      </p:sp>
    </p:spTree>
    <p:extLst>
      <p:ext uri="{BB962C8B-B14F-4D97-AF65-F5344CB8AC3E}">
        <p14:creationId xmlns:p14="http://schemas.microsoft.com/office/powerpoint/2010/main" val="1333879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01020E-F888-4742-93EB-8339B0EA97D5}"/>
              </a:ext>
            </a:extLst>
          </p:cNvPr>
          <p:cNvSpPr>
            <a:spLocks noGrp="1"/>
          </p:cNvSpPr>
          <p:nvPr>
            <p:ph type="title"/>
          </p:nvPr>
        </p:nvSpPr>
        <p:spPr/>
        <p:txBody>
          <a:bodyPr/>
          <a:lstStyle/>
          <a:p>
            <a:r>
              <a:rPr lang="en-US" altLang="zh-CN" dirty="0"/>
              <a:t>Dinic</a:t>
            </a:r>
            <a:endParaRPr lang="zh-CN" altLang="en-US" dirty="0"/>
          </a:p>
        </p:txBody>
      </p:sp>
      <p:pic>
        <p:nvPicPr>
          <p:cNvPr id="5" name="内容占位符 4">
            <a:extLst>
              <a:ext uri="{FF2B5EF4-FFF2-40B4-BE49-F238E27FC236}">
                <a16:creationId xmlns:a16="http://schemas.microsoft.com/office/drawing/2014/main" id="{E42AF9A4-9E1F-473C-807F-3CAAE0F37D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1872" y="1883645"/>
            <a:ext cx="7456243" cy="4588457"/>
          </a:xfrm>
        </p:spPr>
      </p:pic>
    </p:spTree>
    <p:extLst>
      <p:ext uri="{BB962C8B-B14F-4D97-AF65-F5344CB8AC3E}">
        <p14:creationId xmlns:p14="http://schemas.microsoft.com/office/powerpoint/2010/main" val="2779334553"/>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风景">
  <a:themeElements>
    <a:clrScheme name="风景">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风景">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风景">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docProps/app.xml><?xml version="1.0" encoding="utf-8"?>
<Properties xmlns="http://schemas.openxmlformats.org/officeDocument/2006/extended-properties" xmlns:vt="http://schemas.openxmlformats.org/officeDocument/2006/docPropsVTypes">
  <Template>TM02900722[[fn=离子会议室]]</Template>
  <TotalTime>1920</TotalTime>
  <Words>4439</Words>
  <Application>Microsoft Office PowerPoint</Application>
  <PresentationFormat>宽屏</PresentationFormat>
  <Paragraphs>289</Paragraphs>
  <Slides>59</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59</vt:i4>
      </vt:variant>
    </vt:vector>
  </HeadingPairs>
  <TitlesOfParts>
    <vt:vector size="68" baseType="lpstr">
      <vt:lpstr>Arial</vt:lpstr>
      <vt:lpstr>Calibri</vt:lpstr>
      <vt:lpstr>Calibri Light</vt:lpstr>
      <vt:lpstr>Cambria Math</vt:lpstr>
      <vt:lpstr>Century Schoolbook</vt:lpstr>
      <vt:lpstr>Tahoma</vt:lpstr>
      <vt:lpstr>Wingdings 2</vt:lpstr>
      <vt:lpstr>HDOfficeLightV0</vt:lpstr>
      <vt:lpstr>风景</vt:lpstr>
      <vt:lpstr>网络流</vt:lpstr>
      <vt:lpstr>声明</vt:lpstr>
      <vt:lpstr>网络流简介</vt:lpstr>
      <vt:lpstr>网络流一般问题</vt:lpstr>
      <vt:lpstr>Edmond-Karp 动能算法 （EK 算法）</vt:lpstr>
      <vt:lpstr>Dinic</vt:lpstr>
      <vt:lpstr>Dinic</vt:lpstr>
      <vt:lpstr>Dinic</vt:lpstr>
      <vt:lpstr>Dinic</vt:lpstr>
      <vt:lpstr>Dinic</vt:lpstr>
      <vt:lpstr>SAP+GAP</vt:lpstr>
      <vt:lpstr>SAP+GAP</vt:lpstr>
      <vt:lpstr>例题</vt:lpstr>
      <vt:lpstr>题解</vt:lpstr>
      <vt:lpstr>题目</vt:lpstr>
      <vt:lpstr>题解</vt:lpstr>
      <vt:lpstr>最小割</vt:lpstr>
      <vt:lpstr>例题</vt:lpstr>
      <vt:lpstr>题解</vt:lpstr>
      <vt:lpstr>题解</vt:lpstr>
      <vt:lpstr>题目</vt:lpstr>
      <vt:lpstr>题解</vt:lpstr>
      <vt:lpstr>例题</vt:lpstr>
      <vt:lpstr>题解</vt:lpstr>
      <vt:lpstr>题解</vt:lpstr>
      <vt:lpstr>最大权闭合子图</vt:lpstr>
      <vt:lpstr>最大权闭合子图</vt:lpstr>
      <vt:lpstr>最大权闭合子图</vt:lpstr>
      <vt:lpstr>最大权闭合子图</vt:lpstr>
      <vt:lpstr>题目</vt:lpstr>
      <vt:lpstr>题解</vt:lpstr>
      <vt:lpstr>网络流之其它</vt:lpstr>
      <vt:lpstr>最大匹配与最小边覆盖</vt:lpstr>
      <vt:lpstr>最大独立集与最小顶点覆盖</vt:lpstr>
      <vt:lpstr>求解</vt:lpstr>
      <vt:lpstr>网络流</vt:lpstr>
      <vt:lpstr>费用流</vt:lpstr>
      <vt:lpstr>MCMF 算法</vt:lpstr>
      <vt:lpstr>Dijkstra代替spfa</vt:lpstr>
      <vt:lpstr>Dijkstra代替spfa</vt:lpstr>
      <vt:lpstr>ZKW费用流</vt:lpstr>
      <vt:lpstr>ZKW费用流</vt:lpstr>
      <vt:lpstr>ZKW费用流</vt:lpstr>
      <vt:lpstr>例题</vt:lpstr>
      <vt:lpstr>题解</vt:lpstr>
      <vt:lpstr>题目</vt:lpstr>
      <vt:lpstr>题解</vt:lpstr>
      <vt:lpstr>题解</vt:lpstr>
      <vt:lpstr>费用流其它</vt:lpstr>
      <vt:lpstr>上下界网络流</vt:lpstr>
      <vt:lpstr>无源汇可行流</vt:lpstr>
      <vt:lpstr>有源汇可行流</vt:lpstr>
      <vt:lpstr>有源汇最大流</vt:lpstr>
      <vt:lpstr>有源汇最小流</vt:lpstr>
      <vt:lpstr>例题</vt:lpstr>
      <vt:lpstr>题解</vt:lpstr>
      <vt:lpstr>题解</vt:lpstr>
      <vt:lpstr>有上下界的网络流</vt:lpstr>
      <vt:lpstr>主要参考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网络流</dc:title>
  <dc:creator>1711491973@qq.com</dc:creator>
  <cp:lastModifiedBy>1711491973@qq.com</cp:lastModifiedBy>
  <cp:revision>87</cp:revision>
  <dcterms:created xsi:type="dcterms:W3CDTF">2019-08-09T10:54:31Z</dcterms:created>
  <dcterms:modified xsi:type="dcterms:W3CDTF">2019-08-14T03:17:34Z</dcterms:modified>
</cp:coreProperties>
</file>