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9" r:id="rId4"/>
    <p:sldId id="290" r:id="rId6"/>
    <p:sldId id="291" r:id="rId7"/>
    <p:sldId id="264" r:id="rId8"/>
    <p:sldId id="258" r:id="rId9"/>
    <p:sldId id="259" r:id="rId10"/>
    <p:sldId id="292" r:id="rId11"/>
    <p:sldId id="293" r:id="rId12"/>
    <p:sldId id="265" r:id="rId13"/>
    <p:sldId id="262" r:id="rId14"/>
    <p:sldId id="261" r:id="rId15"/>
    <p:sldId id="263" r:id="rId16"/>
    <p:sldId id="266" r:id="rId17"/>
    <p:sldId id="276" r:id="rId18"/>
    <p:sldId id="277" r:id="rId19"/>
    <p:sldId id="294" r:id="rId20"/>
    <p:sldId id="295" r:id="rId21"/>
    <p:sldId id="278" r:id="rId22"/>
    <p:sldId id="279" r:id="rId23"/>
    <p:sldId id="280" r:id="rId24"/>
    <p:sldId id="272" r:id="rId25"/>
    <p:sldId id="273" r:id="rId26"/>
    <p:sldId id="274" r:id="rId27"/>
    <p:sldId id="275" r:id="rId28"/>
    <p:sldId id="270" r:id="rId29"/>
    <p:sldId id="271" r:id="rId30"/>
    <p:sldId id="268" r:id="rId31"/>
    <p:sldId id="269" r:id="rId3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zh-CN" altLang="en-US"/>
              <a:t>博弈论</a:t>
            </a:r>
            <a:endParaRPr lang="zh-CN" altLang="en-US"/>
          </a:p>
        </p:txBody>
      </p:sp>
      <p:sp>
        <p:nvSpPr>
          <p:cNvPr id="3" name="Subtitle 2"/>
          <p:cNvSpPr>
            <a:spLocks noGrp="1"/>
          </p:cNvSpPr>
          <p:nvPr>
            <p:ph type="subTitle" idx="1"/>
          </p:nvPr>
        </p:nvSpPr>
        <p:spPr/>
        <p:txBody>
          <a:bodyPr/>
          <a:p>
            <a:r>
              <a:rPr lang="en-US"/>
              <a:t>SD_le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Nim </a:t>
            </a:r>
            <a:r>
              <a:rPr lang="zh-CN" altLang="en-US">
                <a:sym typeface="+mn-ea"/>
              </a:rPr>
              <a:t>游戏</a:t>
            </a:r>
            <a:br>
              <a:rPr lang="zh-CN" altLang="en-US"/>
            </a:br>
            <a:endParaRPr lang="en-US"/>
          </a:p>
        </p:txBody>
      </p:sp>
      <p:sp>
        <p:nvSpPr>
          <p:cNvPr id="3" name="Content Placeholder 2"/>
          <p:cNvSpPr>
            <a:spLocks noGrp="1"/>
          </p:cNvSpPr>
          <p:nvPr>
            <p:ph idx="1"/>
          </p:nvPr>
        </p:nvSpPr>
        <p:spPr/>
        <p:txBody>
          <a:bodyPr/>
          <a:p>
            <a:r>
              <a:rPr sz="2400"/>
              <a:t>甲，乙两个人玩Nim取石子游戏。</a:t>
            </a:r>
            <a:endParaRPr sz="2400"/>
          </a:p>
          <a:p>
            <a:endParaRPr sz="2400"/>
          </a:p>
          <a:p>
            <a:r>
              <a:rPr sz="2400"/>
              <a:t>nim游戏的规则是这样的：地上有n堆石子，每人每次可从任意一堆石子里取出任意多枚石子扔掉，可以取完，不能不取。每次只能从一堆里取。最后没石子可取的人就输了。假如甲是先手，且告诉你这n堆石子的数量，他想知道是否存在先手必胜的策略。</a:t>
            </a:r>
            <a:endParaRPr sz="2400"/>
          </a:p>
          <a:p>
            <a:r>
              <a:rPr lang="en-US" sz="2400"/>
              <a:t>1 2 3   0</a:t>
            </a:r>
            <a:endParaRPr lang="en-US" sz="2400"/>
          </a:p>
          <a:p>
            <a:r>
              <a:rPr lang="en-US" sz="2400"/>
              <a:t>1 2 2   1</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SG函数</a:t>
            </a:r>
            <a:endParaRPr lang="en-US"/>
          </a:p>
        </p:txBody>
      </p:sp>
      <p:sp>
        <p:nvSpPr>
          <p:cNvPr id="3" name="Content Placeholder 2"/>
          <p:cNvSpPr>
            <a:spLocks noGrp="1"/>
          </p:cNvSpPr>
          <p:nvPr>
            <p:ph idx="1"/>
          </p:nvPr>
        </p:nvSpPr>
        <p:spPr/>
        <p:txBody>
          <a:bodyPr>
            <a:normAutofit/>
          </a:bodyPr>
          <a:p>
            <a:endParaRPr lang="en-US"/>
          </a:p>
          <a:p>
            <a:endParaRPr lang="en-US"/>
          </a:p>
          <a:p>
            <a:endParaRPr lang="en-US"/>
          </a:p>
          <a:p>
            <a:endParaRPr lang="en-US"/>
          </a:p>
          <a:p>
            <a:endParaRPr lang="en-US"/>
          </a:p>
          <a:p>
            <a:r>
              <a:rPr lang="en-US"/>
              <a:t>原文链接：https://blog.csdn.net/bestsort/article/details/88197959</a:t>
            </a:r>
            <a:endParaRPr lang="en-US"/>
          </a:p>
        </p:txBody>
      </p:sp>
      <p:pic>
        <p:nvPicPr>
          <p:cNvPr id="4" name="Picture 3"/>
          <p:cNvPicPr>
            <a:picLocks noChangeAspect="1"/>
          </p:cNvPicPr>
          <p:nvPr/>
        </p:nvPicPr>
        <p:blipFill>
          <a:blip r:embed="rId1"/>
          <a:stretch>
            <a:fillRect/>
          </a:stretch>
        </p:blipFill>
        <p:spPr>
          <a:xfrm>
            <a:off x="838200" y="2249170"/>
            <a:ext cx="10224135" cy="1638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SG</a:t>
            </a:r>
            <a:r>
              <a:rPr lang="zh-CN" altLang="en-US"/>
              <a:t>定理</a:t>
            </a:r>
            <a:endParaRPr lang="zh-CN" altLang="en-US"/>
          </a:p>
        </p:txBody>
      </p:sp>
      <p:sp>
        <p:nvSpPr>
          <p:cNvPr id="3" name="Content Placeholder 2"/>
          <p:cNvSpPr>
            <a:spLocks noGrp="1"/>
          </p:cNvSpPr>
          <p:nvPr>
            <p:ph idx="1"/>
          </p:nvPr>
        </p:nvSpPr>
        <p:spPr/>
        <p:txBody>
          <a:bodyPr/>
          <a:p>
            <a:r>
              <a:rPr lang="en-US"/>
              <a:t>游戏和的SG函数等于各个游戏SG函数的Nim和。这样就可以将每一个子游戏分而治之，从而简化了问题。</a:t>
            </a:r>
            <a:endParaRPr lang="en-US"/>
          </a:p>
          <a:p>
            <a:r>
              <a:rPr lang="zh-CN" altLang="en-US"/>
              <a:t>一个非常简单的归约</a:t>
            </a:r>
            <a:endParaRPr lang="en-US"/>
          </a:p>
          <a:p>
            <a:r>
              <a:rPr lang="en-US"/>
              <a:t>Nim和 ： 各个数相异或的结果</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阶梯Nim问题</a:t>
            </a:r>
            <a:endParaRPr lang="en-US"/>
          </a:p>
        </p:txBody>
      </p:sp>
      <p:sp>
        <p:nvSpPr>
          <p:cNvPr id="3" name="Content Placeholder 2"/>
          <p:cNvSpPr>
            <a:spLocks noGrp="1"/>
          </p:cNvSpPr>
          <p:nvPr>
            <p:ph idx="1"/>
          </p:nvPr>
        </p:nvSpPr>
        <p:spPr/>
        <p:txBody>
          <a:bodyPr/>
          <a:p>
            <a:r>
              <a:rPr lang="en-US" sz="2800"/>
              <a:t>　有n</a:t>
            </a:r>
            <a:r>
              <a:rPr lang="zh-CN" sz="2800">
                <a:ea typeface="宋体" panose="02010600030101010101" pitchFamily="2" charset="-122"/>
              </a:rPr>
              <a:t>个</a:t>
            </a:r>
            <a:r>
              <a:rPr lang="en-US" sz="2800"/>
              <a:t>位置1...n，每个位置上有a</a:t>
            </a:r>
            <a:r>
              <a:rPr lang="en-US" sz="2800" baseline="-25000"/>
              <a:t>i</a:t>
            </a:r>
            <a:r>
              <a:rPr lang="en-US" sz="2800"/>
              <a:t>个石子。有两个人轮流操作。操作步骤是：挑选1...N中任一一个存在石子的位置X，将至少1个石子移动至X−1位置（也就是最后所有石子都堆在在0这个位置）。谁不能操作谁输。求先手必胜还是必败。</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zh-CN" altLang="en-US"/>
              <a:t>直接求位置为奇数的</a:t>
            </a:r>
            <a:r>
              <a:rPr lang="en-US" altLang="zh-CN"/>
              <a:t>a</a:t>
            </a:r>
            <a:r>
              <a:rPr lang="en-US" altLang="zh-CN" baseline="-25000"/>
              <a:t>i</a:t>
            </a:r>
            <a:r>
              <a:rPr lang="zh-CN" altLang="en-US"/>
              <a:t>的异或和</a:t>
            </a:r>
            <a:endParaRPr lang="zh-CN" altLang="en-US"/>
          </a:p>
          <a:p>
            <a:r>
              <a:rPr lang="zh-CN" altLang="en-US"/>
              <a:t>必胜的人只需要在奇数的位置玩</a:t>
            </a:r>
            <a:r>
              <a:rPr lang="en-US" altLang="zh-CN"/>
              <a:t>nim</a:t>
            </a:r>
            <a:r>
              <a:rPr lang="zh-CN" altLang="en-US"/>
              <a:t>游戏或把必败的人从偶数位置取来的石子放回去</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poj1704 Georgia and Bob</a:t>
            </a:r>
            <a:endParaRPr lang="en-US"/>
          </a:p>
        </p:txBody>
      </p:sp>
      <p:sp>
        <p:nvSpPr>
          <p:cNvPr id="3" name="Content Placeholder 2"/>
          <p:cNvSpPr>
            <a:spLocks noGrp="1"/>
          </p:cNvSpPr>
          <p:nvPr>
            <p:ph idx="1"/>
          </p:nvPr>
        </p:nvSpPr>
        <p:spPr/>
        <p:txBody>
          <a:bodyPr/>
          <a:p>
            <a:r>
              <a:rPr lang="en-US"/>
              <a:t>如图所示，两个人在玩一个游戏，排成直线的格子上有n个棋子，两人依次将棋子向左移动可以移动任意格子，但是不能超过前面的棋子，也不允许将两个棋子放在同一个格子里面，无法进行移动的一方失败，问对于某个状态先手是否能赢。</a:t>
            </a:r>
            <a:endParaRPr lang="en-US"/>
          </a:p>
          <a:p>
            <a:endParaRPr lang="en-US"/>
          </a:p>
        </p:txBody>
      </p:sp>
      <p:pic>
        <p:nvPicPr>
          <p:cNvPr id="4" name="Picture 3"/>
          <p:cNvPicPr>
            <a:picLocks noChangeAspect="1"/>
          </p:cNvPicPr>
          <p:nvPr/>
        </p:nvPicPr>
        <p:blipFill>
          <a:blip r:embed="rId1"/>
          <a:stretch>
            <a:fillRect/>
          </a:stretch>
        </p:blipFill>
        <p:spPr>
          <a:xfrm>
            <a:off x="3933190" y="4286250"/>
            <a:ext cx="3302000" cy="114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我们把棋子按位置升序排列后，从后往前把他们两两绑定成一对。如果总个数是奇数，就把最前面一个和边界（位置为0）绑定。</a:t>
            </a:r>
            <a:endParaRPr lang="en-US"/>
          </a:p>
          <a:p>
            <a:r>
              <a:rPr lang="en-US"/>
              <a:t>在同一对棋子中，如果对手移动前一个，你总能对后一个移动相同的步数，所以一对棋子的前一个和前一对棋子的后一个之间有多少个空位置对最终的结果是没有影响的。</a:t>
            </a:r>
            <a:endParaRPr lang="en-US"/>
          </a:p>
          <a:p>
            <a:r>
              <a:rPr lang="zh-CN" altLang="en-US"/>
              <a:t>类似阶梯</a:t>
            </a:r>
            <a:r>
              <a:rPr lang="en-US" altLang="zh-CN"/>
              <a:t>nim</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[COCI2010]HRPA</a:t>
            </a:r>
            <a:endParaRPr lang="zh-CN" altLang="en-US"/>
          </a:p>
        </p:txBody>
      </p:sp>
      <p:sp>
        <p:nvSpPr>
          <p:cNvPr id="3" name="内容占位符 2"/>
          <p:cNvSpPr>
            <a:spLocks noGrp="1"/>
          </p:cNvSpPr>
          <p:nvPr>
            <p:ph idx="1"/>
          </p:nvPr>
        </p:nvSpPr>
        <p:spPr/>
        <p:txBody>
          <a:bodyPr/>
          <a:p>
            <a:r>
              <a:rPr lang="zh-CN" altLang="en-US"/>
              <a:t>N个石子，A和B轮流取，A先。每个人每次最少取一个，最多不超过上一个人的个数的2倍。</a:t>
            </a:r>
            <a:endParaRPr lang="zh-CN" altLang="en-US"/>
          </a:p>
          <a:p>
            <a:r>
              <a:rPr lang="zh-CN" altLang="en-US"/>
              <a:t>取到最后一个石子的人胜出，如果A要有必胜策略，第一次他至少要取多少个。</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400"/>
              <a:t>结论：当n为Fibonacci数的时候，必败</a:t>
            </a:r>
            <a:endParaRPr lang="zh-CN" altLang="en-US" sz="2400"/>
          </a:p>
          <a:p>
            <a:r>
              <a:rPr lang="zh-CN" altLang="en-US" sz="2400"/>
              <a:t>齐肯多夫定理：任何正整数可以表示为若干个不连续的Fibonacci数之和。</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poj 1067 取石子游戏</a:t>
            </a:r>
            <a:endParaRPr lang="en-US"/>
          </a:p>
        </p:txBody>
      </p:sp>
      <p:sp>
        <p:nvSpPr>
          <p:cNvPr id="3" name="Content Placeholder 2"/>
          <p:cNvSpPr>
            <a:spLocks noGrp="1"/>
          </p:cNvSpPr>
          <p:nvPr>
            <p:ph idx="1"/>
          </p:nvPr>
        </p:nvSpPr>
        <p:spPr/>
        <p:txBody>
          <a:bodyPr/>
          <a:p>
            <a:r>
              <a:rPr lang="en-US"/>
              <a:t>有两堆石子，数量任意，可以不同。游戏开始由两个人轮流取石子。游戏规定，每次有两种不同的取法，一是可以在任意的一堆中取走任意多的石子；二是可以在两堆中同时取走相同数量的石子。最后把石子全部取完者为胜者。现在给出初始的两堆石子的数目，如果轮到你先取，假设双方都采取最好的策略，问最后你是胜者还是败者。</a:t>
            </a:r>
            <a:endParaRPr lang="en-US"/>
          </a:p>
          <a:p>
            <a:endParaRPr lang="en-US"/>
          </a:p>
          <a:p>
            <a:r>
              <a:rPr lang="en-US"/>
              <a:t>10^9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POJ 2484</a:t>
            </a:r>
            <a:endParaRPr lang="zh-CN" altLang="en-US"/>
          </a:p>
        </p:txBody>
      </p:sp>
      <p:sp>
        <p:nvSpPr>
          <p:cNvPr id="3" name="内容占位符 2"/>
          <p:cNvSpPr>
            <a:spLocks noGrp="1"/>
          </p:cNvSpPr>
          <p:nvPr>
            <p:ph idx="1"/>
          </p:nvPr>
        </p:nvSpPr>
        <p:spPr/>
        <p:txBody>
          <a:bodyPr/>
          <a:p>
            <a:r>
              <a:rPr lang="zh-CN" altLang="en-US"/>
              <a:t>有n个石子摆成一圈，Bob和Alice两个人轮流取，Alice先取。每次可以取一个或者连续的两个，当两个石子中间的石子被取走以后中间留下空位，中间有空位的两个石子不算连续。输入n，输出最后谁会获胜。</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000"/>
              <a:t>威佐夫问题</a:t>
            </a:r>
            <a:endParaRPr lang="en-US" sz="2000"/>
          </a:p>
          <a:p>
            <a:r>
              <a:rPr lang="en-US" sz="2000"/>
              <a:t>容易知道两堆石头地位是一样的，我们用余下的石子数(a,b)来表示状态，并画在平面直角坐标系上</a:t>
            </a:r>
            <a:endParaRPr lang="en-US" sz="2000"/>
          </a:p>
          <a:p>
            <a:r>
              <a:rPr lang="en-US" sz="2000"/>
              <a:t>先标出(0,0)，然后划去所有(0,k),(k,0),(k,k)的格点；然后找y=x上方未被划去的格点，标出(1,2)，然后划去(1,k),(k,2),(1+k,2+k)，同时标出对称点(2,1)，划去(2,k),(1,k),(2+k,1+k)；然后在未被划去的点中在y=x上方再找出(3,5)。。。按照这样的方法做下去，如果只列出a&lt;=b的必败态的话，前面的一些是(0,0),(1,2),(3,5),(4,7),(6,10)…</a:t>
            </a:r>
            <a:endParaRPr lang="en-US" sz="2000"/>
          </a:p>
          <a:p>
            <a:endParaRPr lang="en-US" sz="2000"/>
          </a:p>
          <a:p>
            <a:endParaRPr lang="en-US" sz="2000"/>
          </a:p>
        </p:txBody>
      </p:sp>
      <p:pic>
        <p:nvPicPr>
          <p:cNvPr id="4" name="Picture 3"/>
          <p:cNvPicPr>
            <a:picLocks noChangeAspect="1"/>
          </p:cNvPicPr>
          <p:nvPr/>
        </p:nvPicPr>
        <p:blipFill>
          <a:blip r:embed="rId1"/>
          <a:stretch>
            <a:fillRect/>
          </a:stretch>
        </p:blipFill>
        <p:spPr>
          <a:xfrm>
            <a:off x="1734820" y="4272915"/>
            <a:ext cx="4330700" cy="1409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记第n组必败态为(a[n],b[n])</a:t>
            </a:r>
            <a:endParaRPr lang="en-US"/>
          </a:p>
          <a:p>
            <a:r>
              <a:rPr lang="en-US"/>
              <a:t>a[n+1]=前n组必败态中未出现过的最小正整数</a:t>
            </a:r>
            <a:endParaRPr lang="en-US"/>
          </a:p>
          <a:p>
            <a:r>
              <a:rPr lang="en-US"/>
              <a:t>b[n]=a[n]+n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3576: [Hnoi2014]江南乐</a:t>
            </a:r>
            <a:endParaRPr lang="en-US"/>
          </a:p>
        </p:txBody>
      </p:sp>
      <p:sp>
        <p:nvSpPr>
          <p:cNvPr id="3" name="Content Placeholder 2"/>
          <p:cNvSpPr>
            <a:spLocks noGrp="1"/>
          </p:cNvSpPr>
          <p:nvPr>
            <p:ph idx="1"/>
          </p:nvPr>
        </p:nvSpPr>
        <p:spPr>
          <a:xfrm>
            <a:off x="609600" y="1615440"/>
            <a:ext cx="10972800" cy="4525963"/>
          </a:xfrm>
        </p:spPr>
        <p:txBody>
          <a:bodyPr/>
          <a:p>
            <a:r>
              <a:rPr lang="en-US" sz="2400"/>
              <a:t>首先给定一个数F，然后游戏系统会产生T组游戏。每一组游戏包含N堆石子，小A和他的对手轮流操作。每次操作时，操作者先选定一个不小于2的正整数M (M是操作者自行选定的，而且每次操作时可不一样)，然后将任意一堆数量不小于F的石子分成M堆，并且满足这M堆石子中石子数最多的一堆至多比石子数最少的一堆多1（即分的尽量平均，事实上按照这样的分石子万法，选定M和一堆石子后，它分出来的状态是固定的）。当一个玩家不能操作的时候，也就是当每一堆石子的数量都严格小于F时，他就输掉。</a:t>
            </a:r>
            <a:endParaRPr lang="en-US" sz="2400"/>
          </a:p>
          <a:p>
            <a:endParaRPr lang="en-US" sz="2400"/>
          </a:p>
          <a:p>
            <a:r>
              <a:rPr lang="en-US" sz="2400"/>
              <a:t>T&lt;100，N&lt;100，F&lt;100000，每堆石子数量&lt;100000。</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Multi−SG</a:t>
            </a:r>
            <a:r>
              <a:rPr lang="zh-CN" altLang="en-US"/>
              <a:t>游戏</a:t>
            </a:r>
            <a:endParaRPr lang="zh-CN" altLang="en-US"/>
          </a:p>
          <a:p>
            <a:r>
              <a:rPr lang="zh-CN" altLang="en-US"/>
              <a:t>分完后相同数量的</a:t>
            </a:r>
            <a:r>
              <a:rPr lang="en-US" altLang="zh-CN"/>
              <a:t>SG</a:t>
            </a:r>
            <a:r>
              <a:rPr lang="zh-CN" altLang="en-US"/>
              <a:t>值会抵消，相当于每次变出来</a:t>
            </a:r>
            <a:r>
              <a:rPr lang="zh-CN" altLang="en-US"/>
              <a:t>最多俩堆</a:t>
            </a:r>
            <a:endParaRPr lang="zh-CN" altLang="en-US"/>
          </a:p>
          <a:p>
            <a:r>
              <a:rPr lang="zh-CN" altLang="en-US"/>
              <a:t>暴力求</a:t>
            </a:r>
            <a:r>
              <a:rPr lang="en-US" altLang="zh-CN"/>
              <a:t>SG</a:t>
            </a:r>
            <a:r>
              <a:rPr lang="zh-CN" altLang="en-US"/>
              <a:t>函数的时候分块</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[POI2009]石子游戏Kam </a:t>
            </a:r>
            <a:endParaRPr lang="en-US"/>
          </a:p>
        </p:txBody>
      </p:sp>
      <p:sp>
        <p:nvSpPr>
          <p:cNvPr id="3" name="Content Placeholder 2"/>
          <p:cNvSpPr>
            <a:spLocks noGrp="1"/>
          </p:cNvSpPr>
          <p:nvPr>
            <p:ph idx="1"/>
          </p:nvPr>
        </p:nvSpPr>
        <p:spPr/>
        <p:txBody>
          <a:bodyPr/>
          <a:p>
            <a:r>
              <a:rPr lang="en-US"/>
              <a:t>有n堆石子，除了第一堆外，每堆石子个数都不少于前一堆的石子个数。两人轮流操作每次操作可以从一堆石子中移走任意多石子，但是要保证操作后仍然满足初始时的条件谁没有石子可移时输掉游戏。问先手是否必胜</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zh-CN" altLang="en-US"/>
              <a:t>差分后变为阶梯</a:t>
            </a:r>
            <a:r>
              <a:rPr lang="en-US" altLang="zh-CN"/>
              <a:t>nim</a:t>
            </a:r>
            <a:r>
              <a:rPr lang="zh-CN" altLang="en-US"/>
              <a:t>游戏</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Spoj 2021 Moving Pebbles</a:t>
            </a:r>
            <a:endParaRPr lang="en-US"/>
          </a:p>
        </p:txBody>
      </p:sp>
      <p:sp>
        <p:nvSpPr>
          <p:cNvPr id="3" name="Content Placeholder 2"/>
          <p:cNvSpPr>
            <a:spLocks noGrp="1"/>
          </p:cNvSpPr>
          <p:nvPr>
            <p:ph idx="1"/>
          </p:nvPr>
        </p:nvSpPr>
        <p:spPr/>
        <p:txBody>
          <a:bodyPr/>
          <a:p>
            <a:r>
              <a:rPr lang="en-US" sz="2400"/>
              <a:t>给定n堆石子，每次可以选择一堆石子，拿走任意个，然后将堆中剩余石子移动任意个到任意一些堆里，不能操作者为输，求是否先手必胜 </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n为偶数，且将石子数相同的堆两两配对可以配成n/2对</a:t>
            </a:r>
            <a:r>
              <a:rPr lang="zh-CN" altLang="en-US"/>
              <a:t>时先手必败</a:t>
            </a:r>
            <a:r>
              <a:rPr lang="en-US"/>
              <a:t> </a:t>
            </a:r>
            <a:endParaRPr lang="en-US"/>
          </a:p>
          <a:p>
            <a:r>
              <a:rPr lang="zh-CN" altLang="en-US"/>
              <a:t>后手可以重复先手的动作</a:t>
            </a:r>
            <a:endParaRPr lang="zh-CN" altLang="en-US"/>
          </a:p>
          <a:p>
            <a:endParaRPr lang="zh-CN" altLang="en-US"/>
          </a:p>
          <a:p>
            <a:r>
              <a:rPr lang="zh-CN" altLang="en-US"/>
              <a:t>其他的情况先手可以一步走到先手必败的局面</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AtCoder Grand Contest 010 D - Decrementing</a:t>
            </a:r>
            <a:endParaRPr lang="en-US"/>
          </a:p>
        </p:txBody>
      </p:sp>
      <p:sp>
        <p:nvSpPr>
          <p:cNvPr id="3" name="Content Placeholder 2"/>
          <p:cNvSpPr>
            <a:spLocks noGrp="1"/>
          </p:cNvSpPr>
          <p:nvPr>
            <p:ph idx="1"/>
          </p:nvPr>
        </p:nvSpPr>
        <p:spPr>
          <a:xfrm>
            <a:off x="609600" y="2160270"/>
            <a:ext cx="10972800" cy="4525963"/>
          </a:xfrm>
        </p:spPr>
        <p:txBody>
          <a:bodyPr/>
          <a:p>
            <a:endParaRPr lang="en-US" sz="2400"/>
          </a:p>
          <a:p>
            <a:r>
              <a:rPr lang="en-US" sz="2400"/>
              <a:t>有n个整数，其中第i个数为Ai。这些数字的gcd为1。两人轮流操作，每次操作把一个</a:t>
            </a:r>
            <a:r>
              <a:rPr lang="en-US" sz="2400" b="1"/>
              <a:t>大于</a:t>
            </a:r>
            <a:r>
              <a:rPr lang="en-US" sz="2400"/>
              <a:t>1的数减1，并把所有数除以所有数的最大公约数，最后无法操作者输，求是否先手必胜。</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1800"/>
              <a:t>如果当前的sum为偶数，那么减一之后sum变为奇数，gcd必为奇数，而任意数除一个奇数后奇偶性不变，故这步走完后sum必然为奇数。</a:t>
            </a:r>
            <a:endParaRPr lang="en-US" sz="1800"/>
          </a:p>
          <a:p>
            <a:endParaRPr lang="en-US" sz="1800"/>
          </a:p>
          <a:p>
            <a:r>
              <a:rPr lang="en-US" sz="1800"/>
              <a:t>如果当前的sum为奇数，减一之后sum变为偶数，如果当前全为偶数，那么除完gcd后奇偶不一定，否则sum依然为偶数。</a:t>
            </a:r>
            <a:endParaRPr lang="en-US" sz="1800"/>
          </a:p>
          <a:p>
            <a:endParaRPr lang="en-US" sz="1800"/>
          </a:p>
          <a:p>
            <a:r>
              <a:rPr lang="en-US" sz="1800"/>
              <a:t>当局面全为1的时候先手必败，此时的奇偶为n%2，考虑先手怎样控制局面取得胜利。</a:t>
            </a:r>
            <a:endParaRPr lang="en-US" sz="1800"/>
          </a:p>
          <a:p>
            <a:endParaRPr lang="en-US" sz="1800"/>
          </a:p>
          <a:p>
            <a:r>
              <a:rPr lang="en-US" sz="1800"/>
              <a:t>假设先手的局面sum%2!=n%2,那么先手一定必胜，后手改变局面的唯一机会是使减完后gcd为2的倍数，则n个数都%2后必须只有一个1，先手只要每回把一个0变成1后手就无法翻盘。</a:t>
            </a:r>
            <a:endParaRPr lang="en-US" sz="1800"/>
          </a:p>
          <a:p>
            <a:endParaRPr lang="en-US" sz="1800"/>
          </a:p>
          <a:p>
            <a:r>
              <a:rPr lang="en-US" sz="1800"/>
              <a:t>那如果sum%2=n%2，如果满足n个数%2后只有一个1且先手必须要把1变0先手才可能赢，否则必败。</a:t>
            </a:r>
            <a:endParaRPr lang="en-US" sz="1800"/>
          </a:p>
          <a:p>
            <a:endParaRPr lang="en-US" sz="1800"/>
          </a:p>
          <a:p>
            <a:r>
              <a:rPr lang="en-US" sz="1800"/>
              <a:t>模拟一下过程，gcd为2的倍数的次数最多log次。</a:t>
            </a:r>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bzoj3609</a:t>
            </a:r>
            <a:endParaRPr lang="zh-CN" altLang="en-US"/>
          </a:p>
        </p:txBody>
      </p:sp>
      <p:sp>
        <p:nvSpPr>
          <p:cNvPr id="3" name="内容占位符 2"/>
          <p:cNvSpPr>
            <a:spLocks noGrp="1"/>
          </p:cNvSpPr>
          <p:nvPr>
            <p:ph idx="1"/>
          </p:nvPr>
        </p:nvSpPr>
        <p:spPr/>
        <p:txBody>
          <a:bodyPr/>
          <a:p>
            <a:r>
              <a:rPr lang="zh-CN" altLang="en-US" sz="2400"/>
              <a:t>给定 N 堆石子，每堆石子一开始只有 1 个。小 Z 和他的小伙伴轮流操作， 小 Z 先行操作。操作可以将任意两堆石子合并成为一堆，当谁不再能操作的 时候，谁就输掉了。 不过，当一堆石子堆的太高时可能发生危险，因此小 Z 和他的小伙伴规定，任何时刻任意一 堆石子的数量不能超过 m。即假如现在有两堆石子分别有a 个和 b 个，而且 a+b&gt;m，那么这 两堆石子就不能合成一堆。 小 Z 和他的小伙伴都是很聪明的，所以他们总是会选择对自己最有利的策略。现在小 Z 想要知道，在这种情况下，对于一个给定的 n 和 m，到底是谁能够获得胜利呢？ </a:t>
            </a:r>
            <a:endParaRPr lang="zh-CN" altLang="en-US" sz="2400"/>
          </a:p>
          <a:p>
            <a:r>
              <a:rPr lang="zh-CN" altLang="en-US" sz="2400"/>
              <a:t>n,m&lt;=1000000000, T&lt;=100</a:t>
            </a:r>
            <a:endParaRPr lang="zh-CN" altLang="en-US" sz="2400"/>
          </a:p>
          <a:p>
            <a:pPr marL="0" indent="0">
              <a:buNone/>
            </a:pP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最后情况可以被必胜的人构造为</a:t>
            </a:r>
            <a:r>
              <a:rPr lang="en-US" altLang="zh-CN"/>
              <a:t>m,m......n%m</a:t>
            </a:r>
            <a:endParaRPr lang="en-US" altLang="zh-CN"/>
          </a:p>
          <a:p>
            <a:r>
              <a:rPr lang="zh-CN" altLang="en-US">
                <a:ea typeface="宋体" panose="02010600030101010101" pitchFamily="2" charset="-122"/>
              </a:rPr>
              <a:t>然后算出来走的次数，算奇偶性就可以了</a:t>
            </a:r>
            <a:endParaRPr lang="en-US" altLang="zh-CN">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Nim </a:t>
            </a:r>
            <a:r>
              <a:rPr lang="zh-CN" altLang="en-US"/>
              <a:t>游戏</a:t>
            </a:r>
            <a:endParaRPr lang="zh-CN" altLang="en-US"/>
          </a:p>
        </p:txBody>
      </p:sp>
      <p:sp>
        <p:nvSpPr>
          <p:cNvPr id="3" name="Content Placeholder 2"/>
          <p:cNvSpPr>
            <a:spLocks noGrp="1"/>
          </p:cNvSpPr>
          <p:nvPr>
            <p:ph idx="1"/>
          </p:nvPr>
        </p:nvSpPr>
        <p:spPr/>
        <p:txBody>
          <a:bodyPr>
            <a:normAutofit/>
          </a:bodyPr>
          <a:p>
            <a:pPr marL="0" indent="0">
              <a:buNone/>
            </a:pPr>
            <a:endParaRPr lang="en-US" sz="2400"/>
          </a:p>
          <a:p>
            <a:r>
              <a:rPr lang="en-US" sz="2400"/>
              <a:t>1、有两个玩家，轮流进行操作</a:t>
            </a:r>
            <a:endParaRPr lang="en-US" sz="2400"/>
          </a:p>
          <a:p>
            <a:r>
              <a:rPr lang="en-US" sz="2400"/>
              <a:t>2、是公平游戏。即面对同一局面两个玩家所能进行的操作是相同的。例如中国象棋不是公平游戏。因为面对同一个局面，红方只能移动红色棋子而不能移动黑方棋子，黑房同理。</a:t>
            </a:r>
            <a:endParaRPr lang="en-US" sz="2400"/>
          </a:p>
          <a:p>
            <a:r>
              <a:rPr lang="en-US" sz="2400"/>
              <a:t>3、一个玩家是输掉当且仅当他无法进行操作。例如如果是两个人轮流取石子的游戏，那么一个玩家输掉当且仅当他面前没有石子了。因为他下面无法进行取石子的操作。</a:t>
            </a:r>
            <a:endParaRPr lang="en-US" sz="2400"/>
          </a:p>
          <a:p>
            <a:r>
              <a:rPr lang="en-US" sz="2400"/>
              <a:t>4</a:t>
            </a:r>
            <a:r>
              <a:rPr lang="zh-CN" altLang="en-US" sz="2400">
                <a:ea typeface="宋体" panose="02010600030101010101" pitchFamily="2" charset="-122"/>
              </a:rPr>
              <a:t>、游戏一定会结束</a:t>
            </a:r>
            <a:endParaRPr lang="en-US" sz="2400"/>
          </a:p>
          <a:p>
            <a:pPr marL="0" indent="0">
              <a:buNone/>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博弈树</a:t>
            </a:r>
            <a:endParaRPr lang="en-US" dirty="0"/>
          </a:p>
        </p:txBody>
      </p:sp>
      <p:sp>
        <p:nvSpPr>
          <p:cNvPr id="3" name="Content Placeholder 2"/>
          <p:cNvSpPr>
            <a:spLocks noGrp="1"/>
          </p:cNvSpPr>
          <p:nvPr>
            <p:ph idx="1"/>
          </p:nvPr>
        </p:nvSpPr>
        <p:spPr>
          <a:xfrm>
            <a:off x="609600" y="1830705"/>
            <a:ext cx="10972800" cy="4525963"/>
          </a:xfrm>
        </p:spPr>
        <p:txBody>
          <a:bodyPr/>
          <a:lstStyle/>
          <a:p>
            <a:r>
              <a:rPr kumimoji="1" lang="zh-CN" altLang="en-US" sz="2400" dirty="0"/>
              <a:t>描述游戏进行的树。有时也表现为 </a:t>
            </a:r>
            <a:r>
              <a:rPr kumimoji="1" lang="en-US" altLang="zh-CN" sz="2400" dirty="0"/>
              <a:t>DAG</a:t>
            </a:r>
            <a:r>
              <a:rPr kumimoji="1" lang="zh-CN" altLang="en-US" sz="2400" dirty="0"/>
              <a:t> 或者图。</a:t>
            </a:r>
            <a:endParaRPr kumimoji="1" lang="zh-CN" altLang="en-US" sz="2400" dirty="0"/>
          </a:p>
          <a:p>
            <a:r>
              <a:rPr kumimoji="1" lang="zh-CN" altLang="en-US" sz="2400" dirty="0"/>
              <a:t>每个节点表示一个完整的游戏状态。</a:t>
            </a:r>
            <a:endParaRPr kumimoji="1" lang="zh-CN" altLang="en-US" sz="2400" dirty="0"/>
          </a:p>
          <a:p>
            <a:r>
              <a:rPr kumimoji="1" lang="zh-CN" altLang="en-US" sz="2400" dirty="0"/>
              <a:t>每个节点有一个当前玩家。一个节点是另一个节点的后继，当且仅当该玩家可以通过一步操作转移到另一个节点的状态。</a:t>
            </a:r>
            <a:endParaRPr kumimoji="1" lang="zh-CN" altLang="en-US" sz="2400" dirty="0"/>
          </a:p>
          <a:p>
            <a:r>
              <a:rPr kumimoji="1" lang="zh-CN" altLang="en-US" sz="2400" dirty="0"/>
              <a:t>对于 </a:t>
            </a:r>
            <a:r>
              <a:rPr kumimoji="1" lang="en-US" altLang="zh-CN" sz="2400" dirty="0"/>
              <a:t>Alice</a:t>
            </a:r>
            <a:r>
              <a:rPr kumimoji="1" lang="zh-CN" altLang="en-US" sz="2400" dirty="0"/>
              <a:t> 和 </a:t>
            </a:r>
            <a:r>
              <a:rPr kumimoji="1" lang="en-US" altLang="zh-CN" sz="2400" dirty="0"/>
              <a:t>Bob</a:t>
            </a:r>
            <a:r>
              <a:rPr kumimoji="1" lang="zh-CN" altLang="en-US" sz="2400" dirty="0"/>
              <a:t> 的双人博弈，每个节点有一个状态 </a:t>
            </a:r>
            <a:r>
              <a:rPr kumimoji="1" lang="en-US" altLang="zh-CN" sz="2400" dirty="0"/>
              <a:t>WIN</a:t>
            </a:r>
            <a:r>
              <a:rPr kumimoji="1" lang="zh-CN" altLang="en-US" sz="2400" dirty="0"/>
              <a:t> 或者 </a:t>
            </a:r>
            <a:r>
              <a:rPr kumimoji="1" lang="en-US" altLang="zh-CN" sz="2400" dirty="0"/>
              <a:t>LOSE</a:t>
            </a:r>
            <a:r>
              <a:rPr kumimoji="1" lang="zh-CN" altLang="en-US" sz="2400" dirty="0"/>
              <a:t>（一般来说）。</a:t>
            </a:r>
            <a:r>
              <a:rPr kumimoji="1" lang="en-US" altLang="zh-CN" sz="2400" dirty="0"/>
              <a:t>WIN</a:t>
            </a:r>
            <a:r>
              <a:rPr kumimoji="1" lang="zh-CN" altLang="en-US" sz="2400" dirty="0"/>
              <a:t> 和 </a:t>
            </a:r>
            <a:r>
              <a:rPr kumimoji="1" lang="en-US" altLang="zh-CN" sz="2400" dirty="0"/>
              <a:t>LOSE</a:t>
            </a:r>
            <a:r>
              <a:rPr kumimoji="1" lang="zh-CN" altLang="en-US" sz="2400" dirty="0"/>
              <a:t> 是相对于一个玩家（比如 </a:t>
            </a:r>
            <a:r>
              <a:rPr kumimoji="1" lang="en-US" altLang="zh-CN" sz="2400" dirty="0"/>
              <a:t>Alice</a:t>
            </a:r>
            <a:r>
              <a:rPr kumimoji="1" lang="zh-CN" altLang="en-US" sz="2400" dirty="0"/>
              <a:t>）来说的。</a:t>
            </a:r>
            <a:endParaRPr kumimoji="1" lang="zh-CN" altLang="en-US" sz="2400" dirty="0"/>
          </a:p>
          <a:p>
            <a:r>
              <a:rPr kumimoji="1" lang="en-US" altLang="zh-CN" sz="2400" dirty="0"/>
              <a:t>Alice</a:t>
            </a:r>
            <a:r>
              <a:rPr kumimoji="1" lang="zh-CN" altLang="en-US" sz="2400" dirty="0"/>
              <a:t> 的任务是进入 </a:t>
            </a:r>
            <a:r>
              <a:rPr kumimoji="1" lang="en-US" altLang="zh-CN" sz="2400" dirty="0"/>
              <a:t>WIN</a:t>
            </a:r>
            <a:r>
              <a:rPr kumimoji="1" lang="zh-CN" altLang="en-US" sz="2400" dirty="0"/>
              <a:t> 节点，而 </a:t>
            </a:r>
            <a:r>
              <a:rPr kumimoji="1" lang="en-US" altLang="zh-CN" sz="2400" dirty="0"/>
              <a:t>Bob</a:t>
            </a:r>
            <a:r>
              <a:rPr kumimoji="1" lang="zh-CN" altLang="en-US" sz="2400" dirty="0"/>
              <a:t> 的任务是进入 </a:t>
            </a:r>
            <a:r>
              <a:rPr kumimoji="1" lang="en-US" altLang="zh-CN" sz="2400" dirty="0"/>
              <a:t>LOSE</a:t>
            </a:r>
            <a:r>
              <a:rPr kumimoji="1" lang="zh-CN" altLang="en-US" sz="2400" dirty="0"/>
              <a:t> 节点。</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胜负搜索</a:t>
            </a:r>
            <a:endParaRPr lang="en-US" dirty="0"/>
          </a:p>
        </p:txBody>
      </p:sp>
      <p:sp>
        <p:nvSpPr>
          <p:cNvPr id="3" name="Content Placeholder 2"/>
          <p:cNvSpPr>
            <a:spLocks noGrp="1"/>
          </p:cNvSpPr>
          <p:nvPr>
            <p:ph idx="1"/>
          </p:nvPr>
        </p:nvSpPr>
        <p:spPr/>
        <p:txBody>
          <a:bodyPr/>
          <a:lstStyle/>
          <a:p>
            <a:r>
              <a:rPr kumimoji="1" lang="zh-CN" altLang="en-US" sz="2800" dirty="0"/>
              <a:t>对于当前玩家为 </a:t>
            </a:r>
            <a:r>
              <a:rPr kumimoji="1" lang="en-US" altLang="zh-CN" sz="2800" dirty="0"/>
              <a:t>Alice</a:t>
            </a:r>
            <a:r>
              <a:rPr kumimoji="1" lang="zh-CN" altLang="en-US" sz="2800" dirty="0"/>
              <a:t> 的节点，如果后继中有一个 </a:t>
            </a:r>
            <a:r>
              <a:rPr kumimoji="1" lang="en-US" altLang="zh-CN" sz="2800" dirty="0"/>
              <a:t>WIN</a:t>
            </a:r>
            <a:r>
              <a:rPr kumimoji="1" lang="zh-CN" altLang="en-US" sz="2800" dirty="0"/>
              <a:t> 节点，那么该节点为 </a:t>
            </a:r>
            <a:r>
              <a:rPr kumimoji="1" lang="en-US" altLang="zh-CN" sz="2800" dirty="0"/>
              <a:t>WIN</a:t>
            </a:r>
            <a:r>
              <a:rPr kumimoji="1" lang="zh-CN" altLang="en-US" sz="2800" dirty="0"/>
              <a:t> 节点，否则为 </a:t>
            </a:r>
            <a:r>
              <a:rPr kumimoji="1" lang="en-US" altLang="zh-CN" sz="2800" dirty="0"/>
              <a:t>LOSE</a:t>
            </a:r>
            <a:r>
              <a:rPr kumimoji="1" lang="zh-CN" altLang="en-US" sz="2800" dirty="0"/>
              <a:t> 节点。</a:t>
            </a:r>
            <a:endParaRPr kumimoji="1" lang="zh-CN" altLang="en-US" sz="2800" dirty="0"/>
          </a:p>
          <a:p>
            <a:r>
              <a:rPr kumimoji="1" lang="zh-CN" altLang="en-US" sz="2800" dirty="0"/>
              <a:t>对于当前玩家为 </a:t>
            </a:r>
            <a:r>
              <a:rPr kumimoji="1" lang="en-US" altLang="zh-CN" sz="2800" dirty="0"/>
              <a:t>Bob</a:t>
            </a:r>
            <a:r>
              <a:rPr kumimoji="1" lang="zh-CN" altLang="en-US" sz="2800" dirty="0"/>
              <a:t> 的节点，如果后继中有一个 </a:t>
            </a:r>
            <a:r>
              <a:rPr kumimoji="1" lang="en-US" altLang="zh-CN" sz="2800" dirty="0"/>
              <a:t>LOSE</a:t>
            </a:r>
            <a:r>
              <a:rPr kumimoji="1" lang="zh-CN" altLang="en-US" sz="2800" dirty="0"/>
              <a:t> 节点，那么该节点为 </a:t>
            </a:r>
            <a:r>
              <a:rPr kumimoji="1" lang="en-US" altLang="zh-CN" sz="2800" dirty="0"/>
              <a:t>LOSE</a:t>
            </a:r>
            <a:r>
              <a:rPr kumimoji="1" lang="zh-CN" altLang="en-US" sz="2800" dirty="0"/>
              <a:t> 节点，否则为 </a:t>
            </a:r>
            <a:r>
              <a:rPr kumimoji="1" lang="en-US" altLang="zh-CN" sz="2800" dirty="0"/>
              <a:t>WIN</a:t>
            </a:r>
            <a:r>
              <a:rPr kumimoji="1" lang="zh-CN" altLang="en-US" sz="2800" dirty="0"/>
              <a:t> 节点。</a:t>
            </a:r>
            <a:endParaRPr kumimoji="1" lang="zh-CN" altLang="en-US" sz="2800" dirty="0"/>
          </a:p>
          <a:p>
            <a:r>
              <a:rPr kumimoji="1" lang="zh-CN" altLang="en-US" sz="2800" dirty="0"/>
              <a:t>如果当前已经不能移动（即没有后继），那么按照游戏规则，可以判定出 </a:t>
            </a:r>
            <a:r>
              <a:rPr kumimoji="1" lang="en-US" altLang="zh-CN" sz="2800" dirty="0"/>
              <a:t>WIN</a:t>
            </a:r>
            <a:r>
              <a:rPr kumimoji="1" lang="zh-CN" altLang="en-US" sz="2800" dirty="0"/>
              <a:t> 或者 </a:t>
            </a:r>
            <a:r>
              <a:rPr kumimoji="1" lang="en-US" altLang="zh-CN" sz="2800" dirty="0"/>
              <a:t>LOSE</a:t>
            </a:r>
            <a:r>
              <a:rPr kumimoji="1" lang="zh-CN" altLang="en-US" sz="2800" dirty="0"/>
              <a:t>。</a:t>
            </a:r>
            <a:endParaRPr kumimoji="1" lang="en-US" altLang="zh-CN" sz="2800" dirty="0"/>
          </a:p>
          <a:p>
            <a:r>
              <a:rPr kumimoji="1" lang="zh-CN" altLang="en-US" sz="2800" dirty="0"/>
              <a:t>在状态数不多的</a:t>
            </a:r>
            <a:r>
              <a:rPr kumimoji="1" lang="en-US" altLang="zh-CN" sz="2800" dirty="0"/>
              <a:t>DAG</a:t>
            </a:r>
            <a:r>
              <a:rPr kumimoji="1" lang="zh-CN" altLang="en-US" sz="2800" dirty="0"/>
              <a:t>中我们可以直接从无后继的节点往回递推</a:t>
            </a:r>
            <a:endParaRPr kumimoji="1" lang="zh-CN" altLang="en-US" sz="2800" dirty="0"/>
          </a:p>
          <a:p>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AtCoder Grant Contest 10 F - Tree Game </a:t>
            </a:r>
            <a:endParaRPr lang="zh-CN" altLang="en-US"/>
          </a:p>
        </p:txBody>
      </p:sp>
      <p:sp>
        <p:nvSpPr>
          <p:cNvPr id="3" name="内容占位符 2"/>
          <p:cNvSpPr>
            <a:spLocks noGrp="1"/>
          </p:cNvSpPr>
          <p:nvPr>
            <p:ph idx="1"/>
          </p:nvPr>
        </p:nvSpPr>
        <p:spPr>
          <a:xfrm>
            <a:off x="1183005" y="2085340"/>
            <a:ext cx="10972800" cy="4525963"/>
          </a:xfrm>
        </p:spPr>
        <p:txBody>
          <a:bodyPr/>
          <a:p>
            <a:r>
              <a:rPr lang="zh-CN" altLang="en-US" sz="2400"/>
              <a:t>给定一棵树，每个节点有个权值，Alice和Bob轮流进行操作。</a:t>
            </a:r>
            <a:endParaRPr lang="zh-CN" altLang="en-US" sz="2400"/>
          </a:p>
          <a:p>
            <a:r>
              <a:rPr lang="zh-CN" altLang="en-US" sz="2400"/>
              <a:t>给定游戏起点指针指向节点C。不断进行下述操作。</a:t>
            </a:r>
            <a:endParaRPr lang="zh-CN" altLang="en-US" sz="2400"/>
          </a:p>
          <a:p>
            <a:r>
              <a:rPr lang="zh-CN" altLang="en-US" sz="2400"/>
              <a:t>1.将当前节点权值-1，然后将指针从该节点移动到相邻节点。</a:t>
            </a:r>
            <a:endParaRPr lang="zh-CN" altLang="en-US" sz="2400"/>
          </a:p>
          <a:p>
            <a:r>
              <a:rPr lang="zh-CN" altLang="en-US" sz="2400"/>
              <a:t>出现一方不能移动（即指针指向的节点权值为0）即为输。</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先手只有往</a:t>
            </a:r>
            <a:r>
              <a:rPr lang="en-US" altLang="zh-CN"/>
              <a:t>v</a:t>
            </a:r>
            <a:r>
              <a:rPr lang="zh-CN" altLang="en-US">
                <a:ea typeface="宋体" panose="02010600030101010101" pitchFamily="2" charset="-122"/>
              </a:rPr>
              <a:t>比当前点小的点走才有意义</a:t>
            </a:r>
            <a:endParaRPr lang="zh-CN" altLang="en-US">
              <a:ea typeface="宋体" panose="02010600030101010101" pitchFamily="2" charset="-122"/>
            </a:endParaRPr>
          </a:p>
          <a:p>
            <a:r>
              <a:rPr lang="zh-CN" altLang="en-US">
                <a:ea typeface="宋体" panose="02010600030101010101" pitchFamily="2" charset="-122"/>
              </a:rPr>
              <a:t>枚举从哪一个点开始</a:t>
            </a:r>
            <a:r>
              <a:rPr lang="en-US" altLang="zh-CN">
                <a:ea typeface="宋体" panose="02010600030101010101" pitchFamily="2" charset="-122"/>
              </a:rPr>
              <a:t>dfs</a:t>
            </a:r>
            <a:endParaRPr lang="en-US" altLang="zh-CN">
              <a:ea typeface="宋体" panose="02010600030101010101" pitchFamily="2" charset="-122"/>
            </a:endParaRPr>
          </a:p>
          <a:p>
            <a:r>
              <a:rPr lang="zh-CN" altLang="en-US">
                <a:ea typeface="宋体" panose="02010600030101010101" pitchFamily="2" charset="-122"/>
              </a:rPr>
              <a:t>求出来当前点的胜负态</a:t>
            </a:r>
            <a:endParaRPr lang="zh-CN" altLang="en-US">
              <a:ea typeface="宋体" panose="02010600030101010101" pitchFamily="2" charset="-122"/>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3683</Words>
  <Application>WPS 演示</Application>
  <PresentationFormat>Widescreen</PresentationFormat>
  <Paragraphs>155</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微软雅黑</vt:lpstr>
      <vt:lpstr>Arial Unicode MS</vt:lpstr>
      <vt:lpstr>Calibri</vt:lpstr>
      <vt:lpstr>BatangChe</vt:lpstr>
      <vt:lpstr>Default Design</vt:lpstr>
      <vt:lpstr>博弈论</vt:lpstr>
      <vt:lpstr>PowerPoint 演示文稿</vt:lpstr>
      <vt:lpstr>PowerPoint 演示文稿</vt:lpstr>
      <vt:lpstr>PowerPoint 演示文稿</vt:lpstr>
      <vt:lpstr>Nim 游戏</vt:lpstr>
      <vt:lpstr>博弈树</vt:lpstr>
      <vt:lpstr>胜负搜索</vt:lpstr>
      <vt:lpstr>PowerPoint 演示文稿</vt:lpstr>
      <vt:lpstr>PowerPoint 演示文稿</vt:lpstr>
      <vt:lpstr>Nim 游戏 </vt:lpstr>
      <vt:lpstr>SG函数</vt:lpstr>
      <vt:lpstr>SG定理</vt:lpstr>
      <vt:lpstr>阶梯Nim问题</vt:lpstr>
      <vt:lpstr>PowerPoint 演示文稿</vt:lpstr>
      <vt:lpstr>poj1704 Georgia and Bob</vt:lpstr>
      <vt:lpstr>PowerPoint 演示文稿</vt:lpstr>
      <vt:lpstr>PowerPoint 演示文稿</vt:lpstr>
      <vt:lpstr>PowerPoint 演示文稿</vt:lpstr>
      <vt:lpstr>poj 1067 取石子游戏</vt:lpstr>
      <vt:lpstr>PowerPoint 演示文稿</vt:lpstr>
      <vt:lpstr>PowerPoint 演示文稿</vt:lpstr>
      <vt:lpstr>3576: [Hnoi2014]江南乐</vt:lpstr>
      <vt:lpstr>PowerPoint 演示文稿</vt:lpstr>
      <vt:lpstr>[POI2009]石子游戏Kam </vt:lpstr>
      <vt:lpstr>PowerPoint 演示文稿</vt:lpstr>
      <vt:lpstr>Spoj 2021 Moving Pebbles</vt:lpstr>
      <vt:lpstr>PowerPoint 演示文稿</vt:lpstr>
      <vt:lpstr>AtCoder Grand Contest 010 D - Decrementing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博弈论</dc:title>
  <dc:creator>yangxiaoyi</dc:creator>
  <cp:lastModifiedBy>STU</cp:lastModifiedBy>
  <cp:revision>4</cp:revision>
  <dcterms:created xsi:type="dcterms:W3CDTF">2019-08-18T05:20:00Z</dcterms:created>
  <dcterms:modified xsi:type="dcterms:W3CDTF">2019-08-18T09:02:53Z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