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256" r:id="rId3"/>
    <p:sldId id="264" r:id="rId4"/>
    <p:sldId id="272" r:id="rId5"/>
    <p:sldId id="273" r:id="rId6"/>
    <p:sldId id="274" r:id="rId7"/>
    <p:sldId id="276" r:id="rId8"/>
    <p:sldId id="279" r:id="rId9"/>
    <p:sldId id="277" r:id="rId10"/>
    <p:sldId id="280" r:id="rId11"/>
    <p:sldId id="283" r:id="rId12"/>
    <p:sldId id="281" r:id="rId13"/>
    <p:sldId id="282" r:id="rId14"/>
    <p:sldId id="285" r:id="rId15"/>
    <p:sldId id="289" r:id="rId16"/>
    <p:sldId id="286" r:id="rId17"/>
    <p:sldId id="287" r:id="rId18"/>
    <p:sldId id="288" r:id="rId19"/>
    <p:sldId id="290" r:id="rId20"/>
    <p:sldId id="291" r:id="rId21"/>
    <p:sldId id="292" r:id="rId22"/>
    <p:sldId id="295" r:id="rId23"/>
    <p:sldId id="296" r:id="rId24"/>
    <p:sldId id="293" r:id="rId25"/>
    <p:sldId id="294" r:id="rId26"/>
    <p:sldId id="297" r:id="rId27"/>
    <p:sldId id="298" r:id="rId28"/>
    <p:sldId id="299" r:id="rId29"/>
    <p:sldId id="300" r:id="rId30"/>
    <p:sldId id="301" r:id="rId31"/>
    <p:sldId id="303" r:id="rId32"/>
    <p:sldId id="302"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22" r:id="rId47"/>
    <p:sldId id="32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7" autoAdjust="0"/>
    <p:restoredTop sz="94660"/>
  </p:normalViewPr>
  <p:slideViewPr>
    <p:cSldViewPr snapToGrid="0">
      <p:cViewPr varScale="1">
        <p:scale>
          <a:sx n="113" d="100"/>
          <a:sy n="113" d="100"/>
        </p:scale>
        <p:origin x="6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8201" name="Picture 2" descr="sky, sunset, stars"/>
          <p:cNvPicPr>
            <a:picLocks noChangeAspect="1"/>
          </p:cNvPicPr>
          <p:nvPr/>
        </p:nvPicPr>
        <p:blipFill>
          <a:blip r:embed="rId2"/>
          <a:srcRect/>
          <a:stretch>
            <a:fillRect/>
          </a:stretch>
        </p:blipFill>
        <p:spPr>
          <a:xfrm>
            <a:off x="0" y="0"/>
            <a:ext cx="12211050" cy="6880225"/>
          </a:xfrm>
          <a:prstGeom prst="rect">
            <a:avLst/>
          </a:prstGeom>
          <a:noFill/>
          <a:ln w="9525">
            <a:noFill/>
            <a:miter/>
          </a:ln>
        </p:spPr>
      </p:pic>
      <p:grpSp>
        <p:nvGrpSpPr>
          <p:cNvPr id="8202" name="组合 10"/>
          <p:cNvGrpSpPr/>
          <p:nvPr/>
        </p:nvGrpSpPr>
        <p:grpSpPr>
          <a:xfrm>
            <a:off x="2541588" y="1847850"/>
            <a:ext cx="7315200" cy="342900"/>
            <a:chOff x="1906022" y="2343551"/>
            <a:chExt cx="5486018" cy="343165"/>
          </a:xfrm>
        </p:grpSpPr>
        <p:sp>
          <p:nvSpPr>
            <p:cNvPr id="12" name="L 形 11"/>
            <p:cNvSpPr/>
            <p:nvPr/>
          </p:nvSpPr>
          <p:spPr>
            <a:xfrm rot="5400000" flipV="1">
              <a:off x="5996176" y="1290851"/>
              <a:ext cx="343164" cy="2448564"/>
            </a:xfrm>
            <a:prstGeom prst="corner">
              <a:avLst>
                <a:gd name="adj1" fmla="val 15986"/>
                <a:gd name="adj2" fmla="val 14792"/>
              </a:avLst>
            </a:prstGeom>
            <a:solidFill>
              <a:srgbClr val="FFFFFF">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L 形 12"/>
            <p:cNvSpPr/>
            <p:nvPr/>
          </p:nvSpPr>
          <p:spPr>
            <a:xfrm rot="16200000" flipH="1" flipV="1">
              <a:off x="3000754" y="1248821"/>
              <a:ext cx="343164" cy="2532627"/>
            </a:xfrm>
            <a:prstGeom prst="corner">
              <a:avLst>
                <a:gd name="adj1" fmla="val 15986"/>
                <a:gd name="adj2" fmla="val 14792"/>
              </a:avLst>
            </a:prstGeom>
            <a:solidFill>
              <a:srgbClr val="FFFFFF">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8205" name="组合 13"/>
          <p:cNvGrpSpPr/>
          <p:nvPr/>
        </p:nvGrpSpPr>
        <p:grpSpPr>
          <a:xfrm flipV="1">
            <a:off x="2541588" y="3632200"/>
            <a:ext cx="7315200" cy="344488"/>
            <a:chOff x="1906022" y="2343551"/>
            <a:chExt cx="5486018" cy="343165"/>
          </a:xfrm>
        </p:grpSpPr>
        <p:sp>
          <p:nvSpPr>
            <p:cNvPr id="15" name="L 形 14"/>
            <p:cNvSpPr/>
            <p:nvPr/>
          </p:nvSpPr>
          <p:spPr>
            <a:xfrm rot="5400000" flipV="1">
              <a:off x="6486713" y="1781388"/>
              <a:ext cx="343164" cy="1467490"/>
            </a:xfrm>
            <a:prstGeom prst="corner">
              <a:avLst>
                <a:gd name="adj1" fmla="val 15986"/>
                <a:gd name="adj2" fmla="val 14792"/>
              </a:avLst>
            </a:prstGeom>
            <a:solidFill>
              <a:srgbClr val="FFFFFF">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6" name="L 形 15"/>
            <p:cNvSpPr/>
            <p:nvPr/>
          </p:nvSpPr>
          <p:spPr>
            <a:xfrm rot="16200000" flipH="1" flipV="1">
              <a:off x="2400252" y="1849323"/>
              <a:ext cx="343164" cy="1331623"/>
            </a:xfrm>
            <a:prstGeom prst="corner">
              <a:avLst>
                <a:gd name="adj1" fmla="val 15986"/>
                <a:gd name="adj2" fmla="val 14792"/>
              </a:avLst>
            </a:prstGeom>
            <a:solidFill>
              <a:srgbClr val="FFFFFF">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a:solidFill>
                  <a:schemeClr val="tx1"/>
                </a:solidFill>
              </a:defRPr>
            </a:lvl1pPr>
          </a:lstStyle>
          <a:p>
            <a:fld id="{82F288E0-7875-42C4-84C8-98DBBD3BF4D2}" type="datetimeFigureOut">
              <a:rPr lang="zh-CN" altLang="en-US" smtClean="0"/>
            </a:fld>
            <a:endParaRPr lang="zh-CN" altLang="en-US"/>
          </a:p>
        </p:txBody>
      </p:sp>
      <p:sp>
        <p:nvSpPr>
          <p:cNvPr id="5" name="KSO_FT"/>
          <p:cNvSpPr>
            <a:spLocks noGrp="1"/>
          </p:cNvSpPr>
          <p:nvPr>
            <p:ph type="ftr" sz="quarter" idx="3"/>
          </p:nvPr>
        </p:nvSpPr>
        <p:spPr>
          <a:xfrm>
            <a:off x="4165600" y="6229350"/>
            <a:ext cx="3860800" cy="476250"/>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a:solidFill>
                  <a:schemeClr val="tx1"/>
                </a:solidFill>
              </a:defRPr>
            </a:lvl1pPr>
          </a:lstStyle>
          <a:p>
            <a:fld id="{7D9BB5D0-35E4-459D-AEF3-FE4D7C45CC19}" type="slidenum">
              <a:rPr lang="zh-CN" altLang="en-US" smtClean="0"/>
            </a:fld>
            <a:endParaRPr lang="zh-CN" altLang="en-US" dirty="0"/>
          </a:p>
        </p:txBody>
      </p:sp>
      <p:sp>
        <p:nvSpPr>
          <p:cNvPr id="8199" name="KSO_BC1"/>
          <p:cNvSpPr>
            <a:spLocks noGrp="1"/>
          </p:cNvSpPr>
          <p:nvPr>
            <p:ph type="subTitle" idx="1"/>
          </p:nvPr>
        </p:nvSpPr>
        <p:spPr>
          <a:xfrm>
            <a:off x="4381500" y="3708400"/>
            <a:ext cx="3505200" cy="431800"/>
          </a:xfrm>
          <a:prstGeom prst="rect">
            <a:avLst/>
          </a:prstGeom>
          <a:noFill/>
          <a:ln w="9525">
            <a:noFill/>
            <a:miter/>
          </a:ln>
        </p:spPr>
        <p:txBody>
          <a:bodyPr anchor="t"/>
          <a:lstStyle>
            <a:lvl1pPr marL="0" lvl="0" indent="0" algn="ctr">
              <a:buNone/>
              <a:defRPr sz="1800" kern="1200">
                <a:solidFill>
                  <a:schemeClr val="tx1"/>
                </a:solidFill>
              </a:defRPr>
            </a:lvl1pPr>
            <a:lvl2pPr marL="0" lvl="1" indent="0" algn="ctr">
              <a:buNone/>
              <a:defRPr sz="1800" kern="1200">
                <a:solidFill>
                  <a:schemeClr val="tx1"/>
                </a:solidFill>
              </a:defRPr>
            </a:lvl2pPr>
            <a:lvl3pPr marL="685800" lvl="2" indent="-685800" algn="ctr">
              <a:buNone/>
              <a:defRPr sz="1800" kern="1200">
                <a:solidFill>
                  <a:schemeClr val="tx1"/>
                </a:solidFill>
              </a:defRPr>
            </a:lvl3pPr>
            <a:lvl4pPr marL="1028700" lvl="3" indent="-1028700" algn="ctr">
              <a:buNone/>
              <a:defRPr sz="1800" kern="1200">
                <a:solidFill>
                  <a:schemeClr val="tx1"/>
                </a:solidFill>
              </a:defRPr>
            </a:lvl4pPr>
            <a:lvl5pPr marL="1371600" lvl="4" indent="-1371600" algn="ctr">
              <a:buNone/>
              <a:defRPr sz="1800" kern="1200">
                <a:solidFill>
                  <a:schemeClr val="tx1"/>
                </a:solidFill>
              </a:defRPr>
            </a:lvl5pPr>
          </a:lstStyle>
          <a:p>
            <a:pPr lvl="0"/>
            <a:r>
              <a:rPr lang="zh-CN" altLang="en-US" smtClean="0"/>
              <a:t>单击此处编辑母版副标题样式</a:t>
            </a:r>
            <a:endParaRPr lang="zh-CN" altLang="en-US" dirty="0"/>
          </a:p>
        </p:txBody>
      </p:sp>
      <p:sp>
        <p:nvSpPr>
          <p:cNvPr id="2" name="KSO_BT1"/>
          <p:cNvSpPr>
            <a:spLocks noGrp="1"/>
          </p:cNvSpPr>
          <p:nvPr>
            <p:ph type="title"/>
          </p:nvPr>
        </p:nvSpPr>
        <p:spPr>
          <a:xfrm>
            <a:off x="2743200" y="2079625"/>
            <a:ext cx="6870700" cy="1571625"/>
          </a:xfrm>
          <a:prstGeom prst="rect">
            <a:avLst/>
          </a:prstGeom>
          <a:effectLst>
            <a:glow rad="139700">
              <a:schemeClr val="accent2">
                <a:satMod val="175000"/>
                <a:alpha val="40000"/>
              </a:schemeClr>
            </a:glow>
          </a:effectLst>
        </p:spPr>
        <p:txBody>
          <a:bodyPr vert="horz" lIns="91440" tIns="45720" rIns="91440" bIns="45720" rtlCol="0" anchor="ctr"/>
          <a:lstStyle>
            <a:lvl1pPr algn="ctr">
              <a:defRPr/>
            </a:lvl1pPr>
          </a:lstStyle>
          <a:p>
            <a:pPr lvl="0"/>
            <a:r>
              <a:rPr lang="zh-CN" altLang="en-US" smtClean="0"/>
              <a:t>单击此处编辑母版标题样式</a:t>
            </a:r>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lgn="ctr"/>
            <a:endParaRPr lang="en-US" altLang="zh-CN" sz="1200" dirty="0"/>
          </a:p>
        </p:txBody>
      </p:sp>
      <p:sp>
        <p:nvSpPr>
          <p:cNvPr id="6" name="灯片编号占位符 5"/>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b="0"/>
            </a:lvl2pPr>
          </a:lstStyle>
          <a:p>
            <a:pPr lvl="0"/>
            <a:r>
              <a:rPr lang="zh-CN" altLang="en-US" smtClean="0"/>
              <a:t>单击此处编辑母版文本样式</a:t>
            </a:r>
            <a:endParaRPr lang="zh-CN" altLang="en-US" smtClean="0"/>
          </a:p>
          <a:p>
            <a:pPr lvl="1"/>
            <a:r>
              <a:rPr lang="zh-CN" altLang="en-US" smtClean="0"/>
              <a:t>二级</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6" y="2108202"/>
            <a:ext cx="7994651" cy="1235075"/>
          </a:xfrm>
        </p:spPr>
        <p:txBody>
          <a:bodyPr anchor="b">
            <a:normAutofit/>
          </a:bodyPr>
          <a:lstStyle>
            <a:lvl1pPr algn="ctr">
              <a:defRPr sz="3200">
                <a:solidFill>
                  <a:schemeClr val="accent1"/>
                </a:solidFill>
                <a:effectLst/>
              </a:defRPr>
            </a:lvl1pPr>
          </a:lstStyle>
          <a:p>
            <a:r>
              <a:rPr lang="zh-CN" altLang="en-US" smtClean="0"/>
              <a:t>单击此处编辑母版标题样式</a:t>
            </a:r>
            <a:endParaRPr lang="en-US" dirty="0"/>
          </a:p>
        </p:txBody>
      </p:sp>
      <p:sp>
        <p:nvSpPr>
          <p:cNvPr id="3" name="KSO_ST2"/>
          <p:cNvSpPr>
            <a:spLocks noGrp="1"/>
          </p:cNvSpPr>
          <p:nvPr>
            <p:ph type="body" idx="1"/>
          </p:nvPr>
        </p:nvSpPr>
        <p:spPr>
          <a:xfrm>
            <a:off x="4050894" y="3400425"/>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1218565"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lgn="ctr"/>
            <a:endParaRPr lang="en-US" altLang="zh-CN" sz="1200" dirty="0"/>
          </a:p>
        </p:txBody>
      </p:sp>
      <p:sp>
        <p:nvSpPr>
          <p:cNvPr id="6" name="灯片编号占位符 5"/>
          <p:cNvSpPr>
            <a:spLocks noGrp="1"/>
          </p:cNvSpPr>
          <p:nvPr>
            <p:ph type="sldNum" sz="quarter" idx="12"/>
          </p:nvPr>
        </p:nvSpPr>
        <p:spPr/>
        <p:txBody>
          <a:bodyPr/>
          <a:lstStyle/>
          <a:p>
            <a:pPr marL="0" marR="0" lvl="0" indent="0" algn="r" defTabSz="1218565"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lvl="0" algn="ctr"/>
            <a:endParaRPr lang="en-US" altLang="zh-CN" sz="1100" dirty="0">
              <a:solidFill>
                <a:srgbClr val="969696"/>
              </a:solidFill>
            </a:endParaRPr>
          </a:p>
        </p:txBody>
      </p:sp>
      <p:sp>
        <p:nvSpPr>
          <p:cNvPr id="4" name="灯片编号占位符 3"/>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二级</a:t>
            </a:r>
            <a:endParaRPr lang="zh-CN" altLang="en-US" smtClean="0"/>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lgn="ctr"/>
            <a:endParaRPr lang="en-US" altLang="zh-CN" sz="1200" dirty="0"/>
          </a:p>
        </p:txBody>
      </p:sp>
      <p:sp>
        <p:nvSpPr>
          <p:cNvPr id="7" name="灯片编号占位符 6"/>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hasCustomPrompt="1"/>
          </p:nvPr>
        </p:nvSpPr>
        <p:spPr>
          <a:xfrm>
            <a:off x="5442833" y="987429"/>
            <a:ext cx="6172200" cy="4873625"/>
          </a:xfrm>
        </p:spPr>
        <p:txBody>
          <a:bodyPr vert="horz" lIns="91440" tIns="45720" rIns="91440" bIns="45720" rtlCol="0"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685800" rtl="0" eaLnBrk="1" latinLnBrk="0" hangingPunct="1">
              <a:lnSpc>
                <a:spcPct val="110000"/>
              </a:lnSpc>
              <a:spcBef>
                <a:spcPts val="1200"/>
              </a:spcBef>
              <a:spcAft>
                <a:spcPts val="0"/>
              </a:spcAft>
              <a:buClr>
                <a:schemeClr val="accent1"/>
              </a:buClr>
              <a:buSzPct val="80000"/>
              <a:buFont typeface="Webdings" panose="05030102010509060703" pitchFamily="18" charset="2"/>
              <a:buNone/>
              <a:defRPr/>
            </a:pPr>
            <a:r>
              <a:rPr kumimoji="0" lang="zh-CN" altLang="en-US" sz="2400" b="1" i="0" u="none" strike="noStrike" kern="1200" cap="none" spc="0" normalizeH="0" baseline="0" noProof="0" smtClean="0">
                <a:ln>
                  <a:noFill/>
                </a:ln>
                <a:solidFill>
                  <a:schemeClr val="accent1"/>
                </a:solidFill>
                <a:effectLst/>
                <a:uLnTx/>
                <a:uFillTx/>
                <a:latin typeface="+mn-ea"/>
                <a:ea typeface="+mn-ea"/>
                <a:cs typeface="+mn-cs"/>
              </a:rPr>
              <a:t>将图片拖动到占位符，或单击添加图标</a:t>
            </a:r>
            <a:endParaRPr kumimoji="0" lang="en-US" altLang="en-US" sz="2400" b="1" i="0" u="none" strike="noStrike" kern="1200" cap="none" spc="0" normalizeH="0" baseline="0" noProof="0" dirty="0">
              <a:ln>
                <a:noFill/>
              </a:ln>
              <a:solidFill>
                <a:schemeClr val="accent1"/>
              </a:solidFill>
              <a:effectLst/>
              <a:uLnTx/>
              <a:uFillTx/>
              <a:latin typeface="+mn-ea"/>
              <a:ea typeface="+mn-ea"/>
              <a:cs typeface="+mn-cs"/>
            </a:endParaRPr>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lgn="ctr"/>
            <a:endParaRPr lang="en-US" altLang="zh-CN" sz="1200" dirty="0"/>
          </a:p>
        </p:txBody>
      </p:sp>
      <p:sp>
        <p:nvSpPr>
          <p:cNvPr id="7" name="灯片编号占位符 6"/>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sky, sunset, stars"/>
          <p:cNvPicPr>
            <a:picLocks noChangeAspect="1"/>
          </p:cNvPicPr>
          <p:nvPr/>
        </p:nvPicPr>
        <p:blipFill>
          <a:blip r:embed="rId12"/>
          <a:srcRect/>
          <a:stretch>
            <a:fillRect/>
          </a:stretch>
        </p:blipFill>
        <p:spPr>
          <a:xfrm>
            <a:off x="0" y="0"/>
            <a:ext cx="12211050" cy="6880225"/>
          </a:xfrm>
          <a:prstGeom prst="rect">
            <a:avLst/>
          </a:prstGeom>
          <a:noFill/>
          <a:ln w="9525">
            <a:noFill/>
            <a:miter/>
          </a:ln>
        </p:spPr>
      </p:pic>
      <p:sp>
        <p:nvSpPr>
          <p:cNvPr id="9" name="矩形 8"/>
          <p:cNvSpPr/>
          <p:nvPr/>
        </p:nvSpPr>
        <p:spPr>
          <a:xfrm>
            <a:off x="0" y="0"/>
            <a:ext cx="12211050" cy="6858000"/>
          </a:xfrm>
          <a:prstGeom prst="rect">
            <a:avLst/>
          </a:prstGeom>
          <a:solidFill>
            <a:srgbClr val="2454A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 name="KSO_FD"/>
          <p:cNvSpPr>
            <a:spLocks noGrp="1"/>
          </p:cNvSpPr>
          <p:nvPr>
            <p:ph type="dt" sz="half" idx="2"/>
          </p:nvPr>
        </p:nvSpPr>
        <p:spPr>
          <a:xfrm>
            <a:off x="838200" y="6451600"/>
            <a:ext cx="2743200" cy="365125"/>
          </a:xfrm>
          <a:prstGeom prst="rect">
            <a:avLst/>
          </a:prstGeom>
        </p:spPr>
        <p:txBody>
          <a:bodyPr vert="horz" lIns="91440" tIns="45720" rIns="91440" bIns="45720" rtlCol="0" anchor="ctr"/>
          <a:lstStyle>
            <a:lvl1pPr algn="l">
              <a:defRPr sz="1200">
                <a:solidFill>
                  <a:schemeClr val="tx1"/>
                </a:solidFill>
              </a:defRPr>
            </a:lvl1pPr>
          </a:lstStyle>
          <a:p>
            <a:fld id="{82F288E0-7875-42C4-84C8-98DBBD3BF4D2}" type="datetimeFigureOut">
              <a:rPr lang="zh-CN" altLang="en-US" smtClean="0"/>
            </a:fld>
            <a:endParaRPr lang="zh-CN" altLang="en-US"/>
          </a:p>
        </p:txBody>
      </p:sp>
      <p:sp>
        <p:nvSpPr>
          <p:cNvPr id="5" name="KSO_FT"/>
          <p:cNvSpPr>
            <a:spLocks noGrp="1"/>
          </p:cNvSpPr>
          <p:nvPr>
            <p:ph type="ftr" sz="quarter" idx="3"/>
          </p:nvPr>
        </p:nvSpPr>
        <p:spPr>
          <a:xfrm>
            <a:off x="4038600" y="6480175"/>
            <a:ext cx="4114800" cy="365125"/>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610600" y="6451600"/>
            <a:ext cx="2743200" cy="365125"/>
          </a:xfrm>
          <a:prstGeom prst="rect">
            <a:avLst/>
          </a:prstGeom>
        </p:spPr>
        <p:txBody>
          <a:bodyPr vert="horz" lIns="91440" tIns="45720" rIns="91440" bIns="45720" rtlCol="0" anchor="ctr"/>
          <a:lstStyle>
            <a:lvl1pPr algn="r">
              <a:defRPr sz="1200">
                <a:solidFill>
                  <a:schemeClr val="tx1"/>
                </a:solidFill>
              </a:defRPr>
            </a:lvl1pPr>
          </a:lstStyle>
          <a:p>
            <a:fld id="{7D9BB5D0-35E4-459D-AEF3-FE4D7C45CC19}" type="slidenum">
              <a:rPr lang="zh-CN" altLang="en-US" smtClean="0"/>
            </a:fld>
            <a:endParaRPr lang="zh-CN" altLang="en-US"/>
          </a:p>
        </p:txBody>
      </p:sp>
      <p:sp>
        <p:nvSpPr>
          <p:cNvPr id="1031" name="KSO_BC1"/>
          <p:cNvSpPr>
            <a:spLocks noGrp="1"/>
          </p:cNvSpPr>
          <p:nvPr>
            <p:ph type="body" idx="1"/>
          </p:nvPr>
        </p:nvSpPr>
        <p:spPr>
          <a:xfrm>
            <a:off x="596900" y="1120775"/>
            <a:ext cx="10934700" cy="5313363"/>
          </a:xfrm>
          <a:prstGeom prst="rect">
            <a:avLst/>
          </a:prstGeom>
          <a:noFill/>
          <a:ln w="9525">
            <a:noFill/>
            <a:miter/>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p:txBody>
      </p:sp>
      <p:sp>
        <p:nvSpPr>
          <p:cNvPr id="2" name="KSO_BT1"/>
          <p:cNvSpPr>
            <a:spLocks noGrp="1"/>
          </p:cNvSpPr>
          <p:nvPr>
            <p:ph type="title"/>
          </p:nvPr>
        </p:nvSpPr>
        <p:spPr>
          <a:xfrm>
            <a:off x="596900" y="166688"/>
            <a:ext cx="10934700" cy="641350"/>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200" b="1" i="0" kern="1200" baseline="0">
          <a:solidFill>
            <a:schemeClr val="tx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80000"/>
        <a:buFont typeface="Webdings" panose="05030102010509060703" pitchFamily="18" charset="2"/>
        <a:buChar char="Ù"/>
        <a:defRPr lang="zh-CN" altLang="en-US" sz="2400" b="1" kern="1200" baseline="0" dirty="0" smtClean="0">
          <a:solidFill>
            <a:schemeClr val="accent1"/>
          </a:solidFill>
          <a:latin typeface="仿宋" panose="02010609060101010101" charset="-122"/>
          <a:ea typeface="仿宋" panose="02010609060101010101" charset="-122"/>
          <a:cs typeface="仿宋" panose="02010609060101010101" charset="-122"/>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仿宋" panose="02010609060101010101" charset="-122"/>
          <a:ea typeface="仿宋" panose="02010609060101010101" charset="-122"/>
          <a:cs typeface="仿宋" panose="02010609060101010101"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副标题 15"/>
          <p:cNvSpPr>
            <a:spLocks noGrp="1"/>
          </p:cNvSpPr>
          <p:nvPr>
            <p:ph type="subTitle" idx="1"/>
          </p:nvPr>
        </p:nvSpPr>
        <p:spPr/>
        <p:txBody>
          <a:bodyPr/>
          <a:lstStyle/>
          <a:p>
            <a:r>
              <a:rPr lang="zh-CN" altLang="en-US" dirty="0" smtClean="0"/>
              <a:t>石家庄二中 李毓浩</a:t>
            </a:r>
            <a:endParaRPr lang="en-US" altLang="zh-CN" dirty="0"/>
          </a:p>
        </p:txBody>
      </p:sp>
      <p:sp>
        <p:nvSpPr>
          <p:cNvPr id="17" name="标题 16"/>
          <p:cNvSpPr>
            <a:spLocks noGrp="1"/>
          </p:cNvSpPr>
          <p:nvPr>
            <p:ph type="title"/>
          </p:nvPr>
        </p:nvSpPr>
        <p:spPr/>
        <p:txBody>
          <a:bodyPr/>
          <a:lstStyle/>
          <a:p>
            <a:pPr algn="ctr"/>
            <a:r>
              <a:rPr lang="en-US" altLang="zh-CN" dirty="0" smtClean="0"/>
              <a:t>Graph</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图例</a:t>
            </a:r>
            <a:endParaRPr kumimoji="1" lang="zh-CN" altLang="en-US" dirty="0"/>
          </a:p>
        </p:txBody>
      </p:sp>
      <p:sp>
        <p:nvSpPr>
          <p:cNvPr id="3" name="内容占位符 2"/>
          <p:cNvSpPr>
            <a:spLocks noGrp="1"/>
          </p:cNvSpPr>
          <p:nvPr>
            <p:ph idx="1"/>
          </p:nvPr>
        </p:nvSpPr>
        <p:spPr/>
        <p:txBody>
          <a:bodyPr>
            <a:normAutofit lnSpcReduction="10000"/>
          </a:bodyPr>
          <a:lstStyle/>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r>
              <a:rPr kumimoji="1" lang="zh-CN" altLang="en-US" dirty="0" smtClean="0"/>
              <a:t>图源</a:t>
            </a:r>
            <a:r>
              <a:rPr kumimoji="1" lang="en-US" altLang="zh-CN" dirty="0" smtClean="0"/>
              <a:t>https</a:t>
            </a:r>
            <a:r>
              <a:rPr kumimoji="1" lang="en-US" altLang="zh-CN" dirty="0"/>
              <a:t>://www.cnblogs.com/ECJTUACM-873284962/p/6995648.html</a:t>
            </a:r>
            <a:endParaRPr kumimoji="1" lang="zh-CN" altLang="en-US" dirty="0"/>
          </a:p>
        </p:txBody>
      </p:sp>
      <p:pic>
        <p:nvPicPr>
          <p:cNvPr id="2050" name="Picture 2" descr="81028t67l8vd73686e68m.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0234" y="1164561"/>
            <a:ext cx="2846211" cy="19354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81028xjgvimgz7882qdu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8862" y="1208347"/>
            <a:ext cx="23907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81028o2n5ebn8hdeh9e5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140" y="1288386"/>
            <a:ext cx="19335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81029itl7z7m4l9qqg56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217" y="3945068"/>
            <a:ext cx="19335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81029e7gjlaaul4zk7z4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693" y="3945068"/>
            <a:ext cx="19335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81029pd747o8o87o07o7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8169" y="3945068"/>
            <a:ext cx="19335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81030h7tmht7cs2h7qftu.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25645" y="3945068"/>
            <a:ext cx="1933575"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代码实例</a:t>
            </a:r>
            <a:endParaRPr kumimoji="1"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581400" y="2139156"/>
            <a:ext cx="4965700" cy="32766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Dijkstra</a:t>
            </a:r>
            <a:endParaRPr kumimoji="1" lang="zh-CN" altLang="en-US" dirty="0"/>
          </a:p>
        </p:txBody>
      </p:sp>
      <p:pic>
        <p:nvPicPr>
          <p:cNvPr id="4" name="图片 3"/>
          <p:cNvPicPr>
            <a:picLocks noChangeAspect="1"/>
          </p:cNvPicPr>
          <p:nvPr/>
        </p:nvPicPr>
        <p:blipFill>
          <a:blip r:embed="rId1"/>
          <a:stretch>
            <a:fillRect/>
          </a:stretch>
        </p:blipFill>
        <p:spPr>
          <a:xfrm>
            <a:off x="1504950" y="1120775"/>
            <a:ext cx="9118600" cy="5105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图例</a:t>
            </a:r>
            <a:endParaRPr kumimoji="1" lang="zh-CN" altLang="en-US" dirty="0"/>
          </a:p>
        </p:txBody>
      </p:sp>
      <p:sp>
        <p:nvSpPr>
          <p:cNvPr id="3" name="内容占位符 2"/>
          <p:cNvSpPr>
            <a:spLocks noGrp="1"/>
          </p:cNvSpPr>
          <p:nvPr>
            <p:ph idx="1"/>
          </p:nvPr>
        </p:nvSpPr>
        <p:spPr/>
        <p:txBody>
          <a:bodyPr>
            <a:normAutofit/>
          </a:bodyPr>
          <a:lstStyle/>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a:p>
          <a:p>
            <a:r>
              <a:rPr kumimoji="1" lang="zh-CN" altLang="en-US" dirty="0" smtClean="0"/>
              <a:t>图源</a:t>
            </a:r>
            <a:r>
              <a:rPr kumimoji="1" lang="en-US" altLang="zh-CN" dirty="0"/>
              <a:t>https://blog.csdn.net/qq_35644234/article/details/60870719</a:t>
            </a:r>
            <a:endParaRPr kumimoji="1" lang="zh-CN" altLang="en-US" dirty="0"/>
          </a:p>
        </p:txBody>
      </p:sp>
      <p:pic>
        <p:nvPicPr>
          <p:cNvPr id="9" name="内容占位符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6900" y="1120775"/>
            <a:ext cx="3804355" cy="3584704"/>
          </a:xfrm>
          <a:prstGeom prst="rect">
            <a:avLst/>
          </a:prstGeom>
          <a:noFill/>
          <a:ln w="9525">
            <a:noFill/>
            <a:miter/>
          </a:ln>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1257" y="1125137"/>
            <a:ext cx="6585888" cy="1037228"/>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256" y="2003790"/>
            <a:ext cx="6585883" cy="964811"/>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836" y="2824027"/>
            <a:ext cx="6617347" cy="93335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8135" y="3637508"/>
            <a:ext cx="6669782" cy="10679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算法正确性</a:t>
            </a:r>
            <a:endParaRPr kumimoji="1" lang="zh-CN" altLang="en-US" dirty="0"/>
          </a:p>
        </p:txBody>
      </p:sp>
      <p:sp>
        <p:nvSpPr>
          <p:cNvPr id="3" name="内容占位符 2"/>
          <p:cNvSpPr>
            <a:spLocks noGrp="1"/>
          </p:cNvSpPr>
          <p:nvPr>
            <p:ph idx="1"/>
          </p:nvPr>
        </p:nvSpPr>
        <p:spPr/>
        <p:txBody>
          <a:bodyPr/>
          <a:lstStyle/>
          <a:p>
            <a:r>
              <a:rPr kumimoji="1" lang="en-US" altLang="zh-CN" dirty="0" smtClean="0">
                <a:solidFill>
                  <a:srgbClr val="FF0000"/>
                </a:solidFill>
              </a:rPr>
              <a:t>dijkstra</a:t>
            </a:r>
            <a:r>
              <a:rPr kumimoji="1" lang="zh-CN" altLang="en-US" dirty="0" smtClean="0">
                <a:solidFill>
                  <a:srgbClr val="FF0000"/>
                </a:solidFill>
              </a:rPr>
              <a:t>算法要求所有边权非负</a:t>
            </a:r>
            <a:endParaRPr kumimoji="1" lang="en-US" altLang="zh-CN" dirty="0" smtClean="0">
              <a:solidFill>
                <a:srgbClr val="FF0000"/>
              </a:solidFill>
            </a:endParaRPr>
          </a:p>
          <a:p>
            <a:r>
              <a:rPr kumimoji="1" lang="zh-CN" altLang="en-US" dirty="0"/>
              <a:t>迪杰斯特拉算法的思想是依次求出距离</a:t>
            </a:r>
            <a:r>
              <a:rPr kumimoji="1" lang="en-US" altLang="zh-CN" dirty="0"/>
              <a:t>V0</a:t>
            </a:r>
            <a:r>
              <a:rPr kumimoji="1" lang="zh-CN" altLang="en-US" dirty="0"/>
              <a:t>第</a:t>
            </a:r>
            <a:r>
              <a:rPr kumimoji="1" lang="en-US" altLang="zh-CN" dirty="0"/>
              <a:t>1</a:t>
            </a:r>
            <a:r>
              <a:rPr kumimoji="1" lang="zh-CN" altLang="en-US" dirty="0"/>
              <a:t>近，第</a:t>
            </a:r>
            <a:r>
              <a:rPr kumimoji="1" lang="en-US" altLang="zh-CN" dirty="0"/>
              <a:t>2</a:t>
            </a:r>
            <a:r>
              <a:rPr kumimoji="1" lang="zh-CN" altLang="en-US" dirty="0" smtClean="0"/>
              <a:t>近</a:t>
            </a:r>
            <a:r>
              <a:rPr kumimoji="1" lang="en-US" altLang="zh-CN" dirty="0" smtClean="0"/>
              <a:t>…</a:t>
            </a:r>
            <a:r>
              <a:rPr kumimoji="1" lang="zh-CN" altLang="en-US" dirty="0" smtClean="0"/>
              <a:t>一直</a:t>
            </a:r>
            <a:r>
              <a:rPr kumimoji="1" lang="zh-CN" altLang="en-US" dirty="0"/>
              <a:t>到第</a:t>
            </a:r>
            <a:r>
              <a:rPr kumimoji="1" lang="en-US" altLang="zh-CN" dirty="0"/>
              <a:t>n-1</a:t>
            </a:r>
            <a:r>
              <a:rPr kumimoji="1" lang="zh-CN" altLang="en-US" dirty="0"/>
              <a:t>近，也就是从距离</a:t>
            </a:r>
            <a:r>
              <a:rPr kumimoji="1" lang="en-US" altLang="zh-CN" dirty="0"/>
              <a:t>V0</a:t>
            </a:r>
            <a:r>
              <a:rPr kumimoji="1" lang="zh-CN" altLang="en-US" dirty="0"/>
              <a:t>最近到最远的点。而每求一个最近距离就修正</a:t>
            </a:r>
            <a:r>
              <a:rPr kumimoji="1" lang="en-US" altLang="zh-CN" dirty="0"/>
              <a:t>V0</a:t>
            </a:r>
            <a:r>
              <a:rPr kumimoji="1" lang="zh-CN" altLang="en-US" dirty="0"/>
              <a:t>到剩下点的最短距离</a:t>
            </a:r>
            <a:r>
              <a:rPr kumimoji="1" lang="zh-CN" altLang="en-US" dirty="0" smtClean="0"/>
              <a:t>。</a:t>
            </a:r>
            <a:endParaRPr kumimoji="1" lang="en-US" altLang="zh-CN" dirty="0" smtClean="0"/>
          </a:p>
          <a:p>
            <a:r>
              <a:rPr kumimoji="1" lang="zh-CN" altLang="en-US" dirty="0" smtClean="0"/>
              <a:t>设</a:t>
            </a:r>
            <a:r>
              <a:rPr kumimoji="1" lang="en-US" altLang="zh-CN" dirty="0"/>
              <a:t>A</a:t>
            </a:r>
            <a:r>
              <a:rPr kumimoji="1" lang="zh-CN" altLang="en-US" dirty="0"/>
              <a:t>为包含</a:t>
            </a:r>
            <a:r>
              <a:rPr kumimoji="1" lang="en-US" altLang="zh-CN" dirty="0"/>
              <a:t>V0</a:t>
            </a:r>
            <a:r>
              <a:rPr kumimoji="1" lang="zh-CN" altLang="en-US" dirty="0"/>
              <a:t>和已经求得最短距离的点，</a:t>
            </a:r>
            <a:r>
              <a:rPr kumimoji="1" lang="en-US" altLang="zh-CN" dirty="0"/>
              <a:t>B</a:t>
            </a:r>
            <a:r>
              <a:rPr kumimoji="1" lang="zh-CN" altLang="en-US" dirty="0"/>
              <a:t>为</a:t>
            </a:r>
            <a:r>
              <a:rPr kumimoji="1" lang="en-US" altLang="zh-CN" dirty="0"/>
              <a:t>A</a:t>
            </a:r>
            <a:r>
              <a:rPr kumimoji="1" lang="zh-CN" altLang="en-US" dirty="0"/>
              <a:t>的补集。现在需要证明的是：从上一次求得的</a:t>
            </a:r>
            <a:r>
              <a:rPr kumimoji="1" lang="en-US" altLang="zh-CN" dirty="0"/>
              <a:t>V0</a:t>
            </a:r>
            <a:r>
              <a:rPr kumimoji="1" lang="zh-CN" altLang="en-US" dirty="0"/>
              <a:t>到剩下各点的距离中选出最短的设为</a:t>
            </a:r>
            <a:r>
              <a:rPr kumimoji="1" lang="en-US" altLang="zh-CN" dirty="0"/>
              <a:t>Vn</a:t>
            </a:r>
            <a:r>
              <a:rPr kumimoji="1" lang="zh-CN" altLang="en-US" dirty="0"/>
              <a:t>，该距离（即</a:t>
            </a:r>
            <a:r>
              <a:rPr kumimoji="1" lang="en-US" altLang="zh-CN" dirty="0"/>
              <a:t>V0Vn</a:t>
            </a:r>
            <a:r>
              <a:rPr kumimoji="1" lang="zh-CN" altLang="en-US" dirty="0"/>
              <a:t>）即为所有路径中</a:t>
            </a:r>
            <a:r>
              <a:rPr kumimoji="1" lang="en-US" altLang="zh-CN" dirty="0"/>
              <a:t>V0</a:t>
            </a:r>
            <a:r>
              <a:rPr kumimoji="1" lang="zh-CN" altLang="en-US" dirty="0"/>
              <a:t>到</a:t>
            </a:r>
            <a:r>
              <a:rPr kumimoji="1" lang="en-US" altLang="zh-CN" dirty="0"/>
              <a:t>Vn</a:t>
            </a:r>
            <a:r>
              <a:rPr kumimoji="1" lang="zh-CN" altLang="en-US" dirty="0"/>
              <a:t>的最短路径。其实也是下一个（即除</a:t>
            </a:r>
            <a:r>
              <a:rPr kumimoji="1" lang="en-US" altLang="zh-CN" dirty="0"/>
              <a:t>A</a:t>
            </a:r>
            <a:r>
              <a:rPr kumimoji="1" lang="zh-CN" altLang="en-US" dirty="0"/>
              <a:t>中点之外）最短距离证明：只需要证明</a:t>
            </a:r>
            <a:r>
              <a:rPr kumimoji="1" lang="en-US" altLang="zh-CN" dirty="0"/>
              <a:t>V0</a:t>
            </a:r>
            <a:r>
              <a:rPr kumimoji="1" lang="zh-CN" altLang="en-US" dirty="0"/>
              <a:t>到</a:t>
            </a:r>
            <a:r>
              <a:rPr kumimoji="1" lang="en-US" altLang="zh-CN" dirty="0"/>
              <a:t>Vn</a:t>
            </a:r>
            <a:r>
              <a:rPr kumimoji="1" lang="zh-CN" altLang="en-US" dirty="0"/>
              <a:t>的上一个中转站一定带</a:t>
            </a:r>
            <a:r>
              <a:rPr kumimoji="1" lang="en-US" altLang="zh-CN" dirty="0"/>
              <a:t>A</a:t>
            </a:r>
            <a:r>
              <a:rPr kumimoji="1" lang="zh-CN" altLang="en-US" dirty="0"/>
              <a:t>中。反证法：假设此点在</a:t>
            </a:r>
            <a:r>
              <a:rPr kumimoji="1" lang="en-US" altLang="zh-CN" dirty="0"/>
              <a:t>B</a:t>
            </a:r>
            <a:r>
              <a:rPr kumimoji="1" lang="zh-CN" altLang="en-US" dirty="0"/>
              <a:t>中，设为</a:t>
            </a:r>
            <a:r>
              <a:rPr kumimoji="1" lang="en-US" altLang="zh-CN" dirty="0"/>
              <a:t>Vn-1</a:t>
            </a:r>
            <a:r>
              <a:rPr kumimoji="1" lang="zh-CN" altLang="en-US" dirty="0"/>
              <a:t>，则意思就是</a:t>
            </a:r>
            <a:r>
              <a:rPr kumimoji="1" lang="en-US" altLang="zh-CN" dirty="0"/>
              <a:t>V0Vn-1+Vn-1Vn&lt;</a:t>
            </a:r>
            <a:r>
              <a:rPr kumimoji="1" lang="zh-CN" altLang="en-US" dirty="0"/>
              <a:t>此时的</a:t>
            </a:r>
            <a:r>
              <a:rPr kumimoji="1" lang="en-US" altLang="zh-CN" dirty="0"/>
              <a:t>V0Vn,</a:t>
            </a:r>
            <a:r>
              <a:rPr kumimoji="1" lang="zh-CN" altLang="en-US" dirty="0"/>
              <a:t>既然如此，那意味着</a:t>
            </a:r>
            <a:r>
              <a:rPr kumimoji="1" lang="en-US" altLang="zh-CN" dirty="0" smtClean="0"/>
              <a:t>V0Vn-1&lt;V0Vn</a:t>
            </a:r>
            <a:r>
              <a:rPr kumimoji="1" lang="zh-CN" altLang="en-US" dirty="0"/>
              <a:t>，那意味着</a:t>
            </a:r>
            <a:r>
              <a:rPr kumimoji="1" lang="en-US" altLang="zh-CN" dirty="0"/>
              <a:t>Vn-1</a:t>
            </a:r>
            <a:r>
              <a:rPr kumimoji="1" lang="zh-CN" altLang="en-US" dirty="0"/>
              <a:t>必然在</a:t>
            </a:r>
            <a:r>
              <a:rPr kumimoji="1" lang="en-US" altLang="zh-CN" dirty="0"/>
              <a:t>A</a:t>
            </a:r>
            <a:r>
              <a:rPr kumimoji="1" lang="zh-CN" altLang="en-US" dirty="0"/>
              <a:t>中，因为比此时所要求的下一个最小距离</a:t>
            </a:r>
            <a:r>
              <a:rPr kumimoji="1" lang="en-US" altLang="zh-CN" dirty="0"/>
              <a:t>V0Vn</a:t>
            </a:r>
            <a:r>
              <a:rPr kumimoji="1" lang="zh-CN" altLang="en-US" dirty="0"/>
              <a:t>短的点都在</a:t>
            </a:r>
            <a:r>
              <a:rPr kumimoji="1" lang="en-US" altLang="zh-CN" dirty="0"/>
              <a:t>A</a:t>
            </a:r>
            <a:r>
              <a:rPr kumimoji="1" lang="zh-CN" altLang="en-US" dirty="0"/>
              <a:t>中了，而假设是在</a:t>
            </a:r>
            <a:r>
              <a:rPr kumimoji="1" lang="en-US" altLang="zh-CN" dirty="0"/>
              <a:t>B</a:t>
            </a:r>
            <a:r>
              <a:rPr kumimoji="1" lang="zh-CN" altLang="en-US" dirty="0"/>
              <a:t>中，因此矛盾，证毕。</a:t>
            </a:r>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代码实例</a:t>
            </a:r>
            <a:endParaRPr kumimoji="1"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47045" y="2261217"/>
            <a:ext cx="3848100" cy="3009900"/>
          </a:xfr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139" y="1118217"/>
            <a:ext cx="5600700" cy="5295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Bellman - ford</a:t>
            </a:r>
            <a:endParaRPr kumimoji="1" lang="zh-CN" altLang="en-US" dirty="0"/>
          </a:p>
        </p:txBody>
      </p:sp>
      <p:sp>
        <p:nvSpPr>
          <p:cNvPr id="3" name="内容占位符 2"/>
          <p:cNvSpPr>
            <a:spLocks noGrp="1"/>
          </p:cNvSpPr>
          <p:nvPr>
            <p:ph idx="1"/>
          </p:nvPr>
        </p:nvSpPr>
        <p:spPr/>
        <p:txBody>
          <a:bodyPr/>
          <a:lstStyle/>
          <a:p>
            <a:r>
              <a:rPr kumimoji="1" lang="en-US" altLang="zh-CN" dirty="0"/>
              <a:t>Bellman - ford</a:t>
            </a:r>
            <a:r>
              <a:rPr kumimoji="1" lang="zh-CN" altLang="en-US" dirty="0"/>
              <a:t>算法是求含负权图的单源最短路径的一种算法，效率较低，代码难度较小。其原理为连续进行松弛，在每次松弛时把每条边都更新一下，若在</a:t>
            </a:r>
            <a:r>
              <a:rPr kumimoji="1" lang="en-US" altLang="zh-CN" dirty="0"/>
              <a:t>n-1</a:t>
            </a:r>
            <a:r>
              <a:rPr kumimoji="1" lang="zh-CN" altLang="en-US" dirty="0"/>
              <a:t>次松弛后还能更新，则说明图中有负环，因此无法得出结果，否则就完成</a:t>
            </a:r>
            <a:r>
              <a:rPr kumimoji="1" lang="zh-CN" altLang="en-US" dirty="0" smtClean="0"/>
              <a:t>。</a:t>
            </a:r>
            <a:endParaRPr kumimoji="1" lang="en-US" altLang="zh-CN" dirty="0" smtClean="0"/>
          </a:p>
          <a:p>
            <a:r>
              <a:rPr lang="en-US" altLang="zh-CN" dirty="0" smtClean="0"/>
              <a:t>1.</a:t>
            </a:r>
            <a:r>
              <a:rPr lang="zh-CN" altLang="en-US" dirty="0"/>
              <a:t>初始化：将除源点外的所有顶点的最短距离估计值 </a:t>
            </a:r>
            <a:r>
              <a:rPr lang="en-US" altLang="zh-CN" dirty="0"/>
              <a:t>d[v</a:t>
            </a:r>
            <a:r>
              <a:rPr lang="en-US" altLang="zh-CN" dirty="0" smtClean="0"/>
              <a:t>]-&gt;+</a:t>
            </a:r>
            <a:r>
              <a:rPr lang="en-US" altLang="zh-CN" dirty="0"/>
              <a:t>∞, d[s</a:t>
            </a:r>
            <a:r>
              <a:rPr lang="en-US" altLang="zh-CN" dirty="0" smtClean="0"/>
              <a:t>]-&gt;</a:t>
            </a:r>
            <a:r>
              <a:rPr lang="en-US" altLang="zh-CN" dirty="0"/>
              <a:t>0;</a:t>
            </a:r>
            <a:endParaRPr lang="en-US" altLang="zh-CN" dirty="0"/>
          </a:p>
          <a:p>
            <a:r>
              <a:rPr lang="en-US" altLang="zh-CN" dirty="0"/>
              <a:t>2.</a:t>
            </a:r>
            <a:r>
              <a:rPr lang="zh-CN" altLang="en-US" dirty="0"/>
              <a:t>迭代求解：反复对边集</a:t>
            </a:r>
            <a:r>
              <a:rPr lang="en-US" altLang="zh-CN" dirty="0"/>
              <a:t>E</a:t>
            </a:r>
            <a:r>
              <a:rPr lang="zh-CN" altLang="en-US" dirty="0"/>
              <a:t>中的每条边</a:t>
            </a:r>
            <a:r>
              <a:rPr lang="zh-CN" altLang="en-US" dirty="0" smtClean="0"/>
              <a:t>进行松弛操作，</a:t>
            </a:r>
            <a:r>
              <a:rPr lang="zh-CN" altLang="en-US" dirty="0"/>
              <a:t>使得顶点集</a:t>
            </a:r>
            <a:r>
              <a:rPr lang="en-US" altLang="zh-CN" dirty="0"/>
              <a:t>V</a:t>
            </a:r>
            <a:r>
              <a:rPr lang="zh-CN" altLang="en-US" dirty="0"/>
              <a:t>中的每个顶点</a:t>
            </a:r>
            <a:r>
              <a:rPr lang="en-US" altLang="zh-CN" dirty="0"/>
              <a:t>v</a:t>
            </a:r>
            <a:r>
              <a:rPr lang="zh-CN" altLang="en-US" dirty="0"/>
              <a:t>的最短距离估计值逐步逼近其最短距离；（运行</a:t>
            </a:r>
            <a:r>
              <a:rPr lang="en-US" altLang="zh-CN" dirty="0" smtClean="0"/>
              <a:t>|E|-</a:t>
            </a:r>
            <a:r>
              <a:rPr lang="en-US" altLang="zh-CN" dirty="0"/>
              <a:t>1</a:t>
            </a:r>
            <a:r>
              <a:rPr lang="zh-CN" altLang="en-US" dirty="0"/>
              <a:t>次）</a:t>
            </a:r>
            <a:endParaRPr lang="zh-CN" altLang="en-US" dirty="0"/>
          </a:p>
          <a:p>
            <a:r>
              <a:rPr lang="en-US" altLang="zh-CN" dirty="0"/>
              <a:t>3.</a:t>
            </a:r>
            <a:r>
              <a:rPr lang="zh-CN" altLang="en-US" dirty="0"/>
              <a:t>检验负权回路：判断边集</a:t>
            </a:r>
            <a:r>
              <a:rPr lang="en-US" altLang="zh-CN" dirty="0"/>
              <a:t>E</a:t>
            </a:r>
            <a:r>
              <a:rPr lang="zh-CN" altLang="en-US" dirty="0"/>
              <a:t>中的每一条边的两个端点是否收敛。如果存在未收敛的顶点，则算法返回</a:t>
            </a:r>
            <a:r>
              <a:rPr lang="en-US" altLang="zh-CN" dirty="0"/>
              <a:t>false</a:t>
            </a:r>
            <a:r>
              <a:rPr lang="zh-CN" altLang="en-US" dirty="0"/>
              <a:t>，表明问题无解；否则算法返回</a:t>
            </a:r>
            <a:r>
              <a:rPr lang="en-US" altLang="zh-CN" dirty="0"/>
              <a:t>true</a:t>
            </a:r>
            <a:r>
              <a:rPr lang="zh-CN" altLang="en-US" dirty="0"/>
              <a:t>，并且从源点可达的顶点</a:t>
            </a:r>
            <a:r>
              <a:rPr lang="en-US" altLang="zh-CN" dirty="0"/>
              <a:t>v</a:t>
            </a:r>
            <a:r>
              <a:rPr lang="zh-CN" altLang="en-US" dirty="0"/>
              <a:t>的最短距离保存在 </a:t>
            </a:r>
            <a:r>
              <a:rPr lang="en-US" altLang="zh-CN" dirty="0"/>
              <a:t>d[v]</a:t>
            </a:r>
            <a:r>
              <a:rPr lang="zh-CN" altLang="en-US" dirty="0"/>
              <a:t>中</a:t>
            </a:r>
            <a:r>
              <a:rPr lang="zh-CN" altLang="en-US" dirty="0" smtClean="0"/>
              <a:t>。</a:t>
            </a:r>
            <a:endParaRPr kumimoji="1"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代码示例</a:t>
            </a:r>
            <a:endParaRPr kumimoji="1" lang="zh-CN" altLang="en-US" dirty="0"/>
          </a:p>
        </p:txBody>
      </p:sp>
      <p:pic>
        <p:nvPicPr>
          <p:cNvPr id="4" name="内容占位符 3"/>
          <p:cNvPicPr>
            <a:picLocks noGrp="1" noChangeAspect="1"/>
          </p:cNvPicPr>
          <p:nvPr>
            <p:ph idx="1"/>
          </p:nvPr>
        </p:nvPicPr>
        <p:blipFill>
          <a:blip r:embed="rId1"/>
          <a:stretch>
            <a:fillRect/>
          </a:stretch>
        </p:blipFill>
        <p:spPr>
          <a:xfrm>
            <a:off x="2063750" y="3225006"/>
            <a:ext cx="8001000" cy="1104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Spfa</a:t>
            </a:r>
            <a:endParaRPr kumimoji="1" lang="zh-CN" altLang="en-US" dirty="0"/>
          </a:p>
        </p:txBody>
      </p:sp>
      <p:sp>
        <p:nvSpPr>
          <p:cNvPr id="3" name="内容占位符 2"/>
          <p:cNvSpPr>
            <a:spLocks noGrp="1"/>
          </p:cNvSpPr>
          <p:nvPr>
            <p:ph idx="1"/>
          </p:nvPr>
        </p:nvSpPr>
        <p:spPr/>
        <p:txBody>
          <a:bodyPr/>
          <a:lstStyle/>
          <a:p>
            <a:r>
              <a:rPr kumimoji="1" lang="en-US" altLang="zh-CN" dirty="0"/>
              <a:t>SPFA </a:t>
            </a:r>
            <a:r>
              <a:rPr kumimoji="1" lang="zh-CN" altLang="en-US" dirty="0"/>
              <a:t>算法是 </a:t>
            </a:r>
            <a:r>
              <a:rPr kumimoji="1" lang="en-US" altLang="zh-CN" dirty="0"/>
              <a:t>Bellman-Ford</a:t>
            </a:r>
            <a:r>
              <a:rPr kumimoji="1" lang="zh-CN" altLang="en-US" dirty="0"/>
              <a:t>算法 的队列优化算法的别称，通常用于求含负权边的单源最短路径，以及判负权环。</a:t>
            </a:r>
            <a:r>
              <a:rPr kumimoji="1" lang="en-US" altLang="zh-CN" dirty="0"/>
              <a:t>SPFA </a:t>
            </a:r>
            <a:r>
              <a:rPr kumimoji="1" lang="zh-CN" altLang="en-US" dirty="0"/>
              <a:t>最坏情况下复杂度和朴素 </a:t>
            </a:r>
            <a:r>
              <a:rPr kumimoji="1" lang="en-US" altLang="zh-CN" dirty="0"/>
              <a:t>Bellman-Ford </a:t>
            </a:r>
            <a:r>
              <a:rPr kumimoji="1" lang="zh-CN" altLang="en-US" dirty="0"/>
              <a:t>相同，为 </a:t>
            </a:r>
            <a:r>
              <a:rPr kumimoji="1" lang="en-US" altLang="zh-CN" dirty="0"/>
              <a:t>O(VE)</a:t>
            </a:r>
            <a:r>
              <a:rPr kumimoji="1" lang="zh-CN" altLang="en-US" dirty="0" smtClean="0"/>
              <a:t>。</a:t>
            </a:r>
            <a:endParaRPr kumimoji="1" lang="en-US" altLang="zh-CN" dirty="0" smtClean="0"/>
          </a:p>
          <a:p>
            <a:r>
              <a:rPr kumimoji="1" lang="zh-CN" altLang="en-US" dirty="0"/>
              <a:t>设立一个先进先出的队列</a:t>
            </a:r>
            <a:r>
              <a:rPr kumimoji="1" lang="en-US" altLang="zh-CN" dirty="0"/>
              <a:t>q</a:t>
            </a:r>
            <a:r>
              <a:rPr kumimoji="1" lang="zh-CN" altLang="en-US" dirty="0"/>
              <a:t>用来保存待优化的结点，优化时每次取出队首结点</a:t>
            </a:r>
            <a:r>
              <a:rPr kumimoji="1" lang="en-US" altLang="zh-CN" dirty="0"/>
              <a:t>u</a:t>
            </a:r>
            <a:r>
              <a:rPr kumimoji="1" lang="zh-CN" altLang="en-US" dirty="0"/>
              <a:t>，并且用</a:t>
            </a:r>
            <a:r>
              <a:rPr kumimoji="1" lang="en-US" altLang="zh-CN" dirty="0"/>
              <a:t>u</a:t>
            </a:r>
            <a:r>
              <a:rPr kumimoji="1" lang="zh-CN" altLang="en-US" dirty="0"/>
              <a:t>点当前的最短路径估计值对离开</a:t>
            </a:r>
            <a:r>
              <a:rPr kumimoji="1" lang="en-US" altLang="zh-CN" dirty="0"/>
              <a:t>u</a:t>
            </a:r>
            <a:r>
              <a:rPr kumimoji="1" lang="zh-CN" altLang="en-US" dirty="0"/>
              <a:t>点所指向的结点</a:t>
            </a:r>
            <a:r>
              <a:rPr kumimoji="1" lang="en-US" altLang="zh-CN" dirty="0"/>
              <a:t>v</a:t>
            </a:r>
            <a:r>
              <a:rPr kumimoji="1" lang="zh-CN" altLang="en-US" dirty="0"/>
              <a:t>进行松弛操作，如果</a:t>
            </a:r>
            <a:r>
              <a:rPr kumimoji="1" lang="en-US" altLang="zh-CN" dirty="0"/>
              <a:t>v</a:t>
            </a:r>
            <a:r>
              <a:rPr kumimoji="1" lang="zh-CN" altLang="en-US" dirty="0"/>
              <a:t>点的最短路径估计值有所调整，且</a:t>
            </a:r>
            <a:r>
              <a:rPr kumimoji="1" lang="en-US" altLang="zh-CN" dirty="0"/>
              <a:t>v</a:t>
            </a:r>
            <a:r>
              <a:rPr kumimoji="1" lang="zh-CN" altLang="en-US" dirty="0"/>
              <a:t>点不在当前的队列中，就将</a:t>
            </a:r>
            <a:r>
              <a:rPr kumimoji="1" lang="en-US" altLang="zh-CN" dirty="0"/>
              <a:t>v</a:t>
            </a:r>
            <a:r>
              <a:rPr kumimoji="1" lang="zh-CN" altLang="en-US" dirty="0"/>
              <a:t>点放入队尾。这样不断从队列中取出结点来进行松弛操作，直至队列空为止</a:t>
            </a:r>
            <a:r>
              <a:rPr kumimoji="1" lang="zh-CN" altLang="en-US" dirty="0" smtClean="0"/>
              <a:t>。</a:t>
            </a:r>
            <a:endParaRPr kumimoji="1" lang="en-US" altLang="zh-CN" dirty="0" smtClean="0"/>
          </a:p>
          <a:p>
            <a:r>
              <a:rPr kumimoji="1" lang="zh-CN" altLang="en-US" dirty="0"/>
              <a:t>松弛操作的原理是著名的定理：“三角形两边之和大于第三边”，在信息学中我们叫它三角不等式。所谓对结点</a:t>
            </a:r>
            <a:r>
              <a:rPr kumimoji="1" lang="en-US" altLang="zh-CN" dirty="0" smtClean="0"/>
              <a:t>i</a:t>
            </a:r>
            <a:r>
              <a:rPr kumimoji="1" lang="en-US" altLang="zh-CN" dirty="0"/>
              <a:t>,</a:t>
            </a:r>
            <a:r>
              <a:rPr kumimoji="1" lang="en-US" altLang="zh-CN" dirty="0" smtClean="0"/>
              <a:t>j</a:t>
            </a:r>
            <a:r>
              <a:rPr kumimoji="1" lang="zh-CN" altLang="en-US" dirty="0"/>
              <a:t>进行松弛，就是判定是否</a:t>
            </a:r>
            <a:r>
              <a:rPr kumimoji="1" lang="en-US" altLang="zh-CN" dirty="0"/>
              <a:t>dis[j]&gt;</a:t>
            </a:r>
            <a:r>
              <a:rPr kumimoji="1" lang="en-US" altLang="zh-CN" dirty="0" smtClean="0"/>
              <a:t>dis[i]+w[i,j</a:t>
            </a:r>
            <a:r>
              <a:rPr kumimoji="1" lang="en-US" altLang="zh-CN" dirty="0"/>
              <a:t>]</a:t>
            </a:r>
            <a:r>
              <a:rPr kumimoji="1" lang="zh-CN" altLang="en-US" dirty="0"/>
              <a:t>，如果该式成立则将</a:t>
            </a:r>
            <a:r>
              <a:rPr kumimoji="1" lang="en-US" altLang="zh-CN" dirty="0"/>
              <a:t>dis[j]</a:t>
            </a:r>
            <a:r>
              <a:rPr kumimoji="1" lang="zh-CN" altLang="en-US" dirty="0"/>
              <a:t>减小到</a:t>
            </a:r>
            <a:r>
              <a:rPr kumimoji="1" lang="en-US" altLang="zh-CN" smtClean="0"/>
              <a:t>dis[i]+w[i,j]</a:t>
            </a:r>
            <a:r>
              <a:rPr kumimoji="1" lang="zh-CN" altLang="en-US" dirty="0"/>
              <a:t>，否则不动。 </a:t>
            </a:r>
            <a:endParaRPr kumimoji="1"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图例</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图片文字来自</a:t>
            </a:r>
            <a:r>
              <a:rPr lang="en-US" altLang="zh-CN" dirty="0" smtClean="0"/>
              <a:t>https</a:t>
            </a:r>
            <a:r>
              <a:rPr lang="en-US" altLang="zh-CN" dirty="0"/>
              <a:t>://blog.csdn.net/xunalove/article/details/70045815</a:t>
            </a:r>
            <a:endParaRPr lang="zh-CN" altLang="en-US" dirty="0"/>
          </a:p>
        </p:txBody>
      </p:sp>
      <p:pic>
        <p:nvPicPr>
          <p:cNvPr id="5" name="图片 4"/>
          <p:cNvPicPr>
            <a:picLocks noChangeAspect="1"/>
          </p:cNvPicPr>
          <p:nvPr/>
        </p:nvPicPr>
        <p:blipFill>
          <a:blip r:embed="rId1"/>
          <a:stretch>
            <a:fillRect/>
          </a:stretch>
        </p:blipFill>
        <p:spPr>
          <a:xfrm>
            <a:off x="1163477" y="1120775"/>
            <a:ext cx="3960018" cy="2966069"/>
          </a:xfrm>
          <a:prstGeom prst="rect">
            <a:avLst/>
          </a:prstGeom>
        </p:spPr>
      </p:pic>
      <p:pic>
        <p:nvPicPr>
          <p:cNvPr id="1028" name="Picture 4" descr="http://www.layz.net/LAOJ/suanfa/pic/s9-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3495" y="1120775"/>
            <a:ext cx="4629150" cy="4210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图的定义</a:t>
            </a:r>
            <a:endParaRPr kumimoji="1" lang="zh-CN" altLang="en-US" dirty="0"/>
          </a:p>
        </p:txBody>
      </p:sp>
      <p:sp>
        <p:nvSpPr>
          <p:cNvPr id="3" name="内容占位符 2"/>
          <p:cNvSpPr>
            <a:spLocks noGrp="1"/>
          </p:cNvSpPr>
          <p:nvPr>
            <p:ph idx="1"/>
          </p:nvPr>
        </p:nvSpPr>
        <p:spPr/>
        <p:txBody>
          <a:bodyPr/>
          <a:lstStyle/>
          <a:p>
            <a:r>
              <a:rPr lang="zh-CN" altLang="en-US" dirty="0"/>
              <a:t>图</a:t>
            </a:r>
            <a:r>
              <a:rPr lang="en-US" altLang="zh-CN" dirty="0"/>
              <a:t>(Graph)</a:t>
            </a:r>
            <a:r>
              <a:rPr lang="zh-CN" altLang="en-US" dirty="0"/>
              <a:t>是由两个集合构成，一个是非空但是有限的顶点集合</a:t>
            </a:r>
            <a:r>
              <a:rPr lang="en-US" altLang="zh-CN" dirty="0"/>
              <a:t>V,</a:t>
            </a:r>
            <a:r>
              <a:rPr lang="zh-CN" altLang="en-US" dirty="0"/>
              <a:t>另一个是描述集合间的关系边的集合</a:t>
            </a:r>
            <a:r>
              <a:rPr lang="en-US" altLang="zh-CN" dirty="0"/>
              <a:t>E</a:t>
            </a:r>
            <a:r>
              <a:rPr lang="zh-CN" altLang="en-US" dirty="0"/>
              <a:t>。</a:t>
            </a:r>
            <a:endParaRPr lang="en-US" altLang="zh-CN" dirty="0"/>
          </a:p>
          <a:p>
            <a:r>
              <a:rPr lang="zh-CN" altLang="en-US" dirty="0"/>
              <a:t>因此图可以表示为</a:t>
            </a:r>
            <a:r>
              <a:rPr lang="en-US" altLang="zh-CN" dirty="0"/>
              <a:t>G=(V,E).</a:t>
            </a:r>
            <a:r>
              <a:rPr lang="zh-CN" altLang="en-US" dirty="0"/>
              <a:t>每条边是一对顶点</a:t>
            </a:r>
            <a:r>
              <a:rPr lang="en-US" altLang="zh-CN" dirty="0"/>
              <a:t>(v,w)</a:t>
            </a:r>
            <a:r>
              <a:rPr lang="zh-CN" altLang="en-US" dirty="0"/>
              <a:t>且</a:t>
            </a:r>
            <a:r>
              <a:rPr lang="en-US" altLang="zh-CN" dirty="0"/>
              <a:t>v,w∈V</a:t>
            </a:r>
            <a:r>
              <a:rPr lang="zh-CN" altLang="en-US" dirty="0"/>
              <a:t>。</a:t>
            </a:r>
            <a:endParaRPr lang="en-US" altLang="zh-CN" dirty="0"/>
          </a:p>
          <a:p>
            <a:r>
              <a:rPr lang="zh-CN" altLang="en-US" dirty="0"/>
              <a:t>通常</a:t>
            </a:r>
            <a:r>
              <a:rPr lang="en-US" altLang="zh-CN" dirty="0"/>
              <a:t>|V|</a:t>
            </a:r>
            <a:r>
              <a:rPr lang="zh-CN" altLang="en-US" dirty="0"/>
              <a:t>和</a:t>
            </a:r>
            <a:r>
              <a:rPr lang="en-US" altLang="zh-CN" dirty="0"/>
              <a:t>|E|</a:t>
            </a:r>
            <a:r>
              <a:rPr lang="zh-CN" altLang="en-US" dirty="0"/>
              <a:t>表示顶点个数和边的数量。</a:t>
            </a:r>
            <a:endParaRPr lang="en-US" altLang="zh-CN" dirty="0"/>
          </a:p>
          <a:p>
            <a:r>
              <a:rPr lang="zh-CN" altLang="en-US" dirty="0"/>
              <a:t>值得注意的是图中顶点一定不能为空，而边可以为空。</a:t>
            </a:r>
            <a:endParaRPr lang="zh-CN" altLang="en-US" dirty="0"/>
          </a:p>
          <a:p>
            <a:endParaRPr kumimoji="1"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代码示例</a:t>
            </a:r>
            <a:endParaRPr lang="zh-CN" altLang="en-US" dirty="0"/>
          </a:p>
        </p:txBody>
      </p:sp>
      <p:pic>
        <p:nvPicPr>
          <p:cNvPr id="4" name="图片 3"/>
          <p:cNvPicPr>
            <a:picLocks noChangeAspect="1"/>
          </p:cNvPicPr>
          <p:nvPr/>
        </p:nvPicPr>
        <p:blipFill>
          <a:blip r:embed="rId1"/>
          <a:stretch>
            <a:fillRect/>
          </a:stretch>
        </p:blipFill>
        <p:spPr>
          <a:xfrm>
            <a:off x="1841500" y="1651000"/>
            <a:ext cx="8509000" cy="3556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poj1502</a:t>
            </a:r>
            <a:endParaRPr kumimoji="1" lang="zh-CN" altLang="en-US" dirty="0"/>
          </a:p>
        </p:txBody>
      </p:sp>
      <p:sp>
        <p:nvSpPr>
          <p:cNvPr id="3" name="内容占位符 2"/>
          <p:cNvSpPr>
            <a:spLocks noGrp="1"/>
          </p:cNvSpPr>
          <p:nvPr>
            <p:ph idx="1"/>
          </p:nvPr>
        </p:nvSpPr>
        <p:spPr/>
        <p:txBody>
          <a:bodyPr/>
          <a:lstStyle/>
          <a:p>
            <a:r>
              <a:rPr kumimoji="1" lang="en-US" altLang="zh-CN" dirty="0"/>
              <a:t>N</a:t>
            </a:r>
            <a:r>
              <a:rPr kumimoji="1" lang="zh-CN" altLang="en-US" dirty="0"/>
              <a:t>个处理器要进行信息传递，处理器</a:t>
            </a:r>
            <a:r>
              <a:rPr kumimoji="1" lang="en-US" altLang="zh-CN" dirty="0"/>
              <a:t>i</a:t>
            </a:r>
            <a:r>
              <a:rPr kumimoji="1" lang="zh-CN" altLang="en-US" dirty="0"/>
              <a:t>传递信息给自己不需要时间，处理器</a:t>
            </a:r>
            <a:r>
              <a:rPr kumimoji="1" lang="en-US" altLang="zh-CN" dirty="0"/>
              <a:t>i</a:t>
            </a:r>
            <a:r>
              <a:rPr kumimoji="1" lang="zh-CN" altLang="en-US" dirty="0"/>
              <a:t>与处理器</a:t>
            </a:r>
            <a:r>
              <a:rPr kumimoji="1" lang="en-US" altLang="zh-CN" dirty="0"/>
              <a:t>j</a:t>
            </a:r>
            <a:r>
              <a:rPr kumimoji="1" lang="zh-CN" altLang="en-US" dirty="0"/>
              <a:t>之间相互传递信息的时间是一样的，不同处理器之间传递信息所需要的时间由一个矩阵的下三角给出。若矩阵对应位置为</a:t>
            </a:r>
            <a:r>
              <a:rPr kumimoji="1" lang="en-US" altLang="zh-CN" dirty="0"/>
              <a:t>x</a:t>
            </a:r>
            <a:r>
              <a:rPr kumimoji="1" lang="zh-CN" altLang="en-US" dirty="0"/>
              <a:t>，则说明相应的两个处理器之间无法传递信息。求从第一个处理器传递信息到其他所有处理器最少需要多少时间。 </a:t>
            </a:r>
            <a:endParaRPr kumimoji="1" lang="en-US" altLang="zh-CN" dirty="0" smtClean="0"/>
          </a:p>
          <a:p>
            <a:r>
              <a:rPr kumimoji="1" lang="en-US" altLang="zh-CN" dirty="0" smtClean="0"/>
              <a:t>N&lt;=100</a:t>
            </a:r>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poj1502</a:t>
            </a:r>
            <a:endParaRPr kumimoji="1" lang="zh-CN" altLang="en-US" dirty="0"/>
          </a:p>
        </p:txBody>
      </p:sp>
      <p:sp>
        <p:nvSpPr>
          <p:cNvPr id="3" name="内容占位符 2"/>
          <p:cNvSpPr>
            <a:spLocks noGrp="1"/>
          </p:cNvSpPr>
          <p:nvPr>
            <p:ph idx="1"/>
          </p:nvPr>
        </p:nvSpPr>
        <p:spPr/>
        <p:txBody>
          <a:bodyPr/>
          <a:lstStyle/>
          <a:p>
            <a:r>
              <a:rPr kumimoji="1" lang="zh-CN" altLang="en-US" dirty="0" smtClean="0"/>
              <a:t>这题要是不会我前面的就白讲了</a:t>
            </a:r>
            <a:endParaRPr kumimoji="1" lang="en-US" altLang="zh-CN" dirty="0" smtClean="0"/>
          </a:p>
          <a:p>
            <a:r>
              <a:rPr kumimoji="1" lang="zh-CN" altLang="en-US" dirty="0" smtClean="0"/>
              <a:t>裸的最短路问题，三种算法都可以解决，是一个验模板的题</a:t>
            </a:r>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poj1125</a:t>
            </a:r>
            <a:endParaRPr kumimoji="1" lang="zh-CN" altLang="en-US" dirty="0"/>
          </a:p>
        </p:txBody>
      </p:sp>
      <p:sp>
        <p:nvSpPr>
          <p:cNvPr id="3" name="内容占位符 2"/>
          <p:cNvSpPr>
            <a:spLocks noGrp="1"/>
          </p:cNvSpPr>
          <p:nvPr>
            <p:ph idx="1"/>
          </p:nvPr>
        </p:nvSpPr>
        <p:spPr/>
        <p:txBody>
          <a:bodyPr/>
          <a:lstStyle/>
          <a:p>
            <a:r>
              <a:rPr kumimoji="1" lang="en-US" altLang="zh-CN" dirty="0"/>
              <a:t>N</a:t>
            </a:r>
            <a:r>
              <a:rPr kumimoji="1" lang="zh-CN" altLang="en-US" dirty="0"/>
              <a:t>个股票经纪人，每个股票经纪人都会将得到的消息传播给另外一些股票经纪人，传播的速度均不固定，且从</a:t>
            </a:r>
            <a:r>
              <a:rPr kumimoji="1" lang="en-US" altLang="zh-CN" dirty="0"/>
              <a:t>A</a:t>
            </a:r>
            <a:r>
              <a:rPr kumimoji="1" lang="zh-CN" altLang="en-US" dirty="0"/>
              <a:t>传到</a:t>
            </a:r>
            <a:r>
              <a:rPr kumimoji="1" lang="en-US" altLang="zh-CN" dirty="0"/>
              <a:t>B</a:t>
            </a:r>
            <a:r>
              <a:rPr kumimoji="1" lang="zh-CN" altLang="en-US" dirty="0"/>
              <a:t>的速度和</a:t>
            </a:r>
            <a:r>
              <a:rPr kumimoji="1" lang="en-US" altLang="zh-CN" dirty="0"/>
              <a:t>B</a:t>
            </a:r>
            <a:r>
              <a:rPr kumimoji="1" lang="zh-CN" altLang="en-US" dirty="0"/>
              <a:t>传到</a:t>
            </a:r>
            <a:r>
              <a:rPr kumimoji="1" lang="en-US" altLang="zh-CN" dirty="0"/>
              <a:t>A</a:t>
            </a:r>
            <a:r>
              <a:rPr kumimoji="1" lang="zh-CN" altLang="en-US" dirty="0"/>
              <a:t>的速度不一定相等。给定一个消息，并不一定能够传遍所有的股票经纪人，因为股票经纪人可能形成一座座“孤岛”，使得信息无法送达</a:t>
            </a:r>
            <a:r>
              <a:rPr kumimoji="1" lang="zh-CN" altLang="en-US" dirty="0" smtClean="0"/>
              <a:t>。</a:t>
            </a:r>
            <a:endParaRPr kumimoji="1" lang="en-US" altLang="zh-CN" dirty="0" smtClean="0"/>
          </a:p>
          <a:p>
            <a:r>
              <a:rPr kumimoji="1" lang="zh-CN" altLang="en-US" dirty="0" smtClean="0"/>
              <a:t>现在</a:t>
            </a:r>
            <a:r>
              <a:rPr kumimoji="1" lang="zh-CN" altLang="en-US" dirty="0"/>
              <a:t>给定每个股票经纪人能消息传达的其他股票经纪人和传达给其他经纪人所需要的时间，求出将一个消息给哪个（只一个）股票经纪人能够使得消息最快传遍所有的股票经纪人。若无论给哪个股票经纪人都无法使消息传遍所有经纪人，则返回 </a:t>
            </a:r>
            <a:r>
              <a:rPr kumimoji="1" lang="en-US" altLang="zh-CN" dirty="0"/>
              <a:t>"disjoint</a:t>
            </a:r>
            <a:r>
              <a:rPr kumimoji="1" lang="en-US" altLang="zh-CN" dirty="0" smtClean="0"/>
              <a:t>".</a:t>
            </a:r>
            <a:endParaRPr kumimoji="1" lang="en-US" altLang="zh-CN" dirty="0" smtClean="0"/>
          </a:p>
          <a:p>
            <a:r>
              <a:rPr kumimoji="1" lang="en-US" altLang="zh-CN" dirty="0" smtClean="0"/>
              <a:t>N&lt;=100</a:t>
            </a:r>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poj1125</a:t>
            </a:r>
            <a:endParaRPr kumimoji="1" lang="zh-CN" altLang="en-US" dirty="0"/>
          </a:p>
        </p:txBody>
      </p:sp>
      <p:sp>
        <p:nvSpPr>
          <p:cNvPr id="3" name="内容占位符 2"/>
          <p:cNvSpPr>
            <a:spLocks noGrp="1"/>
          </p:cNvSpPr>
          <p:nvPr>
            <p:ph idx="1"/>
          </p:nvPr>
        </p:nvSpPr>
        <p:spPr/>
        <p:txBody>
          <a:bodyPr/>
          <a:lstStyle/>
          <a:p>
            <a:r>
              <a:rPr kumimoji="1" lang="zh-CN" altLang="en-US" dirty="0"/>
              <a:t>典型的最短路问题，由于最开始选择的出发点不固定，因此需要求出所有点之间的最短路。采用</a:t>
            </a:r>
            <a:r>
              <a:rPr kumimoji="1" lang="en-US" altLang="zh-CN" dirty="0"/>
              <a:t>floyd</a:t>
            </a:r>
            <a:r>
              <a:rPr kumimoji="1" lang="zh-CN" altLang="en-US" dirty="0"/>
              <a:t>算法</a:t>
            </a:r>
            <a:r>
              <a:rPr kumimoji="1" lang="zh-CN" altLang="en-US" dirty="0" smtClean="0"/>
              <a:t>。</a:t>
            </a:r>
            <a:endParaRPr kumimoji="1" lang="en-US" altLang="zh-CN" dirty="0" smtClean="0"/>
          </a:p>
          <a:p>
            <a:r>
              <a:rPr kumimoji="1" lang="zh-CN" altLang="en-US" dirty="0" smtClean="0"/>
              <a:t>输出所有点开始的最大值的最小值即可。</a:t>
            </a:r>
            <a:endParaRPr kumimoji="1" lang="en-US" altLang="zh-CN" dirty="0" smtClean="0"/>
          </a:p>
          <a:p>
            <a:r>
              <a:rPr kumimoji="1" lang="zh-CN" altLang="en-US" dirty="0" smtClean="0"/>
              <a:t>判断</a:t>
            </a:r>
            <a:r>
              <a:rPr kumimoji="1" lang="zh-CN" altLang="en-US" dirty="0"/>
              <a:t>图是否连通，可以通过判断是否从图中所有的点出发都存在无法到达的点来实现：若从图中所有的点出发，都存在无法到达的点，则说明图不连通。</a:t>
            </a:r>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poj3767</a:t>
            </a:r>
            <a:endParaRPr kumimoji="1" lang="zh-CN" altLang="en-US" dirty="0"/>
          </a:p>
        </p:txBody>
      </p:sp>
      <p:sp>
        <p:nvSpPr>
          <p:cNvPr id="3" name="内容占位符 2"/>
          <p:cNvSpPr>
            <a:spLocks noGrp="1"/>
          </p:cNvSpPr>
          <p:nvPr>
            <p:ph idx="1"/>
          </p:nvPr>
        </p:nvSpPr>
        <p:spPr/>
        <p:txBody>
          <a:bodyPr/>
          <a:lstStyle/>
          <a:p>
            <a:r>
              <a:rPr kumimoji="1" lang="zh-CN" altLang="en-US" dirty="0"/>
              <a:t>在一个国家有两个</a:t>
            </a:r>
            <a:r>
              <a:rPr kumimoji="1" lang="en-US" altLang="zh-CN" dirty="0"/>
              <a:t>group</a:t>
            </a:r>
            <a:r>
              <a:rPr kumimoji="1" lang="zh-CN" altLang="en-US" dirty="0"/>
              <a:t>，记做</a:t>
            </a:r>
            <a:r>
              <a:rPr kumimoji="1" lang="en-US" altLang="zh-CN" dirty="0"/>
              <a:t>1</a:t>
            </a:r>
            <a:r>
              <a:rPr kumimoji="1" lang="zh-CN" altLang="en-US" dirty="0"/>
              <a:t>和</a:t>
            </a:r>
            <a:r>
              <a:rPr kumimoji="1" lang="en-US" altLang="zh-CN" dirty="0"/>
              <a:t>2</a:t>
            </a:r>
            <a:r>
              <a:rPr kumimoji="1" lang="zh-CN" altLang="en-US" dirty="0"/>
              <a:t>，</a:t>
            </a:r>
            <a:r>
              <a:rPr kumimoji="1" lang="en-US" altLang="zh-CN" dirty="0"/>
              <a:t>N</a:t>
            </a:r>
            <a:r>
              <a:rPr kumimoji="1" lang="zh-CN" altLang="en-US" dirty="0"/>
              <a:t>个</a:t>
            </a:r>
            <a:r>
              <a:rPr kumimoji="1" lang="en-US" altLang="zh-CN" dirty="0"/>
              <a:t>city</a:t>
            </a:r>
            <a:r>
              <a:rPr kumimoji="1" lang="zh-CN" altLang="en-US" dirty="0"/>
              <a:t>，每个</a:t>
            </a:r>
            <a:r>
              <a:rPr kumimoji="1" lang="en-US" altLang="zh-CN" dirty="0"/>
              <a:t>city</a:t>
            </a:r>
            <a:r>
              <a:rPr kumimoji="1" lang="zh-CN" altLang="en-US" dirty="0"/>
              <a:t>属于</a:t>
            </a:r>
            <a:r>
              <a:rPr kumimoji="1" lang="en-US" altLang="zh-CN" dirty="0"/>
              <a:t>1</a:t>
            </a:r>
            <a:r>
              <a:rPr kumimoji="1" lang="zh-CN" altLang="en-US" dirty="0"/>
              <a:t>或者</a:t>
            </a:r>
            <a:r>
              <a:rPr kumimoji="1" lang="en-US" altLang="zh-CN" dirty="0"/>
              <a:t>2</a:t>
            </a:r>
            <a:r>
              <a:rPr kumimoji="1" lang="zh-CN" altLang="en-US" dirty="0"/>
              <a:t>。每两个</a:t>
            </a:r>
            <a:r>
              <a:rPr kumimoji="1" lang="en-US" altLang="zh-CN" dirty="0"/>
              <a:t>city</a:t>
            </a:r>
            <a:r>
              <a:rPr kumimoji="1" lang="zh-CN" altLang="en-US" dirty="0"/>
              <a:t>间有一定的距离，现在要从</a:t>
            </a:r>
            <a:r>
              <a:rPr kumimoji="1" lang="en-US" altLang="zh-CN" dirty="0"/>
              <a:t>city1</a:t>
            </a:r>
            <a:r>
              <a:rPr kumimoji="1" lang="zh-CN" altLang="en-US" dirty="0"/>
              <a:t>去</a:t>
            </a:r>
            <a:r>
              <a:rPr kumimoji="1" lang="en-US" altLang="zh-CN" dirty="0"/>
              <a:t>city2</a:t>
            </a:r>
            <a:r>
              <a:rPr kumimoji="1" lang="zh-CN" altLang="en-US" dirty="0"/>
              <a:t>，问最短的距离是多少，要求至多只有一次穿越时跨过分属不同</a:t>
            </a:r>
            <a:r>
              <a:rPr kumimoji="1" lang="en-US" altLang="zh-CN" dirty="0"/>
              <a:t>group</a:t>
            </a:r>
            <a:r>
              <a:rPr kumimoji="1" lang="zh-CN" altLang="en-US" dirty="0"/>
              <a:t>的</a:t>
            </a:r>
            <a:r>
              <a:rPr kumimoji="1" lang="en-US" altLang="zh-CN" dirty="0"/>
              <a:t>city</a:t>
            </a:r>
            <a:r>
              <a:rPr kumimoji="1" lang="zh-CN" altLang="en-US" dirty="0"/>
              <a:t>。</a:t>
            </a:r>
            <a:r>
              <a:rPr kumimoji="1" lang="en-US" altLang="zh-CN" dirty="0"/>
              <a:t>city1</a:t>
            </a:r>
            <a:r>
              <a:rPr kumimoji="1" lang="zh-CN" altLang="en-US" dirty="0"/>
              <a:t>总是属于</a:t>
            </a:r>
            <a:r>
              <a:rPr kumimoji="1" lang="en-US" altLang="zh-CN" dirty="0"/>
              <a:t>group1</a:t>
            </a:r>
            <a:r>
              <a:rPr kumimoji="1" lang="zh-CN" altLang="en-US" dirty="0"/>
              <a:t>，</a:t>
            </a:r>
            <a:r>
              <a:rPr kumimoji="1" lang="en-US" altLang="zh-CN" dirty="0"/>
              <a:t>city2</a:t>
            </a:r>
            <a:r>
              <a:rPr kumimoji="1" lang="zh-CN" altLang="en-US" dirty="0"/>
              <a:t>总属于</a:t>
            </a:r>
            <a:r>
              <a:rPr kumimoji="1" lang="en-US" altLang="zh-CN" dirty="0"/>
              <a:t>group2</a:t>
            </a:r>
            <a:r>
              <a:rPr kumimoji="1" lang="zh-CN" altLang="en-US" dirty="0" smtClean="0"/>
              <a:t>。</a:t>
            </a:r>
            <a:endParaRPr kumimoji="1" lang="en-US" altLang="zh-CN" dirty="0" smtClean="0"/>
          </a:p>
          <a:p>
            <a:r>
              <a:rPr kumimoji="1" lang="en-US" altLang="zh-CN" dirty="0" smtClean="0"/>
              <a:t>N&lt;=600</a:t>
            </a:r>
            <a:endParaRPr kumimoji="1"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poj3767</a:t>
            </a:r>
            <a:endParaRPr kumimoji="1" lang="zh-CN" altLang="en-US" dirty="0"/>
          </a:p>
        </p:txBody>
      </p:sp>
      <p:sp>
        <p:nvSpPr>
          <p:cNvPr id="3" name="内容占位符 2"/>
          <p:cNvSpPr>
            <a:spLocks noGrp="1"/>
          </p:cNvSpPr>
          <p:nvPr>
            <p:ph idx="1"/>
          </p:nvPr>
        </p:nvSpPr>
        <p:spPr/>
        <p:txBody>
          <a:bodyPr/>
          <a:lstStyle/>
          <a:p>
            <a:r>
              <a:rPr kumimoji="1" lang="zh-CN" altLang="en-US" dirty="0" smtClean="0"/>
              <a:t>建图时两个</a:t>
            </a:r>
            <a:r>
              <a:rPr kumimoji="1" lang="en-US" altLang="zh-CN" dirty="0" smtClean="0"/>
              <a:t>city</a:t>
            </a:r>
            <a:r>
              <a:rPr kumimoji="1" lang="zh-CN" altLang="en-US" dirty="0" smtClean="0"/>
              <a:t>属于一个</a:t>
            </a:r>
            <a:r>
              <a:rPr kumimoji="1" lang="en-US" altLang="zh-CN" dirty="0" smtClean="0"/>
              <a:t>group</a:t>
            </a:r>
            <a:r>
              <a:rPr kumimoji="1" lang="zh-CN" altLang="en-US" dirty="0" smtClean="0"/>
              <a:t>就建双向图，否则就从属于</a:t>
            </a:r>
            <a:r>
              <a:rPr kumimoji="1" lang="en-US" altLang="zh-CN" dirty="0" smtClean="0"/>
              <a:t>group1</a:t>
            </a:r>
            <a:r>
              <a:rPr kumimoji="1" lang="zh-CN" altLang="en-US" dirty="0" smtClean="0"/>
              <a:t>的</a:t>
            </a:r>
            <a:r>
              <a:rPr kumimoji="1" lang="en-US" altLang="zh-CN" dirty="0" smtClean="0"/>
              <a:t>city</a:t>
            </a:r>
            <a:r>
              <a:rPr kumimoji="1" lang="zh-CN" altLang="en-US" dirty="0" smtClean="0"/>
              <a:t>到属于</a:t>
            </a:r>
            <a:r>
              <a:rPr kumimoji="1" lang="en-US" altLang="zh-CN" dirty="0" smtClean="0"/>
              <a:t>group2</a:t>
            </a:r>
            <a:r>
              <a:rPr kumimoji="1" lang="zh-CN" altLang="en-US" dirty="0" smtClean="0"/>
              <a:t>的</a:t>
            </a:r>
            <a:r>
              <a:rPr kumimoji="1" lang="en-US" altLang="zh-CN" dirty="0" smtClean="0"/>
              <a:t>city</a:t>
            </a:r>
            <a:r>
              <a:rPr kumimoji="1" lang="zh-CN" altLang="en-US" dirty="0" smtClean="0"/>
              <a:t>建单向图，这样可以保证不会走回头路</a:t>
            </a:r>
            <a:endParaRPr kumimoji="1" lang="en-US" altLang="zh-CN" dirty="0" smtClean="0"/>
          </a:p>
          <a:p>
            <a:r>
              <a:rPr kumimoji="1" lang="zh-CN" altLang="en-US" dirty="0" smtClean="0"/>
              <a:t>注意判无解</a:t>
            </a:r>
            <a:endParaRPr kumimoji="1"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poj3013</a:t>
            </a:r>
            <a:endParaRPr kumimoji="1" lang="zh-CN" altLang="en-US" dirty="0"/>
          </a:p>
        </p:txBody>
      </p:sp>
      <p:sp>
        <p:nvSpPr>
          <p:cNvPr id="3" name="内容占位符 2"/>
          <p:cNvSpPr>
            <a:spLocks noGrp="1"/>
          </p:cNvSpPr>
          <p:nvPr>
            <p:ph idx="1"/>
          </p:nvPr>
        </p:nvSpPr>
        <p:spPr/>
        <p:txBody>
          <a:bodyPr/>
          <a:lstStyle/>
          <a:p>
            <a:r>
              <a:rPr lang="zh-CN" altLang="en-US" dirty="0"/>
              <a:t>给一张点和边都有权的图，现在要求其一棵以</a:t>
            </a:r>
            <a:r>
              <a:rPr lang="en-US" altLang="zh-CN" dirty="0"/>
              <a:t>1</a:t>
            </a:r>
            <a:r>
              <a:rPr lang="zh-CN" altLang="en-US" dirty="0"/>
              <a:t>结点为根的生成树使树的边权和最小，树边权 </a:t>
            </a:r>
            <a:r>
              <a:rPr lang="en-US" altLang="zh-CN" dirty="0"/>
              <a:t>= </a:t>
            </a:r>
            <a:r>
              <a:rPr lang="zh-CN" altLang="en-US" dirty="0"/>
              <a:t>对应的图边权 * 树边末端点为根的子树所有结点对于图顶点的点权和</a:t>
            </a:r>
            <a:r>
              <a:rPr lang="zh-CN" altLang="en-US" dirty="0" smtClean="0"/>
              <a:t>。</a:t>
            </a:r>
            <a:endParaRPr lang="en-US" altLang="zh-CN" dirty="0" smtClean="0"/>
          </a:p>
          <a:p>
            <a:r>
              <a:rPr kumimoji="1" lang="en-US" altLang="zh-CN" dirty="0" smtClean="0"/>
              <a:t>N&lt;=65536</a:t>
            </a:r>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poj3013</a:t>
            </a:r>
            <a:endParaRPr kumimoji="1" lang="zh-CN" altLang="en-US" dirty="0"/>
          </a:p>
        </p:txBody>
      </p:sp>
      <p:sp>
        <p:nvSpPr>
          <p:cNvPr id="3" name="内容占位符 2"/>
          <p:cNvSpPr>
            <a:spLocks noGrp="1"/>
          </p:cNvSpPr>
          <p:nvPr>
            <p:ph idx="1"/>
          </p:nvPr>
        </p:nvSpPr>
        <p:spPr/>
        <p:txBody>
          <a:bodyPr/>
          <a:lstStyle/>
          <a:p>
            <a:r>
              <a:rPr lang="zh-CN" altLang="en-US" dirty="0"/>
              <a:t>∑</a:t>
            </a:r>
            <a:r>
              <a:rPr lang="en-US" altLang="zh-CN" dirty="0"/>
              <a:t>(</a:t>
            </a:r>
            <a:r>
              <a:rPr lang="zh-CN" altLang="en-US" dirty="0"/>
              <a:t>边权*子树点权和</a:t>
            </a:r>
            <a:r>
              <a:rPr lang="en-US" altLang="zh-CN" dirty="0"/>
              <a:t>)</a:t>
            </a:r>
            <a:r>
              <a:rPr lang="zh-CN" altLang="en-US" dirty="0"/>
              <a:t>，等价于求∑</a:t>
            </a:r>
            <a:r>
              <a:rPr lang="en-US" altLang="zh-CN" dirty="0"/>
              <a:t>(</a:t>
            </a:r>
            <a:r>
              <a:rPr lang="zh-CN" altLang="en-US" dirty="0"/>
              <a:t>点权*点到根路径上的边权和</a:t>
            </a:r>
            <a:r>
              <a:rPr lang="en-US" altLang="zh-CN" dirty="0" smtClean="0"/>
              <a:t>)</a:t>
            </a:r>
            <a:endParaRPr lang="en-US" altLang="zh-CN" dirty="0" smtClean="0"/>
          </a:p>
          <a:p>
            <a:r>
              <a:rPr kumimoji="1" lang="zh-CN" altLang="en-US" dirty="0" smtClean="0"/>
              <a:t>求出</a:t>
            </a:r>
            <a:r>
              <a:rPr kumimoji="1" lang="en-US" altLang="zh-CN" dirty="0" smtClean="0"/>
              <a:t>1</a:t>
            </a:r>
            <a:r>
              <a:rPr kumimoji="1" lang="zh-CN" altLang="en-US" dirty="0" smtClean="0"/>
              <a:t>号点到每个点的最短路，累加即可</a:t>
            </a:r>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ps</a:t>
            </a:r>
            <a:endParaRPr kumimoji="1" lang="zh-CN" altLang="en-US" dirty="0"/>
          </a:p>
        </p:txBody>
      </p:sp>
      <p:sp>
        <p:nvSpPr>
          <p:cNvPr id="3" name="内容占位符 2"/>
          <p:cNvSpPr>
            <a:spLocks noGrp="1"/>
          </p:cNvSpPr>
          <p:nvPr>
            <p:ph idx="1"/>
          </p:nvPr>
        </p:nvSpPr>
        <p:spPr/>
        <p:txBody>
          <a:bodyPr/>
          <a:lstStyle/>
          <a:p>
            <a:r>
              <a:rPr kumimoji="1" lang="zh-CN" altLang="en-US" dirty="0" smtClean="0"/>
              <a:t>还有若干题目等待大家发现，思考</a:t>
            </a:r>
            <a:endParaRPr kumimoji="1" lang="en-US" altLang="zh-CN" dirty="0" smtClean="0"/>
          </a:p>
          <a:p>
            <a:r>
              <a:rPr kumimoji="1" lang="zh-CN" altLang="en-US" dirty="0" smtClean="0"/>
              <a:t>图论的难点从来就不在与算法，而是如何建图</a:t>
            </a:r>
            <a:endParaRPr kumimoji="1" lang="en-US" altLang="zh-CN" dirty="0" smtClean="0"/>
          </a:p>
          <a:p>
            <a:r>
              <a:rPr kumimoji="1" lang="zh-CN" altLang="en-US" dirty="0" smtClean="0"/>
              <a:t>如果一道题你提前知道了如何建图，这个题就基本失去了意义</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图的相关术语</a:t>
            </a:r>
            <a:endParaRPr kumimoji="1" lang="zh-CN" altLang="en-US" dirty="0"/>
          </a:p>
        </p:txBody>
      </p:sp>
      <p:sp>
        <p:nvSpPr>
          <p:cNvPr id="3" name="内容占位符 2"/>
          <p:cNvSpPr>
            <a:spLocks noGrp="1"/>
          </p:cNvSpPr>
          <p:nvPr>
            <p:ph idx="1"/>
          </p:nvPr>
        </p:nvSpPr>
        <p:spPr/>
        <p:txBody>
          <a:bodyPr>
            <a:normAutofit lnSpcReduction="10000"/>
          </a:bodyPr>
          <a:lstStyle/>
          <a:p>
            <a:r>
              <a:rPr lang="zh-CN" altLang="en-US" dirty="0"/>
              <a:t>无向图，有向图</a:t>
            </a:r>
            <a:endParaRPr lang="en-US" altLang="zh-CN" dirty="0"/>
          </a:p>
          <a:p>
            <a:r>
              <a:rPr lang="zh-CN" altLang="en-US" dirty="0"/>
              <a:t>邻接点：如果</a:t>
            </a:r>
            <a:r>
              <a:rPr lang="en-US" altLang="zh-CN" dirty="0"/>
              <a:t>&lt;v.w&gt;</a:t>
            </a:r>
            <a:r>
              <a:rPr lang="zh-CN" altLang="en-US" dirty="0"/>
              <a:t>是无向图中的任意一条边。那么</a:t>
            </a:r>
            <a:r>
              <a:rPr lang="en-US" altLang="zh-CN" dirty="0"/>
              <a:t>v</a:t>
            </a:r>
            <a:r>
              <a:rPr lang="zh-CN" altLang="en-US" dirty="0"/>
              <a:t>和</a:t>
            </a:r>
            <a:r>
              <a:rPr lang="en-US" altLang="zh-CN" dirty="0"/>
              <a:t>w</a:t>
            </a:r>
            <a:r>
              <a:rPr lang="zh-CN" altLang="en-US" dirty="0"/>
              <a:t>互为邻接点，如果</a:t>
            </a:r>
            <a:r>
              <a:rPr lang="en-US" altLang="zh-CN" dirty="0"/>
              <a:t>&lt;v,w&gt;</a:t>
            </a:r>
            <a:r>
              <a:rPr lang="zh-CN" altLang="en-US" dirty="0"/>
              <a:t>是有向图的任意一条边，那么称</a:t>
            </a:r>
            <a:r>
              <a:rPr lang="en-US" altLang="zh-CN" dirty="0"/>
              <a:t>v</a:t>
            </a:r>
            <a:r>
              <a:rPr lang="zh-CN" altLang="en-US" dirty="0"/>
              <a:t>邻接到</a:t>
            </a:r>
            <a:r>
              <a:rPr lang="en-US" altLang="zh-CN" dirty="0"/>
              <a:t>w</a:t>
            </a:r>
            <a:endParaRPr lang="en-US" altLang="zh-CN" dirty="0"/>
          </a:p>
          <a:p>
            <a:r>
              <a:rPr lang="zh-CN" altLang="en-US" dirty="0"/>
              <a:t>路径，简单路，回路，无环路：</a:t>
            </a:r>
            <a:endParaRPr lang="zh-CN" altLang="en-US" dirty="0"/>
          </a:p>
          <a:p>
            <a:r>
              <a:rPr lang="zh-CN" altLang="en-US" dirty="0"/>
              <a:t>图中一条路径</a:t>
            </a:r>
            <a:r>
              <a:rPr lang="en-US" altLang="zh-CN" dirty="0"/>
              <a:t>Path</a:t>
            </a:r>
            <a:r>
              <a:rPr lang="zh-CN" altLang="en-US" dirty="0"/>
              <a:t>是指一顶点序列：</a:t>
            </a:r>
            <a:r>
              <a:rPr lang="en-US" altLang="zh-CN" dirty="0"/>
              <a:t>v1,v2....vn</a:t>
            </a:r>
            <a:r>
              <a:rPr lang="zh-CN" altLang="en-US" dirty="0"/>
              <a:t>。序列中任何相邻的两顶点都可以在图中找到对应的边</a:t>
            </a:r>
            <a:r>
              <a:rPr lang="en-US" altLang="zh-CN" dirty="0"/>
              <a:t>.</a:t>
            </a:r>
            <a:r>
              <a:rPr lang="zh-CN" altLang="en-US" dirty="0"/>
              <a:t>一条路径长度是这条路径所包含的边数。</a:t>
            </a:r>
            <a:endParaRPr lang="zh-CN" altLang="en-US" dirty="0"/>
          </a:p>
          <a:p>
            <a:r>
              <a:rPr lang="zh-CN" altLang="en-US" dirty="0"/>
              <a:t>一条简单路径是指除了路径的首位顶点之外，其他顶点都是不同的。有向图的一条回路也称一个环是指</a:t>
            </a:r>
            <a:r>
              <a:rPr lang="en-US" altLang="zh-CN" dirty="0"/>
              <a:t>v1=vn</a:t>
            </a:r>
            <a:r>
              <a:rPr lang="zh-CN" altLang="en-US" dirty="0"/>
              <a:t>的一条路径。如果一个有向图中不存在回路，那么这图称为无环图。对于无向图而言，构成回路最少顶点数为</a:t>
            </a:r>
            <a:r>
              <a:rPr lang="en-US" altLang="zh-CN" dirty="0"/>
              <a:t>3.</a:t>
            </a:r>
            <a:endParaRPr lang="en-US" altLang="zh-CN" dirty="0"/>
          </a:p>
          <a:p>
            <a:r>
              <a:rPr lang="zh-CN" altLang="en-US" dirty="0"/>
              <a:t>顶点的入度与出度：顶点</a:t>
            </a:r>
            <a:r>
              <a:rPr lang="en-US" altLang="zh-CN" dirty="0"/>
              <a:t>v</a:t>
            </a:r>
            <a:r>
              <a:rPr lang="zh-CN" altLang="en-US" dirty="0"/>
              <a:t>的度</a:t>
            </a:r>
            <a:r>
              <a:rPr lang="en-US" altLang="zh-CN" dirty="0"/>
              <a:t>(degree)</a:t>
            </a:r>
            <a:r>
              <a:rPr lang="zh-CN" altLang="en-US" dirty="0"/>
              <a:t>是指依附于该点的边数。在有向图中顶点分为入度和出度。顶点</a:t>
            </a:r>
            <a:r>
              <a:rPr lang="en-US" altLang="zh-CN" dirty="0"/>
              <a:t>v</a:t>
            </a:r>
            <a:r>
              <a:rPr lang="zh-CN" altLang="en-US" dirty="0"/>
              <a:t>的入度</a:t>
            </a:r>
            <a:r>
              <a:rPr lang="en-US" altLang="zh-CN" dirty="0"/>
              <a:t>(In-degree)</a:t>
            </a:r>
            <a:r>
              <a:rPr lang="zh-CN" altLang="en-US" dirty="0"/>
              <a:t>是指以顶点</a:t>
            </a:r>
            <a:r>
              <a:rPr lang="en-US" altLang="zh-CN" dirty="0"/>
              <a:t>v</a:t>
            </a:r>
            <a:r>
              <a:rPr lang="zh-CN" altLang="en-US" dirty="0"/>
              <a:t>为终点的边的数目。顶点</a:t>
            </a:r>
            <a:r>
              <a:rPr lang="en-US" altLang="zh-CN" dirty="0"/>
              <a:t>v</a:t>
            </a:r>
            <a:r>
              <a:rPr lang="zh-CN" altLang="en-US" dirty="0"/>
              <a:t>的出度</a:t>
            </a:r>
            <a:r>
              <a:rPr lang="en-US" altLang="zh-CN" dirty="0"/>
              <a:t>(out-degree)</a:t>
            </a:r>
            <a:r>
              <a:rPr lang="zh-CN" altLang="en-US" dirty="0"/>
              <a:t>是指以顶点</a:t>
            </a:r>
            <a:r>
              <a:rPr lang="en-US" altLang="zh-CN" dirty="0"/>
              <a:t>v</a:t>
            </a:r>
            <a:r>
              <a:rPr lang="zh-CN" altLang="en-US" dirty="0"/>
              <a:t>为起点的边的数目</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二分图</a:t>
            </a:r>
            <a:endParaRPr kumimoji="1" lang="zh-CN" altLang="en-US" dirty="0"/>
          </a:p>
        </p:txBody>
      </p:sp>
      <p:sp>
        <p:nvSpPr>
          <p:cNvPr id="3" name="文本占位符 2"/>
          <p:cNvSpPr>
            <a:spLocks noGrp="1"/>
          </p:cNvSpPr>
          <p:nvPr>
            <p:ph type="body" idx="1"/>
          </p:nvPr>
        </p:nvSpPr>
        <p:spPr/>
        <p:txBody>
          <a:bodyPr>
            <a:normAutofit fontScale="92500" lnSpcReduction="20000"/>
          </a:bodyPr>
          <a:lstStyle/>
          <a:p>
            <a:endParaRPr kumimoji="1"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二分图</a:t>
            </a:r>
            <a:endParaRPr kumimoji="1" lang="zh-CN" altLang="en-US" dirty="0"/>
          </a:p>
        </p:txBody>
      </p:sp>
      <p:sp>
        <p:nvSpPr>
          <p:cNvPr id="3" name="内容占位符 2"/>
          <p:cNvSpPr>
            <a:spLocks noGrp="1"/>
          </p:cNvSpPr>
          <p:nvPr>
            <p:ph idx="1"/>
          </p:nvPr>
        </p:nvSpPr>
        <p:spPr/>
        <p:txBody>
          <a:bodyPr/>
          <a:lstStyle/>
          <a:p>
            <a:r>
              <a:rPr lang="zh-CN" altLang="en-US" dirty="0"/>
              <a:t>虽然二分图问题都可以借助网络流解决，但这里介绍的算法更简单，速度更</a:t>
            </a:r>
            <a:r>
              <a:rPr lang="zh-CN" altLang="en-US"/>
              <a:t>快</a:t>
            </a:r>
            <a:r>
              <a:rPr lang="zh-CN" altLang="en-US" smtClean="0"/>
              <a:t>。</a:t>
            </a:r>
            <a:endParaRPr lang="zh-CN" altLang="en-US" dirty="0"/>
          </a:p>
          <a:p>
            <a:r>
              <a:rPr lang="zh-CN" altLang="en-US" dirty="0"/>
              <a:t>这些算法本身也是很有启发性的，不要简单的把他们当做黑盒算法</a:t>
            </a:r>
            <a:r>
              <a:rPr lang="zh-CN" altLang="en-US" dirty="0" smtClean="0"/>
              <a:t>。</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二分图</a:t>
            </a:r>
            <a:endParaRPr kumimoji="1" lang="zh-CN" altLang="en-US" dirty="0"/>
          </a:p>
        </p:txBody>
      </p:sp>
      <p:sp>
        <p:nvSpPr>
          <p:cNvPr id="3" name="内容占位符 2"/>
          <p:cNvSpPr>
            <a:spLocks noGrp="1"/>
          </p:cNvSpPr>
          <p:nvPr>
            <p:ph idx="1"/>
          </p:nvPr>
        </p:nvSpPr>
        <p:spPr/>
        <p:txBody>
          <a:bodyPr/>
          <a:lstStyle/>
          <a:p>
            <a:pPr>
              <a:lnSpc>
                <a:spcPct val="80000"/>
              </a:lnSpc>
            </a:pPr>
            <a:r>
              <a:rPr lang="zh-CN" altLang="en-US" dirty="0"/>
              <a:t>顶点可以分成</a:t>
            </a:r>
            <a:r>
              <a:rPr lang="en-US" altLang="zh-CN" dirty="0"/>
              <a:t>A</a:t>
            </a:r>
            <a:r>
              <a:rPr lang="zh-CN" altLang="en-US" dirty="0"/>
              <a:t>、</a:t>
            </a:r>
            <a:r>
              <a:rPr lang="en-US" altLang="zh-CN" dirty="0"/>
              <a:t>B</a:t>
            </a:r>
            <a:r>
              <a:rPr lang="zh-CN" altLang="en-US" dirty="0"/>
              <a:t>两个集合（后面也称作左部，右部），每条边的两个顶点分别位于</a:t>
            </a:r>
            <a:r>
              <a:rPr lang="en-US" altLang="zh-CN" dirty="0"/>
              <a:t>A</a:t>
            </a:r>
            <a:r>
              <a:rPr lang="zh-CN" altLang="en-US" dirty="0"/>
              <a:t>、</a:t>
            </a:r>
            <a:r>
              <a:rPr lang="en-US" altLang="zh-CN" dirty="0"/>
              <a:t>B</a:t>
            </a:r>
            <a:r>
              <a:rPr lang="zh-CN" altLang="en-US" dirty="0"/>
              <a:t>集合中的图被称为二分图。</a:t>
            </a:r>
            <a:endParaRPr lang="zh-CN" altLang="en-US" dirty="0"/>
          </a:p>
          <a:p>
            <a:pPr>
              <a:lnSpc>
                <a:spcPct val="80000"/>
              </a:lnSpc>
            </a:pPr>
            <a:endParaRPr lang="en-US" altLang="zh-CN" dirty="0"/>
          </a:p>
          <a:p>
            <a:pPr>
              <a:lnSpc>
                <a:spcPct val="80000"/>
              </a:lnSpc>
            </a:pPr>
            <a:r>
              <a:rPr lang="zh-CN" altLang="en-US" dirty="0"/>
              <a:t>二分图中不含奇环。</a:t>
            </a:r>
            <a:endParaRPr lang="zh-CN" altLang="en-US" dirty="0"/>
          </a:p>
          <a:p>
            <a:pPr>
              <a:lnSpc>
                <a:spcPct val="80000"/>
              </a:lnSpc>
            </a:pPr>
            <a:endParaRPr lang="en-US" altLang="zh-CN" dirty="0"/>
          </a:p>
          <a:p>
            <a:pPr>
              <a:lnSpc>
                <a:spcPct val="80000"/>
              </a:lnSpc>
            </a:pPr>
            <a:r>
              <a:rPr lang="zh-CN" altLang="en-US" dirty="0"/>
              <a:t>二分图的判定方法：</a:t>
            </a:r>
            <a:endParaRPr lang="en-US" altLang="zh-CN" dirty="0"/>
          </a:p>
          <a:p>
            <a:pPr>
              <a:lnSpc>
                <a:spcPct val="80000"/>
              </a:lnSpc>
            </a:pPr>
            <a:r>
              <a:rPr lang="zh-CN" altLang="en-US" dirty="0"/>
              <a:t>用</a:t>
            </a:r>
            <a:r>
              <a:rPr lang="en-US" altLang="zh-CN" dirty="0"/>
              <a:t>DFS</a:t>
            </a:r>
            <a:r>
              <a:rPr lang="zh-CN" altLang="en-US" dirty="0"/>
              <a:t>对二分图进行黑白染色。如果某个点染成黑色，那么与这个点相连的所有点都必须染成白色，反之同理，如果染色过程中不出现矛盾，那么这就是一个二分图</a:t>
            </a:r>
            <a:r>
              <a:rPr lang="zh-CN" altLang="en-US" dirty="0" smtClean="0"/>
              <a:t>。</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二分图黑白染色</a:t>
            </a:r>
            <a:endParaRPr kumimoji="1" lang="zh-CN" altLang="en-US" dirty="0"/>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43588" y="1490663"/>
            <a:ext cx="9104824" cy="430053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a:t>
            </a:r>
            <a:endParaRPr kumimoji="1" lang="zh-CN" altLang="en-US" dirty="0"/>
          </a:p>
        </p:txBody>
      </p:sp>
      <p:sp>
        <p:nvSpPr>
          <p:cNvPr id="3" name="内容占位符 2"/>
          <p:cNvSpPr>
            <a:spLocks noGrp="1"/>
          </p:cNvSpPr>
          <p:nvPr>
            <p:ph idx="1"/>
          </p:nvPr>
        </p:nvSpPr>
        <p:spPr/>
        <p:txBody>
          <a:bodyPr/>
          <a:lstStyle/>
          <a:p>
            <a:r>
              <a:rPr lang="zh-CN" altLang="en-US" dirty="0"/>
              <a:t>匹配：在图论中，匹配是指两两没有公共点的边的集合。</a:t>
            </a:r>
            <a:endParaRPr lang="zh-CN" altLang="en-US" dirty="0"/>
          </a:p>
          <a:p>
            <a:endParaRPr lang="zh-CN" altLang="en-US" dirty="0"/>
          </a:p>
          <a:p>
            <a:r>
              <a:rPr lang="zh-CN" altLang="en-US" dirty="0"/>
              <a:t>最大匹配：一个图所有匹配中，所含匹配边数最多的匹配，称为这个图的最大匹配。</a:t>
            </a:r>
            <a:endParaRPr lang="zh-CN" altLang="en-US" dirty="0"/>
          </a:p>
          <a:p>
            <a:endParaRPr lang="zh-CN" altLang="en-US" dirty="0"/>
          </a:p>
          <a:p>
            <a:r>
              <a:rPr lang="zh-CN" altLang="en-US" dirty="0"/>
              <a:t>完美匹配：如果一个图的某个匹配中，所有的顶点都是匹配点，那么它就是一个完美匹配。（显然，完美匹配当且仅当最大匹配*2==点的个数</a:t>
            </a:r>
            <a:r>
              <a:rPr lang="zh-CN" altLang="en-US" dirty="0" smtClean="0"/>
              <a: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二分图</a:t>
            </a:r>
            <a:endParaRPr kumimoji="1" lang="zh-CN" altLang="en-US" dirty="0"/>
          </a:p>
        </p:txBody>
      </p:sp>
      <p:sp>
        <p:nvSpPr>
          <p:cNvPr id="3" name="内容占位符 2"/>
          <p:cNvSpPr>
            <a:spLocks noGrp="1"/>
          </p:cNvSpPr>
          <p:nvPr>
            <p:ph idx="1"/>
          </p:nvPr>
        </p:nvSpPr>
        <p:spPr/>
        <p:txBody>
          <a:bodyPr/>
          <a:lstStyle/>
          <a:p>
            <a:pPr>
              <a:lnSpc>
                <a:spcPct val="80000"/>
              </a:lnSpc>
            </a:pPr>
            <a:r>
              <a:rPr lang="zh-CN" altLang="en-US" dirty="0"/>
              <a:t>我们定义匹配点、匹配边、未匹配点、非匹配边，它们的含义非常显然。</a:t>
            </a:r>
            <a:endParaRPr lang="zh-CN" altLang="en-US" dirty="0"/>
          </a:p>
          <a:p>
            <a:pPr>
              <a:lnSpc>
                <a:spcPct val="80000"/>
              </a:lnSpc>
            </a:pPr>
            <a:endParaRPr lang="zh-CN" altLang="en-US" dirty="0"/>
          </a:p>
          <a:p>
            <a:pPr>
              <a:lnSpc>
                <a:spcPct val="80000"/>
              </a:lnSpc>
            </a:pPr>
            <a:r>
              <a:rPr lang="zh-CN" altLang="en-US" dirty="0"/>
              <a:t>交替路：从一个未匹配点出发，依次经过非匹配边、匹配边、非匹配边...形成的路径叫交替路。</a:t>
            </a:r>
            <a:endParaRPr lang="zh-CN" altLang="en-US" dirty="0"/>
          </a:p>
          <a:p>
            <a:pPr>
              <a:lnSpc>
                <a:spcPct val="80000"/>
              </a:lnSpc>
            </a:pPr>
            <a:endParaRPr lang="zh-CN" altLang="en-US" dirty="0"/>
          </a:p>
          <a:p>
            <a:pPr>
              <a:lnSpc>
                <a:spcPct val="80000"/>
              </a:lnSpc>
            </a:pPr>
            <a:r>
              <a:rPr lang="zh-CN" altLang="en-US" dirty="0"/>
              <a:t>增广路：从一个未匹配点出发，走交替路，如果途径另一个未匹配点（出发的点不算），则这条交替路称为增广路（agumenting path</a:t>
            </a:r>
            <a:r>
              <a:rPr lang="zh-CN" altLang="en-US" dirty="0" smtClean="0"/>
              <a:t>）</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二分图最大匹配</a:t>
            </a:r>
            <a:endParaRPr kumimoji="1" lang="zh-CN" altLang="en-US" dirty="0"/>
          </a:p>
        </p:txBody>
      </p:sp>
      <p:sp>
        <p:nvSpPr>
          <p:cNvPr id="3" name="内容占位符 2"/>
          <p:cNvSpPr>
            <a:spLocks noGrp="1"/>
          </p:cNvSpPr>
          <p:nvPr>
            <p:ph idx="1"/>
          </p:nvPr>
        </p:nvSpPr>
        <p:spPr/>
        <p:txBody>
          <a:bodyPr/>
          <a:lstStyle/>
          <a:p>
            <a:r>
              <a:rPr lang="zh-CN" altLang="en-US" dirty="0"/>
              <a:t>增广路算法（匈牙利算法）</a:t>
            </a:r>
            <a:endParaRPr lang="en-US" altLang="zh-CN" dirty="0"/>
          </a:p>
          <a:p>
            <a:r>
              <a:rPr lang="zh-CN" altLang="en-US" dirty="0"/>
              <a:t>匈牙利算法的本质是通过贪心从每个左部节点寻找交错路的过程。</a:t>
            </a:r>
            <a:endParaRPr lang="en-US" altLang="zh-CN" dirty="0"/>
          </a:p>
          <a:p>
            <a:r>
              <a:rPr lang="zh-CN" altLang="en-US" dirty="0"/>
              <a:t>依次考虑每个左部节点，为其找到一个右部节点与之匹配。</a:t>
            </a:r>
            <a:endParaRPr lang="en-US" altLang="zh-CN" dirty="0"/>
          </a:p>
          <a:p>
            <a:r>
              <a:rPr lang="zh-CN" altLang="en-US" dirty="0"/>
              <a:t>一个右部节点能与之匹配，必满足以下两个条件之一：</a:t>
            </a:r>
            <a:endParaRPr lang="en-US" altLang="zh-CN" dirty="0"/>
          </a:p>
          <a:p>
            <a:pPr lvl="1"/>
            <a:r>
              <a:rPr lang="en-US" altLang="zh-CN" dirty="0"/>
              <a:t>1.</a:t>
            </a:r>
            <a:r>
              <a:rPr lang="zh-CN" altLang="en-US" dirty="0"/>
              <a:t>这个节点尚未与任何左部节点匹配，此时直接把两个节点进行匹配。</a:t>
            </a:r>
            <a:endParaRPr lang="en-US" altLang="zh-CN" dirty="0"/>
          </a:p>
          <a:p>
            <a:pPr lvl="1"/>
            <a:r>
              <a:rPr lang="en-US" altLang="zh-CN" dirty="0"/>
              <a:t>2.</a:t>
            </a:r>
            <a:r>
              <a:rPr lang="zh-CN" altLang="en-US" dirty="0"/>
              <a:t>从该节点匹配的左部节点出发，可以找到另一个未标记的右部节点与之匹配，此时给该节点打上标记，然后递归进入那个左部节点，为它寻找匹配节点</a:t>
            </a:r>
            <a:r>
              <a:rPr lang="zh-CN" altLang="en-US" dirty="0" smtClean="0"/>
              <a:t>。</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匈牙利算法演示</a:t>
            </a:r>
            <a:endParaRPr kumimoji="1" lang="zh-CN" altLang="en-US" dirty="0"/>
          </a:p>
        </p:txBody>
      </p:sp>
      <p:pic>
        <p:nvPicPr>
          <p:cNvPr id="4" name="Picture 4" descr="C:\Users\I.Riancy\Desktop\bm8_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2642" y="1573389"/>
            <a:ext cx="1790396" cy="179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C:\Users\I.Riancy\Desktop\bm8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417" y="1621013"/>
            <a:ext cx="1818876" cy="182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C:\Users\I.Riancy\Desktop\bm8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6467" y="1586089"/>
            <a:ext cx="1788498" cy="179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C:\Users\I.Riancy\Desktop\bm8_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542" y="1573388"/>
            <a:ext cx="1796092" cy="1799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C:\Users\I.Riancy\Desktop\bm8_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2642" y="3576814"/>
            <a:ext cx="1879631" cy="188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C:\Users\I.Riancy\Desktop\bm8_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0516" y="3587927"/>
            <a:ext cx="1891023" cy="189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C:\Users\I.Riancy\Desktop\bm8_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6467" y="3621264"/>
            <a:ext cx="1887226" cy="189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C:\Users\I.Riancy\Desktop\bm8_7.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3542" y="3600627"/>
            <a:ext cx="1889125" cy="189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代码示例</a:t>
            </a:r>
            <a:endParaRPr kumimoji="1" lang="zh-CN" altLang="en-US" dirty="0"/>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41566" y="1490663"/>
            <a:ext cx="5908867" cy="430053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棋盘覆盖</a:t>
            </a:r>
            <a:endParaRPr kumimoji="1" lang="zh-CN" altLang="en-US" dirty="0"/>
          </a:p>
        </p:txBody>
      </p:sp>
      <p:sp>
        <p:nvSpPr>
          <p:cNvPr id="3" name="内容占位符 2"/>
          <p:cNvSpPr>
            <a:spLocks noGrp="1"/>
          </p:cNvSpPr>
          <p:nvPr>
            <p:ph idx="1"/>
          </p:nvPr>
        </p:nvSpPr>
        <p:spPr/>
        <p:txBody>
          <a:bodyPr/>
          <a:lstStyle/>
          <a:p>
            <a:pPr>
              <a:lnSpc>
                <a:spcPct val="80000"/>
              </a:lnSpc>
            </a:pPr>
            <a:r>
              <a:rPr lang="zh-CN" altLang="en-US" dirty="0"/>
              <a:t>给定一个</a:t>
            </a:r>
            <a:r>
              <a:rPr lang="en-US" altLang="zh-CN" dirty="0"/>
              <a:t>N</a:t>
            </a:r>
            <a:r>
              <a:rPr lang="zh-CN" altLang="en-US" dirty="0"/>
              <a:t>行</a:t>
            </a:r>
            <a:r>
              <a:rPr lang="en-US" altLang="zh-CN" dirty="0"/>
              <a:t>M</a:t>
            </a:r>
            <a:r>
              <a:rPr lang="zh-CN" altLang="en-US" dirty="0"/>
              <a:t>列的棋盘，已知某些位置禁止覆盖，求能够放到棋盘上</a:t>
            </a:r>
            <a:r>
              <a:rPr lang="en-US" altLang="zh-CN" dirty="0"/>
              <a:t>1*2</a:t>
            </a:r>
            <a:r>
              <a:rPr lang="zh-CN" altLang="en-US" dirty="0"/>
              <a:t>骨牌的最大个数？</a:t>
            </a:r>
            <a:endParaRPr lang="zh-CN" altLang="en-US" dirty="0"/>
          </a:p>
          <a:p>
            <a:pPr>
              <a:lnSpc>
                <a:spcPct val="80000"/>
              </a:lnSpc>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图的相关术语</a:t>
            </a:r>
            <a:endParaRPr kumimoji="1" lang="zh-CN" altLang="en-US" dirty="0"/>
          </a:p>
        </p:txBody>
      </p:sp>
      <p:sp>
        <p:nvSpPr>
          <p:cNvPr id="3" name="内容占位符 2"/>
          <p:cNvSpPr>
            <a:spLocks noGrp="1"/>
          </p:cNvSpPr>
          <p:nvPr>
            <p:ph idx="1"/>
          </p:nvPr>
        </p:nvSpPr>
        <p:spPr/>
        <p:txBody>
          <a:bodyPr>
            <a:normAutofit/>
          </a:bodyPr>
          <a:lstStyle/>
          <a:p>
            <a:r>
              <a:rPr lang="zh-CN" altLang="en-US" dirty="0"/>
              <a:t>权和网络：在边上附上一些数据信息。通常称这个信息为权</a:t>
            </a:r>
            <a:r>
              <a:rPr lang="en-US" altLang="zh-CN" dirty="0"/>
              <a:t>(weight)</a:t>
            </a:r>
            <a:r>
              <a:rPr lang="zh-CN" altLang="en-US" dirty="0"/>
              <a:t>或者代价</a:t>
            </a:r>
            <a:r>
              <a:rPr lang="en-US" altLang="zh-CN" dirty="0"/>
              <a:t>(cost).</a:t>
            </a:r>
            <a:r>
              <a:rPr lang="zh-CN" altLang="en-US" dirty="0"/>
              <a:t>边上带权的图称为网图或者网络。</a:t>
            </a:r>
            <a:endParaRPr lang="zh-CN" altLang="en-US" dirty="0"/>
          </a:p>
          <a:p>
            <a:r>
              <a:rPr lang="zh-CN" altLang="en-US" dirty="0"/>
              <a:t>子图：对于图</a:t>
            </a:r>
            <a:r>
              <a:rPr lang="en-US" altLang="zh-CN" dirty="0"/>
              <a:t>G=(V,E)</a:t>
            </a:r>
            <a:r>
              <a:rPr lang="zh-CN" altLang="en-US" dirty="0"/>
              <a:t>和图</a:t>
            </a:r>
            <a:r>
              <a:rPr lang="en-US" altLang="zh-CN" dirty="0"/>
              <a:t>G1=(V1,E1)</a:t>
            </a:r>
            <a:r>
              <a:rPr lang="zh-CN" altLang="en-US" dirty="0"/>
              <a:t>。若</a:t>
            </a:r>
            <a:r>
              <a:rPr lang="en-US" altLang="zh-CN" dirty="0"/>
              <a:t>V1</a:t>
            </a:r>
            <a:r>
              <a:rPr lang="zh-CN" altLang="en-US" dirty="0"/>
              <a:t>是</a:t>
            </a:r>
            <a:r>
              <a:rPr lang="en-US" altLang="zh-CN" dirty="0"/>
              <a:t>V</a:t>
            </a:r>
            <a:r>
              <a:rPr lang="zh-CN" altLang="en-US" dirty="0"/>
              <a:t>的子集，</a:t>
            </a:r>
            <a:r>
              <a:rPr lang="en-US" altLang="zh-CN" dirty="0"/>
              <a:t>E1</a:t>
            </a:r>
            <a:r>
              <a:rPr lang="zh-CN" altLang="en-US" dirty="0"/>
              <a:t>是</a:t>
            </a:r>
            <a:r>
              <a:rPr lang="en-US" altLang="zh-CN" dirty="0"/>
              <a:t>E</a:t>
            </a:r>
            <a:r>
              <a:rPr lang="zh-CN" altLang="en-US" dirty="0"/>
              <a:t>的子集，则称</a:t>
            </a:r>
            <a:r>
              <a:rPr lang="en-US" altLang="zh-CN" dirty="0"/>
              <a:t>G1</a:t>
            </a:r>
            <a:r>
              <a:rPr lang="zh-CN" altLang="en-US" dirty="0"/>
              <a:t>是</a:t>
            </a:r>
            <a:r>
              <a:rPr lang="en-US" altLang="zh-CN" dirty="0"/>
              <a:t>G</a:t>
            </a:r>
            <a:r>
              <a:rPr lang="zh-CN" altLang="en-US" dirty="0"/>
              <a:t>的子图</a:t>
            </a:r>
            <a:endParaRPr lang="en-US" altLang="zh-CN" dirty="0"/>
          </a:p>
          <a:p>
            <a:r>
              <a:rPr lang="zh-CN" altLang="en-US" dirty="0"/>
              <a:t>生成树与生成森林：所谓连通图</a:t>
            </a:r>
            <a:r>
              <a:rPr lang="en-US" altLang="zh-CN" dirty="0"/>
              <a:t>G</a:t>
            </a:r>
            <a:r>
              <a:rPr lang="zh-CN" altLang="en-US" dirty="0"/>
              <a:t>的生成树是</a:t>
            </a:r>
            <a:r>
              <a:rPr lang="en-US" altLang="zh-CN" dirty="0"/>
              <a:t>G</a:t>
            </a:r>
            <a:r>
              <a:rPr lang="zh-CN" altLang="en-US" dirty="0"/>
              <a:t>的包含其中</a:t>
            </a:r>
            <a:r>
              <a:rPr lang="en-US" altLang="zh-CN" dirty="0"/>
              <a:t>n</a:t>
            </a:r>
            <a:r>
              <a:rPr lang="zh-CN" altLang="en-US" dirty="0"/>
              <a:t>个顶点的极小连通子图。它必定包含了</a:t>
            </a:r>
            <a:r>
              <a:rPr lang="en-US" altLang="zh-CN" dirty="0"/>
              <a:t>n-1</a:t>
            </a:r>
            <a:r>
              <a:rPr lang="zh-CN" altLang="en-US" dirty="0"/>
              <a:t>条边，生成树不是唯一的。当图</a:t>
            </a:r>
            <a:r>
              <a:rPr lang="en-US" altLang="zh-CN" dirty="0"/>
              <a:t>G</a:t>
            </a:r>
            <a:r>
              <a:rPr lang="zh-CN" altLang="en-US" dirty="0"/>
              <a:t>是一颗树当且仅当</a:t>
            </a:r>
            <a:r>
              <a:rPr lang="en-US" altLang="zh-CN" dirty="0"/>
              <a:t>G</a:t>
            </a:r>
            <a:r>
              <a:rPr lang="zh-CN" altLang="en-US" dirty="0"/>
              <a:t>满足下列</a:t>
            </a:r>
            <a:r>
              <a:rPr lang="en-US" altLang="zh-CN" dirty="0"/>
              <a:t>4</a:t>
            </a:r>
            <a:r>
              <a:rPr lang="zh-CN" altLang="en-US" dirty="0"/>
              <a:t>条件之一：</a:t>
            </a:r>
            <a:endParaRPr lang="zh-CN" altLang="en-US" dirty="0"/>
          </a:p>
          <a:p>
            <a:pPr lvl="2"/>
            <a:r>
              <a:rPr lang="en-US" altLang="zh-CN" dirty="0" smtClean="0"/>
              <a:t>G</a:t>
            </a:r>
            <a:r>
              <a:rPr lang="zh-CN" altLang="en-US" dirty="0"/>
              <a:t>有</a:t>
            </a:r>
            <a:r>
              <a:rPr lang="en-US" altLang="zh-CN" dirty="0"/>
              <a:t>n-1</a:t>
            </a:r>
            <a:r>
              <a:rPr lang="zh-CN" altLang="en-US" dirty="0"/>
              <a:t>条边，且没有环。</a:t>
            </a:r>
            <a:endParaRPr lang="zh-CN" altLang="en-US" dirty="0"/>
          </a:p>
          <a:p>
            <a:pPr lvl="2"/>
            <a:r>
              <a:rPr lang="en-US" altLang="zh-CN" dirty="0" smtClean="0"/>
              <a:t>G</a:t>
            </a:r>
            <a:r>
              <a:rPr lang="zh-CN" altLang="en-US" dirty="0"/>
              <a:t>有</a:t>
            </a:r>
            <a:r>
              <a:rPr lang="en-US" altLang="zh-CN" dirty="0"/>
              <a:t>n-1</a:t>
            </a:r>
            <a:r>
              <a:rPr lang="zh-CN" altLang="en-US" dirty="0"/>
              <a:t>条边，且</a:t>
            </a:r>
            <a:r>
              <a:rPr lang="en-US" altLang="zh-CN" dirty="0"/>
              <a:t>G</a:t>
            </a:r>
            <a:r>
              <a:rPr lang="zh-CN" altLang="en-US" dirty="0"/>
              <a:t>是连通的。</a:t>
            </a:r>
            <a:endParaRPr lang="zh-CN" altLang="en-US" dirty="0"/>
          </a:p>
          <a:p>
            <a:pPr lvl="2"/>
            <a:r>
              <a:rPr lang="en-US" altLang="zh-CN" dirty="0" smtClean="0"/>
              <a:t>G</a:t>
            </a:r>
            <a:r>
              <a:rPr lang="zh-CN" altLang="en-US" dirty="0"/>
              <a:t>中的每一个顶点有且只有一条路径相连。</a:t>
            </a:r>
            <a:endParaRPr lang="zh-CN" altLang="en-US" dirty="0"/>
          </a:p>
          <a:p>
            <a:pPr lvl="2"/>
            <a:r>
              <a:rPr lang="en-US" altLang="zh-CN" dirty="0" smtClean="0"/>
              <a:t>G</a:t>
            </a:r>
            <a:r>
              <a:rPr lang="zh-CN" altLang="en-US" dirty="0"/>
              <a:t>是连通的，但是删除任何一条边就会使得它不连通。</a:t>
            </a:r>
            <a:endParaRPr lang="zh-CN" altLang="en-US" dirty="0"/>
          </a:p>
          <a:p>
            <a:r>
              <a:rPr lang="zh-CN" altLang="en-US" dirty="0"/>
              <a:t>生成森林：非连通图中由于每一个连通分量都是一个极小的连通子图。即一颗生成树可以对应一个连通分量。所有的这些连通分量的生成树就构成了森林</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棋盘覆盖</a:t>
            </a:r>
            <a:endParaRPr kumimoji="1" lang="zh-CN" altLang="en-US" dirty="0"/>
          </a:p>
        </p:txBody>
      </p:sp>
      <p:sp>
        <p:nvSpPr>
          <p:cNvPr id="3" name="内容占位符 2"/>
          <p:cNvSpPr>
            <a:spLocks noGrp="1"/>
          </p:cNvSpPr>
          <p:nvPr>
            <p:ph idx="1"/>
          </p:nvPr>
        </p:nvSpPr>
        <p:spPr/>
        <p:txBody>
          <a:bodyPr/>
          <a:lstStyle/>
          <a:p>
            <a:pPr>
              <a:defRPr/>
            </a:pPr>
            <a:r>
              <a:rPr lang="zh-CN" altLang="en-US" dirty="0"/>
              <a:t>把棋盘进行黑白染色，相邻的格子染不同的颜色。染色后格子分为二分图，相邻的格子在二分图中有一条边。</a:t>
            </a:r>
            <a:endParaRPr lang="en-US" altLang="zh-CN" dirty="0"/>
          </a:p>
          <a:p>
            <a:pPr>
              <a:defRPr/>
            </a:pPr>
            <a:r>
              <a:rPr lang="zh-CN" altLang="en-US" dirty="0"/>
              <a:t>而一个</a:t>
            </a:r>
            <a:r>
              <a:rPr lang="en-US" altLang="zh-CN" dirty="0"/>
              <a:t>1*2</a:t>
            </a:r>
            <a:r>
              <a:rPr lang="zh-CN" altLang="en-US" dirty="0"/>
              <a:t>的骨牌恰好对应一条边，所以最大能放的骨牌个数就是最大匹配。</a:t>
            </a:r>
            <a:endParaRPr lang="zh-CN" altLang="en-US" dirty="0"/>
          </a:p>
          <a:p>
            <a:endParaRPr kumimoji="1"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車的问题</a:t>
            </a:r>
            <a:endParaRPr kumimoji="1" lang="zh-CN" altLang="en-US" dirty="0"/>
          </a:p>
        </p:txBody>
      </p:sp>
      <p:sp>
        <p:nvSpPr>
          <p:cNvPr id="3" name="内容占位符 2"/>
          <p:cNvSpPr>
            <a:spLocks noGrp="1"/>
          </p:cNvSpPr>
          <p:nvPr>
            <p:ph idx="1"/>
          </p:nvPr>
        </p:nvSpPr>
        <p:spPr/>
        <p:txBody>
          <a:bodyPr/>
          <a:lstStyle/>
          <a:p>
            <a:r>
              <a:rPr lang="zh-CN" altLang="en-US" dirty="0"/>
              <a:t>给定一个</a:t>
            </a:r>
            <a:r>
              <a:rPr lang="en-US" altLang="zh-CN" dirty="0"/>
              <a:t>N*M</a:t>
            </a:r>
            <a:r>
              <a:rPr lang="zh-CN" altLang="en-US" dirty="0"/>
              <a:t>的棋盘，有一些格子不能放置棋子，问棋盘上最多能放多少个車，使它们不能相互攻击。</a:t>
            </a:r>
            <a:endParaRPr lang="en-US" altLang="zh-CN" dirty="0"/>
          </a:p>
          <a:p>
            <a:endParaRPr kumimoji="1"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車的问题</a:t>
            </a:r>
            <a:endParaRPr kumimoji="1" lang="zh-CN" altLang="en-US" dirty="0"/>
          </a:p>
        </p:txBody>
      </p:sp>
      <p:sp>
        <p:nvSpPr>
          <p:cNvPr id="3" name="内容占位符 2"/>
          <p:cNvSpPr>
            <a:spLocks noGrp="1"/>
          </p:cNvSpPr>
          <p:nvPr>
            <p:ph idx="1"/>
          </p:nvPr>
        </p:nvSpPr>
        <p:spPr/>
        <p:txBody>
          <a:bodyPr/>
          <a:lstStyle/>
          <a:p>
            <a:pPr>
              <a:defRPr/>
            </a:pPr>
            <a:r>
              <a:rPr lang="zh-CN" altLang="en-US" dirty="0"/>
              <a:t>每一行、每一列最多只能放置一个車，所以我们把每一行看做二分图左部中的一个点，每一列看做二分图右部中的一个点。</a:t>
            </a:r>
            <a:endParaRPr lang="en-US" altLang="zh-CN" dirty="0"/>
          </a:p>
          <a:p>
            <a:pPr>
              <a:defRPr/>
            </a:pPr>
            <a:r>
              <a:rPr lang="zh-CN" altLang="en-US" dirty="0"/>
              <a:t>某个格子可以放車，相当于在所在的行、列对应的点之间有一条边。</a:t>
            </a:r>
            <a:endParaRPr lang="en-US" altLang="zh-CN" dirty="0"/>
          </a:p>
          <a:p>
            <a:pPr>
              <a:defRPr/>
            </a:pPr>
            <a:r>
              <a:rPr lang="zh-CN" altLang="en-US" dirty="0"/>
              <a:t>車不能相互攻击，相当于选择一些边，没有公共点。所以答案就是最大匹配。</a:t>
            </a:r>
            <a:endParaRPr lang="zh-CN" altLang="en-US" dirty="0"/>
          </a:p>
          <a:p>
            <a:endParaRPr kumimoji="1"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城堡问题</a:t>
            </a:r>
            <a:endParaRPr kumimoji="1" lang="zh-CN" altLang="en-US" dirty="0"/>
          </a:p>
        </p:txBody>
      </p:sp>
      <p:sp>
        <p:nvSpPr>
          <p:cNvPr id="3" name="内容占位符 2"/>
          <p:cNvSpPr>
            <a:spLocks noGrp="1"/>
          </p:cNvSpPr>
          <p:nvPr>
            <p:ph idx="1"/>
          </p:nvPr>
        </p:nvSpPr>
        <p:spPr/>
        <p:txBody>
          <a:bodyPr/>
          <a:lstStyle/>
          <a:p>
            <a:r>
              <a:rPr lang="zh-CN" altLang="en-US" dirty="0"/>
              <a:t>有一个</a:t>
            </a:r>
            <a:r>
              <a:rPr lang="en-US" altLang="zh-CN" dirty="0"/>
              <a:t>N*M</a:t>
            </a:r>
            <a:r>
              <a:rPr lang="zh-CN" altLang="en-US" dirty="0"/>
              <a:t>的矩形城堡，城堡中有一些地方是空地，还有一些地方是障碍物。空地上可以安排卫士，当两个卫士共线且中间没有障碍物阻挡时，他们会互相攻击。问最多可以安排多少个不互相攻击的卫士？</a:t>
            </a:r>
            <a:r>
              <a:rPr lang="en-US" altLang="zh-CN" dirty="0"/>
              <a:t>N,M&lt;=200</a:t>
            </a:r>
            <a:r>
              <a:rPr lang="zh-CN" altLang="en-US" dirty="0"/>
              <a:t>。</a:t>
            </a:r>
            <a:endParaRPr lang="en-US" altLang="zh-CN" dirty="0"/>
          </a:p>
          <a:p>
            <a:endParaRPr kumimoji="1"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城堡问题</a:t>
            </a:r>
            <a:endParaRPr kumimoji="1" lang="zh-CN" altLang="en-US" dirty="0"/>
          </a:p>
        </p:txBody>
      </p:sp>
      <p:sp>
        <p:nvSpPr>
          <p:cNvPr id="3" name="内容占位符 2"/>
          <p:cNvSpPr>
            <a:spLocks noGrp="1"/>
          </p:cNvSpPr>
          <p:nvPr>
            <p:ph idx="1"/>
          </p:nvPr>
        </p:nvSpPr>
        <p:spPr/>
        <p:txBody>
          <a:bodyPr/>
          <a:lstStyle/>
          <a:p>
            <a:r>
              <a:rPr lang="zh-CN" altLang="en-US" dirty="0"/>
              <a:t>每一行内的若干个连通块是左部中的点，每一列内的若干个连通块是右部中的点，交点是边。然后求最大匹配。</a:t>
            </a:r>
            <a:endParaRPr lang="zh-CN" altLang="en-US" dirty="0"/>
          </a:p>
          <a:p>
            <a:endParaRPr kumimoji="1"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二分图</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有关二分图的内容还未完待续，这里只是开一个头，之后讲课应该还会更加拓展的讲</a:t>
            </a:r>
            <a:endParaRPr kumimoji="1" lang="en-US" altLang="zh-CN" dirty="0" smtClean="0"/>
          </a:p>
          <a:p>
            <a:r>
              <a:rPr kumimoji="1" lang="zh-CN" altLang="en-US" dirty="0" smtClean="0"/>
              <a:t>内容包括：</a:t>
            </a:r>
            <a:endParaRPr kumimoji="1" lang="zh-CN" altLang="en-US" dirty="0" smtClean="0"/>
          </a:p>
          <a:p>
            <a:pPr lvl="1"/>
            <a:r>
              <a:rPr kumimoji="1" lang="zh-CN" altLang="en-US" dirty="0" smtClean="0"/>
              <a:t>二分图最小覆盖</a:t>
            </a:r>
            <a:endParaRPr kumimoji="1" lang="en-US" altLang="zh-CN" dirty="0" smtClean="0"/>
          </a:p>
          <a:p>
            <a:pPr lvl="1"/>
            <a:r>
              <a:rPr kumimoji="1" lang="en-US" altLang="zh-CN" dirty="0" smtClean="0"/>
              <a:t>1.</a:t>
            </a:r>
            <a:r>
              <a:rPr kumimoji="1" lang="zh-CN" altLang="en-US" dirty="0" smtClean="0"/>
              <a:t>二分图最大独立集</a:t>
            </a:r>
            <a:endParaRPr kumimoji="1" lang="en-US" altLang="zh-CN" dirty="0" smtClean="0"/>
          </a:p>
          <a:p>
            <a:pPr lvl="1"/>
            <a:r>
              <a:rPr kumimoji="1" lang="en-US" altLang="zh-CN" dirty="0" smtClean="0"/>
              <a:t>2.</a:t>
            </a:r>
            <a:r>
              <a:rPr kumimoji="1" lang="zh-CN" altLang="en-US" dirty="0" smtClean="0"/>
              <a:t>最小路径覆盖</a:t>
            </a:r>
            <a:endParaRPr kumimoji="1" lang="en-US" altLang="zh-CN" dirty="0" smtClean="0"/>
          </a:p>
          <a:p>
            <a:pPr lvl="1"/>
            <a:r>
              <a:rPr kumimoji="1" lang="en-US" altLang="zh-CN" dirty="0" smtClean="0"/>
              <a:t>3.</a:t>
            </a:r>
            <a:r>
              <a:rPr kumimoji="1" lang="zh-CN" altLang="en-US" dirty="0" smtClean="0"/>
              <a:t>可重叠最小路径覆盖</a:t>
            </a:r>
            <a:endParaRPr kumimoji="1" lang="en-US" altLang="zh-CN" dirty="0" smtClean="0"/>
          </a:p>
          <a:p>
            <a:pPr lvl="1"/>
            <a:r>
              <a:rPr kumimoji="1" lang="en-US" altLang="zh-CN" dirty="0" smtClean="0"/>
              <a:t>4.</a:t>
            </a:r>
            <a:r>
              <a:rPr kumimoji="1" lang="zh-CN" altLang="en-US" dirty="0" smtClean="0"/>
              <a:t>二分图最优匹配</a:t>
            </a:r>
            <a:endParaRPr kumimoji="1" lang="en-US" altLang="zh-CN" dirty="0" smtClean="0"/>
          </a:p>
          <a:p>
            <a:pPr lvl="1"/>
            <a:r>
              <a:rPr kumimoji="1" lang="en-US" altLang="zh-CN" dirty="0" smtClean="0"/>
              <a:t>5.</a:t>
            </a:r>
            <a:r>
              <a:rPr kumimoji="1" lang="zh-CN" altLang="en-US" dirty="0" smtClean="0"/>
              <a:t>稳定婚姻问题</a:t>
            </a:r>
            <a:endParaRPr kumimoji="1" lang="en-US" altLang="zh-CN" dirty="0" smtClean="0"/>
          </a:p>
          <a:p>
            <a:r>
              <a:rPr kumimoji="1" lang="zh-CN" altLang="en-US" dirty="0" smtClean="0"/>
              <a:t>各种例题和巧妙的建图，现在大家需要认真理解二分图最大匹配和最小覆盖，是上面那些问题的基础。</a:t>
            </a:r>
            <a:endParaRPr kumimoji="1" lang="en-US" altLang="zh-CN" dirty="0" smtClean="0"/>
          </a:p>
        </p:txBody>
      </p:sp>
      <p:sp>
        <p:nvSpPr>
          <p:cNvPr id="4" name="内容占位符 2"/>
          <p:cNvSpPr>
            <a:spLocks noGrp="1"/>
          </p:cNvSpPr>
          <p:nvPr/>
        </p:nvSpPr>
        <p:spPr>
          <a:xfrm>
            <a:off x="596900" y="1120775"/>
            <a:ext cx="10934700" cy="5313363"/>
          </a:xfrm>
          <a:prstGeom prst="rect">
            <a:avLst/>
          </a:prstGeom>
          <a:noFill/>
          <a:ln w="9525">
            <a:noFill/>
            <a:miter/>
          </a:ln>
        </p:spPr>
        <p:txBody>
          <a:bodyPr>
            <a:normAutofit/>
          </a:bodyPr>
          <a:lstStyle>
            <a:lvl1pPr marL="361950" indent="-361950" algn="just" defTabSz="685800" rtl="0" eaLnBrk="1" latinLnBrk="0" hangingPunct="1">
              <a:lnSpc>
                <a:spcPct val="110000"/>
              </a:lnSpc>
              <a:spcBef>
                <a:spcPts val="1200"/>
              </a:spcBef>
              <a:spcAft>
                <a:spcPts val="0"/>
              </a:spcAft>
              <a:buClr>
                <a:schemeClr val="accent1"/>
              </a:buClr>
              <a:buSzPct val="80000"/>
              <a:buFont typeface="Webdings" panose="05030102010509060703" pitchFamily="18" charset="2"/>
              <a:buChar char="Ù"/>
              <a:defRPr lang="zh-CN" altLang="en-US" sz="2400" b="1" kern="1200" baseline="0" dirty="0" smtClean="0">
                <a:solidFill>
                  <a:schemeClr val="accent1"/>
                </a:solidFill>
                <a:latin typeface="仿宋" panose="02010609060101010101" charset="-122"/>
                <a:ea typeface="仿宋" panose="02010609060101010101" charset="-122"/>
                <a:cs typeface="仿宋" panose="02010609060101010101" charset="-122"/>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仿宋" panose="02010609060101010101" charset="-122"/>
                <a:ea typeface="仿宋" panose="02010609060101010101" charset="-122"/>
                <a:cs typeface="仿宋" panose="02010609060101010101"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zh-CN" altLang="en-US" dirty="0" smtClean="0"/>
              <a:t>有关二分图的内容还未完待续，这里只是开一个头，之后讲课应该还会更加拓展的讲</a:t>
            </a:r>
            <a:endParaRPr kumimoji="1" lang="en-US" altLang="zh-CN" dirty="0" smtClean="0"/>
          </a:p>
          <a:p>
            <a:r>
              <a:rPr kumimoji="1" lang="zh-CN" altLang="en-US" dirty="0" smtClean="0"/>
              <a:t>内容包括：</a:t>
            </a:r>
            <a:endParaRPr kumimoji="1" lang="zh-CN" altLang="en-US" dirty="0" smtClean="0"/>
          </a:p>
          <a:p>
            <a:pPr lvl="1"/>
            <a:r>
              <a:rPr kumimoji="1" lang="zh-CN" altLang="en-US" dirty="0" smtClean="0"/>
              <a:t>二分图最小覆盖</a:t>
            </a:r>
            <a:endParaRPr kumimoji="1" lang="en-US" altLang="zh-CN" dirty="0" smtClean="0"/>
          </a:p>
          <a:p>
            <a:pPr lvl="1"/>
            <a:r>
              <a:rPr kumimoji="1" lang="en-US" altLang="zh-CN" dirty="0" smtClean="0"/>
              <a:t>1.</a:t>
            </a:r>
            <a:r>
              <a:rPr kumimoji="1" lang="zh-CN" altLang="en-US" dirty="0" smtClean="0"/>
              <a:t>二分图最大独立集</a:t>
            </a:r>
            <a:endParaRPr kumimoji="1" lang="en-US" altLang="zh-CN" dirty="0" smtClean="0"/>
          </a:p>
          <a:p>
            <a:pPr lvl="1"/>
            <a:r>
              <a:rPr kumimoji="1" lang="en-US" altLang="zh-CN" dirty="0" smtClean="0"/>
              <a:t>2.</a:t>
            </a:r>
            <a:r>
              <a:rPr kumimoji="1" lang="zh-CN" altLang="en-US" dirty="0" smtClean="0"/>
              <a:t>最小路径覆盖</a:t>
            </a:r>
            <a:endParaRPr kumimoji="1" lang="en-US" altLang="zh-CN" dirty="0" smtClean="0"/>
          </a:p>
          <a:p>
            <a:pPr lvl="1"/>
            <a:r>
              <a:rPr kumimoji="1" lang="en-US" altLang="zh-CN" dirty="0" smtClean="0"/>
              <a:t>3.</a:t>
            </a:r>
            <a:r>
              <a:rPr kumimoji="1" lang="zh-CN" altLang="en-US" dirty="0" smtClean="0"/>
              <a:t>可重叠最小路径覆盖</a:t>
            </a:r>
            <a:endParaRPr kumimoji="1" lang="en-US" altLang="zh-CN" dirty="0" smtClean="0"/>
          </a:p>
          <a:p>
            <a:pPr lvl="1"/>
            <a:r>
              <a:rPr kumimoji="1" lang="en-US" altLang="zh-CN" dirty="0" smtClean="0"/>
              <a:t>4.</a:t>
            </a:r>
            <a:r>
              <a:rPr kumimoji="1" lang="zh-CN" altLang="en-US" dirty="0" smtClean="0"/>
              <a:t>二分图最优匹配</a:t>
            </a:r>
            <a:endParaRPr kumimoji="1" lang="en-US" altLang="zh-CN" dirty="0" smtClean="0"/>
          </a:p>
          <a:p>
            <a:pPr lvl="1"/>
            <a:r>
              <a:rPr kumimoji="1" lang="en-US" altLang="zh-CN" dirty="0" smtClean="0"/>
              <a:t>5.</a:t>
            </a:r>
            <a:r>
              <a:rPr kumimoji="1" lang="zh-CN" altLang="en-US" dirty="0" smtClean="0"/>
              <a:t>稳定婚姻问题</a:t>
            </a:r>
            <a:endParaRPr kumimoji="1" lang="en-US" altLang="zh-CN" dirty="0" smtClean="0"/>
          </a:p>
          <a:p>
            <a:r>
              <a:rPr kumimoji="1" lang="zh-CN" altLang="en-US" dirty="0" smtClean="0"/>
              <a:t>各种例题和巧妙的建图，现在大家需要认真理解二分图最大匹配和最小覆盖，是上面那些问题的基础。</a:t>
            </a:r>
            <a:endParaRPr kumimoji="1" lang="en-US" altLang="zh-CN"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 for watching</a:t>
            </a:r>
            <a:endParaRPr kumimoji="1" lang="zh-CN" altLang="en-US" dirty="0"/>
          </a:p>
        </p:txBody>
      </p:sp>
      <p:sp>
        <p:nvSpPr>
          <p:cNvPr id="3" name="文本占位符 2"/>
          <p:cNvSpPr>
            <a:spLocks noGrp="1"/>
          </p:cNvSpPr>
          <p:nvPr>
            <p:ph type="body" idx="1"/>
          </p:nvPr>
        </p:nvSpPr>
        <p:spPr/>
        <p:txBody>
          <a:bodyPr>
            <a:normAutofit fontScale="92500" lnSpcReduction="20000"/>
          </a:bodyPr>
          <a:lstStyle/>
          <a:p>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a:t>
            </a:r>
            <a:r>
              <a:rPr lang="zh-CN" altLang="en-US" dirty="0" smtClean="0"/>
              <a:t>的操作</a:t>
            </a:r>
            <a:endParaRPr kumimoji="1" lang="zh-CN" altLang="en-US" dirty="0"/>
          </a:p>
        </p:txBody>
      </p:sp>
      <p:sp>
        <p:nvSpPr>
          <p:cNvPr id="3" name="内容占位符 2"/>
          <p:cNvSpPr>
            <a:spLocks noGrp="1"/>
          </p:cNvSpPr>
          <p:nvPr>
            <p:ph idx="1"/>
          </p:nvPr>
        </p:nvSpPr>
        <p:spPr/>
        <p:txBody>
          <a:bodyPr>
            <a:normAutofit/>
          </a:bodyPr>
          <a:lstStyle/>
          <a:p>
            <a:r>
              <a:rPr lang="zh-CN" altLang="en-US" dirty="0"/>
              <a:t>图的储存</a:t>
            </a:r>
            <a:endParaRPr lang="en-US" altLang="zh-CN" dirty="0"/>
          </a:p>
          <a:p>
            <a:pPr lvl="1"/>
            <a:r>
              <a:rPr lang="zh-CN" altLang="en-US" dirty="0"/>
              <a:t>邻接矩阵</a:t>
            </a:r>
            <a:endParaRPr lang="en-US" altLang="zh-CN" dirty="0"/>
          </a:p>
          <a:p>
            <a:pPr lvl="1"/>
            <a:r>
              <a:rPr lang="zh-CN" altLang="en-US" dirty="0"/>
              <a:t>邻接表</a:t>
            </a:r>
            <a:endParaRPr lang="en-US" altLang="zh-CN" dirty="0"/>
          </a:p>
          <a:p>
            <a:pPr lvl="1"/>
            <a:r>
              <a:rPr lang="zh-CN" altLang="en-US" dirty="0"/>
              <a:t>前向星</a:t>
            </a:r>
            <a:endParaRPr lang="en-US" altLang="zh-CN" dirty="0"/>
          </a:p>
          <a:p>
            <a:r>
              <a:rPr lang="zh-CN" altLang="en-US" dirty="0"/>
              <a:t>图的遍历</a:t>
            </a:r>
            <a:endParaRPr lang="en-US" altLang="zh-CN" dirty="0"/>
          </a:p>
          <a:p>
            <a:pPr lvl="1"/>
            <a:r>
              <a:rPr lang="en-US" altLang="zh-CN" dirty="0"/>
              <a:t>DFS	</a:t>
            </a:r>
            <a:endParaRPr lang="en-US" altLang="zh-CN" dirty="0"/>
          </a:p>
          <a:p>
            <a:pPr lvl="1"/>
            <a:r>
              <a:rPr lang="en-US" altLang="zh-CN" dirty="0"/>
              <a:t>BFS</a:t>
            </a:r>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a:t>
            </a:r>
            <a:r>
              <a:rPr lang="zh-CN" altLang="en-US" dirty="0" smtClean="0"/>
              <a:t>的操作</a:t>
            </a:r>
            <a:endParaRPr kumimoji="1" lang="zh-CN" altLang="en-US" dirty="0"/>
          </a:p>
        </p:txBody>
      </p:sp>
      <p:sp>
        <p:nvSpPr>
          <p:cNvPr id="3" name="内容占位符 2"/>
          <p:cNvSpPr>
            <a:spLocks noGrp="1"/>
          </p:cNvSpPr>
          <p:nvPr>
            <p:ph idx="1"/>
          </p:nvPr>
        </p:nvSpPr>
        <p:spPr/>
        <p:txBody>
          <a:bodyPr>
            <a:normAutofit/>
          </a:bodyPr>
          <a:lstStyle/>
          <a:p>
            <a:r>
              <a:rPr lang="zh-CN" altLang="en-US" dirty="0" smtClean="0"/>
              <a:t>最小</a:t>
            </a:r>
            <a:r>
              <a:rPr lang="zh-CN" altLang="en-US" dirty="0"/>
              <a:t>生成树（</a:t>
            </a:r>
            <a:r>
              <a:rPr lang="en-US" altLang="zh-CN" dirty="0"/>
              <a:t>ed</a:t>
            </a:r>
            <a:r>
              <a:rPr lang="zh-CN" altLang="en-US" dirty="0" smtClean="0"/>
              <a:t>）</a:t>
            </a:r>
            <a:endParaRPr lang="en-US" altLang="zh-CN" dirty="0" smtClean="0"/>
          </a:p>
          <a:p>
            <a:endParaRPr lang="en-US" altLang="zh-CN" dirty="0"/>
          </a:p>
          <a:p>
            <a:r>
              <a:rPr lang="zh-CN" altLang="en-US" dirty="0" smtClean="0"/>
              <a:t>最</a:t>
            </a:r>
            <a:r>
              <a:rPr lang="zh-CN" altLang="en-US" dirty="0"/>
              <a:t>短路</a:t>
            </a:r>
            <a:r>
              <a:rPr lang="zh-CN" altLang="en-US" dirty="0" smtClean="0"/>
              <a:t>算法</a:t>
            </a:r>
            <a:endParaRPr lang="en-US" altLang="zh-CN" dirty="0" smtClean="0"/>
          </a:p>
          <a:p>
            <a:endParaRPr lang="en-US" altLang="zh-CN" dirty="0" smtClean="0"/>
          </a:p>
          <a:p>
            <a:r>
              <a:rPr lang="zh-CN" altLang="en-US" dirty="0" smtClean="0"/>
              <a:t>二分</a:t>
            </a:r>
            <a:r>
              <a:rPr lang="zh-CN" altLang="en-US" dirty="0"/>
              <a:t>图</a:t>
            </a:r>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最短路问题</a:t>
            </a:r>
            <a:endParaRPr kumimoji="1" lang="zh-CN" altLang="en-US" dirty="0"/>
          </a:p>
        </p:txBody>
      </p:sp>
      <p:sp>
        <p:nvSpPr>
          <p:cNvPr id="3" name="内容占位符 2"/>
          <p:cNvSpPr>
            <a:spLocks noGrp="1"/>
          </p:cNvSpPr>
          <p:nvPr>
            <p:ph idx="1"/>
          </p:nvPr>
        </p:nvSpPr>
        <p:spPr/>
        <p:txBody>
          <a:bodyPr/>
          <a:lstStyle/>
          <a:p>
            <a:r>
              <a:rPr kumimoji="1" lang="zh-CN" altLang="en-US" dirty="0"/>
              <a:t>最短路问题是图论理论的一个经典问题。寻找最短路径就是在图中两结点间找一条距离最小的路。最短路不仅仅指一般地理意义上的距离最短</a:t>
            </a:r>
            <a:r>
              <a:rPr kumimoji="1" lang="en-US" altLang="zh-CN" dirty="0"/>
              <a:t>,</a:t>
            </a:r>
            <a:r>
              <a:rPr kumimoji="1" lang="zh-CN" altLang="en-US" dirty="0"/>
              <a:t>还可以引申到其它的度量</a:t>
            </a:r>
            <a:r>
              <a:rPr kumimoji="1" lang="en-US" altLang="zh-CN" dirty="0"/>
              <a:t>,</a:t>
            </a:r>
            <a:r>
              <a:rPr kumimoji="1" lang="zh-CN" altLang="en-US" dirty="0"/>
              <a:t>如时间、费用、线路容量等</a:t>
            </a:r>
            <a:r>
              <a:rPr kumimoji="1" lang="zh-CN" altLang="en-US" dirty="0" smtClean="0"/>
              <a:t>。</a:t>
            </a:r>
            <a:endParaRPr kumimoji="1" lang="en-US" altLang="zh-CN" dirty="0" smtClean="0"/>
          </a:p>
          <a:p>
            <a:r>
              <a:rPr kumimoji="1" lang="zh-CN" altLang="en-US" dirty="0" smtClean="0"/>
              <a:t>单源最短路问题</a:t>
            </a:r>
            <a:endParaRPr kumimoji="1" lang="en-US" altLang="zh-CN" dirty="0" smtClean="0"/>
          </a:p>
          <a:p>
            <a:r>
              <a:rPr kumimoji="1" lang="zh-CN" altLang="en-US" dirty="0" smtClean="0"/>
              <a:t>多源最短路问题</a:t>
            </a:r>
            <a:endParaRPr kumimoji="1" lang="zh-CN" altLang="en-US" dirty="0"/>
          </a:p>
        </p:txBody>
      </p:sp>
      <p:pic>
        <p:nvPicPr>
          <p:cNvPr id="1026" name="Picture 2" descr="https://gss3.bdstatic.com/-Po3dSag_xI4khGkpoWK1HF6hhy/baike/w%3D268/sign=b7c6416409e9390156028a3843ed54f9/35a85edf8db1cb13824bc557d554564e92584b5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87800" y="2748756"/>
            <a:ext cx="20764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gss3.bdstatic.com/-Po3dSag_xI4khGkpoWK1HF6hhy/baike/c0%3Dbaike80%2C5%2C5%2C80%2C26/sign=4e7034e541166d222c7a1dc6274a6292/48540923dd54564e89d35717b1de9c82d1584f6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691" y="2748756"/>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最短路算法</a:t>
            </a:r>
            <a:endParaRPr kumimoji="1" lang="zh-CN" altLang="en-US" dirty="0"/>
          </a:p>
        </p:txBody>
      </p:sp>
      <p:sp>
        <p:nvSpPr>
          <p:cNvPr id="3" name="内容占位符 2"/>
          <p:cNvSpPr>
            <a:spLocks noGrp="1"/>
          </p:cNvSpPr>
          <p:nvPr>
            <p:ph idx="1"/>
          </p:nvPr>
        </p:nvSpPr>
        <p:spPr/>
        <p:txBody>
          <a:bodyPr>
            <a:normAutofit/>
          </a:bodyPr>
          <a:lstStyle/>
          <a:p>
            <a:r>
              <a:rPr lang="en-US" altLang="zh-CN" dirty="0"/>
              <a:t>Floyd</a:t>
            </a:r>
            <a:endParaRPr lang="en-US" altLang="zh-CN" dirty="0"/>
          </a:p>
          <a:p>
            <a:r>
              <a:rPr lang="en-US" altLang="zh-CN" dirty="0"/>
              <a:t>Dijkstra</a:t>
            </a:r>
            <a:endParaRPr lang="en-US" altLang="zh-CN" dirty="0"/>
          </a:p>
          <a:p>
            <a:r>
              <a:rPr lang="en-US" altLang="zh-CN" dirty="0"/>
              <a:t>Bellman</a:t>
            </a:r>
            <a:r>
              <a:rPr lang="zh-CN" altLang="en-US" dirty="0"/>
              <a:t>－</a:t>
            </a:r>
            <a:r>
              <a:rPr lang="en-US" altLang="zh-CN" dirty="0" smtClean="0"/>
              <a:t>ford</a:t>
            </a:r>
            <a:endParaRPr lang="en-US" altLang="zh-CN" dirty="0"/>
          </a:p>
          <a:p>
            <a:r>
              <a:rPr lang="zh-CN" altLang="en-US" dirty="0"/>
              <a:t>队列优化</a:t>
            </a:r>
            <a:r>
              <a:rPr lang="en-US" altLang="zh-CN" dirty="0"/>
              <a:t>Bellman</a:t>
            </a:r>
            <a:r>
              <a:rPr lang="zh-CN" altLang="en-US" dirty="0"/>
              <a:t>－</a:t>
            </a:r>
            <a:r>
              <a:rPr lang="en-US" altLang="zh-CN" dirty="0"/>
              <a:t>ford</a:t>
            </a:r>
            <a:r>
              <a:rPr lang="zh-CN" altLang="en-US" dirty="0"/>
              <a:t>（</a:t>
            </a:r>
            <a:r>
              <a:rPr lang="en-US" altLang="zh-CN" dirty="0"/>
              <a:t>Spfa</a:t>
            </a:r>
            <a:r>
              <a:rPr lang="zh-CN" altLang="en-US" dirty="0" smtClean="0"/>
              <a:t>）</a:t>
            </a:r>
            <a:endParaRPr lang="en-US" altLang="zh-CN" dirty="0"/>
          </a:p>
          <a:p>
            <a:r>
              <a:rPr lang="zh-CN" altLang="en-US" dirty="0"/>
              <a:t>堆优化的</a:t>
            </a:r>
            <a:r>
              <a:rPr lang="en-US" altLang="zh-CN" dirty="0" smtClean="0"/>
              <a:t>Dijkstra</a:t>
            </a:r>
            <a:r>
              <a:rPr lang="zh-CN" altLang="en-US" dirty="0" smtClean="0"/>
              <a:t>算法*</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Floyd</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a:t>Floyd</a:t>
            </a:r>
            <a:r>
              <a:rPr kumimoji="1" lang="zh-CN" altLang="en-US" dirty="0"/>
              <a:t>算法又称为插点法，是一种利用动态规划的思想寻找给定的加权图中多源点之间最短路径的</a:t>
            </a:r>
            <a:r>
              <a:rPr kumimoji="1" lang="zh-CN" altLang="en-US" dirty="0" smtClean="0"/>
              <a:t>算法</a:t>
            </a:r>
            <a:endParaRPr kumimoji="1" lang="en-US" altLang="zh-CN" dirty="0" smtClean="0"/>
          </a:p>
          <a:p>
            <a:r>
              <a:rPr kumimoji="1" lang="zh-CN" altLang="en-US" dirty="0" smtClean="0"/>
              <a:t>算法流程：</a:t>
            </a:r>
            <a:endParaRPr kumimoji="1" lang="en-US" altLang="zh-CN" dirty="0" smtClean="0"/>
          </a:p>
          <a:p>
            <a:r>
              <a:rPr kumimoji="1" lang="en-US" altLang="zh-CN" dirty="0" smtClean="0"/>
              <a:t>1</a:t>
            </a:r>
            <a:r>
              <a:rPr kumimoji="1" lang="en-US" altLang="zh-CN" dirty="0"/>
              <a:t>.</a:t>
            </a:r>
            <a:r>
              <a:rPr kumimoji="1" lang="zh-CN" altLang="en-US" dirty="0"/>
              <a:t>从任意一条单边路径开始。所有两点之间的距离是边的权，如果两点之间没有边相连，则权为无穷大</a:t>
            </a:r>
            <a:r>
              <a:rPr kumimoji="1" lang="zh-CN" altLang="en-US" dirty="0" smtClean="0"/>
              <a:t>。</a:t>
            </a:r>
            <a:endParaRPr kumimoji="1" lang="en-US" altLang="zh-CN" dirty="0" smtClean="0"/>
          </a:p>
          <a:p>
            <a:r>
              <a:rPr kumimoji="1" lang="en-US" altLang="zh-CN" dirty="0" smtClean="0"/>
              <a:t>2</a:t>
            </a:r>
            <a:r>
              <a:rPr kumimoji="1" lang="en-US" altLang="zh-CN" dirty="0"/>
              <a:t>.</a:t>
            </a:r>
            <a:r>
              <a:rPr kumimoji="1" lang="zh-CN" altLang="en-US" dirty="0"/>
              <a:t>对于每一对顶点 </a:t>
            </a:r>
            <a:r>
              <a:rPr kumimoji="1" lang="en-US" altLang="zh-CN" dirty="0"/>
              <a:t>u </a:t>
            </a:r>
            <a:r>
              <a:rPr kumimoji="1" lang="zh-CN" altLang="en-US" dirty="0"/>
              <a:t>和 </a:t>
            </a:r>
            <a:r>
              <a:rPr kumimoji="1" lang="en-US" altLang="zh-CN" dirty="0"/>
              <a:t>v</a:t>
            </a:r>
            <a:r>
              <a:rPr kumimoji="1" lang="zh-CN" altLang="en-US" dirty="0"/>
              <a:t>，看看是否存在一个顶点 </a:t>
            </a:r>
            <a:r>
              <a:rPr kumimoji="1" lang="en-US" altLang="zh-CN" dirty="0"/>
              <a:t>w </a:t>
            </a:r>
            <a:r>
              <a:rPr kumimoji="1" lang="zh-CN" altLang="en-US" dirty="0"/>
              <a:t>使得从 </a:t>
            </a:r>
            <a:r>
              <a:rPr kumimoji="1" lang="en-US" altLang="zh-CN" dirty="0"/>
              <a:t>u </a:t>
            </a:r>
            <a:r>
              <a:rPr kumimoji="1" lang="zh-CN" altLang="en-US" dirty="0"/>
              <a:t>到 </a:t>
            </a:r>
            <a:r>
              <a:rPr kumimoji="1" lang="en-US" altLang="zh-CN" dirty="0"/>
              <a:t>w </a:t>
            </a:r>
            <a:r>
              <a:rPr kumimoji="1" lang="zh-CN" altLang="en-US" dirty="0"/>
              <a:t>再到 </a:t>
            </a:r>
            <a:r>
              <a:rPr kumimoji="1" lang="en-US" altLang="zh-CN" dirty="0"/>
              <a:t>v </a:t>
            </a:r>
            <a:r>
              <a:rPr kumimoji="1" lang="zh-CN" altLang="en-US" dirty="0"/>
              <a:t>比已知的路径更短。如果是更新它。把图用邻接矩阵</a:t>
            </a:r>
            <a:r>
              <a:rPr kumimoji="1" lang="en-US" altLang="zh-CN" dirty="0"/>
              <a:t>G</a:t>
            </a:r>
            <a:r>
              <a:rPr kumimoji="1" lang="zh-CN" altLang="en-US" dirty="0"/>
              <a:t>表示出来，如果从</a:t>
            </a:r>
            <a:r>
              <a:rPr kumimoji="1" lang="en-US" altLang="zh-CN" dirty="0"/>
              <a:t>Vi</a:t>
            </a:r>
            <a:r>
              <a:rPr kumimoji="1" lang="zh-CN" altLang="en-US" dirty="0"/>
              <a:t>到</a:t>
            </a:r>
            <a:r>
              <a:rPr kumimoji="1" lang="en-US" altLang="zh-CN" dirty="0"/>
              <a:t>Vj</a:t>
            </a:r>
            <a:r>
              <a:rPr kumimoji="1" lang="zh-CN" altLang="en-US" dirty="0"/>
              <a:t>有路可达，则</a:t>
            </a:r>
            <a:r>
              <a:rPr kumimoji="1" lang="en-US" altLang="zh-CN" dirty="0"/>
              <a:t>G[i][j]=d</a:t>
            </a:r>
            <a:r>
              <a:rPr kumimoji="1" lang="zh-CN" altLang="en-US" dirty="0"/>
              <a:t>，</a:t>
            </a:r>
            <a:r>
              <a:rPr kumimoji="1" lang="en-US" altLang="zh-CN" dirty="0"/>
              <a:t>d</a:t>
            </a:r>
            <a:r>
              <a:rPr kumimoji="1" lang="zh-CN" altLang="en-US" dirty="0"/>
              <a:t>表示该路的长度；否则</a:t>
            </a:r>
            <a:r>
              <a:rPr kumimoji="1" lang="en-US" altLang="zh-CN" dirty="0"/>
              <a:t>G[i][j]=</a:t>
            </a:r>
            <a:r>
              <a:rPr kumimoji="1" lang="zh-CN" altLang="en-US" dirty="0"/>
              <a:t>无穷大</a:t>
            </a:r>
            <a:r>
              <a:rPr kumimoji="1" lang="zh-CN" altLang="en-US" dirty="0" smtClean="0"/>
              <a:t>。</a:t>
            </a:r>
            <a:endParaRPr kumimoji="1" lang="en-US" altLang="zh-CN" dirty="0" smtClean="0"/>
          </a:p>
          <a:p>
            <a:r>
              <a:rPr kumimoji="1" lang="zh-CN" altLang="en-US" dirty="0" smtClean="0"/>
              <a:t>定义</a:t>
            </a:r>
            <a:r>
              <a:rPr kumimoji="1" lang="zh-CN" altLang="en-US" dirty="0"/>
              <a:t>一个矩阵</a:t>
            </a:r>
            <a:r>
              <a:rPr kumimoji="1" lang="en-US" altLang="zh-CN" dirty="0"/>
              <a:t>D</a:t>
            </a:r>
            <a:r>
              <a:rPr kumimoji="1" lang="zh-CN" altLang="en-US" dirty="0"/>
              <a:t>用来记录所插入点的信息</a:t>
            </a:r>
            <a:r>
              <a:rPr kumimoji="1" lang="zh-CN" altLang="en-US" dirty="0" smtClean="0"/>
              <a:t>，</a:t>
            </a:r>
            <a:r>
              <a:rPr kumimoji="1" lang="en-US" altLang="zh-CN" dirty="0" smtClean="0"/>
              <a:t>path[i</a:t>
            </a:r>
            <a:r>
              <a:rPr kumimoji="1" lang="en-US" altLang="zh-CN" dirty="0"/>
              <a:t>][j]</a:t>
            </a:r>
            <a:r>
              <a:rPr kumimoji="1" lang="zh-CN" altLang="en-US" dirty="0"/>
              <a:t>表示从</a:t>
            </a:r>
            <a:r>
              <a:rPr kumimoji="1" lang="en-US" altLang="zh-CN" dirty="0"/>
              <a:t>Vi</a:t>
            </a:r>
            <a:r>
              <a:rPr kumimoji="1" lang="zh-CN" altLang="en-US" dirty="0"/>
              <a:t>到</a:t>
            </a:r>
            <a:r>
              <a:rPr kumimoji="1" lang="en-US" altLang="zh-CN" dirty="0" smtClean="0"/>
              <a:t>Vj</a:t>
            </a:r>
            <a:r>
              <a:rPr kumimoji="1" lang="zh-CN" altLang="en-US" dirty="0" smtClean="0"/>
              <a:t>最短路上的第二个点，初始化</a:t>
            </a:r>
            <a:r>
              <a:rPr kumimoji="1" lang="en-US" altLang="zh-CN" dirty="0" smtClean="0"/>
              <a:t>path[i</a:t>
            </a:r>
            <a:r>
              <a:rPr kumimoji="1" lang="en-US" altLang="zh-CN" dirty="0"/>
              <a:t>][j]=j</a:t>
            </a:r>
            <a:r>
              <a:rPr kumimoji="1" lang="zh-CN" altLang="en-US" dirty="0"/>
              <a:t>。把各个顶点插入图中，比较插点后的距离与原来的距离，</a:t>
            </a:r>
            <a:r>
              <a:rPr kumimoji="1" lang="en-US" altLang="zh-CN" dirty="0"/>
              <a:t>G[i][j] = min( G[i][j], G[i][k]+G[k][j] )</a:t>
            </a:r>
            <a:r>
              <a:rPr kumimoji="1" lang="zh-CN" altLang="en-US" dirty="0"/>
              <a:t>，如果</a:t>
            </a:r>
            <a:r>
              <a:rPr kumimoji="1" lang="en-US" altLang="zh-CN" dirty="0"/>
              <a:t>G[i][j]</a:t>
            </a:r>
            <a:r>
              <a:rPr kumimoji="1" lang="zh-CN" altLang="en-US" dirty="0"/>
              <a:t>的值变小，</a:t>
            </a:r>
            <a:r>
              <a:rPr kumimoji="1" lang="zh-CN" altLang="en-US" dirty="0" smtClean="0"/>
              <a:t>则</a:t>
            </a:r>
            <a:r>
              <a:rPr kumimoji="1" lang="en-US" altLang="zh-CN" dirty="0" smtClean="0"/>
              <a:t>path[i</a:t>
            </a:r>
            <a:r>
              <a:rPr kumimoji="1" lang="en-US" altLang="zh-CN" dirty="0"/>
              <a:t>][j</a:t>
            </a:r>
            <a:r>
              <a:rPr kumimoji="1" lang="en-US" altLang="zh-CN" dirty="0" smtClean="0"/>
              <a:t>]=path[i][k]</a:t>
            </a:r>
            <a:r>
              <a:rPr kumimoji="1" lang="zh-CN" altLang="en-US" dirty="0" smtClean="0"/>
              <a:t>。</a:t>
            </a:r>
            <a:r>
              <a:rPr kumimoji="1" lang="zh-CN" altLang="en-US" dirty="0"/>
              <a:t>在</a:t>
            </a:r>
            <a:r>
              <a:rPr kumimoji="1" lang="en-US" altLang="zh-CN" dirty="0"/>
              <a:t>G</a:t>
            </a:r>
            <a:r>
              <a:rPr kumimoji="1" lang="zh-CN" altLang="en-US" dirty="0"/>
              <a:t>中包含有两点之间最短道路的信息，而在</a:t>
            </a:r>
            <a:r>
              <a:rPr kumimoji="1" lang="en-US" altLang="zh-CN" dirty="0"/>
              <a:t>D</a:t>
            </a:r>
            <a:r>
              <a:rPr kumimoji="1" lang="zh-CN" altLang="en-US" dirty="0"/>
              <a:t>中则包含了最短通路径的信息。</a:t>
            </a:r>
            <a:endParaRPr kumimoji="1" lang="zh-CN" altLang="en-US" dirty="0"/>
          </a:p>
        </p:txBody>
      </p:sp>
    </p:spTree>
  </p:cSld>
  <p:clrMapOvr>
    <a:masterClrMapping/>
  </p:clrMapOvr>
</p:sld>
</file>

<file path=ppt/theme/theme1.xml><?xml version="1.0" encoding="utf-8"?>
<a:theme xmlns:a="http://schemas.openxmlformats.org/drawingml/2006/main" name="A000120140530A99PPBG">
  <a:themeElements>
    <a:clrScheme name="自定义 641">
      <a:dk1>
        <a:srgbClr val="FFFFFF"/>
      </a:dk1>
      <a:lt1>
        <a:srgbClr val="3D3F41"/>
      </a:lt1>
      <a:dk2>
        <a:srgbClr val="FFFFFF"/>
      </a:dk2>
      <a:lt2>
        <a:srgbClr val="3D3F41"/>
      </a:lt2>
      <a:accent1>
        <a:srgbClr val="47B6E7"/>
      </a:accent1>
      <a:accent2>
        <a:srgbClr val="628EE3"/>
      </a:accent2>
      <a:accent3>
        <a:srgbClr val="2BC3B5"/>
      </a:accent3>
      <a:accent4>
        <a:srgbClr val="92D050"/>
      </a:accent4>
      <a:accent5>
        <a:srgbClr val="C0000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Template>
  <TotalTime>0</TotalTime>
  <Words>5301</Words>
  <Application>WPS 演示</Application>
  <PresentationFormat>宽屏</PresentationFormat>
  <Paragraphs>287</Paragraphs>
  <Slides>46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Arial</vt:lpstr>
      <vt:lpstr>宋体</vt:lpstr>
      <vt:lpstr>Wingdings</vt:lpstr>
      <vt:lpstr>微软雅黑</vt:lpstr>
      <vt:lpstr>Webdings</vt:lpstr>
      <vt:lpstr>仿宋</vt:lpstr>
      <vt:lpstr>幼圆</vt:lpstr>
      <vt:lpstr>Arial Unicode MS</vt:lpstr>
      <vt:lpstr>Calibri</vt:lpstr>
      <vt:lpstr>A000120140530A99PPBG</vt:lpstr>
      <vt:lpstr>Graph</vt:lpstr>
      <vt:lpstr>图的定义</vt:lpstr>
      <vt:lpstr>图的相关术语</vt:lpstr>
      <vt:lpstr>图的相关术语</vt:lpstr>
      <vt:lpstr>图的操作</vt:lpstr>
      <vt:lpstr>图的操作</vt:lpstr>
      <vt:lpstr>最短路问题</vt:lpstr>
      <vt:lpstr>最短路算法</vt:lpstr>
      <vt:lpstr>Floyd</vt:lpstr>
      <vt:lpstr>图例</vt:lpstr>
      <vt:lpstr>代码实例</vt:lpstr>
      <vt:lpstr>Dijkstra</vt:lpstr>
      <vt:lpstr>图例</vt:lpstr>
      <vt:lpstr>算法正确性</vt:lpstr>
      <vt:lpstr>代码实例</vt:lpstr>
      <vt:lpstr>Bellman - ford</vt:lpstr>
      <vt:lpstr>代码示例</vt:lpstr>
      <vt:lpstr>Spfa</vt:lpstr>
      <vt:lpstr>图例</vt:lpstr>
      <vt:lpstr>代码示例</vt:lpstr>
      <vt:lpstr>poj1502</vt:lpstr>
      <vt:lpstr>poj1502</vt:lpstr>
      <vt:lpstr>poj1125</vt:lpstr>
      <vt:lpstr>poj1125</vt:lpstr>
      <vt:lpstr>poj3767</vt:lpstr>
      <vt:lpstr>poj3767</vt:lpstr>
      <vt:lpstr>poj3013</vt:lpstr>
      <vt:lpstr>poj3013</vt:lpstr>
      <vt:lpstr>ps</vt:lpstr>
      <vt:lpstr>二分图</vt:lpstr>
      <vt:lpstr>二分图</vt:lpstr>
      <vt:lpstr>二分图</vt:lpstr>
      <vt:lpstr>二分图黑白染色</vt:lpstr>
      <vt:lpstr>匹配</vt:lpstr>
      <vt:lpstr>二分图</vt:lpstr>
      <vt:lpstr>二分图最大匹配</vt:lpstr>
      <vt:lpstr>匈牙利算法演示</vt:lpstr>
      <vt:lpstr>代码示例</vt:lpstr>
      <vt:lpstr>棋盘覆盖</vt:lpstr>
      <vt:lpstr>棋盘覆盖</vt:lpstr>
      <vt:lpstr>車的问题</vt:lpstr>
      <vt:lpstr>車的问题</vt:lpstr>
      <vt:lpstr>城堡问题</vt:lpstr>
      <vt:lpstr>城堡问题</vt:lpstr>
      <vt:lpstr>二分图</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dc:title>
  <dc:creator>289751471@qq.com</dc:creator>
  <cp:lastModifiedBy>STU</cp:lastModifiedBy>
  <cp:revision>67</cp:revision>
  <dcterms:created xsi:type="dcterms:W3CDTF">2018-10-03T02:32:00Z</dcterms:created>
  <dcterms:modified xsi:type="dcterms:W3CDTF">2018-10-05T08:00:26Z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