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475" r:id="rId5"/>
    <p:sldId id="497" r:id="rId6"/>
    <p:sldId id="498" r:id="rId7"/>
    <p:sldId id="500" r:id="rId8"/>
    <p:sldId id="913" r:id="rId9"/>
    <p:sldId id="914" r:id="rId11"/>
    <p:sldId id="501" r:id="rId12"/>
    <p:sldId id="502" r:id="rId13"/>
    <p:sldId id="503" r:id="rId14"/>
    <p:sldId id="505" r:id="rId15"/>
    <p:sldId id="523" r:id="rId16"/>
    <p:sldId id="506" r:id="rId17"/>
    <p:sldId id="524" r:id="rId18"/>
    <p:sldId id="741" r:id="rId19"/>
    <p:sldId id="742" r:id="rId20"/>
    <p:sldId id="744" r:id="rId21"/>
    <p:sldId id="745" r:id="rId22"/>
    <p:sldId id="746" r:id="rId23"/>
    <p:sldId id="549" r:id="rId24"/>
    <p:sldId id="589" r:id="rId25"/>
    <p:sldId id="550" r:id="rId26"/>
    <p:sldId id="552" r:id="rId27"/>
    <p:sldId id="551" r:id="rId28"/>
    <p:sldId id="554" r:id="rId29"/>
    <p:sldId id="579" r:id="rId30"/>
    <p:sldId id="580" r:id="rId31"/>
    <p:sldId id="553" r:id="rId32"/>
    <p:sldId id="581" r:id="rId33"/>
    <p:sldId id="582" r:id="rId34"/>
    <p:sldId id="583" r:id="rId35"/>
    <p:sldId id="1015" r:id="rId36"/>
    <p:sldId id="590" r:id="rId37"/>
    <p:sldId id="683" r:id="rId38"/>
    <p:sldId id="682" r:id="rId39"/>
    <p:sldId id="684" r:id="rId40"/>
    <p:sldId id="685" r:id="rId41"/>
    <p:sldId id="686" r:id="rId42"/>
    <p:sldId id="476" r:id="rId43"/>
    <p:sldId id="477" r:id="rId44"/>
    <p:sldId id="479" r:id="rId45"/>
    <p:sldId id="481" r:id="rId46"/>
    <p:sldId id="484" r:id="rId47"/>
    <p:sldId id="488" r:id="rId48"/>
    <p:sldId id="485" r:id="rId49"/>
    <p:sldId id="487" r:id="rId50"/>
    <p:sldId id="1016" r:id="rId51"/>
    <p:sldId id="486" r:id="rId52"/>
    <p:sldId id="1014" r:id="rId53"/>
    <p:sldId id="489" r:id="rId54"/>
    <p:sldId id="752" r:id="rId55"/>
    <p:sldId id="753" r:id="rId56"/>
    <p:sldId id="576" r:id="rId57"/>
    <p:sldId id="577" r:id="rId58"/>
    <p:sldId id="747" r:id="rId59"/>
    <p:sldId id="578" r:id="rId60"/>
    <p:sldId id="491" r:id="rId61"/>
    <p:sldId id="492" r:id="rId62"/>
    <p:sldId id="544" r:id="rId63"/>
    <p:sldId id="547" r:id="rId64"/>
    <p:sldId id="545" r:id="rId65"/>
    <p:sldId id="655" r:id="rId66"/>
    <p:sldId id="592" r:id="rId67"/>
    <p:sldId id="593" r:id="rId68"/>
    <p:sldId id="591" r:id="rId69"/>
    <p:sldId id="628" r:id="rId70"/>
    <p:sldId id="751" r:id="rId71"/>
    <p:sldId id="754" r:id="rId72"/>
    <p:sldId id="755" r:id="rId73"/>
    <p:sldId id="757" r:id="rId74"/>
    <p:sldId id="832" r:id="rId75"/>
    <p:sldId id="760" r:id="rId76"/>
    <p:sldId id="763" r:id="rId77"/>
    <p:sldId id="764" r:id="rId78"/>
    <p:sldId id="765" r:id="rId79"/>
    <p:sldId id="629" r:id="rId80"/>
    <p:sldId id="630" r:id="rId81"/>
    <p:sldId id="631" r:id="rId82"/>
    <p:sldId id="634" r:id="rId83"/>
    <p:sldId id="632" r:id="rId84"/>
    <p:sldId id="633" r:id="rId85"/>
    <p:sldId id="635" r:id="rId86"/>
    <p:sldId id="637" r:id="rId87"/>
    <p:sldId id="640" r:id="rId88"/>
    <p:sldId id="638" r:id="rId89"/>
    <p:sldId id="642" r:id="rId90"/>
    <p:sldId id="639" r:id="rId91"/>
    <p:sldId id="643" r:id="rId92"/>
    <p:sldId id="833" r:id="rId93"/>
    <p:sldId id="648" r:id="rId94"/>
    <p:sldId id="647" r:id="rId95"/>
    <p:sldId id="649" r:id="rId96"/>
    <p:sldId id="650" r:id="rId97"/>
    <p:sldId id="652" r:id="rId98"/>
    <p:sldId id="653" r:id="rId99"/>
    <p:sldId id="658" r:id="rId100"/>
    <p:sldId id="687" r:id="rId101"/>
    <p:sldId id="748" r:id="rId102"/>
    <p:sldId id="689" r:id="rId103"/>
    <p:sldId id="688" r:id="rId104"/>
    <p:sldId id="749" r:id="rId105"/>
    <p:sldId id="750" r:id="rId106"/>
    <p:sldId id="358" r:id="rId10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0" Type="http://schemas.openxmlformats.org/officeDocument/2006/relationships/tableStyles" Target="tableStyles.xml"/><Relationship Id="rId11" Type="http://schemas.openxmlformats.org/officeDocument/2006/relationships/slide" Target="slides/slide8.xml"/><Relationship Id="rId109" Type="http://schemas.openxmlformats.org/officeDocument/2006/relationships/viewProps" Target="viewProps.xml"/><Relationship Id="rId108" Type="http://schemas.openxmlformats.org/officeDocument/2006/relationships/presProps" Target="presProps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初提向量组生成的线性空间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矩阵乘与数乘为两个概念，但我们可用与数乘效果相同的数量矩阵做矩阵乘法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0" indent="601345"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好像没用了）定理</a:t>
            </a:r>
            <a:r>
              <a:rPr lang="en-US" altLang="zh-CN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，若</a:t>
            </a:r>
            <a:r>
              <a:rPr lang="en-US" altLang="zh-CN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存在逆矩阵</a:t>
            </a:r>
            <a:r>
              <a:rPr lang="en-US" altLang="zh-CN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，且</a:t>
            </a:r>
            <a:r>
              <a:rPr lang="en-US" altLang="zh-CN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AB=I</a:t>
            </a:r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，即可说明</a:t>
            </a:r>
            <a:r>
              <a:rPr lang="en-US" altLang="zh-CN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就是</a:t>
            </a:r>
            <a:r>
              <a:rPr lang="en-US" altLang="zh-CN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证明：</a:t>
            </a:r>
            <a:r>
              <a:rPr lang="en-US" altLang="zh-CN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AB=I   -&gt;   A</a:t>
            </a:r>
            <a:r>
              <a:rPr lang="en-US" altLang="zh-CN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AB=A</a:t>
            </a:r>
            <a:r>
              <a:rPr lang="en-US" altLang="zh-CN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   -&gt;   B=A</a:t>
            </a:r>
            <a:r>
              <a:rPr lang="en-US" altLang="zh-CN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3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4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95675" y="1426845"/>
            <a:ext cx="5201285" cy="14325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88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线性代数</a:t>
            </a:r>
            <a:endParaRPr lang="zh-CN" altLang="en-US" sz="8800" b="1" strike="noStrike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2048360" y="3975181"/>
            <a:ext cx="8095129" cy="16148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33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石家庄二</a:t>
            </a:r>
            <a:r>
              <a:rPr lang="zh-CN" altLang="en-US" sz="33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</a:t>
            </a:r>
            <a:r>
              <a:rPr lang="en-US" altLang="zh-CN" sz="33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-&gt;</a:t>
            </a:r>
            <a:r>
              <a:rPr lang="zh-CN" altLang="en-US" sz="33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北京大学</a:t>
            </a:r>
            <a:endParaRPr lang="zh-CN" altLang="en-US" sz="33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algn="ctr"/>
            <a:r>
              <a:rPr lang="zh-CN" altLang="en-US" sz="33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唐正纲</a:t>
            </a:r>
            <a:endParaRPr lang="zh-CN" altLang="en-US" sz="33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algn="ctr"/>
            <a:endParaRPr lang="zh-CN" altLang="en-US" sz="33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56451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83640"/>
            <a:ext cx="1024826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高斯消元算法的思路是：对方程组的增广矩阵做初等行变换和交换系数列，因为这样变换不会改变解集，将系数部分化为对角线、上三角或阶梯形时，我们便可方便求解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提取增广矩阵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2.假设 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≠ 0 ( 如果 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= 0 , 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≠ 0, 2 ≤ i ≤ s, 可交换第 1 行与第i 行) .用 1/a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乘以第 1 行 , 得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0710" y="4721860"/>
            <a:ext cx="3580765" cy="221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2989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线性变换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36650"/>
            <a:ext cx="9873615" cy="2676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数域 P 上所有 n 维向量作成的集合 P</a:t>
            </a:r>
            <a:r>
              <a:rPr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其中定义了加法和数量乘法 , 且这两种线性运 算满足运算律 (1 ) ～ (8 ) , 则称P</a:t>
            </a:r>
            <a:r>
              <a:rPr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是数域 P 上的 </a:t>
            </a:r>
            <a:r>
              <a:rPr sz="28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 维向量空间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.</a:t>
            </a:r>
            <a:endParaRPr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变换是集合 V 到自身的映射 , 用花体字母 </a:t>
            </a:r>
            <a:r>
              <a:rPr sz="2800" i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A, B, C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 … 表示</a:t>
            </a:r>
            <a:endParaRPr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2989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线性变换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36650"/>
            <a:ext cx="9873615" cy="46158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设 </a:t>
            </a:r>
            <a:r>
              <a:rPr lang="zh-CN" sz="2800" i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是 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维向量空间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的一 个变换 .如果对于任意向量α,β和P中任意数 k 都有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: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sz="2800" i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(α + β) = </a:t>
            </a:r>
            <a:r>
              <a:rPr lang="zh-CN" sz="2800" i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 + </a:t>
            </a:r>
            <a:r>
              <a:rPr lang="zh-CN" sz="2800" i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β;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sz="2800" i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 kα) = k·</a:t>
            </a:r>
            <a:r>
              <a:rPr lang="zh-CN" sz="2800" i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 .</a:t>
            </a:r>
            <a:endParaRPr 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则称 A 是 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的一个</a:t>
            </a:r>
            <a:r>
              <a:rPr lang="zh-CN" sz="28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线性变换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.</a:t>
            </a:r>
            <a:endParaRPr 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显然，对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维列向量左乘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阶矩阵，对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维行向量右乘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阶矩阵均可看做对向量的线性变换 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矩阵数乘可提前，矩阵乘满足分配律即满足定义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2989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线性变换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36650"/>
            <a:ext cx="9873615" cy="46158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对于之前提到的三种二维空间的线性变换，我们有相应的变换矩阵（对列向量的左乘矩阵）分别如下：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线性变换应用：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计算几何上对向量操作。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对面积体积等的变换。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38545"/>
          <a:stretch>
            <a:fillRect/>
          </a:stretch>
        </p:blipFill>
        <p:spPr>
          <a:xfrm>
            <a:off x="2492375" y="2617470"/>
            <a:ext cx="2734310" cy="12363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16000"/>
          <a:stretch>
            <a:fillRect/>
          </a:stretch>
        </p:blipFill>
        <p:spPr>
          <a:xfrm>
            <a:off x="5437505" y="2617470"/>
            <a:ext cx="1734820" cy="1236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025" y="2617470"/>
            <a:ext cx="1325880" cy="123698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2989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线性变换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36650"/>
            <a:ext cx="9873615" cy="2676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有一个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20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维单位球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半径为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1)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，给定一个线性变换矩阵，若将单位球中每一点看做一个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维径矢，分别做线性变换，再将径矢化为点，便可得到另一图形。问变换后图形的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超体积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”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此题需要脑洞与勇敢猜测。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01340" y="2390140"/>
            <a:ext cx="5201285" cy="1628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00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THANKS</a:t>
            </a:r>
            <a:endParaRPr lang="en-US" altLang="zh-CN" sz="10000" b="1" strike="noStrike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3.将矩阵第 1 行的 - a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倍加到第 i 行上去( i = 2, 3, … , s) 得</a:t>
            </a: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如果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为全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0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矩阵，则结束算法。否则通过交换行和交换系数列使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≠0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，再用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22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将第二行二列以下元素消为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0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，重复以上步骤。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935" y="2382520"/>
            <a:ext cx="358076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最终我们得到左图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，进一步化简，我们得到右图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其 中 0 ≤ r ≤ min{ s, n} . 顶端 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 x 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 … , 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表示对换系数列后的未知量 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1380" y="2345055"/>
            <a:ext cx="4612005" cy="2952115"/>
          </a:xfrm>
          <a:prstGeom prst="rect">
            <a:avLst/>
          </a:prstGeom>
        </p:spPr>
      </p:pic>
      <p:graphicFrame>
        <p:nvGraphicFramePr>
          <p:cNvPr id="3" name="对象 2"/>
          <p:cNvGraphicFramePr/>
          <p:nvPr/>
        </p:nvGraphicFramePr>
        <p:xfrm>
          <a:off x="1007110" y="2345055"/>
          <a:ext cx="4636770" cy="296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5848350" imgH="3743325" progId="Paint.Picture">
                  <p:embed/>
                </p:oleObj>
              </mc:Choice>
              <mc:Fallback>
                <p:oleObj name="" r:id="rId2" imgW="5848350" imgH="37433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1007110" y="2345055"/>
                        <a:ext cx="4636770" cy="296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1476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下图为上页矩阵对应方程组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空白处为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0)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2419985"/>
            <a:ext cx="5742940" cy="35807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2989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23010"/>
            <a:ext cx="10248265" cy="56311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2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(1 ) 若 r &lt; s, 而 d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r+1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,d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r+2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,…,d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不全为零 , 则方程组无解 ;</a:t>
            </a: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2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排除无解后：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2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① 当 r = n 时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（即为对角线矩阵）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方程组有惟一解 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 d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j2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 d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,… 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jn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=d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.</a:t>
            </a: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2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② 当 r &lt; n 时 , 方程组有多解 .令x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jr+1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=c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jr+2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=c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,… ,x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jn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 c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 - r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,(c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为任意数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则可得到所有解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: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2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 d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- c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 r+1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c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- … - c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 n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c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n-r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</a:t>
            </a: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2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j2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 d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- c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 r+1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c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- … - c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 n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c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n-r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</a:t>
            </a: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2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… 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jr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 d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- c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 r+1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c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- … - c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 n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n-r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</a:t>
            </a: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2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jr+1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 c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,… 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jn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 c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 - r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.</a:t>
            </a: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464945"/>
            <a:ext cx="10248265" cy="4696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在多解情况时，当我们任意给定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r+1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~x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的值时，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~x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便有唯一确定值。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r+1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~x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被称作</a:t>
            </a:r>
            <a:r>
              <a:rPr lang="zh-CN" altLang="en-US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自由元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。自由元集合不唯一，若改变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的顺序后再执行算法，我们可能会用另一组自由元表示所有解。（但自由元数量不变）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实际消元时可不用交换系数列，我们则得到一般的阶梯矩阵：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 baseline="30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1880" y="4918075"/>
            <a:ext cx="3447415" cy="1943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95320" y="5168900"/>
            <a:ext cx="4089400" cy="189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对于下图矩阵，第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列为自由元，我们若将自由元所在列均移至最右侧，则与以上做法所求无异。</a:t>
            </a:r>
            <a:endParaRPr lang="zh-CN" altLang="en-US" sz="3000" baseline="30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详细操作见代码</a:t>
            </a:r>
            <a:endParaRPr lang="zh-CN" altLang="en-US" sz="3000" baseline="30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BZOJ 1013 Sphere</a:t>
            </a:r>
            <a:endParaRPr lang="en-US" altLang="zh-CN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给出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维超球上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n+1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个点的坐标，求超球的球心坐标。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保证一定有解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) (n&lt;=100)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列好方程发现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sz="3000" baseline="30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项可消，高斯消元裸题。</a:t>
            </a:r>
            <a:endParaRPr lang="zh-CN" altLang="en-US" sz="30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poj 2947</a:t>
            </a:r>
            <a:endParaRPr lang="en-US" altLang="zh-CN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 dirty="0">
                <a:solidFill>
                  <a:schemeClr val="bg1"/>
                </a:solidFill>
                <a:sym typeface="+mn-ea"/>
              </a:rPr>
              <a:t>工厂里有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k(k&lt;=100)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种</a:t>
            </a:r>
            <a:r>
              <a:rPr lang="zh-CN" sz="3000" dirty="0">
                <a:solidFill>
                  <a:schemeClr val="bg1"/>
                </a:solidFill>
                <a:sym typeface="+mn-ea"/>
              </a:rPr>
              <a:t>货物，其加工时间都为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3~9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天，但具体为多少已不知。有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n(n&lt;=100)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工人，已知工人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i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开工的星期几为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xi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和结束的星期几为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yi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，和完成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ai1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件货物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ai2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件货物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2...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，问每一货物的具体加工时间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ti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（要特判无解和多解）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mod7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下的方程组。除法用逆元。</a:t>
            </a:r>
            <a:endParaRPr lang="zh-CN" altLang="en-US" sz="30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5262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sym typeface="+mn-ea"/>
              </a:rPr>
              <a:t>poj 1222 EXTENDED LIGHTS OUT</a:t>
            </a:r>
            <a:endParaRPr 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sz="2800" dirty="0">
                <a:solidFill>
                  <a:schemeClr val="bg1"/>
                </a:solidFill>
                <a:sym typeface="+mn-ea"/>
              </a:rPr>
              <a:t>有一个5 * 6的矩阵，每个位置</a:t>
            </a:r>
            <a:r>
              <a:rPr lang="zh-CN" sz="2800" dirty="0">
                <a:solidFill>
                  <a:schemeClr val="bg1"/>
                </a:solidFill>
                <a:sym typeface="+mn-ea"/>
              </a:rPr>
              <a:t>有一盏</a:t>
            </a:r>
            <a:r>
              <a:rPr sz="2800" dirty="0">
                <a:solidFill>
                  <a:schemeClr val="bg1"/>
                </a:solidFill>
                <a:sym typeface="+mn-ea"/>
              </a:rPr>
              <a:t>灯</a:t>
            </a:r>
            <a:r>
              <a:rPr lang="zh-CN" sz="2800" dirty="0">
                <a:solidFill>
                  <a:schemeClr val="bg1"/>
                </a:solidFill>
                <a:sym typeface="+mn-ea"/>
              </a:rPr>
              <a:t>，初始时灯为亮或灭</a:t>
            </a:r>
            <a:r>
              <a:rPr sz="2800" dirty="0">
                <a:solidFill>
                  <a:schemeClr val="bg1"/>
                </a:solidFill>
                <a:sym typeface="+mn-ea"/>
              </a:rPr>
              <a:t>。 然后如果选定</a:t>
            </a:r>
            <a:r>
              <a:rPr lang="en-US" sz="2800" dirty="0">
                <a:solidFill>
                  <a:schemeClr val="bg1"/>
                </a:solidFill>
                <a:sym typeface="+mn-ea"/>
              </a:rPr>
              <a:t>(i,j)</a:t>
            </a:r>
            <a:r>
              <a:rPr sz="2800" dirty="0">
                <a:solidFill>
                  <a:schemeClr val="bg1"/>
                </a:solidFill>
                <a:sym typeface="+mn-ea"/>
              </a:rPr>
              <a:t>点击，则</a:t>
            </a:r>
            <a:r>
              <a:rPr lang="en-US" sz="2800" dirty="0">
                <a:solidFill>
                  <a:schemeClr val="bg1"/>
                </a:solidFill>
                <a:sym typeface="+mn-ea"/>
              </a:rPr>
              <a:t>(i,j)</a:t>
            </a:r>
            <a:r>
              <a:rPr sz="2800" dirty="0">
                <a:solidFill>
                  <a:schemeClr val="bg1"/>
                </a:solidFill>
                <a:sym typeface="+mn-ea"/>
              </a:rPr>
              <a:t>和其上下左右的灯的状态都会反转。 </a:t>
            </a:r>
            <a:r>
              <a:rPr lang="zh-CN" sz="2800" dirty="0">
                <a:solidFill>
                  <a:schemeClr val="bg1"/>
                </a:solidFill>
                <a:sym typeface="+mn-ea"/>
              </a:rPr>
              <a:t>输入原矩阵，求出一套方案使所有灯均能熄灭。</a:t>
            </a:r>
            <a:endParaRPr lang="zh-CN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显然，被改变偶数次都为不改变，奇数次都为取反，其实是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mod2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下方程组。</a:t>
            </a:r>
            <a:br>
              <a:rPr lang="en-US" altLang="zh-CN" sz="2800" dirty="0">
                <a:solidFill>
                  <a:schemeClr val="bg1"/>
                </a:solidFill>
                <a:sym typeface="+mn-ea"/>
              </a:rPr>
            </a:b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5262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多解怎么办？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给自由元随便取值，算出其他主元。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若规定每一地方最多点击一次，输出方案数？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即为自由元的取值方案数。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最少点击数？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用搜索枚举自由元。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不用高斯消元？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枚举第一行递推。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何为线性代数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1476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线性代数是数学的一个分支，它的研究对象是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有限维的线性方程组，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向量，矩阵，向量空间和线性变换。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5262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sym typeface="+mn-ea"/>
              </a:rPr>
              <a:t>BZOJ 2419 电阻</a:t>
            </a:r>
            <a:endParaRPr 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给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个节点，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m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条边，每条边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上有一个阻值为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Ri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的电阻，问节点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到节点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的等效电阻是多少？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（注：非电源节点流入电流等于流出电流，电源的流入端电流等于流出端电流）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乱设一个电源电压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U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，将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1,n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节点接至电源两端，将各点电势设为未知量，按照电流流量和为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建立方程 则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R</a:t>
            </a:r>
            <a:r>
              <a:rPr lang="zh-CN" altLang="en-US" sz="2800" baseline="-25000" dirty="0">
                <a:solidFill>
                  <a:schemeClr val="bg1"/>
                </a:solidFill>
                <a:sym typeface="+mn-ea"/>
              </a:rPr>
              <a:t>总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=U/I</a:t>
            </a:r>
            <a:r>
              <a:rPr lang="zh-CN" altLang="en-US" sz="2800" baseline="-25000" dirty="0">
                <a:solidFill>
                  <a:schemeClr val="bg1"/>
                </a:solidFill>
                <a:sym typeface="+mn-ea"/>
              </a:rPr>
              <a:t>总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.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对于线性方程组，我们可以判定无解，多解，并求得单一解。</a:t>
            </a:r>
            <a:endParaRPr lang="zh-CN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但多解解集仍有一些深层的特征。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因此我们继续补充一些理论知识。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2010" y="1652270"/>
            <a:ext cx="10651490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一类有趣的问题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异或问题，我们也可用高斯消元来解决。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给出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&lt;2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64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的整数，求：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一些数，使得其异或和最大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最小。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一些数，使得其与常数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的异或和最大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最小。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3.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一些数，使得其异或和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常数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4.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一个数，使与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的异或和最大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/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最小。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极大线性无关组前置知识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向量的定义：n元有序数组(a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,a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,…,a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)或(a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,a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,…,a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T</a:t>
            </a:r>
            <a:endParaRPr lang="zh-CN" sz="3000" baseline="30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称为 n 维向量 .前者称为行向量 , 后者称为列向量 .一般用希腊字母或小写字母表示向量.     a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( i = 1, 2, … , n) 称为向量的第 i 个分量 .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也可以说向量就是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1*n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或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n*1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的矩阵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向量相等即为对应分量相等。向量加减即为每一分量分别相加减，向量数乘即为每一分量分别与数相乘。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极大线性无关组前置知识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设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 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 … ,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是一组向量 , k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k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k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是一组数 .称向量 k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+ k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+ … + k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 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是向量组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的一个</a:t>
            </a:r>
            <a:r>
              <a:rPr lang="zh-CN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线性组合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.如果向量β等于向量组α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的一个线性组合 , 即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β = k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+ k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+ … + k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,称向量 β可由向量组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线性表出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.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怎么判断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β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可由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α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线性表出？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即为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各分量的线性方程，高斯消元求解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极大线性无关组前置知识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56311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向量组生成的线性空间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若向量组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中每一向量均可由向量组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线性表出，反之亦然，则称向量组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等价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记做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ǖ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B.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显然等价关系具有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: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反身性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 AǖA );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对称性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若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AǖB ,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则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BǖA);	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3.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传递性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若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AǖB , BǖC ,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则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AǖC ).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极大线性无关组前置知识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对于向量组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( s ≥ 1 ) , 如果有</a:t>
            </a:r>
            <a:r>
              <a:rPr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不全为零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的数 k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k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k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使    k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+ k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+ … + k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= O,则称向量组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,…,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线性相关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否则称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线性无关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.</a:t>
            </a:r>
            <a:endParaRPr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两者也可用高斯消元判定，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how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？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列成齐次方程组，判断唯一解或多解即可。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定理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: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若两个线性无关组等价，则二者向量数相同。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我们先证明一个引理，再证明定理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极大线性无关组前置知识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引理：如果向量组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 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 … ,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可由向量组 β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β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,β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t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线性表出 , 且 s &gt; t , 则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线性相关 .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证明？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方程组数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未知量个数的齐次线性方程组多解，即除零解外有非零解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极大线性无关组前置知识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该命题的逆否命题：如果向量组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可由向量组β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,β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β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t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线性表出 , 且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线性无关 , 则 s ≤ t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因而当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… , α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与β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… , β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均为线性无关组且等价时，可得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s&lt;=t&amp;t&lt;=s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，即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s=t;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极大线性无关组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如果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是向量组 S 的一个线性无关部分组 , 且 S 中任一个向量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 + 1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添进去 ,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 + 1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都线性相关 , 则称 α 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α 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α 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是 S 的一个</a:t>
            </a:r>
            <a:r>
              <a:rPr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极大线性无关组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.</a:t>
            </a:r>
            <a:endParaRPr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利用线性代数可做到的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获得线性方程组解集。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求得向量组的极大线性无关组。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求矩阵行列式。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4.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利用矩阵乘做线性递推。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5.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利用矩阵乘做线性变换。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极大线性无关组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显然，极大线性无关组与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等价，根据等价传递性，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的所有极大线性无关组等价，根据刚刚的定理，它们的向量数都相等。因此我们也可以这样定义：</a:t>
            </a:r>
            <a:endParaRPr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如果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是向量组(集合) S 中的一个线性无关部分组 , 而 S 中任意 r + 1 个向量都线性相关 .则称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,α</a:t>
            </a:r>
            <a:r>
              <a:rPr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是向量组 S 的一个极大线性无关组 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；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极大线性无关组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如何求一个向量组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的极大线性无关组？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按照定义，我们提取出向量组的一个尽可能大的子集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(α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,α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...α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，若方程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=0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只有零解，则其为极大线性无关组。</a:t>
            </a:r>
            <a:endParaRPr lang="en-US" altLang="zh-CN" sz="30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我们可以枚举所有的子集后用高斯消元做初等行变换，其实没这个必要，把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中向量放在一起做便可。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35242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极大线性无关组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885190"/>
            <a:ext cx="10248265" cy="609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当通过消元变为一般阶梯矩阵后，以最靠下的非零数位置为关键字，对所有系数列排序，得到类似图下特殊的阶梯矩阵。</a:t>
            </a:r>
            <a:endParaRPr lang="zh-CN" altLang="en-US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注：一般阶梯矩阵在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en-US" altLang="zh-CN" sz="26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1 2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,a</a:t>
            </a:r>
            <a:r>
              <a:rPr lang="en-US" altLang="zh-CN" sz="26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2 4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,a</a:t>
            </a:r>
            <a:r>
              <a:rPr lang="en-US" altLang="zh-CN" sz="26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3 5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处必须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≠0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				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而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en-US" altLang="zh-CN" sz="26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1 3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,a</a:t>
            </a:r>
            <a:r>
              <a:rPr lang="en-US" altLang="zh-CN" sz="26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3 6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处随意，但此时这几处均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≠0.</a:t>
            </a:r>
            <a:endParaRPr lang="zh-CN" altLang="en-US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除零向量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(α</a:t>
            </a:r>
            <a:r>
              <a:rPr lang="en-US" altLang="zh-CN" sz="26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),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每一层选且仅选一个向量，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				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所构成的集合即为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的极大线性无关组。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这样选出的集合使系数矩阵为三角矩阵，因而只存在零解为唯一解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 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对于此图，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{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α2,α4,α5}, {α3,α4,α5},{α2,α4,α6},{α3,α4,α6}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均为该向量组的极大线性无关组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endParaRPr lang="en-US" altLang="zh-CN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注意：这样不能选出所有极大线性无关组，例如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{α4,α5,α6}</a:t>
            </a:r>
            <a:endParaRPr lang="en-US" altLang="zh-CN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但至少能找到一组。</a:t>
            </a:r>
            <a:endParaRPr lang="zh-CN" altLang="en-US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685" y="2176780"/>
            <a:ext cx="3131185" cy="17373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极大线性无关组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2505" y="1609090"/>
            <a:ext cx="10206990" cy="429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至此，我们有一些有用的推论：</a:t>
            </a:r>
            <a:endParaRPr lang="zh-CN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1.n+1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维向量一定线性相关：</a:t>
            </a:r>
            <a:endParaRPr lang="zh-CN" altLang="en-US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因为对应齐次线性方程组方程数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未知数个数。</a:t>
            </a:r>
            <a:endParaRPr lang="zh-CN" altLang="en-US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若向量组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α1~n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线性无关，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β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可由其线性表出，则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β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被线性表出的方式只有一种。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why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？</a:t>
            </a:r>
            <a:endParaRPr lang="zh-CN" altLang="en-US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由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1,2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的推论：对于任意的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维向量，均可由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个线性无关的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维向量唯一线性表出。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其实，这被称为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维向量空间中一组基下的坐标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极大线性无关组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4777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你是一个画家，要购买一些颜料，每个颜料的颜色值可用一个正整数表示，颜料间可相互混合，而新混合出的颜料的颜色值等于混合的两种颜料颜色值的异或值。新混出的颜料可继续参加混合。超市供应了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种颜料，每种的颜色值为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，你要最小化购买的颜料数而能混合出超市中的所有颜料。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(n&lt;=50,x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&lt;=1e9)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mod 2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下求极大线性无关组的大小即可。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线性方程组解的结构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5262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我们可将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元齐次线性方程组的一组解看成一个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维向量。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我们发现：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为该齐次线性方程组的一个解，则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kα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也是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β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都为该齐次线性方程组的解，则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α+β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也是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由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1,2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我们可得：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如果向量η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η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… , η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都该齐次线性方程组的解 , 那么 η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,η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… , η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的任意线性组合 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 k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η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+ k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η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+ … + k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η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为任意数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都是齐次线性方程组的解。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线性方程组解的结构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5262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其实，对于存在非零解的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元齐次线性方程组，我们可以找到若干解向量构成一个线性无关组，使方程组解集与之等价。则这些向量被称为此方程组的一个</a:t>
            </a:r>
            <a:r>
              <a:rPr lang="zh-CN" altLang="en-US" sz="28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基础解系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。构造方法如下：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做高斯消元将增广矩阵消至阶梯矩阵，如图所示，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	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此时主元数量为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，自由元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						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数量为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n-r.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4375" y="4352290"/>
            <a:ext cx="5390515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线性方程组解的结构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416050"/>
            <a:ext cx="10248265" cy="5608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枚举每一自由元，将其置为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，其他置为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，我们便可得到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n-r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个线性无关的解向量。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η 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= ( - c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 r + 1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- c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 r + 1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… , - c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 r + 1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1, 0, … , 0) ,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η 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= ( - c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 r + 2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- c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 r + 2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… , - c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 r + 2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0, 1, … , 0) ,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1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…………</a:t>
            </a:r>
            <a:r>
              <a:rPr lang="en-US" altLang="zh-CN" sz="1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......</a:t>
            </a:r>
            <a:endParaRPr lang="en-US" altLang="zh-CN" sz="1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η 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 - r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=         ( - c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 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- c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 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… , - c</a:t>
            </a:r>
            <a:r>
              <a:rPr lang="zh-CN" altLang="en-US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 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0 ,0, … , 1) .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显然这些向量线性无关，且均可由解集线性表出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他们就是解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我们证明所有解均可由此向量组线性表出即可。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线性方程组解的结构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416050"/>
            <a:ext cx="10248265" cy="50539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设 η = ( d</a:t>
            </a:r>
            <a:r>
              <a:rPr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d</a:t>
            </a:r>
            <a:r>
              <a:rPr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… , d</a:t>
            </a:r>
            <a:r>
              <a:rPr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</a:t>
            </a:r>
            <a:r>
              <a:rPr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d</a:t>
            </a:r>
            <a:r>
              <a:rPr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 + 1</a:t>
            </a:r>
            <a:r>
              <a:rPr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… , d</a:t>
            </a:r>
            <a:r>
              <a:rPr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是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该</a:t>
            </a:r>
            <a:r>
              <a:rPr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齐次线性方程组的任一个解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，将自由元代入可得：</a:t>
            </a:r>
            <a:endParaRPr 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</a:t>
            </a:r>
            <a:r>
              <a:rPr 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= - c</a:t>
            </a:r>
            <a:r>
              <a:rPr 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 r + 1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 + 1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- … - c</a:t>
            </a:r>
            <a:r>
              <a:rPr 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 n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</a:t>
            </a:r>
            <a:r>
              <a:rPr 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</a:t>
            </a:r>
            <a:endParaRPr 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</a:t>
            </a:r>
            <a:r>
              <a:rPr 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= - c</a:t>
            </a:r>
            <a:r>
              <a:rPr 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 + 1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 + 1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- … - c</a:t>
            </a:r>
            <a:r>
              <a:rPr 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 n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</a:t>
            </a:r>
            <a:r>
              <a:rPr 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</a:t>
            </a:r>
            <a:endParaRPr 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1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…………</a:t>
            </a:r>
            <a:r>
              <a:rPr lang="en-US" altLang="zh-CN" sz="1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......</a:t>
            </a:r>
            <a:endParaRPr lang="en-US" altLang="zh-CN" sz="1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</a:t>
            </a:r>
            <a:r>
              <a:rPr 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= - c</a:t>
            </a:r>
            <a:r>
              <a:rPr 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 r + 1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</a:t>
            </a:r>
            <a:r>
              <a:rPr 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 + 1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- … - c</a:t>
            </a:r>
            <a:r>
              <a:rPr 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 n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</a:t>
            </a:r>
            <a:r>
              <a:rPr 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.</a:t>
            </a:r>
            <a:endParaRPr 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我们可以用刚才的线性无关组构造另一组解：d</a:t>
            </a:r>
            <a:r>
              <a:rPr lang="zh-CN" altLang="en-US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 + 1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η </a:t>
            </a:r>
            <a:r>
              <a:rPr lang="zh-CN" altLang="en-US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+ d</a:t>
            </a:r>
            <a:r>
              <a:rPr lang="zh-CN" altLang="en-US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 + 2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η </a:t>
            </a:r>
            <a:r>
              <a:rPr lang="zh-CN" altLang="en-US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+ … + d</a:t>
            </a:r>
            <a:r>
              <a:rPr lang="zh-CN" altLang="en-US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η </a:t>
            </a:r>
            <a:r>
              <a:rPr lang="zh-CN" altLang="en-US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 r   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 ( e</a:t>
            </a:r>
            <a:r>
              <a:rPr lang="zh-CN" altLang="en-US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e</a:t>
            </a:r>
            <a:r>
              <a:rPr lang="zh-CN" altLang="en-US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… , e</a:t>
            </a:r>
            <a:r>
              <a:rPr lang="zh-CN" altLang="en-US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d</a:t>
            </a:r>
            <a:r>
              <a:rPr lang="zh-CN" altLang="en-US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 + 1 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 d</a:t>
            </a:r>
            <a:r>
              <a:rPr lang="zh-CN" altLang="en-US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 + 2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… , d</a:t>
            </a:r>
            <a:r>
              <a:rPr lang="zh-CN" altLang="en-US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.代入后发现，两者是一样的。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得证。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线性方程组解的结构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416050"/>
            <a:ext cx="10248265" cy="39693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如果讨论普通线性方程组解的结构呢？</a:t>
            </a:r>
            <a:endParaRPr 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将常数列置为零，求出此齐次线性方程组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称作导出组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的基础解系。</a:t>
            </a:r>
            <a:endParaRPr 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求出普通线性方程组的任意一组解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所有解即为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α+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基础解系的任意线性表出。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1476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解线性方程组是线性代数最基本的应用，我们借此熟悉一下高斯消元算法。</a:t>
            </a:r>
            <a:endParaRPr lang="zh-CN" sz="30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前置知识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20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在理解行列式定义之前，我们先学习一些前置知识：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n阶排列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：由自然数 1, 2, … , n 组成的一个有序数列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逆序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：在一个 n 阶排列中 , 两个数比较 , 如果前面的数大于后面的数 , 就称这两个数构成一个逆序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一般地 , 用 i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i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… i 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表示一个 n 阶排列 .这个排列的逆序数记作</a:t>
            </a:r>
            <a:r>
              <a:rPr lang="zh-CN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 ( i</a:t>
            </a:r>
            <a:r>
              <a:rPr lang="zh-CN" sz="3000" b="1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i</a:t>
            </a:r>
            <a:r>
              <a:rPr lang="zh-CN" sz="3000" b="1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… i</a:t>
            </a:r>
            <a:r>
              <a:rPr lang="zh-CN" sz="3000" b="1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)</a:t>
            </a:r>
            <a:r>
              <a:rPr lang="en-US" altLang="zh-CN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</a:t>
            </a:r>
            <a:endParaRPr lang="en-US" altLang="zh-CN" sz="30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前置知识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若一个排列的逆序数为奇数，则称其为</a:t>
            </a:r>
            <a:r>
              <a:rPr lang="zh-CN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奇排列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zh-CN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偶排列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同理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把一个 n 阶排列中某两个数对调 , 而 其余的数都不动 .这就叫对这个 n 阶排列作了一次</a:t>
            </a:r>
            <a:r>
              <a:rPr lang="en-US" altLang="zh-CN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对换.</a:t>
            </a:r>
            <a:endParaRPr lang="en-US" altLang="zh-CN" sz="30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定理：对换改变逆序数奇偶性。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why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？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520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若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阶矩阵，则称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|A|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为该矩阵的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阶行列式。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									           (1)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498600" y="2752090"/>
          <a:ext cx="8953500" cy="247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696200" imgH="2124075" progId="Paint.Picture">
                  <p:embed/>
                </p:oleObj>
              </mc:Choice>
              <mc:Fallback>
                <p:oleObj name="" r:id="rId1" imgW="7696200" imgH="21240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498600" y="2752090"/>
                        <a:ext cx="8953500" cy="2471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也可以这样表示：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									   (2)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（其中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是一个任意的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阶排列（但不是枚举每一个），而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枚举所有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阶排列。）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证明？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512570" y="2679065"/>
          <a:ext cx="817562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381750" imgH="1343025" progId="Paint.Picture">
                  <p:embed/>
                </p:oleObj>
              </mc:Choice>
              <mc:Fallback>
                <p:oleObj name="" r:id="rId1" imgW="6381750" imgH="13430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512570" y="2679065"/>
                        <a:ext cx="8175625" cy="17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892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当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排列为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1,2...n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时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(2)=(1)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，此时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(2)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成立。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中任选两数，将其行、列坐标分别交换，因为乘法交换律，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的乘积不变，而行、列排列均做一次对换，因而逆序数奇偶性改变，因而二者逆序数的和的奇偶性不变。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因而若双对换前该式成立，则对换后仍成立。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通过这种双对换，我们可由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i=1,2...n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到达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所有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(2)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中情况。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16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对角线，上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下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三角矩阵的行列式即为对角线之积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定义可证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一般方阵呢？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我们要学习一些行列式的性质以改进方法降低复杂度。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性质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1:|A|=|A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|	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利用性质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，之后对行成立的性质也对列成立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性质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2:用数 k 乘A的某一行(列) ,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新行列式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=k|A|.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的推论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若矩阵有一行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(列)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，则行列式为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0.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性质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3: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对换矩阵中两行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(列)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则行列式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*(-1).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的推论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若矩阵两行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(列)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相同，则行列式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=0.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性质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4: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行列式可按某行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列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拆为两个行列式之和，即：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性质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5: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矩阵中某行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列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倍加至另一行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列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，行列式不变。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8261985" y="2533015"/>
          <a:ext cx="2692400" cy="201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3152775" imgH="2362200" progId="Paint.Picture">
                  <p:embed/>
                </p:oleObj>
              </mc:Choice>
              <mc:Fallback>
                <p:oleObj name="" r:id="rId1" imgW="3152775" imgH="23622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8261985" y="2533015"/>
                        <a:ext cx="2692400" cy="201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1943735" y="2533015"/>
          <a:ext cx="6318250" cy="200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8010525" imgH="2543175" progId="Paint.Picture">
                  <p:embed/>
                </p:oleObj>
              </mc:Choice>
              <mc:Fallback>
                <p:oleObj name="" r:id="rId3" imgW="8010525" imgH="254317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1943735" y="2533015"/>
                        <a:ext cx="6318250" cy="2005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1476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利用这些性质，我们可对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阶矩阵进行初等变换，化为三角或对角线矩阵而方便得出行列式。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3229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行列式的另一关键性质：</a:t>
            </a:r>
            <a:endParaRPr 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设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A,B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阶方阵，则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|AB|=|A|·|B|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拉普拉斯定理与分块矩阵可证。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扩展到多个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阶方阵：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|ABCD...|=|A||B||C||D|...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线性方程组就是一次方程组 。如下图所示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如果分别用数c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,c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,…,c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代替 x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x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x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使上图每一个方程都成为恒等式,则称n元有序数组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(c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,c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 … ,c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)为方程组的一个</a:t>
            </a:r>
            <a:r>
              <a:rPr lang="zh-CN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解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.解方程组就是求其全部解 .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0950" y="2538095"/>
            <a:ext cx="4609465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2505" y="1609090"/>
            <a:ext cx="10206990" cy="39693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至此，我们将已学内容的相互关系总结一下：</a:t>
            </a:r>
            <a:endParaRPr 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维向量线性无关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&lt;--&gt;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对应齐次线性方程组只有零解唯一解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&lt;--&gt;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方程可化为对角矩阵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&lt;--&gt;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方程组系数矩阵行列式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≠0.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维向量线性相关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&lt;--&gt;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对应齐次线性方程组拥有非零解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&lt;--&gt;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方程只可化为阶梯矩阵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&lt;--&gt;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方程组系数矩阵行列式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=0.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另外，我们以后还会学到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阶矩阵行列式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≠0&lt;--&gt;n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阶矩阵可逆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endParaRPr 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求行列式有什么用？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题意归为行列式定义。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维向量构成的平行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面体的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超体积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”.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无向图生成树个数（矩阵树定理）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给定一张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点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边的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DAG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图，保证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个点入度为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，称其为源，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个点出度为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，称其为汇，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从图中选出任意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条由不同源走向不同汇且无公共点的路径，称这些路径为一个方案。对于两条路径，设其源为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i,j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，汇为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,T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，若有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i&lt;j&amp;T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&gt;T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我们称之为一个逆序对。如果一个方案中逆序数为偶数，则答案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，为奇数则答案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，问最终答案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(modp)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N&lt;=600҅ 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k&lt;=N/2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M&lt;=10^5҅   p=1000000007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如果路径可以相交？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答案不变。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why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？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DAG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图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dp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求得源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到汇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的方案数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a[i][T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];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之后我们发现要求的便是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∑(-1)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N(T1T2...Tn)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a[1][T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]*a[2][T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]*...*a[n][T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这就是行列式的定义，求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矩阵行列式即可。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426210"/>
            <a:ext cx="9873615" cy="4892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考虑二维平面的面积概念，两条以原点为起点的向量，通过平移可围出平行四边形，如图所示：</a:t>
            </a:r>
            <a:endParaRPr lang="zh-CN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我们用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S(a,b)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来表示此平行四边形的</a:t>
            </a:r>
            <a:r>
              <a:rPr lang="zh-CN" altLang="en-US" sz="26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有向</a:t>
            </a:r>
            <a:endParaRPr lang="zh-CN" altLang="en-US" sz="26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面积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(a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左即为正，反之为负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，发现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</a:t>
            </a:r>
            <a:endParaRPr lang="en-US" altLang="zh-CN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表现出这样的性质：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1.S(ka,b)=kS(a,b)    2.S(a,b)=-S(b,a),S(a,a)=0</a:t>
            </a:r>
            <a:endParaRPr lang="en-US" altLang="zh-CN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c=a+b,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则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S(c,d)=S(a,d)+S(b,d) </a:t>
            </a:r>
            <a:r>
              <a:rPr 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4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a=(1,0),b=(0,1),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则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S(a,b)=1.  </a:t>
            </a:r>
            <a:endParaRPr lang="en-US" altLang="zh-CN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我们也可用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V(a,b,c)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来表示平行六面体的</a:t>
            </a:r>
            <a:endParaRPr lang="zh-CN" altLang="en-US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有向</a:t>
            </a:r>
            <a:r>
              <a:rPr lang="zh-CN" altLang="en-US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体积，也有类似上的类似性质</a:t>
            </a:r>
            <a:r>
              <a:rPr lang="en-US" altLang="zh-CN" sz="26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8915" y="2296795"/>
            <a:ext cx="2991485" cy="1652905"/>
          </a:xfrm>
          <a:prstGeom prst="rect">
            <a:avLst/>
          </a:prstGeom>
        </p:spPr>
      </p:pic>
      <p:graphicFrame>
        <p:nvGraphicFramePr>
          <p:cNvPr id="3" name="对象 2"/>
          <p:cNvGraphicFramePr/>
          <p:nvPr/>
        </p:nvGraphicFramePr>
        <p:xfrm>
          <a:off x="8265795" y="4993005"/>
          <a:ext cx="2554605" cy="186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2552700" imgH="1866900" progId="Paint.Picture">
                  <p:embed/>
                </p:oleObj>
              </mc:Choice>
              <mc:Fallback>
                <p:oleObj name="" r:id="rId2" imgW="2552700" imgH="18669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8265795" y="4993005"/>
                        <a:ext cx="2554605" cy="186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我们惊奇的发现，这些性质就是行列式的性质。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我们便可将二者看成一样（二者有一样的初值，且变化法则一样）。当我们将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列向量排成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阶方阵时，此方阵行列式即为相应的有向面积。（想想二维叉积）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阶方阵对应的有向体积也是如此。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其实，当我们定义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≥4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维平行多面体的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超体积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时，用的便是行列式。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给你一个三维凸包，问体积。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任选一个点，向每一个面的顶点连线。即将凸包化为若干三棱锥，三棱锥体积为对应平行六面体的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1/6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。行列式求体积即可。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377315"/>
            <a:ext cx="9873615" cy="55156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Matrix tree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定理：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定义一个图G的Kirchhoff矩阵C为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或者说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C=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度数矩阵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邻接矩阵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将此矩阵去掉任意一行和一列，剩下部分行列式即为该无向图形成的生成树个数。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证明：http://blog.csdn.net/u013010295/article/details/47451451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890" y="2880995"/>
            <a:ext cx="6741795" cy="142367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bzoj4031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[HEOI2015]小Z的房间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你的房子可以看做是一个包含n*m个格子的格状矩形，每个格子是一个房间或是一个柱子。相邻的格子之间都有墙隔着。你想要打通一些相邻房间的墙，使得所有房间能够互相到达。你不能把房子给打穿，或者打通柱子（以及柱子旁边的墙）。同时，你希望任意两个房间之间都只有一条通路。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问方案数。答案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mod p (p=1e9)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行列式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1476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裸的矩阵树。如果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是质数很好做。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不是质数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辗转相除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即可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对线性方程组实行以下三种变换,所得方程组解集不变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这三种变换被称为</a:t>
            </a:r>
            <a:r>
              <a:rPr lang="zh-CN" altLang="en-US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同解变换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		       			  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(1 ) 对换两个方程( 换法变换) ;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					   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(2 ) 用</a:t>
            </a:r>
            <a:r>
              <a:rPr lang="zh-CN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非零数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c 乘以某一个方程(倍法变换 ) ;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			  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(3 ) 把某一个方程的 k 倍加到另一个方程上去( 消法变换) .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证明：这些过程都是可逆的，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so...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矩阵运算解决线性常系数齐次递推式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形为：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...+d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的递推式即为线性常系数齐次递推式。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为常数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若要暴力求得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，复杂度为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O(nk)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，而矩阵乘法优化可做到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O(k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logn),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对特殊矩阵甚至为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O(k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logn)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甚至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O(klogn).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下面我们先铺垫一些理论知识。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89355" y="11112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9355" y="643255"/>
            <a:ext cx="9873615" cy="63239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矩阵相等：行列相同，各数相同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endParaRPr lang="en-US" altLang="zh-CN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矩阵加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减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法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须行列相同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：各数对应相加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减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).</a:t>
            </a:r>
            <a:endParaRPr lang="en-US" altLang="zh-CN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矩阵数乘：即为矩阵内元素与一实数相乘；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矩阵乘法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(A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的行数须等于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的列数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设矩阵 A = ( a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sn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B = ( b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nt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称 矩 阵 C = ( c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st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是 A 与 B 的乘积 , 记作A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sn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· B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nt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= C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st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,其中元素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cij = a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i1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1j 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 a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i2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+… +a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in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 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  a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ik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( i = 1, 2, … , s; j = 1, 2, … , t)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或者可以这样说：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 i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行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列的数即为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 i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行对应行向量与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 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列对应列向量的点积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endParaRPr lang="en-US" altLang="zh-CN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5118735"/>
            <a:ext cx="351790" cy="531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357630"/>
            <a:ext cx="9873615" cy="56311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提供一些矩阵乘法的例子以帮助理解：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另外，如果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A,I,O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阶方阵，则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IA=AI=A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；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AO=OA=O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6050" y="2179320"/>
            <a:ext cx="3333115" cy="1914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t="5728"/>
          <a:stretch>
            <a:fillRect/>
          </a:stretch>
        </p:blipFill>
        <p:spPr>
          <a:xfrm>
            <a:off x="1473835" y="2181225"/>
            <a:ext cx="3752215" cy="19126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835" y="4358640"/>
            <a:ext cx="4076065" cy="1866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750" y="4358640"/>
            <a:ext cx="604774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357630"/>
            <a:ext cx="987361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利用矩阵乘，线性方程组有了另一种表现形式：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设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为系数矩阵，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为解集对应的列向量，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为常数项列对应的列向量。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则有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AX=b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显然，矩阵加法满足交换律，结合律。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注意，矩阵乘</a:t>
            </a:r>
            <a:r>
              <a:rPr lang="zh-CN" altLang="en-US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不满足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交换律，即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AB≠BA(AB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可乘时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甚至未必可乘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也</a:t>
            </a:r>
            <a:r>
              <a:rPr lang="zh-CN" altLang="en-US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不满足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消去律，即：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AB=AC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BA=CA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不可推导出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B=C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；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但</a:t>
            </a:r>
            <a:r>
              <a:rPr lang="zh-CN" altLang="en-US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满足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结合律，即：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(AB)C=A(BC)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也</a:t>
            </a:r>
            <a:r>
              <a:rPr lang="zh-CN" altLang="en-US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满足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左、右分配律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即：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A(B+C)=AB+AC,(B+C)A=BA+CA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56311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证乘法结合律 : 设 A = ( a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B = ( b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nt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C = ( c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tp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.由矩阵乘法定义知( AB) C 与 A ( BC) 都是 s × p 矩阵 .设 BC = D =( d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np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AB = E = ( e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st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.于是 A ( BC) = AD, 其中( i , j) 元是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						  (1)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另一方面 , ( AB) C = EC, 其中( i , j) 元是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						  (2)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(1),(2)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只是求和次序的不同，本质是一样的。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5745" y="3786505"/>
            <a:ext cx="3329305" cy="786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745" y="5065395"/>
            <a:ext cx="357124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319530"/>
            <a:ext cx="9873615" cy="56311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设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维行向量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 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 ... , 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，将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右乘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阶方阵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，得到新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维行向量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β[b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 b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 ... , b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，根据定义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=∑a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·c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 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，我们可将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 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视作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的贡献。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我们回到最初的</a:t>
            </a:r>
            <a:r>
              <a:rPr lang="zh-CN" altLang="en-US" sz="3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线性常系数齐次递推式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...+d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n-k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若我们令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α=[F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... , 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n-k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 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(1&lt;=i&lt;=k),c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 i+1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=1 (1&lt;=i&lt;=k-1)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 j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=0 (i 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不属于前两种情况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);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进行矩阵乘后，  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β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即等于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 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... , 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n-k+1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，顺利完成一次递推。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02728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对于上页的例子，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称为</a:t>
            </a:r>
            <a:r>
              <a:rPr lang="zh-CN" altLang="en-US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转移矩阵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我们递推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次等价于让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右乘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次。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因为矩阵乘满足结合律，我们可用快速幂来计算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α·C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，复杂度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O(k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logn)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若递推式有常数项？在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k+1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开一个位置放即可。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类似的，我们也可用列向量左乘矩阵实现递推，此时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 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视作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的贡献。</a:t>
            </a:r>
            <a:endParaRPr lang="zh-CN" altLang="en-US" sz="3000" baseline="-25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i-1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i-2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mod1e9+7.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n&lt;=1e9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矩阵乘裸题。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i-1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+i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4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endParaRPr lang="en-US" altLang="zh-CN" sz="3000" baseline="-25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开出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4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,i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,i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,i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的位置即可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7078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tyvj1708 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石头游戏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石头游戏在一个n行m列的方格阵上进行。每个格子对应了一个编号在0~9之间的操作序列。操作序列是一个长度不超过6且循环执行、每秒执行一个字符的字符串。它包括：数字0~9：拿0~9个石头到该格子。NWSE：把这个格子内所有的石头推到相邻的格子。D：拿走这个格子的石头。石头游戏的问题是：当这个石头游戏进行了t秒之后，所有方格中最多的格子有多少个石头。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注意：所有格子的操作同时执行。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(n*m&lt;=100)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一些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前置知识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矩阵：由 s× n 个数 a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ij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( i = 1, 2, … , s; j = 1, 2, … , n) 排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成的矩形表：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称为 s 行 n 列矩阵 .a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ij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称为矩阵的( i , j) 元 .通常用大写字母或 ( a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ij 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sn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表示矩阵 .如果 s = n 称 A 是 n 阶方阵或 n 阶矩阵 .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045" y="2626360"/>
            <a:ext cx="2856865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231140"/>
            <a:ext cx="10916920" cy="6335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51915" y="1752600"/>
            <a:ext cx="9873615" cy="668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bzoj 2326 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数学作业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7078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bzoj 1297 [SCOI2009] 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迷路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windy在有向图中迷路了。该有向图有 N 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(N&lt;=50)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个节点，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M(M&lt;=100)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条边，windy从节点 0 出发，他必须恰好在 T 时刻到达节点 N-1。 现在给出该有向图，你能告诉windy总共有多少种不同的路径吗？ 注意：windy不能在某个节点逗留，通过某条边的时间为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&lt;=5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的正整数。答案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mod1e9+7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如果路径只有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？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做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多余点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即可。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130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还是上面的题，但是不能走回头路（若上一步是从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，则这一步不可以是从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）求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时间后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n-1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方案数。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按边建即可。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还是上面的题，但有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只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(r&lt;=50)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鳄鱼在一些岛之间循环游动，循环节的大小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&lt;=4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，鳄鱼与人不能同时在一个岛屿，求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时间后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n-1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方案数。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天暴力做后矩阵乘，除以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的余数部分暴力做。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425" y="1765935"/>
            <a:ext cx="7628255" cy="3961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96770" y="5885815"/>
            <a:ext cx="9873615" cy="668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from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《线性代数在OI中的应用与题目讲解》李超</a:t>
            </a:r>
            <a:endParaRPr lang="en-US" alt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我们可以建立转移矩阵，尽可能多的去矩阵乘以达到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无限次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反射。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？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高斯消元。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BZOJ 1444 JSOI2009 有趣的游戏</a:t>
            </a:r>
            <a:endParaRPr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给定n个长度为l的模式串，现在要用前m个大写字母生成一个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长度无线的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随机串，每个字符有自己的出现几率，第一次出现的字符串获胜，求最终每个字符串的获胜几率</a:t>
            </a:r>
            <a:endParaRPr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 , l, m≤ 10.</a:t>
            </a:r>
            <a:endParaRPr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16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朴素：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自动机上跑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dp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关于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无限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的问题，类似于上题，大量矩阵乘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高斯消元。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POJ 3150 Cellular Automaton</a:t>
            </a:r>
            <a:endParaRPr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你有一个环，环上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(n&lt;=500)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，每回合每个数均会变为和自己距离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&lt;=d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的数之和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包括自己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),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问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回合后每个数的值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(mod 1e9+7)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朴素矩阵乘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logk)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then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？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我们发现，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转移矩阵呈现出类似这样的形式：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 1, 0, 0, 1]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[1, 1, 1, 0, 0]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[0, 1, 1, 1, 0]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[0, 0, 1, 1, 1]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[1, 0, 0, 1, 1]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95115" y="2402840"/>
            <a:ext cx="5770245" cy="4130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即将第一行向一个方向平移一格得到第二行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最后多出的部分补到最前空缺的地方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，第二行向相同方向平移一格得到第三行，以此类推至第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行。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我们称这样的矩阵为循环矩阵。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定理：循环矩阵之积仍是循环矩阵。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证明：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16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对于循环矩阵，我们知道第一行（和平移方向）即可知整个矩阵，而只算出第一行的复杂度为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，因而整体复杂度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logk).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一些前置知识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6187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全零矩阵记做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sn,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或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；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阶单位矩阵记做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或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对于矩阵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(a</a:t>
            </a:r>
            <a:r>
              <a:rPr lang="en-US" alt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ij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(b</a:t>
            </a:r>
            <a:r>
              <a:rPr lang="en-US" alt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ij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ns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，若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=b</a:t>
            </a:r>
            <a:r>
              <a:rPr lang="en-US" alt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ji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(1&lt;=i&lt;=s,1&lt;=j&lt;=n)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则称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的转置矩阵，记做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B=A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T</a:t>
            </a:r>
            <a:endParaRPr lang="en-US" altLang="zh-CN" sz="3000" baseline="30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3000" baseline="30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16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为一个整数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(a&lt;=1e9)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，给定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，求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a+a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+a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...a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.(n&lt;=1e9)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答案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mod1e9.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矩阵乘外还有其他方法吗？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POJ 3233 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Matrix Power Series</a:t>
            </a:r>
            <a:endParaRPr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阶方阵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(m&lt;=30)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，给定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，求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A+A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+A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...A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.(n&lt;=1e9)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将矩阵看做大矩阵中的元素，在矩阵乘中套矩阵乘即可。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3229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实际上我们不用套两重矩阵乘，将小矩阵展开在大矩阵里，直接对大矩阵进行运算，两者是等价的。</a:t>
            </a:r>
            <a:endParaRPr 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这就是分块矩阵的应用，我们可将一矩阵分为若干块，使其以矩阵为元素，与另一矩阵相乘。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注意运算中相乘的两元素须均为矩阵，且行列数满足矩阵乘法要求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391160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97915"/>
            <a:ext cx="9873615" cy="5700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分块矩阵乘中不能出现数乘，但我们可用与数乘效果相同的数量矩阵做矩阵乘法。</a:t>
            </a:r>
            <a:endParaRPr lang="zh-CN" altLang="en-US" sz="2700"/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A,B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阶方阵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(n&gt;=2),I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阶单位矩阵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则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(1)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中两个矩阵不可相乘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   1   0   ]	     [   A   O   ]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   0   2   ]	     [   O   B   ]	(1)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但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(2)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中可乘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   </a:t>
            </a:r>
            <a:r>
              <a:rPr lang="en-US" altLang="zh-CN" sz="27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0    ]	     [   A   O   ]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   0   2</a:t>
            </a:r>
            <a:r>
              <a:rPr lang="en-US" altLang="zh-CN" sz="27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]	     [   O   B   ]          (2)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设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A,B,C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均为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阶矩阵，其中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AB=C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若将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A,C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视为一个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维行向量，行向量的每一维均为一个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维列向量，我们发现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中列向量均为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中列向量的线性表出，其中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=∑a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·b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kj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(1&lt;=k&lt;=n).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当然也可以说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中列向量均为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中列向量的线性表出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58875" y="334010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8875" y="1040765"/>
            <a:ext cx="9873615" cy="64395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与矩阵的初等变换相对应的矩阵则成为</a:t>
            </a:r>
            <a:r>
              <a:rPr lang="zh-CN" sz="25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初等矩阵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从左至右分别称为换法矩阵，倍法矩阵，消法矩阵，对应于三种初等变换。若左乘初等矩阵则为行的初等变换，右乘即为列的初等变换 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注意消法行、列变换的意义是相反的，例如对于右图所示矩阵，右乘为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列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倍加至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，而左乘为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行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倍加至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i.)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总之，对矩阵的初等变换，可看做是对矩阵左乘和右乘了一些初等矩阵。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" y="1776730"/>
            <a:ext cx="3002280" cy="2128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855" y="1776730"/>
            <a:ext cx="3350895" cy="21278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535" y="1776730"/>
            <a:ext cx="3481070" cy="212852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逆矩阵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5262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定义：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对于 n 阶矩阵 A , 如果存在 n 阶矩阵 B , 使AB = BA = I ,则称 A 是可逆矩阵 , 称 B 是 A 的逆矩阵 , 简称 A 的逆 . 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记做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如果 A 可逆 , 则 A 只有一个逆 .这是因为 , 如果 B</a:t>
            </a:r>
            <a:r>
              <a:rPr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B</a:t>
            </a:r>
            <a:r>
              <a:rPr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都是 A 的逆 , 即AB</a:t>
            </a:r>
            <a:r>
              <a:rPr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= B</a:t>
            </a:r>
            <a:r>
              <a:rPr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 = I , AB</a:t>
            </a:r>
            <a:r>
              <a:rPr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= B</a:t>
            </a:r>
            <a:r>
              <a:rPr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 = I .那么</a:t>
            </a:r>
            <a:endParaRPr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= B</a:t>
            </a:r>
            <a:r>
              <a:rPr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 = B</a:t>
            </a:r>
            <a:r>
              <a:rPr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 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 AB</a:t>
            </a:r>
            <a:r>
              <a:rPr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= ( B</a:t>
            </a:r>
            <a:r>
              <a:rPr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A ) B</a:t>
            </a:r>
            <a:r>
              <a:rPr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= IB</a:t>
            </a:r>
            <a:r>
              <a:rPr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= B</a:t>
            </a:r>
            <a:r>
              <a:rPr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endParaRPr sz="2800" baseline="-25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由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|AB|=|A|·|B|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A·A</a:t>
            </a:r>
            <a:r>
              <a:rPr lang="en-US" altLang="zh-CN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=I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可得，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|A||A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|=|I|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，即可逆矩阵行列式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≠0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，充分性可由构造伴随矩阵证明，在此不再赘述。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至此，我们拥有了矩阵的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除法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”.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逆矩阵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940925" cy="30962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我们有多种方法理解初等矩阵是可逆的：</a:t>
            </a:r>
            <a:endParaRPr 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初等变换过程可逆，可构造逆矩阵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行列式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≠0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证明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800" baseline="30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逆矩阵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5262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如何求逆矩阵？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我们对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矩阵做连续多次初等行变换（相当于连续左乘若干初等矩阵），使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变为单位矩阵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，即：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k-1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...P</a:t>
            </a:r>
            <a:r>
              <a:rPr lang="en-US" altLang="zh-CN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A=I (1)   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将等式两边右乘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k-1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...P</a:t>
            </a:r>
            <a:r>
              <a:rPr lang="en-US" altLang="zh-CN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=A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即：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k-1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...P</a:t>
            </a:r>
            <a:r>
              <a:rPr lang="en-US" altLang="zh-CN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I=A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.(2)   	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由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(1) (2)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可得，对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做相同初等行变换后，若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变为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，则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变为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此即算法流程。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逆矩阵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676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POJ 3233 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Matrix Power Series</a:t>
            </a:r>
            <a:endParaRPr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阶矩阵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(n&lt;=30)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，给定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，求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A+A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+A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...A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.(n&lt;=1e9)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保证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|</a:t>
            </a:r>
            <a:r>
              <a:rPr lang="en-US" altLang="zh-CN" sz="2800">
                <a:solidFill>
                  <a:schemeClr val="bg1"/>
                </a:solidFill>
                <a:latin typeface="Adobe 仿宋 Std R" panose="02020400000000000000" charset="-122"/>
                <a:ea typeface="Adobe 仿宋 Std R" panose="02020400000000000000" charset="-122"/>
                <a:sym typeface="+mn-ea"/>
              </a:rPr>
              <a:t>I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-A|≠0;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对于这题我们有了新做法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等比数列求和公式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一些前置知识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4777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把线性方程组的系数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ij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列入矩阵，称为</a:t>
            </a:r>
            <a:r>
              <a:rPr lang="zh-CN" altLang="en-US" sz="29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系数矩阵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左图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在系数矩阵右侧加入一列常数项，称其为</a:t>
            </a:r>
            <a:r>
              <a:rPr lang="zh-CN" altLang="en-US" sz="29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增广矩阵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右图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对矩阵的行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列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做上页的三个变换，称为矩阵的</a:t>
            </a:r>
            <a:r>
              <a:rPr lang="zh-CN" altLang="en-US" sz="29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初等变换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" t="-3715" r="-701" b="3715"/>
          <a:stretch>
            <a:fillRect/>
          </a:stretch>
        </p:blipFill>
        <p:spPr>
          <a:xfrm>
            <a:off x="2056130" y="3180080"/>
            <a:ext cx="2809240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35" y="3256280"/>
            <a:ext cx="334264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逆矩阵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3229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BZOJ 3168 [Heoi2013] 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钙铁锌硒维生素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给一个</a:t>
            </a:r>
            <a:r>
              <a:rPr 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包含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维向量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,n&lt;=300)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线性无关组A，再给一个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同样大小的向量组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B，要为A中每个向量在B中选一个可以代替的向量，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使</a:t>
            </a:r>
            <a:r>
              <a:rPr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替换后仍然线性无关。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对于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中每一个向量，输出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中每一个可替代向量的标号。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矩阵对角化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5262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回到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线性常系数齐次递推式的问题上来，对于转移矩阵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，我们若能将其表示为如下形式：</a:t>
            </a:r>
            <a:endParaRPr lang="zh-CN" altLang="en-US" sz="28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		A=PB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(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其中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为对角矩阵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我们称这样过程为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阶矩阵的</a:t>
            </a:r>
            <a:r>
              <a:rPr lang="zh-CN" altLang="en-US" sz="28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对角化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则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=PB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通过快速幂，可在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O(klogn)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时间内算出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如此我们便可极大地优化矩阵递推的复杂度。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下面我们来铺垫一些理论知识，并学习对角化的条件和构造方式。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0068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矩阵对角化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29970"/>
            <a:ext cx="10075545" cy="5862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定义</a:t>
            </a:r>
            <a:r>
              <a:rPr 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设 A 是一个 n 阶矩阵 , λ</a:t>
            </a:r>
            <a:r>
              <a:rPr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是一个数 , 如果有 n 维列向量 α ≠ O 满足Aα = λ</a:t>
            </a:r>
            <a:r>
              <a:rPr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α .则称 λ</a:t>
            </a:r>
            <a:r>
              <a:rPr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是 A 的一个特征值 ; 称 α是 A 的属于特征值λ</a:t>
            </a:r>
            <a:r>
              <a:rPr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的特征向量.</a:t>
            </a:r>
            <a:endParaRPr sz="25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性质：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1.</a:t>
            </a:r>
            <a:r>
              <a:rPr 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α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的属于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λ</a:t>
            </a:r>
            <a:r>
              <a:rPr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特征向量，则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kα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也是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(k≠0).</a:t>
            </a:r>
            <a:endParaRPr lang="en-US" altLang="zh-CN" sz="25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证明：将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提前即可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en-US" altLang="zh-CN" sz="25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α,β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的属于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λ</a:t>
            </a:r>
            <a:r>
              <a:rPr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特征向量，则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α+β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也是</a:t>
            </a:r>
            <a:endParaRPr lang="zh-CN" altLang="en-US" sz="25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证明：矩阵乘分配律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en-US" altLang="zh-CN" sz="25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推论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属于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λ</a:t>
            </a:r>
            <a:r>
              <a:rPr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的特征向量的任意非零线性组合均为属于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λ</a:t>
            </a:r>
            <a:r>
              <a:rPr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的特征向量</a:t>
            </a:r>
            <a:endParaRPr lang="zh-CN" sz="25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实际上，若两特征向量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α,β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属于两个不同特征值，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α+β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不是任一特征值的特征向量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en-US" altLang="zh-CN" sz="25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矩阵对角化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5285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定理</a:t>
            </a:r>
            <a:r>
              <a:rPr 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2: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n 阶矩阵 A </a:t>
            </a:r>
            <a:r>
              <a:rPr 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可对角化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的充分必要条件是</a:t>
            </a:r>
            <a:r>
              <a:rPr 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A有n个线性无关的特征向量 .</a:t>
            </a:r>
            <a:endParaRPr sz="25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必要性证明：存在可逆矩阵 P ，使：</a:t>
            </a:r>
            <a:endParaRPr lang="zh-CN" altLang="en-US" sz="25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5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			 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即</a:t>
            </a:r>
            <a:endParaRPr lang="zh-CN" altLang="en-US" sz="25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将 P 按列表示为分块矩阵 : P = (α</a:t>
            </a:r>
            <a:r>
              <a:rPr lang="zh-CN" altLang="en-US"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, α</a:t>
            </a:r>
            <a:r>
              <a:rPr lang="zh-CN" altLang="en-US"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, … , α</a:t>
            </a:r>
            <a:r>
              <a:rPr lang="zh-CN" altLang="en-US"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) , 其中 α</a:t>
            </a:r>
            <a:r>
              <a:rPr lang="zh-CN" altLang="en-US"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是 P 的第 j 列( j = 1 ,2 , … , n ) , 那么上式可表为</a:t>
            </a:r>
            <a:endParaRPr lang="zh-CN" altLang="en-US" sz="25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5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5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130" y="3347720"/>
            <a:ext cx="2687320" cy="1305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120" y="3347720"/>
            <a:ext cx="2368550" cy="1305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130" y="5601970"/>
            <a:ext cx="5201920" cy="143764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矩阵对角化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按矩阵分块乘法</a:t>
            </a:r>
            <a:r>
              <a:rPr 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将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乘入</a:t>
            </a:r>
            <a:r>
              <a:rPr 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即将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视作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1*1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的矩阵，其唯一元素为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阶方阵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, 进而有    ( Aα</a:t>
            </a:r>
            <a:r>
              <a:rPr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, Aα</a:t>
            </a:r>
            <a:r>
              <a:rPr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, … , Aα</a:t>
            </a:r>
            <a:r>
              <a:rPr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) = (λ</a:t>
            </a:r>
            <a:r>
              <a:rPr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α</a:t>
            </a:r>
            <a:r>
              <a:rPr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, λ</a:t>
            </a:r>
            <a:r>
              <a:rPr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α</a:t>
            </a:r>
            <a:r>
              <a:rPr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, … ,λ</a:t>
            </a:r>
            <a:r>
              <a:rPr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α</a:t>
            </a:r>
            <a:r>
              <a:rPr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)</a:t>
            </a:r>
            <a:endParaRPr sz="25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按照矩阵相等定义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对应位置相等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，有：</a:t>
            </a:r>
            <a:endParaRPr lang="zh-CN" altLang="en-US" sz="25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Aα</a:t>
            </a:r>
            <a:r>
              <a:rPr lang="en-US" altLang="zh-CN"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= λ</a:t>
            </a:r>
            <a:r>
              <a:rPr lang="en-US" altLang="zh-CN"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α</a:t>
            </a:r>
            <a:r>
              <a:rPr lang="en-US" altLang="zh-CN"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( j = 1, 2, … , n) </a:t>
            </a:r>
            <a:endParaRPr lang="en-US" altLang="zh-CN" sz="25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按照定义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λ</a:t>
            </a:r>
            <a:r>
              <a:rPr lang="en-US" altLang="zh-CN"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就是A的特征值,α</a:t>
            </a:r>
            <a:r>
              <a:rPr lang="en-US" altLang="zh-CN"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就是A的属于λ</a:t>
            </a:r>
            <a:r>
              <a:rPr lang="en-US" altLang="zh-CN"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的特征向量( j = 1 ,2 , … , n ) , 又因为P可逆 , 所以 α</a:t>
            </a:r>
            <a:r>
              <a:rPr lang="en-US" altLang="zh-CN"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, α</a:t>
            </a:r>
            <a:r>
              <a:rPr lang="en-US" altLang="zh-CN"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, … , α</a:t>
            </a:r>
            <a:r>
              <a:rPr lang="en-US" altLang="zh-CN" sz="2500" baseline="-250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5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线性无关.</a:t>
            </a:r>
            <a:endParaRPr lang="en-US" altLang="zh-CN" sz="25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矩阵对角化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7372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充分性证明即将必要性证明反过来说即可。</a:t>
            </a:r>
            <a:endParaRPr 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2989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矩阵对角化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36650"/>
            <a:ext cx="9873615" cy="5285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现说明特征值与特征向量的求法：</a:t>
            </a:r>
            <a:endParaRPr 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设列向量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 = [c</a:t>
            </a:r>
            <a:r>
              <a:rPr lang="en-US" alt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c</a:t>
            </a:r>
            <a:r>
              <a:rPr lang="en-US" alt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... ,c</a:t>
            </a:r>
            <a:r>
              <a:rPr lang="en-US" alt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sz="25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是矩阵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nn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属于特征值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λ</a:t>
            </a:r>
            <a:r>
              <a:rPr lang="en-US" alt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的特征向量。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那么有等式 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Aα=λ</a:t>
            </a:r>
            <a:r>
              <a:rPr lang="en-US" alt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，即：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按矩阵乘法将上式展开为齐次线性方程组，得左式，移项得右式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				</a:t>
            </a:r>
            <a:endParaRPr lang="en-US" alt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5395" y="2959100"/>
            <a:ext cx="3847465" cy="1562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5286375"/>
            <a:ext cx="3971290" cy="1543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0" y="5267325"/>
            <a:ext cx="581914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2989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矩阵对角化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36650"/>
            <a:ext cx="9873615" cy="39693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因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为非零向量，即此齐次线性方程组存在非零解，即此系数矩阵行列式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=0.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因而得到关于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λ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次方程。方程解集即为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的特征向量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λ</a:t>
            </a:r>
            <a:r>
              <a:rPr lang="en-US" altLang="zh-CN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方程的求解只可暴力或手算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(n&gt;=5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不存在求根公式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，因而除非系数矩阵较特殊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如对角矩阵或上三角矩阵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，只有在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较小时矩阵对角化有意义。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2989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矩阵对角化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36650"/>
            <a:ext cx="9873615" cy="46158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将不同特征值分别带入方程组，对于每个特征值，利用之前所学线性方程组解的结构，求得尽可能多线性无关的特征向量。</a:t>
            </a:r>
            <a:endParaRPr 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其实，将所有特征值对应的线性无关特征向量组并在一起，其仍为线性无关组。证明较繁琐，在此不再赘述。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最终，将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维线性无关的特征向量按列排为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阶矩阵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，依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A=P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BP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可得，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B=PAP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，即得到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2989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线性变换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36650"/>
            <a:ext cx="9873615" cy="56311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考虑二维空间对一个向量的如下操作：</a:t>
            </a:r>
            <a:endParaRPr 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sz="2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sz="2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      (</a:t>
            </a:r>
            <a:r>
              <a:rPr 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旋转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			(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反射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                          (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放缩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都满足这样的性质：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先数乘后变换与先变换后数乘得到的向量一样。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两向量分别变换后相加与相加后再变换一样。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对于这样的变换，我们称其为</a:t>
            </a:r>
            <a:r>
              <a:rPr lang="zh-CN" altLang="en-US" sz="28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线性变换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8170" y="1951990"/>
            <a:ext cx="2818765" cy="2238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860" y="1951990"/>
            <a:ext cx="2742565" cy="2239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980" y="1951990"/>
            <a:ext cx="2967990" cy="2238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90" y="1951990"/>
            <a:ext cx="2742565" cy="22390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980" y="1951990"/>
            <a:ext cx="2967990" cy="2238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14364</Words>
  <Application>WPS 演示</Application>
  <PresentationFormat>宽屏</PresentationFormat>
  <Paragraphs>756</Paragraphs>
  <Slides>104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104</vt:i4>
      </vt:variant>
    </vt:vector>
  </HeadingPairs>
  <TitlesOfParts>
    <vt:vector size="121" baseType="lpstr">
      <vt:lpstr>Arial</vt:lpstr>
      <vt:lpstr>宋体</vt:lpstr>
      <vt:lpstr>Wingdings</vt:lpstr>
      <vt:lpstr>Calibri</vt:lpstr>
      <vt:lpstr>黑体</vt:lpstr>
      <vt:lpstr>微软雅黑</vt:lpstr>
      <vt:lpstr>Arial Unicode MS</vt:lpstr>
      <vt:lpstr>Calibri Light</vt:lpstr>
      <vt:lpstr>Adobe 仿宋 Std R</vt:lpstr>
      <vt:lpstr>仿宋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Stellarisa</cp:lastModifiedBy>
  <cp:revision>712</cp:revision>
  <dcterms:created xsi:type="dcterms:W3CDTF">2017-02-14T16:03:00Z</dcterms:created>
  <dcterms:modified xsi:type="dcterms:W3CDTF">2019-01-27T16:08:43Z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