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64" r:id="rId2"/>
    <p:sldId id="287" r:id="rId3"/>
    <p:sldId id="288" r:id="rId4"/>
    <p:sldId id="313" r:id="rId5"/>
    <p:sldId id="277" r:id="rId6"/>
    <p:sldId id="279" r:id="rId7"/>
    <p:sldId id="314" r:id="rId8"/>
    <p:sldId id="284" r:id="rId9"/>
    <p:sldId id="322" r:id="rId10"/>
    <p:sldId id="263" r:id="rId11"/>
    <p:sldId id="281" r:id="rId12"/>
    <p:sldId id="282" r:id="rId13"/>
    <p:sldId id="290" r:id="rId14"/>
    <p:sldId id="285" r:id="rId15"/>
    <p:sldId id="286" r:id="rId16"/>
    <p:sldId id="315" r:id="rId17"/>
    <p:sldId id="316" r:id="rId18"/>
    <p:sldId id="289" r:id="rId19"/>
    <p:sldId id="342" r:id="rId20"/>
    <p:sldId id="343" r:id="rId21"/>
    <p:sldId id="317" r:id="rId22"/>
    <p:sldId id="318" r:id="rId23"/>
    <p:sldId id="319" r:id="rId24"/>
    <p:sldId id="291" r:id="rId25"/>
    <p:sldId id="334" r:id="rId26"/>
    <p:sldId id="320" r:id="rId27"/>
    <p:sldId id="321" r:id="rId28"/>
    <p:sldId id="294" r:id="rId29"/>
    <p:sldId id="298" r:id="rId30"/>
    <p:sldId id="335" r:id="rId31"/>
    <p:sldId id="338" r:id="rId32"/>
    <p:sldId id="339" r:id="rId33"/>
    <p:sldId id="340" r:id="rId34"/>
    <p:sldId id="341" r:id="rId35"/>
    <p:sldId id="292" r:id="rId36"/>
    <p:sldId id="328" r:id="rId37"/>
    <p:sldId id="345" r:id="rId38"/>
    <p:sldId id="346" r:id="rId39"/>
    <p:sldId id="337" r:id="rId40"/>
    <p:sldId id="344" r:id="rId41"/>
    <p:sldId id="265" r:id="rId42"/>
    <p:sldId id="323" r:id="rId43"/>
    <p:sldId id="324" r:id="rId44"/>
    <p:sldId id="325" r:id="rId45"/>
    <p:sldId id="326" r:id="rId46"/>
    <p:sldId id="329" r:id="rId47"/>
    <p:sldId id="327" r:id="rId48"/>
    <p:sldId id="330" r:id="rId49"/>
    <p:sldId id="276" r:id="rId50"/>
    <p:sldId id="331" r:id="rId51"/>
    <p:sldId id="332" r:id="rId52"/>
    <p:sldId id="336" r:id="rId53"/>
    <p:sldId id="280" r:id="rId54"/>
    <p:sldId id="333" r:id="rId55"/>
    <p:sldId id="30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7CE"/>
    <a:srgbClr val="88D3FB"/>
    <a:srgbClr val="B5DFFC"/>
    <a:srgbClr val="9FD8FC"/>
    <a:srgbClr val="FFE5E5"/>
    <a:srgbClr val="FFCFCF"/>
    <a:srgbClr val="FBDAE1"/>
    <a:srgbClr val="F999B9"/>
    <a:srgbClr val="C9EAF3"/>
    <a:srgbClr val="BC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94660"/>
  </p:normalViewPr>
  <p:slideViewPr>
    <p:cSldViewPr snapToGrid="0">
      <p:cViewPr>
        <p:scale>
          <a:sx n="87" d="100"/>
          <a:sy n="87" d="100"/>
        </p:scale>
        <p:origin x="3336" y="-48"/>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2520"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8509F-702D-43BB-A334-E1A7051D886F}" type="datetimeFigureOut">
              <a:rPr lang="zh-CN" altLang="en-US" smtClean="0"/>
              <a:t>2019/2/10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2ACB5-E470-4DC1-8E02-B7AF2A842C60}" type="slidenum">
              <a:rPr lang="zh-CN" altLang="en-US" smtClean="0"/>
              <a:t>‹#›</a:t>
            </a:fld>
            <a:endParaRPr lang="zh-CN" altLang="en-US"/>
          </a:p>
        </p:txBody>
      </p:sp>
    </p:spTree>
    <p:extLst>
      <p:ext uri="{BB962C8B-B14F-4D97-AF65-F5344CB8AC3E}">
        <p14:creationId xmlns:p14="http://schemas.microsoft.com/office/powerpoint/2010/main" val="298531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72ACB5-E470-4DC1-8E02-B7AF2A842C60}" type="slidenum">
              <a:rPr lang="zh-CN" altLang="en-US" smtClean="0"/>
              <a:t>1</a:t>
            </a:fld>
            <a:endParaRPr lang="zh-CN" altLang="en-US"/>
          </a:p>
        </p:txBody>
      </p:sp>
    </p:spTree>
    <p:extLst>
      <p:ext uri="{BB962C8B-B14F-4D97-AF65-F5344CB8AC3E}">
        <p14:creationId xmlns:p14="http://schemas.microsoft.com/office/powerpoint/2010/main" val="120834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6306F1-6805-4C65-9130-58D31BD5C8F4}" type="slidenum">
              <a:rPr lang="zh-CN" altLang="en-US" smtClean="0"/>
              <a:t>11</a:t>
            </a:fld>
            <a:endParaRPr lang="zh-CN" altLang="en-US"/>
          </a:p>
        </p:txBody>
      </p:sp>
    </p:spTree>
    <p:extLst>
      <p:ext uri="{BB962C8B-B14F-4D97-AF65-F5344CB8AC3E}">
        <p14:creationId xmlns:p14="http://schemas.microsoft.com/office/powerpoint/2010/main" val="187283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69818"/>
            <a:ext cx="10515600" cy="720870"/>
          </a:xfrm>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
        <p:nvSpPr>
          <p:cNvPr id="6" name="Title Placeholder 1">
            <a:extLst>
              <a:ext uri="{FF2B5EF4-FFF2-40B4-BE49-F238E27FC236}">
                <a16:creationId xmlns:a16="http://schemas.microsoft.com/office/drawing/2014/main" xmlns="" id="{38ABA0BB-7C84-414E-8474-A70B3A90FE0D}"/>
              </a:ext>
            </a:extLst>
          </p:cNvPr>
          <p:cNvSpPr>
            <a:spLocks noGrp="1"/>
          </p:cNvSpPr>
          <p:nvPr>
            <p:ph type="title"/>
          </p:nvPr>
        </p:nvSpPr>
        <p:spPr>
          <a:xfrm>
            <a:off x="831850" y="8223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8" name="Content Placeholder 2">
            <a:extLst>
              <a:ext uri="{FF2B5EF4-FFF2-40B4-BE49-F238E27FC236}">
                <a16:creationId xmlns:a16="http://schemas.microsoft.com/office/drawing/2014/main" xmlns="" id="{C5F10D15-5A3E-44FA-BB05-FF4AB6B1F3AB}"/>
              </a:ext>
            </a:extLst>
          </p:cNvPr>
          <p:cNvSpPr>
            <a:spLocks noGrp="1"/>
          </p:cNvSpPr>
          <p:nvPr>
            <p:ph idx="1"/>
          </p:nvPr>
        </p:nvSpPr>
        <p:spPr>
          <a:xfrm>
            <a:off x="841131" y="2370137"/>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2019/2/10</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直角三角形 6"/>
          <p:cNvSpPr/>
          <p:nvPr userDrawn="1"/>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3964305" y="2352675"/>
            <a:ext cx="4730115" cy="1476375"/>
          </a:xfrm>
          <a:prstGeom prst="rect">
            <a:avLst/>
          </a:prstGeom>
          <a:noFill/>
        </p:spPr>
        <p:txBody>
          <a:bodyPr wrap="square" rtlCol="0" anchor="t">
            <a:spAutoFit/>
          </a:bodyPr>
          <a:lstStyle/>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感谢您下载包图网平台上提供的</a:t>
            </a:r>
            <a:r>
              <a:rPr lang="en-US" altLang="zh-CN">
                <a:solidFill>
                  <a:schemeClr val="tx1">
                    <a:lumMod val="75000"/>
                    <a:lumOff val="25000"/>
                    <a:alpha val="0"/>
                  </a:schemeClr>
                </a:solidFill>
                <a:latin typeface="宋体" panose="02010600030101010101" pitchFamily="2" charset="-122"/>
                <a:ea typeface="宋体" panose="02010600030101010101" pitchFamily="2" charset="-122"/>
                <a:sym typeface="+mn-ea"/>
              </a:rPr>
              <a:t>PPT</a:t>
            </a:r>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作品，</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为了您和包图网以及原创作者的利益，请</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勿复制、传播、销售，否则将承担法律责</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任！包图网将对作品进行维权，按照传播</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下载次数进行十倍的索取赔偿！</a:t>
            </a:r>
          </a:p>
        </p:txBody>
      </p:sp>
      <p:sp>
        <p:nvSpPr>
          <p:cNvPr id="5" name="矩形 4">
            <a:extLst>
              <a:ext uri="{FF2B5EF4-FFF2-40B4-BE49-F238E27FC236}">
                <a16:creationId xmlns:a16="http://schemas.microsoft.com/office/drawing/2014/main" xmlns="" id="{5B342A52-45CB-4FBC-8A4F-3C27448C375A}"/>
              </a:ext>
            </a:extLst>
          </p:cNvPr>
          <p:cNvSpPr/>
          <p:nvPr userDrawn="1"/>
        </p:nvSpPr>
        <p:spPr>
          <a:xfrm>
            <a:off x="648335" y="535940"/>
            <a:ext cx="10882630" cy="573913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www.lydsy.com/JudgeOnline/problem.php?id=1898"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3"/>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30144"/>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143250" y="5989955"/>
            <a:ext cx="6060440" cy="306705"/>
            <a:chOff x="4787" y="-177"/>
            <a:chExt cx="9544" cy="483"/>
          </a:xfrm>
        </p:grpSpPr>
        <p:sp>
          <p:nvSpPr>
            <p:cNvPr id="25" name="圆角矩形 24"/>
            <p:cNvSpPr/>
            <p:nvPr/>
          </p:nvSpPr>
          <p:spPr>
            <a:xfrm>
              <a:off x="4787" y="-177"/>
              <a:ext cx="9544" cy="442"/>
            </a:xfrm>
            <a:prstGeom prst="round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endParaRPr>
            </a:p>
          </p:txBody>
        </p:sp>
        <p:sp>
          <p:nvSpPr>
            <p:cNvPr id="26" name="文本框 25"/>
            <p:cNvSpPr txBox="1"/>
            <p:nvPr/>
          </p:nvSpPr>
          <p:spPr>
            <a:xfrm>
              <a:off x="4987" y="-177"/>
              <a:ext cx="8846" cy="483"/>
            </a:xfrm>
            <a:prstGeom prst="rect">
              <a:avLst/>
            </a:prstGeom>
            <a:noFill/>
          </p:spPr>
          <p:txBody>
            <a:bodyPr wrap="square" rtlCol="0">
              <a:spAutoFit/>
            </a:bodyPr>
            <a:lstStyle/>
            <a:p>
              <a:pPr algn="dist"/>
              <a:endParaRPr lang="en-US" altLang="zh-CN" sz="1400">
                <a:latin typeface="站酷快乐体2016修订版" panose="02010600030101010101" charset="-122"/>
                <a:ea typeface="站酷快乐体2016修订版" panose="02010600030101010101" charset="-122"/>
              </a:endParaRPr>
            </a:p>
          </p:txBody>
        </p:sp>
      </p:gr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4080510" y="1242695"/>
            <a:ext cx="4081145" cy="3980815"/>
          </a:xfrm>
          <a:prstGeom prst="rect">
            <a:avLst/>
          </a:prstGeom>
          <a:solidFill>
            <a:schemeClr val="bg1"/>
          </a:solidFill>
          <a:ln>
            <a:noFill/>
          </a:ln>
          <a:effectLst>
            <a:outerShdw blurRad="63500" dir="7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51617" y="2611120"/>
            <a:ext cx="4243705" cy="1200329"/>
          </a:xfrm>
          <a:prstGeom prst="rect">
            <a:avLst/>
          </a:prstGeom>
          <a:noFill/>
        </p:spPr>
        <p:txBody>
          <a:bodyPr wrap="square" rtlCol="0">
            <a:spAutoFit/>
          </a:bodyPr>
          <a:lstStyle/>
          <a:p>
            <a:pPr algn="dist"/>
            <a:r>
              <a:rPr lang="zh-CN" altLang="en-US"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简单算法</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sp>
        <p:nvSpPr>
          <p:cNvPr id="30" name="文本框 29"/>
          <p:cNvSpPr txBox="1"/>
          <p:nvPr/>
        </p:nvSpPr>
        <p:spPr>
          <a:xfrm>
            <a:off x="4999671" y="4613739"/>
            <a:ext cx="2347595" cy="368300"/>
          </a:xfrm>
          <a:prstGeom prst="rect">
            <a:avLst/>
          </a:prstGeom>
          <a:noFill/>
        </p:spPr>
        <p:txBody>
          <a:bodyPr wrap="square" rtlCol="0">
            <a:spAutoFit/>
          </a:bodyPr>
          <a:lstStyle/>
          <a:p>
            <a:pPr algn="ctr"/>
            <a:r>
              <a:rPr lang="zh-CN" altLang="en-US">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杨卓毅</a:t>
            </a:r>
            <a:endParaRPr lang="en-US" altLang="zh-CN">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sp>
        <p:nvSpPr>
          <p:cNvPr id="31" name="文本框 30"/>
          <p:cNvSpPr txBox="1"/>
          <p:nvPr/>
        </p:nvSpPr>
        <p:spPr>
          <a:xfrm>
            <a:off x="4398325" y="5057031"/>
            <a:ext cx="3550285" cy="307777"/>
          </a:xfrm>
          <a:prstGeom prst="rect">
            <a:avLst/>
          </a:prstGeom>
          <a:noFill/>
        </p:spPr>
        <p:txBody>
          <a:bodyPr wrap="square" rtlCol="0">
            <a:spAutoFit/>
          </a:bodyPr>
          <a:lstStyle/>
          <a:p>
            <a:pPr algn="ctr"/>
            <a:r>
              <a:rPr lang="en-US" altLang="zh-CN" sz="1400">
                <a:latin typeface="新宋体" panose="02010609030101010101" pitchFamily="49" charset="-122"/>
                <a:ea typeface="新宋体" panose="02010609030101010101" pitchFamily="49" charset="-122"/>
              </a:rPr>
              <a:t>515221650@qq.com</a:t>
            </a:r>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500"/>
                            </p:stCondLst>
                            <p:childTnLst>
                              <p:par>
                                <p:cTn id="25" presetID="5" presetClass="entr" presetSubtype="1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par>
                          <p:cTn id="40" fill="hold">
                            <p:stCondLst>
                              <p:cond delay="3500"/>
                            </p:stCondLst>
                            <p:childTnLst>
                              <p:par>
                                <p:cTn id="41" presetID="10" presetClass="entr" presetSubtype="0" fill="hold" grpId="1"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28" grpId="0" bldLvl="0" animBg="1"/>
      <p:bldP spid="29" grpId="0"/>
      <p:bldP spid="30" grpId="0"/>
      <p:bldP spid="3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3542" y="643813"/>
            <a:ext cx="9822057" cy="5728996"/>
          </a:xfrm>
        </p:spPr>
        <p:txBody>
          <a:bodyPr>
            <a:normAutofit/>
          </a:bodyPr>
          <a:lstStyle/>
          <a:p>
            <a:r>
              <a:rPr lang="en-US" altLang="zh-CN">
                <a:solidFill>
                  <a:schemeClr val="tx1"/>
                </a:solidFill>
              </a:rPr>
              <a:t>F[</a:t>
            </a:r>
            <a:r>
              <a:rPr lang="en-US" altLang="zh-CN" err="1">
                <a:solidFill>
                  <a:schemeClr val="tx1"/>
                </a:solidFill>
              </a:rPr>
              <a:t>i</a:t>
            </a:r>
            <a:r>
              <a:rPr lang="en-US" altLang="zh-CN">
                <a:solidFill>
                  <a:schemeClr val="tx1"/>
                </a:solidFill>
              </a:rPr>
              <a:t>][j][k]</a:t>
            </a:r>
            <a:r>
              <a:rPr lang="zh-CN" altLang="en-US">
                <a:solidFill>
                  <a:schemeClr val="tx1"/>
                </a:solidFill>
              </a:rPr>
              <a:t>表示前</a:t>
            </a:r>
            <a:r>
              <a:rPr lang="en-US" altLang="zh-CN" err="1">
                <a:solidFill>
                  <a:schemeClr val="tx1"/>
                </a:solidFill>
              </a:rPr>
              <a:t>i</a:t>
            </a:r>
            <a:r>
              <a:rPr lang="zh-CN" altLang="en-US">
                <a:solidFill>
                  <a:schemeClr val="tx1"/>
                </a:solidFill>
              </a:rPr>
              <a:t>行，有</a:t>
            </a:r>
            <a:r>
              <a:rPr lang="en-US" altLang="zh-CN">
                <a:solidFill>
                  <a:schemeClr val="tx1"/>
                </a:solidFill>
              </a:rPr>
              <a:t>j</a:t>
            </a:r>
            <a:r>
              <a:rPr lang="zh-CN" altLang="en-US">
                <a:solidFill>
                  <a:schemeClr val="tx1"/>
                </a:solidFill>
              </a:rPr>
              <a:t>列放了一个棋子，有</a:t>
            </a:r>
            <a:r>
              <a:rPr lang="en-US" altLang="zh-CN">
                <a:solidFill>
                  <a:schemeClr val="tx1"/>
                </a:solidFill>
              </a:rPr>
              <a:t>k</a:t>
            </a:r>
            <a:r>
              <a:rPr lang="zh-CN" altLang="en-US">
                <a:solidFill>
                  <a:schemeClr val="tx1"/>
                </a:solidFill>
              </a:rPr>
              <a:t>列放了两个棋子的方案数</a:t>
            </a:r>
            <a:endParaRPr lang="en-US" altLang="zh-CN">
              <a:solidFill>
                <a:schemeClr val="tx1"/>
              </a:solidFill>
            </a:endParaRPr>
          </a:p>
          <a:p>
            <a:r>
              <a:rPr lang="zh-CN" altLang="en-US">
                <a:solidFill>
                  <a:schemeClr val="tx1"/>
                </a:solidFill>
              </a:rPr>
              <a:t>枚举当前行放几个棋子</a:t>
            </a:r>
            <a:endParaRPr lang="en-US" altLang="zh-CN">
              <a:solidFill>
                <a:schemeClr val="tx1"/>
              </a:solidFill>
            </a:endParaRPr>
          </a:p>
          <a:p>
            <a:r>
              <a:rPr lang="en-US" altLang="zh-CN">
                <a:solidFill>
                  <a:schemeClr val="tx1"/>
                </a:solidFill>
              </a:rPr>
              <a:t>N^3</a:t>
            </a:r>
          </a:p>
          <a:p>
            <a:r>
              <a:rPr lang="zh-CN" altLang="en-US">
                <a:solidFill>
                  <a:schemeClr val="tx1"/>
                </a:solidFill>
              </a:rPr>
              <a:t>如果必须放两个呢？</a:t>
            </a:r>
            <a:endParaRPr lang="en-US" altLang="zh-CN">
              <a:solidFill>
                <a:schemeClr val="tx1"/>
              </a:solidFill>
            </a:endParaRPr>
          </a:p>
          <a:p>
            <a:r>
              <a:rPr lang="en-US" altLang="zh-CN">
                <a:solidFill>
                  <a:schemeClr val="tx1"/>
                </a:solidFill>
              </a:rPr>
              <a:t>N^3  or N^2</a:t>
            </a:r>
          </a:p>
          <a:p>
            <a:r>
              <a:rPr lang="en-US" altLang="zh-CN">
                <a:solidFill>
                  <a:schemeClr val="tx1"/>
                </a:solidFill>
              </a:rPr>
              <a:t>F[</a:t>
            </a:r>
            <a:r>
              <a:rPr lang="en-US" altLang="zh-CN" err="1">
                <a:solidFill>
                  <a:schemeClr val="tx1"/>
                </a:solidFill>
              </a:rPr>
              <a:t>i</a:t>
            </a:r>
            <a:r>
              <a:rPr lang="en-US" altLang="zh-CN">
                <a:solidFill>
                  <a:schemeClr val="tx1"/>
                </a:solidFill>
              </a:rPr>
              <a:t>][j] </a:t>
            </a:r>
            <a:r>
              <a:rPr lang="zh-CN" altLang="en-US">
                <a:solidFill>
                  <a:schemeClr val="tx1"/>
                </a:solidFill>
              </a:rPr>
              <a:t>表示前</a:t>
            </a:r>
            <a:r>
              <a:rPr lang="en-US" altLang="zh-CN" err="1">
                <a:solidFill>
                  <a:schemeClr val="tx1"/>
                </a:solidFill>
              </a:rPr>
              <a:t>i</a:t>
            </a:r>
            <a:r>
              <a:rPr lang="zh-CN" altLang="en-US">
                <a:solidFill>
                  <a:schemeClr val="tx1"/>
                </a:solidFill>
              </a:rPr>
              <a:t>行，有</a:t>
            </a:r>
            <a:r>
              <a:rPr lang="en-US" altLang="zh-CN">
                <a:solidFill>
                  <a:schemeClr val="tx1"/>
                </a:solidFill>
              </a:rPr>
              <a:t>j</a:t>
            </a:r>
            <a:r>
              <a:rPr lang="zh-CN" altLang="en-US">
                <a:solidFill>
                  <a:schemeClr val="tx1"/>
                </a:solidFill>
              </a:rPr>
              <a:t>列放了一个棋子的方案数</a:t>
            </a:r>
            <a:endParaRPr lang="en-US" altLang="zh-CN">
              <a:solidFill>
                <a:schemeClr val="tx1"/>
              </a:solidFill>
            </a:endParaRPr>
          </a:p>
          <a:p>
            <a:r>
              <a:rPr lang="zh-CN" altLang="en-US">
                <a:solidFill>
                  <a:schemeClr val="tx1"/>
                </a:solidFill>
              </a:rPr>
              <a:t>抑或是</a:t>
            </a:r>
            <a:r>
              <a:rPr lang="en-US" altLang="zh-CN">
                <a:solidFill>
                  <a:schemeClr val="tx1"/>
                </a:solidFill>
              </a:rPr>
              <a:t>O(N)</a:t>
            </a:r>
          </a:p>
          <a:p>
            <a:r>
              <a:rPr lang="en-US" altLang="zh-CN">
                <a:solidFill>
                  <a:schemeClr val="tx1"/>
                </a:solidFill>
              </a:rPr>
              <a:t>F[</a:t>
            </a:r>
            <a:r>
              <a:rPr lang="en-US" altLang="zh-CN" err="1">
                <a:solidFill>
                  <a:schemeClr val="tx1"/>
                </a:solidFill>
              </a:rPr>
              <a:t>i</a:t>
            </a:r>
            <a:r>
              <a:rPr lang="en-US" altLang="zh-CN">
                <a:solidFill>
                  <a:schemeClr val="tx1"/>
                </a:solidFill>
              </a:rPr>
              <a:t>]</a:t>
            </a:r>
            <a:r>
              <a:rPr lang="zh-CN" altLang="en-US">
                <a:solidFill>
                  <a:schemeClr val="tx1"/>
                </a:solidFill>
              </a:rPr>
              <a:t>表示</a:t>
            </a:r>
            <a:r>
              <a:rPr lang="en-US" altLang="zh-CN" err="1">
                <a:solidFill>
                  <a:schemeClr val="tx1"/>
                </a:solidFill>
              </a:rPr>
              <a:t>i</a:t>
            </a:r>
            <a:r>
              <a:rPr lang="zh-CN" altLang="en-US">
                <a:solidFill>
                  <a:schemeClr val="tx1"/>
                </a:solidFill>
              </a:rPr>
              <a:t>*</a:t>
            </a:r>
            <a:r>
              <a:rPr lang="en-US" altLang="zh-CN" err="1">
                <a:solidFill>
                  <a:schemeClr val="tx1"/>
                </a:solidFill>
              </a:rPr>
              <a:t>i</a:t>
            </a:r>
            <a:r>
              <a:rPr lang="zh-CN" altLang="en-US">
                <a:solidFill>
                  <a:schemeClr val="tx1"/>
                </a:solidFill>
              </a:rPr>
              <a:t>的棋盘的方案数</a:t>
            </a:r>
            <a:endParaRPr lang="en-US" altLang="zh-CN">
              <a:solidFill>
                <a:schemeClr val="tx1"/>
              </a:solidFill>
            </a:endParaRPr>
          </a:p>
          <a:p>
            <a:r>
              <a:rPr lang="zh-CN" altLang="en-US">
                <a:solidFill>
                  <a:schemeClr val="tx1"/>
                </a:solidFill>
              </a:rPr>
              <a:t>用组合数进行计数</a:t>
            </a:r>
            <a:r>
              <a:rPr lang="en-US" altLang="zh-CN" err="1">
                <a:solidFill>
                  <a:schemeClr val="tx1"/>
                </a:solidFill>
              </a:rPr>
              <a:t>dp</a:t>
            </a:r>
            <a:r>
              <a:rPr lang="zh-CN" altLang="en-US">
                <a:solidFill>
                  <a:schemeClr val="tx1"/>
                </a:solidFill>
              </a:rPr>
              <a:t>是很常见的考点</a:t>
            </a:r>
            <a:endParaRPr lang="en-US" altLang="zh-CN">
              <a:solidFill>
                <a:schemeClr val="tx1"/>
              </a:solidFill>
            </a:endParaRPr>
          </a:p>
          <a:p>
            <a:r>
              <a:rPr lang="en-US" altLang="zh-CN" err="1">
                <a:solidFill>
                  <a:schemeClr val="tx1"/>
                </a:solidFill>
              </a:rPr>
              <a:t>Noip</a:t>
            </a:r>
            <a:r>
              <a:rPr lang="en-US" altLang="zh-CN">
                <a:solidFill>
                  <a:schemeClr val="tx1"/>
                </a:solidFill>
              </a:rPr>
              <a:t> 2015 </a:t>
            </a:r>
            <a:r>
              <a:rPr lang="zh-CN" altLang="en-US">
                <a:solidFill>
                  <a:schemeClr val="tx1"/>
                </a:solidFill>
              </a:rPr>
              <a:t>子串</a:t>
            </a:r>
            <a:endParaRPr lang="en-US" altLang="zh-CN">
              <a:solidFill>
                <a:schemeClr val="tx1"/>
              </a:solidFill>
            </a:endParaRPr>
          </a:p>
          <a:p>
            <a:endParaRPr lang="zh-CN" altLang="en-US">
              <a:solidFill>
                <a:schemeClr val="tx1"/>
              </a:solidFill>
            </a:endParaRPr>
          </a:p>
        </p:txBody>
      </p:sp>
    </p:spTree>
    <p:extLst>
      <p:ext uri="{BB962C8B-B14F-4D97-AF65-F5344CB8AC3E}">
        <p14:creationId xmlns:p14="http://schemas.microsoft.com/office/powerpoint/2010/main" val="423654898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B1B2E0-F2FA-461B-9263-5E883C74A805}"/>
              </a:ext>
            </a:extLst>
          </p:cNvPr>
          <p:cNvSpPr>
            <a:spLocks noGrp="1"/>
          </p:cNvSpPr>
          <p:nvPr>
            <p:ph type="title"/>
          </p:nvPr>
        </p:nvSpPr>
        <p:spPr>
          <a:xfrm>
            <a:off x="838200" y="593725"/>
            <a:ext cx="10515600" cy="594995"/>
          </a:xfrm>
        </p:spPr>
        <p:txBody>
          <a:bodyPr>
            <a:normAutofit fontScale="90000"/>
          </a:bodyPr>
          <a:lstStyle/>
          <a:p>
            <a:pPr algn="ctr"/>
            <a:r>
              <a:rPr lang="en-US" altLang="zh-CN"/>
              <a:t>Bzoj </a:t>
            </a:r>
            <a:r>
              <a:rPr lang="en-US" altLang="zh-CN" b="1"/>
              <a:t>2523: [Ctsc2001]</a:t>
            </a:r>
            <a:r>
              <a:rPr lang="zh-CN" altLang="en-US" b="1"/>
              <a:t>聪明的学生</a:t>
            </a:r>
            <a:endParaRPr lang="zh-CN" altLang="en-US"/>
          </a:p>
        </p:txBody>
      </p:sp>
      <p:sp>
        <p:nvSpPr>
          <p:cNvPr id="3" name="内容占位符 2">
            <a:extLst>
              <a:ext uri="{FF2B5EF4-FFF2-40B4-BE49-F238E27FC236}">
                <a16:creationId xmlns:a16="http://schemas.microsoft.com/office/drawing/2014/main" xmlns="" id="{D1507C41-C447-4904-B2E2-74C5910872EB}"/>
              </a:ext>
            </a:extLst>
          </p:cNvPr>
          <p:cNvSpPr>
            <a:spLocks noGrp="1"/>
          </p:cNvSpPr>
          <p:nvPr>
            <p:ph idx="1"/>
          </p:nvPr>
        </p:nvSpPr>
        <p:spPr>
          <a:xfrm>
            <a:off x="702906" y="1404257"/>
            <a:ext cx="10786188" cy="4049486"/>
          </a:xfrm>
        </p:spPr>
        <p:txBody>
          <a:bodyPr>
            <a:noAutofit/>
          </a:bodyPr>
          <a:lstStyle/>
          <a:p>
            <a:pPr>
              <a:lnSpc>
                <a:spcPct val="100000"/>
              </a:lnSpc>
            </a:pPr>
            <a:r>
              <a:rPr lang="zh-CN" altLang="en-US" sz="1800"/>
              <a:t>一位教授逻辑学的教授有三名非常善于推理且精于心算的学生</a:t>
            </a:r>
            <a:r>
              <a:rPr lang="en-US" altLang="zh-CN" sz="1800"/>
              <a:t>A</a:t>
            </a:r>
            <a:r>
              <a:rPr lang="zh-CN" altLang="en-US" sz="1800"/>
              <a:t>，</a:t>
            </a:r>
            <a:r>
              <a:rPr lang="en-US" altLang="zh-CN" sz="1800"/>
              <a:t>B</a:t>
            </a:r>
            <a:r>
              <a:rPr lang="zh-CN" altLang="en-US" sz="1800"/>
              <a:t>和</a:t>
            </a:r>
            <a:r>
              <a:rPr lang="en-US" altLang="zh-CN" sz="1800"/>
              <a:t>C</a:t>
            </a:r>
            <a:r>
              <a:rPr lang="zh-CN" altLang="en-US" sz="1800"/>
              <a:t>。有一天</a:t>
            </a:r>
            <a:r>
              <a:rPr lang="en-US" altLang="zh-CN" sz="1800"/>
              <a:t>,</a:t>
            </a:r>
            <a:r>
              <a:rPr lang="zh-CN" altLang="en-US" sz="1800"/>
              <a:t>教授给他们三人出了一道题：教授在每个人脑门上贴了一张纸条并告诉他们，每个人的纸条上都写了一个正整数，且某两个数的和等于第三个。于是，每个学生都能看见贴在另外两个同学头上的整数，但却看不见自己的数。</a:t>
            </a:r>
          </a:p>
          <a:p>
            <a:pPr>
              <a:lnSpc>
                <a:spcPct val="100000"/>
              </a:lnSpc>
            </a:pPr>
            <a:r>
              <a:rPr lang="zh-CN" altLang="en-US" sz="1800"/>
              <a:t>这时，教授先对学生</a:t>
            </a:r>
            <a:r>
              <a:rPr lang="en-US" altLang="zh-CN" sz="1800"/>
              <a:t>A</a:t>
            </a:r>
            <a:r>
              <a:rPr lang="zh-CN" altLang="en-US" sz="1800"/>
              <a:t>发问了：“你能猜出自己的数吗？”</a:t>
            </a:r>
            <a:r>
              <a:rPr lang="en-US" altLang="zh-CN" sz="1800"/>
              <a:t>A</a:t>
            </a:r>
            <a:r>
              <a:rPr lang="zh-CN" altLang="en-US" sz="1800"/>
              <a:t>回答：“不能。”</a:t>
            </a:r>
          </a:p>
          <a:p>
            <a:pPr>
              <a:lnSpc>
                <a:spcPct val="100000"/>
              </a:lnSpc>
            </a:pPr>
            <a:r>
              <a:rPr lang="zh-CN" altLang="en-US" sz="1800"/>
              <a:t>教授又转身问学生</a:t>
            </a:r>
            <a:r>
              <a:rPr lang="en-US" altLang="zh-CN" sz="1800"/>
              <a:t>B</a:t>
            </a:r>
            <a:r>
              <a:rPr lang="zh-CN" altLang="en-US" sz="1800"/>
              <a:t>：“你能猜出自己的数吗？”</a:t>
            </a:r>
            <a:r>
              <a:rPr lang="en-US" altLang="zh-CN" sz="1800"/>
              <a:t>B</a:t>
            </a:r>
            <a:r>
              <a:rPr lang="zh-CN" altLang="en-US" sz="1800"/>
              <a:t>想了想，也回答：“不能。”</a:t>
            </a:r>
          </a:p>
          <a:p>
            <a:pPr>
              <a:lnSpc>
                <a:spcPct val="100000"/>
              </a:lnSpc>
            </a:pPr>
            <a:r>
              <a:rPr lang="zh-CN" altLang="en-US" sz="1800"/>
              <a:t>教授再问学生</a:t>
            </a:r>
            <a:r>
              <a:rPr lang="en-US" altLang="zh-CN" sz="1800"/>
              <a:t>C</a:t>
            </a:r>
            <a:r>
              <a:rPr lang="zh-CN" altLang="en-US" sz="1800"/>
              <a:t>同样的问题，</a:t>
            </a:r>
            <a:r>
              <a:rPr lang="en-US" altLang="zh-CN" sz="1800"/>
              <a:t>C</a:t>
            </a:r>
            <a:r>
              <a:rPr lang="zh-CN" altLang="en-US" sz="1800"/>
              <a:t>思考了片刻后，摇了摇头：“不能”。</a:t>
            </a:r>
          </a:p>
          <a:p>
            <a:pPr>
              <a:lnSpc>
                <a:spcPct val="100000"/>
              </a:lnSpc>
            </a:pPr>
            <a:r>
              <a:rPr lang="zh-CN" altLang="en-US" sz="1800"/>
              <a:t>接着，教授又重新问</a:t>
            </a:r>
            <a:r>
              <a:rPr lang="en-US" altLang="zh-CN" sz="1800"/>
              <a:t>A</a:t>
            </a:r>
            <a:r>
              <a:rPr lang="zh-CN" altLang="en-US" sz="1800"/>
              <a:t>同样的问题，再问</a:t>
            </a:r>
            <a:r>
              <a:rPr lang="en-US" altLang="zh-CN" sz="1800"/>
              <a:t>B</a:t>
            </a:r>
            <a:r>
              <a:rPr lang="zh-CN" altLang="en-US" sz="1800"/>
              <a:t>和</a:t>
            </a:r>
            <a:r>
              <a:rPr lang="en-US" altLang="zh-CN" sz="1800"/>
              <a:t>C</a:t>
            </a:r>
            <a:r>
              <a:rPr lang="zh-CN" altLang="en-US" sz="1800"/>
              <a:t>，</a:t>
            </a:r>
            <a:r>
              <a:rPr lang="en-US" altLang="zh-CN" sz="1800"/>
              <a:t>……</a:t>
            </a:r>
            <a:r>
              <a:rPr lang="zh-CN" altLang="en-US" sz="1800"/>
              <a:t>，经过若干轮的提问之后，当教授再次询问某人时，此人突然露出了得意的笑容，把贴在自己头上的那个数准确无误的报了出来。</a:t>
            </a:r>
          </a:p>
          <a:p>
            <a:pPr>
              <a:lnSpc>
                <a:spcPct val="100000"/>
              </a:lnSpc>
            </a:pPr>
            <a:r>
              <a:rPr lang="zh-CN" altLang="en-US" sz="1800"/>
              <a:t>如果告诉你：教授在第</a:t>
            </a:r>
            <a:r>
              <a:rPr lang="en-US" altLang="zh-CN" sz="1800"/>
              <a:t>N</a:t>
            </a:r>
            <a:r>
              <a:rPr lang="zh-CN" altLang="en-US" sz="1800"/>
              <a:t>次提问时，轮到回答问题的那个人猜出了贴在自己头上的数是</a:t>
            </a:r>
            <a:r>
              <a:rPr lang="en-US" altLang="zh-CN" sz="1800"/>
              <a:t>M</a:t>
            </a:r>
            <a:r>
              <a:rPr lang="zh-CN" altLang="en-US" sz="1800"/>
              <a:t>，你能推断出另外两个学生的头上贴的是什么数吗？</a:t>
            </a:r>
          </a:p>
          <a:p>
            <a:pPr>
              <a:lnSpc>
                <a:spcPct val="100000"/>
              </a:lnSpc>
            </a:pPr>
            <a:r>
              <a:rPr lang="zh-CN" altLang="en-US" sz="1800"/>
              <a:t>在没有人猜出自己头上的数之前，大家对教授提问的回答始终都是“不能”；而且除此之外在</a:t>
            </a:r>
            <a:r>
              <a:rPr lang="en-US" altLang="zh-CN" sz="1800"/>
              <a:t>A</a:t>
            </a:r>
            <a:r>
              <a:rPr lang="zh-CN" altLang="en-US" sz="1800"/>
              <a:t>，</a:t>
            </a:r>
            <a:r>
              <a:rPr lang="en-US" altLang="zh-CN" sz="1800"/>
              <a:t>B</a:t>
            </a:r>
            <a:r>
              <a:rPr lang="zh-CN" altLang="en-US" sz="1800"/>
              <a:t>，</a:t>
            </a:r>
            <a:r>
              <a:rPr lang="en-US" altLang="zh-CN" sz="1800"/>
              <a:t>C</a:t>
            </a:r>
            <a:r>
              <a:rPr lang="zh-CN" altLang="en-US" sz="1800"/>
              <a:t>之间是没有进行任何信息交流的。稍经分析和推理，你将得出以下结论：总是头上贴着最大的那个数的人最先猜出自己头上的数。</a:t>
            </a:r>
            <a:endParaRPr lang="en-US" altLang="zh-CN" sz="1800"/>
          </a:p>
          <a:p>
            <a:pPr>
              <a:lnSpc>
                <a:spcPct val="100000"/>
              </a:lnSpc>
            </a:pPr>
            <a:r>
              <a:rPr lang="zh-CN" altLang="en-US" sz="1800"/>
              <a:t>多组解全部输出。</a:t>
            </a:r>
            <a:r>
              <a:rPr lang="pt-BR" altLang="zh-CN" sz="1800"/>
              <a:t>0&lt;N&lt;500; 0&lt;M&lt;30000</a:t>
            </a:r>
          </a:p>
          <a:p>
            <a:pPr>
              <a:lnSpc>
                <a:spcPct val="100000"/>
              </a:lnSpc>
            </a:pPr>
            <a:endParaRPr lang="zh-CN" altLang="en-US" sz="1800"/>
          </a:p>
        </p:txBody>
      </p:sp>
    </p:spTree>
    <p:extLst>
      <p:ext uri="{BB962C8B-B14F-4D97-AF65-F5344CB8AC3E}">
        <p14:creationId xmlns:p14="http://schemas.microsoft.com/office/powerpoint/2010/main" val="60161983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EFC9CAE-B35B-4F42-A613-F42030F51CCE}"/>
              </a:ext>
            </a:extLst>
          </p:cNvPr>
          <p:cNvSpPr>
            <a:spLocks noGrp="1"/>
          </p:cNvSpPr>
          <p:nvPr>
            <p:ph idx="1"/>
          </p:nvPr>
        </p:nvSpPr>
        <p:spPr>
          <a:xfrm>
            <a:off x="807720" y="986418"/>
            <a:ext cx="9601196" cy="3787884"/>
          </a:xfrm>
        </p:spPr>
        <p:txBody>
          <a:bodyPr>
            <a:noAutofit/>
          </a:bodyPr>
          <a:lstStyle/>
          <a:p>
            <a:pPr>
              <a:lnSpc>
                <a:spcPct val="120000"/>
              </a:lnSpc>
            </a:pPr>
            <a:r>
              <a:rPr lang="zh-CN" altLang="en-US" sz="1800"/>
              <a:t>最后一句话非常有用</a:t>
            </a:r>
            <a:endParaRPr lang="en-US" altLang="zh-CN" sz="1800"/>
          </a:p>
          <a:p>
            <a:pPr>
              <a:lnSpc>
                <a:spcPct val="120000"/>
              </a:lnSpc>
            </a:pPr>
            <a:r>
              <a:rPr lang="zh-CN" altLang="en-US" sz="1800"/>
              <a:t>模拟一个数据</a:t>
            </a:r>
            <a:endParaRPr lang="en-US" altLang="zh-CN" sz="1800"/>
          </a:p>
          <a:p>
            <a:pPr>
              <a:lnSpc>
                <a:spcPct val="120000"/>
              </a:lnSpc>
            </a:pPr>
            <a:r>
              <a:rPr lang="en-US" altLang="zh-CN" sz="1800"/>
              <a:t>3 7 10</a:t>
            </a:r>
          </a:p>
          <a:p>
            <a:pPr>
              <a:lnSpc>
                <a:spcPct val="120000"/>
              </a:lnSpc>
            </a:pPr>
            <a:r>
              <a:rPr lang="zh-CN" altLang="en-US" sz="1800"/>
              <a:t>先看一下怎么样可以推出这三个数字，对于一个人，加入它看到的是</a:t>
            </a:r>
            <a:r>
              <a:rPr lang="en-US" altLang="zh-CN" sz="1800"/>
              <a:t>x</a:t>
            </a:r>
            <a:r>
              <a:rPr lang="zh-CN" altLang="en-US" sz="1800"/>
              <a:t>，</a:t>
            </a:r>
            <a:r>
              <a:rPr lang="en-US" altLang="zh-CN" sz="1800"/>
              <a:t>y</a:t>
            </a:r>
            <a:r>
              <a:rPr lang="zh-CN" altLang="en-US" sz="1800"/>
              <a:t>，那么显然他头上的数只可能是</a:t>
            </a:r>
            <a:r>
              <a:rPr lang="en-US" altLang="zh-CN" sz="1800" err="1"/>
              <a:t>x+y</a:t>
            </a:r>
            <a:r>
              <a:rPr lang="zh-CN" altLang="en-US" sz="1800"/>
              <a:t>或者</a:t>
            </a:r>
            <a:r>
              <a:rPr lang="en-US" altLang="zh-CN" sz="1800"/>
              <a:t>|x-y|</a:t>
            </a:r>
            <a:r>
              <a:rPr lang="zh-CN" altLang="en-US" sz="1800"/>
              <a:t>。根据提示，显然最先得出结论的那个人头上的数字只可能是</a:t>
            </a:r>
            <a:r>
              <a:rPr lang="en-US" altLang="zh-CN" sz="1800" err="1"/>
              <a:t>x+y</a:t>
            </a:r>
            <a:r>
              <a:rPr lang="zh-CN" altLang="en-US" sz="1800"/>
              <a:t>，也就是他排除了</a:t>
            </a:r>
            <a:r>
              <a:rPr lang="en-US" altLang="zh-CN" sz="1800"/>
              <a:t>|x-y|</a:t>
            </a:r>
            <a:r>
              <a:rPr lang="zh-CN" altLang="en-US" sz="1800"/>
              <a:t>的可能；那么他是怎么排除的呢？，显然他可以假设如果自己头上的是</a:t>
            </a:r>
            <a:r>
              <a:rPr lang="en-US" altLang="zh-CN" sz="1800"/>
              <a:t>|x-y|</a:t>
            </a:r>
            <a:r>
              <a:rPr lang="zh-CN" altLang="en-US" sz="1800"/>
              <a:t>，那么他显然不是最大的，那么最大的那个人肯定在之前某一轮就推理出来了；那么如果到了那一轮还没有人推理出来，那么下一次到他的时候他就能知道自己是</a:t>
            </a:r>
            <a:r>
              <a:rPr lang="en-US" altLang="zh-CN" sz="1800" err="1"/>
              <a:t>x+y</a:t>
            </a:r>
            <a:r>
              <a:rPr lang="zh-CN" altLang="en-US" sz="1800"/>
              <a:t>了。</a:t>
            </a:r>
            <a:endParaRPr lang="en-US" altLang="zh-CN" sz="1800"/>
          </a:p>
          <a:p>
            <a:pPr>
              <a:lnSpc>
                <a:spcPct val="120000"/>
              </a:lnSpc>
            </a:pPr>
            <a:r>
              <a:rPr lang="zh-CN" altLang="en-US" sz="1800"/>
              <a:t>因此如果给定一个三元组类似于</a:t>
            </a:r>
            <a:r>
              <a:rPr lang="en-US" altLang="zh-CN" sz="1800"/>
              <a:t>(</a:t>
            </a:r>
            <a:r>
              <a:rPr lang="en-US" altLang="zh-CN" sz="1800" err="1"/>
              <a:t>x,x+y,y</a:t>
            </a:r>
            <a:r>
              <a:rPr lang="en-US" altLang="zh-CN" sz="1800"/>
              <a:t>)</a:t>
            </a:r>
            <a:r>
              <a:rPr lang="zh-CN" altLang="en-US" sz="1800"/>
              <a:t>，不妨设</a:t>
            </a:r>
            <a:r>
              <a:rPr lang="en-US" altLang="zh-CN" sz="1800"/>
              <a:t>x&gt;y</a:t>
            </a:r>
            <a:r>
              <a:rPr lang="zh-CN" altLang="en-US" sz="1800"/>
              <a:t>，那么递归调用可以得到</a:t>
            </a:r>
            <a:r>
              <a:rPr lang="en-US" altLang="zh-CN" sz="1800"/>
              <a:t>(</a:t>
            </a:r>
            <a:r>
              <a:rPr lang="en-US" altLang="zh-CN" sz="1800" err="1"/>
              <a:t>x,x-y,y</a:t>
            </a:r>
            <a:r>
              <a:rPr lang="en-US" altLang="zh-CN" sz="1800"/>
              <a:t>)</a:t>
            </a:r>
            <a:r>
              <a:rPr lang="zh-CN" altLang="en-US" sz="1800"/>
              <a:t>的最小猜测次数，那么如果在这个次数还没有猜出来的话，显然中间那个人就知道自己是</a:t>
            </a:r>
            <a:r>
              <a:rPr lang="en-US" altLang="zh-CN" sz="1800" err="1"/>
              <a:t>x+y</a:t>
            </a:r>
            <a:r>
              <a:rPr lang="zh-CN" altLang="en-US" sz="1800"/>
              <a:t>了，因此有</a:t>
            </a:r>
            <a:r>
              <a:rPr lang="en-US" altLang="zh-CN" sz="1800"/>
              <a:t>(</a:t>
            </a:r>
            <a:r>
              <a:rPr lang="en-US" altLang="zh-CN" sz="1800" err="1"/>
              <a:t>x,x+y,y</a:t>
            </a:r>
            <a:r>
              <a:rPr lang="en-US" altLang="zh-CN" sz="1800"/>
              <a:t>)=(</a:t>
            </a:r>
            <a:r>
              <a:rPr lang="en-US" altLang="zh-CN" sz="1800" err="1"/>
              <a:t>x,x-y,y</a:t>
            </a:r>
            <a:r>
              <a:rPr lang="en-US" altLang="zh-CN" sz="1800"/>
              <a:t>)+1</a:t>
            </a:r>
            <a:r>
              <a:rPr lang="zh-CN" altLang="en-US" sz="1800"/>
              <a:t>；其余情况同理可得。</a:t>
            </a:r>
            <a:endParaRPr lang="en-US" altLang="zh-CN" sz="1800"/>
          </a:p>
          <a:p>
            <a:pPr>
              <a:lnSpc>
                <a:spcPct val="120000"/>
              </a:lnSpc>
            </a:pPr>
            <a:r>
              <a:rPr lang="zh-CN" altLang="en-US" sz="1800"/>
              <a:t>先枚举其中一个数，再判断它的猜测次数是否等于答案</a:t>
            </a:r>
            <a:endParaRPr lang="en-US" altLang="zh-CN" sz="1800"/>
          </a:p>
          <a:p>
            <a:pPr>
              <a:lnSpc>
                <a:spcPct val="120000"/>
              </a:lnSpc>
            </a:pPr>
            <a:r>
              <a:rPr lang="zh-CN" altLang="en-US" sz="1800"/>
              <a:t>就是递归的过程</a:t>
            </a:r>
            <a:endParaRPr lang="en-US" altLang="zh-CN" sz="1800"/>
          </a:p>
          <a:p>
            <a:pPr>
              <a:lnSpc>
                <a:spcPct val="120000"/>
              </a:lnSpc>
            </a:pPr>
            <a:endParaRPr lang="zh-CN" altLang="en-US" sz="1800"/>
          </a:p>
        </p:txBody>
      </p:sp>
    </p:spTree>
    <p:extLst>
      <p:ext uri="{BB962C8B-B14F-4D97-AF65-F5344CB8AC3E}">
        <p14:creationId xmlns:p14="http://schemas.microsoft.com/office/powerpoint/2010/main" val="164909774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801700" y="2918376"/>
            <a:ext cx="3070101" cy="1198880"/>
          </a:xfrm>
          <a:prstGeom prst="rect">
            <a:avLst/>
          </a:prstGeom>
          <a:noFill/>
        </p:spPr>
        <p:txBody>
          <a:bodyPr wrap="square" rtlCol="0">
            <a:spAutoFit/>
          </a:bodyPr>
          <a:lstStyle/>
          <a:p>
            <a:pPr algn="dist"/>
            <a:r>
              <a:rPr lang="zh-CN" altLang="en-US" sz="7200"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mn-ea"/>
              </a:rPr>
              <a:t>二分</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09040"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02</a:t>
            </a:r>
          </a:p>
        </p:txBody>
      </p:sp>
      <p:sp>
        <p:nvSpPr>
          <p:cNvPr id="30" name="文本框 29"/>
          <p:cNvSpPr txBox="1"/>
          <p:nvPr/>
        </p:nvSpPr>
        <p:spPr>
          <a:xfrm>
            <a:off x="5416393" y="4730115"/>
            <a:ext cx="2464435" cy="368300"/>
          </a:xfrm>
          <a:prstGeom prst="rect">
            <a:avLst/>
          </a:prstGeom>
          <a:noFill/>
        </p:spPr>
        <p:txBody>
          <a:bodyPr wrap="square" rtlCol="0" anchor="t">
            <a:spAutoFit/>
          </a:bodyPr>
          <a:lstStyle/>
          <a:p>
            <a:pPr>
              <a:spcBef>
                <a:spcPts val="500"/>
              </a:spcBef>
              <a:defRPr/>
            </a:pPr>
            <a:r>
              <a:rPr lang="en-US" altLang="zh-CN">
                <a:latin typeface="站酷快乐体2016修订版" panose="02010600030101010101" charset="-122"/>
                <a:ea typeface="站酷快乐体2016修订版" panose="02010600030101010101" charset="-122"/>
                <a:cs typeface="站酷快乐体2016修订版" panose="02010600030101010101" charset="-122"/>
              </a:rPr>
              <a:t>Binary Search</a:t>
            </a:r>
            <a:endParaRPr lang="zh-CN" altLang="zh-CN">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4FC82A-19C2-4B95-AE51-5148D4A3BA1B}"/>
              </a:ext>
            </a:extLst>
          </p:cNvPr>
          <p:cNvSpPr>
            <a:spLocks noGrp="1"/>
          </p:cNvSpPr>
          <p:nvPr>
            <p:ph type="title"/>
          </p:nvPr>
        </p:nvSpPr>
        <p:spPr>
          <a:xfrm>
            <a:off x="5257800" y="1179714"/>
            <a:ext cx="2636520" cy="1325563"/>
          </a:xfrm>
        </p:spPr>
        <p:txBody>
          <a:bodyPr/>
          <a:lstStyle/>
          <a:p>
            <a:r>
              <a:rPr lang="zh-CN" altLang="en-US"/>
              <a:t>二分</a:t>
            </a:r>
          </a:p>
        </p:txBody>
      </p:sp>
      <p:pic>
        <p:nvPicPr>
          <p:cNvPr id="8" name="内容占位符 7">
            <a:extLst>
              <a:ext uri="{FF2B5EF4-FFF2-40B4-BE49-F238E27FC236}">
                <a16:creationId xmlns:a16="http://schemas.microsoft.com/office/drawing/2014/main" xmlns="" id="{F01263A0-F20A-4381-BA10-D89BB4E48967}"/>
              </a:ext>
            </a:extLst>
          </p:cNvPr>
          <p:cNvPicPr>
            <a:picLocks noGrp="1" noChangeAspect="1"/>
          </p:cNvPicPr>
          <p:nvPr>
            <p:ph idx="1"/>
          </p:nvPr>
        </p:nvPicPr>
        <p:blipFill>
          <a:blip r:embed="rId2"/>
          <a:stretch>
            <a:fillRect/>
          </a:stretch>
        </p:blipFill>
        <p:spPr>
          <a:xfrm>
            <a:off x="1411933" y="3807761"/>
            <a:ext cx="9601200" cy="1960743"/>
          </a:xfrm>
          <a:prstGeom prst="rect">
            <a:avLst/>
          </a:prstGeom>
        </p:spPr>
      </p:pic>
      <p:sp>
        <p:nvSpPr>
          <p:cNvPr id="3" name="文本框 2">
            <a:extLst>
              <a:ext uri="{FF2B5EF4-FFF2-40B4-BE49-F238E27FC236}">
                <a16:creationId xmlns:a16="http://schemas.microsoft.com/office/drawing/2014/main" xmlns="" id="{05E0CA84-5C74-4C37-BC0C-86A6B49B787E}"/>
              </a:ext>
            </a:extLst>
          </p:cNvPr>
          <p:cNvSpPr txBox="1"/>
          <p:nvPr/>
        </p:nvSpPr>
        <p:spPr>
          <a:xfrm>
            <a:off x="1373627" y="2342353"/>
            <a:ext cx="9444745" cy="707886"/>
          </a:xfrm>
          <a:prstGeom prst="rect">
            <a:avLst/>
          </a:prstGeom>
          <a:noFill/>
        </p:spPr>
        <p:txBody>
          <a:bodyPr wrap="square" rtlCol="0">
            <a:spAutoFit/>
          </a:bodyPr>
          <a:lstStyle/>
          <a:p>
            <a:r>
              <a:rPr lang="zh-CN" altLang="en-US" sz="2000">
                <a:latin typeface="+mn-ea"/>
              </a:rPr>
              <a:t>二分查找也称折半查找（</a:t>
            </a:r>
            <a:r>
              <a:rPr lang="en-US" altLang="zh-CN" sz="2000">
                <a:latin typeface="+mn-ea"/>
              </a:rPr>
              <a:t>Binary Search</a:t>
            </a:r>
            <a:r>
              <a:rPr lang="zh-CN" altLang="en-US" sz="2000">
                <a:latin typeface="+mn-ea"/>
              </a:rPr>
              <a:t>），它是一种效率较高的查找方法。但是，折半查找要求线性表必须采用顺序存储结构，而且表中元素按关键字有序排列。 </a:t>
            </a:r>
          </a:p>
        </p:txBody>
      </p:sp>
      <p:sp>
        <p:nvSpPr>
          <p:cNvPr id="4" name="Rectangle 1">
            <a:extLst>
              <a:ext uri="{FF2B5EF4-FFF2-40B4-BE49-F238E27FC236}">
                <a16:creationId xmlns:a16="http://schemas.microsoft.com/office/drawing/2014/main" xmlns="" id="{B01E7BF6-3E20-43AD-ADA5-0354A1ED4E48}"/>
              </a:ext>
            </a:extLst>
          </p:cNvPr>
          <p:cNvSpPr>
            <a:spLocks noChangeArrowheads="1"/>
          </p:cNvSpPr>
          <p:nvPr/>
        </p:nvSpPr>
        <p:spPr bwMode="auto">
          <a:xfrm>
            <a:off x="-127247" y="-6138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二分查找也称折半查找（Binary Search），它是一种效率较高的查找方法。但是，折半查找要求线性表必须采用顺序存储结构，而且表中元素按关键字有序排列。</a:t>
            </a:r>
            <a:r>
              <a:rPr kumimoji="0" lang="zh-CN" altLang="zh-CN" sz="700" b="0" i="0" u="none" strike="noStrike" cap="none" normalizeH="0" baseline="30000">
                <a:ln>
                  <a:noFill/>
                </a:ln>
                <a:solidFill>
                  <a:srgbClr val="3366CC"/>
                </a:solidFill>
                <a:effectLst/>
                <a:latin typeface="Arial" panose="020B0604020202020204" pitchFamily="34" charset="0"/>
                <a:cs typeface="Arial" panose="020B0604020202020204" pitchFamily="34" charset="0"/>
              </a:rPr>
              <a:t> [1]</a:t>
            </a:r>
            <a:r>
              <a:rPr kumimoji="0" lang="zh-CN" altLang="zh-CN" b="0" i="0" u="none" strike="noStrike" cap="none" normalizeH="0" baseline="0">
                <a:ln>
                  <a:noFill/>
                </a:ln>
                <a:solidFill>
                  <a:srgbClr val="136EC2"/>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
            </a:r>
            <a:b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FF58E5A5-6F5A-4950-B16C-E95C1F6DDEE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二分查找也称折半查找（Binary Search），它是一种效率较高的查找方法。但是，折半查找要求线性表必须采用顺序存储结构，而且表中元素按关键字有序排列。</a:t>
            </a:r>
            <a:r>
              <a:rPr kumimoji="0" lang="zh-CN" altLang="zh-CN" sz="700" b="0" i="0" u="none" strike="noStrike" cap="none" normalizeH="0" baseline="30000">
                <a:ln>
                  <a:noFill/>
                </a:ln>
                <a:solidFill>
                  <a:srgbClr val="3366CC"/>
                </a:solidFill>
                <a:effectLst/>
                <a:latin typeface="Arial" panose="020B0604020202020204" pitchFamily="34" charset="0"/>
                <a:cs typeface="Arial" panose="020B0604020202020204" pitchFamily="34" charset="0"/>
              </a:rPr>
              <a:t> [1]</a:t>
            </a:r>
            <a:r>
              <a:rPr kumimoji="0" lang="zh-CN" altLang="zh-CN" b="0" i="0" u="none" strike="noStrike" cap="none" normalizeH="0" baseline="0">
                <a:ln>
                  <a:noFill/>
                </a:ln>
                <a:solidFill>
                  <a:srgbClr val="136EC2"/>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
            </a:r>
            <a:b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0039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6352A5-5BC1-4E50-AF1F-B1E85C932B28}"/>
              </a:ext>
            </a:extLst>
          </p:cNvPr>
          <p:cNvSpPr>
            <a:spLocks noGrp="1"/>
          </p:cNvSpPr>
          <p:nvPr>
            <p:ph type="title"/>
          </p:nvPr>
        </p:nvSpPr>
        <p:spPr>
          <a:xfrm>
            <a:off x="838200" y="679925"/>
            <a:ext cx="10515600" cy="1325563"/>
          </a:xfrm>
        </p:spPr>
        <p:txBody>
          <a:bodyPr/>
          <a:lstStyle/>
          <a:p>
            <a:pPr algn="ctr"/>
            <a:r>
              <a:rPr lang="zh-CN" altLang="en-US"/>
              <a:t>模板</a:t>
            </a:r>
          </a:p>
        </p:txBody>
      </p:sp>
      <p:sp>
        <p:nvSpPr>
          <p:cNvPr id="3" name="内容占位符 2">
            <a:extLst>
              <a:ext uri="{FF2B5EF4-FFF2-40B4-BE49-F238E27FC236}">
                <a16:creationId xmlns:a16="http://schemas.microsoft.com/office/drawing/2014/main" xmlns="" id="{D588206D-03CF-47F4-A1D8-4E4B272B58AC}"/>
              </a:ext>
            </a:extLst>
          </p:cNvPr>
          <p:cNvSpPr>
            <a:spLocks noGrp="1"/>
          </p:cNvSpPr>
          <p:nvPr>
            <p:ph idx="1"/>
          </p:nvPr>
        </p:nvSpPr>
        <p:spPr/>
        <p:txBody>
          <a:bodyPr/>
          <a:lstStyle/>
          <a:p>
            <a:r>
              <a:rPr lang="zh-CN" altLang="en-US"/>
              <a:t>一个升序数组</a:t>
            </a:r>
            <a:r>
              <a:rPr lang="en-US" altLang="zh-CN"/>
              <a:t>A</a:t>
            </a:r>
            <a:r>
              <a:rPr lang="zh-CN" altLang="en-US"/>
              <a:t>，求第一个比</a:t>
            </a:r>
            <a:r>
              <a:rPr lang="en-US" altLang="zh-CN"/>
              <a:t>x</a:t>
            </a:r>
            <a:r>
              <a:rPr lang="zh-CN" altLang="en-US"/>
              <a:t>大的数是谁。</a:t>
            </a:r>
            <a:endParaRPr lang="en-US" altLang="zh-CN"/>
          </a:p>
          <a:p>
            <a:endParaRPr lang="zh-CN" altLang="en-US"/>
          </a:p>
        </p:txBody>
      </p:sp>
      <p:pic>
        <p:nvPicPr>
          <p:cNvPr id="4" name="图片 3">
            <a:extLst>
              <a:ext uri="{FF2B5EF4-FFF2-40B4-BE49-F238E27FC236}">
                <a16:creationId xmlns:a16="http://schemas.microsoft.com/office/drawing/2014/main" xmlns="" id="{F381545B-95AA-453F-A576-F2ECB9EBAA34}"/>
              </a:ext>
            </a:extLst>
          </p:cNvPr>
          <p:cNvPicPr>
            <a:picLocks noChangeAspect="1"/>
          </p:cNvPicPr>
          <p:nvPr/>
        </p:nvPicPr>
        <p:blipFill>
          <a:blip r:embed="rId2"/>
          <a:stretch>
            <a:fillRect/>
          </a:stretch>
        </p:blipFill>
        <p:spPr>
          <a:xfrm>
            <a:off x="1651108" y="3429000"/>
            <a:ext cx="3705225" cy="2133600"/>
          </a:xfrm>
          <a:prstGeom prst="rect">
            <a:avLst/>
          </a:prstGeom>
        </p:spPr>
      </p:pic>
    </p:spTree>
    <p:extLst>
      <p:ext uri="{BB962C8B-B14F-4D97-AF65-F5344CB8AC3E}">
        <p14:creationId xmlns:p14="http://schemas.microsoft.com/office/powerpoint/2010/main" val="17503470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6D6393-3E4D-4316-B596-AC6994CE064F}"/>
              </a:ext>
            </a:extLst>
          </p:cNvPr>
          <p:cNvSpPr>
            <a:spLocks noGrp="1"/>
          </p:cNvSpPr>
          <p:nvPr>
            <p:ph type="title"/>
          </p:nvPr>
        </p:nvSpPr>
        <p:spPr>
          <a:xfrm>
            <a:off x="594360" y="791845"/>
            <a:ext cx="10515600" cy="1325563"/>
          </a:xfrm>
        </p:spPr>
        <p:txBody>
          <a:bodyPr/>
          <a:lstStyle/>
          <a:p>
            <a:pPr algn="ctr"/>
            <a:r>
              <a:rPr lang="zh-CN" altLang="en-US"/>
              <a:t>二分答案</a:t>
            </a:r>
          </a:p>
        </p:txBody>
      </p:sp>
      <p:sp>
        <p:nvSpPr>
          <p:cNvPr id="3" name="内容占位符 2">
            <a:extLst>
              <a:ext uri="{FF2B5EF4-FFF2-40B4-BE49-F238E27FC236}">
                <a16:creationId xmlns:a16="http://schemas.microsoft.com/office/drawing/2014/main" xmlns="" id="{D334FE23-4EAD-473F-A06A-23CD93C2AE14}"/>
              </a:ext>
            </a:extLst>
          </p:cNvPr>
          <p:cNvSpPr>
            <a:spLocks noGrp="1"/>
          </p:cNvSpPr>
          <p:nvPr>
            <p:ph idx="1"/>
          </p:nvPr>
        </p:nvSpPr>
        <p:spPr/>
        <p:txBody>
          <a:bodyPr>
            <a:normAutofit/>
          </a:bodyPr>
          <a:lstStyle/>
          <a:p>
            <a:r>
              <a:rPr lang="zh-CN" altLang="en-US"/>
              <a:t>仅仅是在一个数组里二分查找是很简单的，很少会成为考点，更多的则是会考二分答案。</a:t>
            </a:r>
            <a:endParaRPr lang="en-US" altLang="zh-CN"/>
          </a:p>
          <a:p>
            <a:r>
              <a:rPr lang="zh-CN" altLang="en-US"/>
              <a:t>当题目里要求使某个东西的最小值最大或者最大值最小，且答案满足单调性，这时候就可以二分答案了，验证答案的时候通常需要贪心。</a:t>
            </a:r>
            <a:endParaRPr lang="en-US" altLang="zh-CN"/>
          </a:p>
          <a:p>
            <a:r>
              <a:rPr lang="zh-CN" altLang="en-US"/>
              <a:t>单调性</a:t>
            </a:r>
            <a:endParaRPr lang="en-US" altLang="zh-CN"/>
          </a:p>
          <a:p>
            <a:r>
              <a:rPr lang="zh-CN" altLang="en-US"/>
              <a:t>即如果答案是</a:t>
            </a:r>
            <a:r>
              <a:rPr lang="en-US" altLang="zh-CN" err="1"/>
              <a:t>ans</a:t>
            </a:r>
            <a:r>
              <a:rPr lang="en-US" altLang="zh-CN"/>
              <a:t>,</a:t>
            </a:r>
            <a:r>
              <a:rPr lang="zh-CN" altLang="en-US"/>
              <a:t>则对于任意的 </a:t>
            </a:r>
            <a:r>
              <a:rPr lang="en-US" altLang="zh-CN" err="1"/>
              <a:t>i</a:t>
            </a:r>
            <a:r>
              <a:rPr lang="en-US" altLang="zh-CN"/>
              <a:t> ( 1&lt;=</a:t>
            </a:r>
            <a:r>
              <a:rPr lang="en-US" altLang="zh-CN" err="1"/>
              <a:t>i</a:t>
            </a:r>
            <a:r>
              <a:rPr lang="en-US" altLang="zh-CN"/>
              <a:t>&lt;=</a:t>
            </a:r>
            <a:r>
              <a:rPr lang="en-US" altLang="zh-CN" err="1"/>
              <a:t>ans</a:t>
            </a:r>
            <a:r>
              <a:rPr lang="en-US" altLang="zh-CN"/>
              <a:t>) </a:t>
            </a:r>
            <a:r>
              <a:rPr lang="zh-CN" altLang="en-US"/>
              <a:t>或 </a:t>
            </a:r>
            <a:r>
              <a:rPr lang="en-US" altLang="zh-CN"/>
              <a:t>(</a:t>
            </a:r>
            <a:r>
              <a:rPr lang="en-US" altLang="zh-CN" err="1"/>
              <a:t>ans</a:t>
            </a:r>
            <a:r>
              <a:rPr lang="en-US" altLang="zh-CN"/>
              <a:t> &lt;=</a:t>
            </a:r>
            <a:r>
              <a:rPr lang="en-US" altLang="zh-CN" err="1"/>
              <a:t>i</a:t>
            </a:r>
            <a:r>
              <a:rPr lang="en-US" altLang="zh-CN"/>
              <a:t> &lt;=n) </a:t>
            </a:r>
            <a:r>
              <a:rPr lang="zh-CN" altLang="en-US"/>
              <a:t>（假设</a:t>
            </a:r>
            <a:r>
              <a:rPr lang="en-US" altLang="zh-CN"/>
              <a:t>1</a:t>
            </a:r>
            <a:r>
              <a:rPr lang="zh-CN" altLang="en-US"/>
              <a:t>和</a:t>
            </a:r>
            <a:r>
              <a:rPr lang="en-US" altLang="zh-CN"/>
              <a:t>n</a:t>
            </a:r>
            <a:r>
              <a:rPr lang="zh-CN" altLang="en-US"/>
              <a:t>是答案的上下界）都会满足条件，另一部分都不满足条件。</a:t>
            </a:r>
          </a:p>
        </p:txBody>
      </p:sp>
    </p:spTree>
    <p:extLst>
      <p:ext uri="{BB962C8B-B14F-4D97-AF65-F5344CB8AC3E}">
        <p14:creationId xmlns:p14="http://schemas.microsoft.com/office/powerpoint/2010/main" val="10779648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5E09E7-ABCA-41E1-BC9D-89D4E57E01E4}"/>
              </a:ext>
            </a:extLst>
          </p:cNvPr>
          <p:cNvSpPr>
            <a:spLocks noGrp="1"/>
          </p:cNvSpPr>
          <p:nvPr>
            <p:ph type="title"/>
          </p:nvPr>
        </p:nvSpPr>
        <p:spPr>
          <a:xfrm>
            <a:off x="838200" y="681037"/>
            <a:ext cx="10515600" cy="1325563"/>
          </a:xfrm>
        </p:spPr>
        <p:txBody>
          <a:bodyPr/>
          <a:lstStyle/>
          <a:p>
            <a:pPr algn="ctr"/>
            <a:r>
              <a:rPr lang="en-US" altLang="zh-CN"/>
              <a:t>Noip2015 </a:t>
            </a:r>
            <a:r>
              <a:rPr lang="zh-CN" altLang="en-US"/>
              <a:t>跳石头</a:t>
            </a:r>
            <a:r>
              <a:rPr lang="en-US" altLang="zh-CN"/>
              <a:t> </a:t>
            </a:r>
            <a:endParaRPr lang="zh-CN" altLang="en-US"/>
          </a:p>
        </p:txBody>
      </p:sp>
      <p:sp>
        <p:nvSpPr>
          <p:cNvPr id="3" name="内容占位符 2">
            <a:extLst>
              <a:ext uri="{FF2B5EF4-FFF2-40B4-BE49-F238E27FC236}">
                <a16:creationId xmlns:a16="http://schemas.microsoft.com/office/drawing/2014/main" xmlns="" id="{E0FED23F-F763-4E00-96E0-53FC4B6B888A}"/>
              </a:ext>
            </a:extLst>
          </p:cNvPr>
          <p:cNvSpPr>
            <a:spLocks noGrp="1"/>
          </p:cNvSpPr>
          <p:nvPr>
            <p:ph idx="1"/>
          </p:nvPr>
        </p:nvSpPr>
        <p:spPr/>
        <p:txBody>
          <a:bodyPr>
            <a:normAutofit/>
          </a:bodyPr>
          <a:lstStyle/>
          <a:p>
            <a:pPr latinLnBrk="1"/>
            <a:r>
              <a:rPr lang="zh-CN" altLang="en-US"/>
              <a:t>一年一度的“跳石头”比赛又要开始了！</a:t>
            </a:r>
          </a:p>
          <a:p>
            <a:pPr latinLnBrk="1"/>
            <a:r>
              <a:rPr lang="zh-CN" altLang="en-US"/>
              <a:t>这项比赛将在一条笔直的河道中进行，河道中分布着一些巨大岩石。组委会已经选择好了两块岩石作为比赛起点和终点。在起点和终点之间，有</a:t>
            </a:r>
            <a:r>
              <a:rPr lang="en-US" altLang="zh-CN"/>
              <a:t>N</a:t>
            </a:r>
            <a:r>
              <a:rPr lang="zh-CN" altLang="en-US"/>
              <a:t>块岩石（不含起点和终点的岩石）。在比赛过程中，选手们将从起点出发，每一步跳向相邻的岩石，直至到达终点。</a:t>
            </a:r>
          </a:p>
          <a:p>
            <a:pPr latinLnBrk="1"/>
            <a:r>
              <a:rPr lang="zh-CN" altLang="en-US"/>
              <a:t>为了提高比赛难度，组委会计划移走一些岩石，使得选手们在比赛过程中的最短跳跃距离尽可能长。由于预算限制，组委会至多从起点和终点之间移走</a:t>
            </a:r>
            <a:r>
              <a:rPr lang="en-US" altLang="zh-CN"/>
              <a:t>M</a:t>
            </a:r>
            <a:r>
              <a:rPr lang="zh-CN" altLang="en-US"/>
              <a:t>块岩石（不能移走起点和终点的岩石）。</a:t>
            </a:r>
          </a:p>
          <a:p>
            <a:r>
              <a:rPr lang="en-US" altLang="zh-CN"/>
              <a:t>n,m≤50000</a:t>
            </a:r>
            <a:endParaRPr lang="zh-CN" altLang="en-US"/>
          </a:p>
        </p:txBody>
      </p:sp>
    </p:spTree>
    <p:extLst>
      <p:ext uri="{BB962C8B-B14F-4D97-AF65-F5344CB8AC3E}">
        <p14:creationId xmlns:p14="http://schemas.microsoft.com/office/powerpoint/2010/main" val="134026168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8D6ACF6-6081-4CA4-B585-76AD47A5638C}"/>
              </a:ext>
            </a:extLst>
          </p:cNvPr>
          <p:cNvSpPr>
            <a:spLocks noGrp="1"/>
          </p:cNvSpPr>
          <p:nvPr>
            <p:ph idx="1"/>
          </p:nvPr>
        </p:nvSpPr>
        <p:spPr/>
        <p:txBody>
          <a:bodyPr/>
          <a:lstStyle/>
          <a:p>
            <a:r>
              <a:rPr lang="zh-CN" altLang="en-US"/>
              <a:t>显然答案满足单调性，先二分一个答案</a:t>
            </a:r>
            <a:r>
              <a:rPr lang="en-US" altLang="zh-CN" err="1"/>
              <a:t>ans</a:t>
            </a:r>
            <a:r>
              <a:rPr lang="zh-CN" altLang="en-US"/>
              <a:t>，然后判断</a:t>
            </a:r>
            <a:r>
              <a:rPr lang="en-US" altLang="zh-CN" err="1"/>
              <a:t>ans</a:t>
            </a:r>
            <a:r>
              <a:rPr lang="zh-CN" altLang="en-US"/>
              <a:t>是否成立</a:t>
            </a:r>
            <a:endParaRPr lang="en-US" altLang="zh-CN"/>
          </a:p>
          <a:p>
            <a:r>
              <a:rPr lang="zh-CN" altLang="en-US"/>
              <a:t>贪心</a:t>
            </a:r>
            <a:endParaRPr lang="en-US" altLang="zh-CN"/>
          </a:p>
          <a:p>
            <a:r>
              <a:rPr lang="zh-CN" altLang="en-US"/>
              <a:t>从第二块石头开始循环，假设现在到了第</a:t>
            </a:r>
            <a:r>
              <a:rPr lang="en-US" altLang="zh-CN" err="1"/>
              <a:t>i</a:t>
            </a:r>
            <a:r>
              <a:rPr lang="zh-CN" altLang="en-US"/>
              <a:t>块，上一块没搬走的是第</a:t>
            </a:r>
            <a:r>
              <a:rPr lang="en-US" altLang="zh-CN"/>
              <a:t>j</a:t>
            </a:r>
            <a:r>
              <a:rPr lang="zh-CN" altLang="en-US"/>
              <a:t>块，如果</a:t>
            </a:r>
            <a:r>
              <a:rPr lang="en-US" altLang="zh-CN" err="1"/>
              <a:t>i</a:t>
            </a:r>
            <a:r>
              <a:rPr lang="zh-CN" altLang="en-US"/>
              <a:t>和</a:t>
            </a:r>
            <a:r>
              <a:rPr lang="en-US" altLang="zh-CN"/>
              <a:t>j</a:t>
            </a:r>
            <a:r>
              <a:rPr lang="zh-CN" altLang="en-US"/>
              <a:t>的距离小于</a:t>
            </a:r>
            <a:r>
              <a:rPr lang="en-US" altLang="zh-CN" err="1"/>
              <a:t>ans</a:t>
            </a:r>
            <a:r>
              <a:rPr lang="zh-CN" altLang="en-US"/>
              <a:t>，那么搬走</a:t>
            </a:r>
            <a:r>
              <a:rPr lang="en-US" altLang="zh-CN" err="1"/>
              <a:t>i</a:t>
            </a:r>
            <a:r>
              <a:rPr lang="zh-CN" altLang="en-US"/>
              <a:t>，否则留下。</a:t>
            </a:r>
            <a:endParaRPr lang="en-US" altLang="zh-CN"/>
          </a:p>
          <a:p>
            <a:r>
              <a:rPr lang="zh-CN" altLang="en-US"/>
              <a:t>因为最后一块不能搬走，所以需要特判一下。</a:t>
            </a:r>
            <a:endParaRPr lang="en-US" altLang="zh-CN"/>
          </a:p>
          <a:p>
            <a:endParaRPr lang="zh-CN" altLang="en-US"/>
          </a:p>
        </p:txBody>
      </p:sp>
    </p:spTree>
    <p:extLst>
      <p:ext uri="{BB962C8B-B14F-4D97-AF65-F5344CB8AC3E}">
        <p14:creationId xmlns:p14="http://schemas.microsoft.com/office/powerpoint/2010/main" val="38433620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979217-F9D2-47FE-A3EB-BA5E2C1E35BA}"/>
              </a:ext>
            </a:extLst>
          </p:cNvPr>
          <p:cNvSpPr>
            <a:spLocks noGrp="1"/>
          </p:cNvSpPr>
          <p:nvPr>
            <p:ph type="title"/>
          </p:nvPr>
        </p:nvSpPr>
        <p:spPr>
          <a:xfrm>
            <a:off x="640080" y="717548"/>
            <a:ext cx="10515600" cy="720870"/>
          </a:xfrm>
        </p:spPr>
        <p:txBody>
          <a:bodyPr/>
          <a:lstStyle/>
          <a:p>
            <a:r>
              <a:rPr lang="en-US" altLang="zh-CN" b="1"/>
              <a:t>Noip2012 Day2 T2 </a:t>
            </a:r>
            <a:r>
              <a:rPr lang="zh-CN" altLang="en-US" b="1"/>
              <a:t>借教室</a:t>
            </a:r>
            <a:br>
              <a:rPr lang="zh-CN" altLang="en-US" b="1"/>
            </a:br>
            <a:endParaRPr lang="zh-CN" altLang="en-US"/>
          </a:p>
        </p:txBody>
      </p:sp>
      <p:sp>
        <p:nvSpPr>
          <p:cNvPr id="3" name="内容占位符 2">
            <a:extLst>
              <a:ext uri="{FF2B5EF4-FFF2-40B4-BE49-F238E27FC236}">
                <a16:creationId xmlns:a16="http://schemas.microsoft.com/office/drawing/2014/main" xmlns="" id="{BBC49A13-51CA-45C4-9070-61E6E2C393B2}"/>
              </a:ext>
            </a:extLst>
          </p:cNvPr>
          <p:cNvSpPr>
            <a:spLocks noGrp="1"/>
          </p:cNvSpPr>
          <p:nvPr>
            <p:ph idx="1"/>
          </p:nvPr>
        </p:nvSpPr>
        <p:spPr>
          <a:xfrm>
            <a:off x="838200" y="1438418"/>
            <a:ext cx="10515600" cy="4351338"/>
          </a:xfrm>
        </p:spPr>
        <p:txBody>
          <a:bodyPr/>
          <a:lstStyle/>
          <a:p>
            <a:r>
              <a:rPr lang="zh-CN" altLang="en-US" sz="2300"/>
              <a:t>在大学期间，经常需要租借教室。大到院系举办活动，小到学习小组自习讨论，都需要向学校申请借教室。教室的大小功能不同，借教室人的身份不同，借教室的手续也不一样。面对海量租借教室的信息，我们自然希望编程解决这个问题。我们需要处理接下来</a:t>
            </a:r>
            <a:r>
              <a:rPr lang="en-US" altLang="zh-CN" sz="2300"/>
              <a:t>n</a:t>
            </a:r>
            <a:r>
              <a:rPr lang="zh-CN" altLang="en-US" sz="2300"/>
              <a:t>天的借教室信息，其中第</a:t>
            </a:r>
            <a:r>
              <a:rPr lang="en-US" altLang="zh-CN" sz="2300"/>
              <a:t>i</a:t>
            </a:r>
            <a:r>
              <a:rPr lang="zh-CN" altLang="en-US" sz="2300"/>
              <a:t>天学校有</a:t>
            </a:r>
            <a:r>
              <a:rPr lang="en-US" altLang="zh-CN" sz="2300"/>
              <a:t>ri</a:t>
            </a:r>
            <a:r>
              <a:rPr lang="zh-CN" altLang="en-US" sz="2300"/>
              <a:t>个教室可供租借。共有</a:t>
            </a:r>
            <a:r>
              <a:rPr lang="en-US" altLang="zh-CN" sz="2300"/>
              <a:t>m</a:t>
            </a:r>
            <a:r>
              <a:rPr lang="zh-CN" altLang="en-US" sz="2300"/>
              <a:t>份订单，每份订单用三个正整数描述，分别为</a:t>
            </a:r>
            <a:r>
              <a:rPr lang="en-US" altLang="zh-CN" sz="2300"/>
              <a:t>dj,sj,tj</a:t>
            </a:r>
            <a:r>
              <a:rPr lang="zh-CN" altLang="en-US" sz="2300"/>
              <a:t>，表示某租借者需要从第</a:t>
            </a:r>
            <a:r>
              <a:rPr lang="en-US" altLang="zh-CN" sz="2300"/>
              <a:t>sj</a:t>
            </a:r>
            <a:r>
              <a:rPr lang="zh-CN" altLang="en-US" sz="2300"/>
              <a:t>天到第</a:t>
            </a:r>
            <a:r>
              <a:rPr lang="en-US" altLang="zh-CN" sz="2300"/>
              <a:t>tj</a:t>
            </a:r>
            <a:r>
              <a:rPr lang="zh-CN" altLang="en-US" sz="2300"/>
              <a:t>天租借教室（包括第</a:t>
            </a:r>
            <a:r>
              <a:rPr lang="en-US" altLang="zh-CN" sz="2300"/>
              <a:t>sj</a:t>
            </a:r>
            <a:r>
              <a:rPr lang="zh-CN" altLang="en-US" sz="2300"/>
              <a:t>天和第</a:t>
            </a:r>
            <a:r>
              <a:rPr lang="en-US" altLang="zh-CN" sz="2300"/>
              <a:t>tj</a:t>
            </a:r>
            <a:r>
              <a:rPr lang="zh-CN" altLang="en-US" sz="2300"/>
              <a:t>天），每天需要租借</a:t>
            </a:r>
            <a:r>
              <a:rPr lang="en-US" altLang="zh-CN" sz="2300"/>
              <a:t>dj</a:t>
            </a:r>
            <a:r>
              <a:rPr lang="zh-CN" altLang="en-US" sz="2300"/>
              <a:t>个教室。我们假定，租借者对教室的大小、地点没有要求。即对于每份订单，我们只需要每天提供</a:t>
            </a:r>
            <a:r>
              <a:rPr lang="en-US" altLang="zh-CN" sz="2300"/>
              <a:t>dj</a:t>
            </a:r>
            <a:r>
              <a:rPr lang="zh-CN" altLang="en-US" sz="2300"/>
              <a:t>个教室，而它们具体是哪些教室，每天是否是相同的教室则不用考虑。借教室的原则是先到先得，也就是说我们要按照订单的先后顺序依次为每份订单分配教室。如果在分配的过程中遇到一份订单无法完全满足，则需要停止教室的分配，通知当前申请人修改订单。这里的无法满足指从第</a:t>
            </a:r>
            <a:r>
              <a:rPr lang="en-US" altLang="zh-CN" sz="2300"/>
              <a:t>sj</a:t>
            </a:r>
            <a:r>
              <a:rPr lang="zh-CN" altLang="en-US" sz="2300"/>
              <a:t>天到第</a:t>
            </a:r>
            <a:r>
              <a:rPr lang="en-US" altLang="zh-CN" sz="2300"/>
              <a:t>tj</a:t>
            </a:r>
            <a:r>
              <a:rPr lang="zh-CN" altLang="en-US" sz="2300"/>
              <a:t>天中有至少一天剩余的教室数量不足</a:t>
            </a:r>
            <a:r>
              <a:rPr lang="en-US" altLang="zh-CN" sz="2300"/>
              <a:t>dj</a:t>
            </a:r>
            <a:r>
              <a:rPr lang="zh-CN" altLang="en-US" sz="2300"/>
              <a:t>个。现在我们需要知道，是否会有订单无法完全满足。如果有，需要通知哪一个申请人修改订单。</a:t>
            </a:r>
            <a:endParaRPr lang="en-US" altLang="zh-CN" sz="2300"/>
          </a:p>
          <a:p>
            <a:r>
              <a:rPr lang="zh-CN" altLang="en-US" sz="2300"/>
              <a:t>对于 </a:t>
            </a:r>
            <a:r>
              <a:rPr lang="en-US" altLang="zh-CN" sz="2300"/>
              <a:t>100%</a:t>
            </a:r>
            <a:r>
              <a:rPr lang="zh-CN" altLang="en-US" sz="2300"/>
              <a:t>的数据，有</a:t>
            </a:r>
            <a:r>
              <a:rPr lang="en-US" altLang="zh-CN" sz="2300"/>
              <a:t>1 ≤ n,m ≤ 10^6,0 ≤ ri,dj≤ 10^9,1 ≤ sj≤ tj≤ n</a:t>
            </a:r>
            <a:endParaRPr lang="zh-CN" altLang="en-US" sz="2300"/>
          </a:p>
        </p:txBody>
      </p:sp>
    </p:spTree>
    <p:extLst>
      <p:ext uri="{BB962C8B-B14F-4D97-AF65-F5344CB8AC3E}">
        <p14:creationId xmlns:p14="http://schemas.microsoft.com/office/powerpoint/2010/main" val="104318812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1982"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143250" y="5989955"/>
            <a:ext cx="6060440" cy="306705"/>
            <a:chOff x="4787" y="-177"/>
            <a:chExt cx="9544" cy="483"/>
          </a:xfrm>
        </p:grpSpPr>
        <p:sp>
          <p:nvSpPr>
            <p:cNvPr id="25" name="圆角矩形 24"/>
            <p:cNvSpPr/>
            <p:nvPr/>
          </p:nvSpPr>
          <p:spPr>
            <a:xfrm>
              <a:off x="4787" y="-177"/>
              <a:ext cx="9544" cy="442"/>
            </a:xfrm>
            <a:prstGeom prst="round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endParaRPr>
            </a:p>
          </p:txBody>
        </p:sp>
        <p:sp>
          <p:nvSpPr>
            <p:cNvPr id="26" name="文本框 25"/>
            <p:cNvSpPr txBox="1"/>
            <p:nvPr/>
          </p:nvSpPr>
          <p:spPr>
            <a:xfrm>
              <a:off x="4987" y="-177"/>
              <a:ext cx="8846" cy="483"/>
            </a:xfrm>
            <a:prstGeom prst="rect">
              <a:avLst/>
            </a:prstGeom>
            <a:noFill/>
          </p:spPr>
          <p:txBody>
            <a:bodyPr wrap="square" rtlCol="0">
              <a:spAutoFit/>
            </a:bodyPr>
            <a:lstStyle/>
            <a:p>
              <a:pPr algn="dist"/>
              <a:endParaRPr lang="en-US" altLang="zh-CN" sz="1400">
                <a:latin typeface="站酷快乐体2016修订版" panose="02010600030101010101" charset="-122"/>
                <a:ea typeface="站酷快乐体2016修订版" panose="02010600030101010101" charset="-122"/>
              </a:endParaRPr>
            </a:p>
          </p:txBody>
        </p:sp>
      </p:gr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矩形 5"/>
          <p:cNvSpPr/>
          <p:nvPr/>
        </p:nvSpPr>
        <p:spPr>
          <a:xfrm>
            <a:off x="3641199" y="2476752"/>
            <a:ext cx="1204561" cy="11254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FFCFCF"/>
                </a:solidFill>
                <a:latin typeface="站酷快乐体2016修订版" panose="02010600030101010101" charset="-122"/>
                <a:ea typeface="站酷快乐体2016修订版" panose="02010600030101010101" charset="-122"/>
                <a:cs typeface="站酷快乐体2016修订版" panose="02010600030101010101" charset="-122"/>
              </a:rPr>
              <a:t>PART 01</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spcAft>
                <a:spcPts val="0"/>
              </a:spcAft>
              <a:defRPr/>
            </a:pPr>
            <a:r>
              <a:rPr lang="zh-CN" altLang="en-US" sz="2000" b="1" kern="100">
                <a:latin typeface="站酷快乐体2016修订版" panose="02010600030101010101" charset="-122"/>
                <a:ea typeface="站酷快乐体2016修订版" panose="02010600030101010101" charset="-122"/>
                <a:cs typeface="站酷快乐体2016修订版" panose="02010600030101010101" charset="-122"/>
              </a:rPr>
              <a:t>递推</a:t>
            </a:r>
            <a:endParaRPr lang="en-US" altLang="zh-CN" sz="2000" b="1" kern="100">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spcAft>
                <a:spcPts val="0"/>
              </a:spcAft>
              <a:defRPr/>
            </a:pPr>
            <a:r>
              <a:rPr lang="en-US" altLang="zh-CN"/>
              <a:t>recurrence</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grpSp>
        <p:nvGrpSpPr>
          <p:cNvPr id="7" name="组合 6"/>
          <p:cNvGrpSpPr/>
          <p:nvPr/>
        </p:nvGrpSpPr>
        <p:grpSpPr>
          <a:xfrm>
            <a:off x="2761616" y="2661009"/>
            <a:ext cx="626458" cy="629230"/>
            <a:chOff x="5565160" y="1431809"/>
            <a:chExt cx="626458" cy="629230"/>
          </a:xfrm>
          <a:solidFill>
            <a:srgbClr val="B5DFFC"/>
          </a:solidFill>
        </p:grpSpPr>
        <p:sp>
          <p:nvSpPr>
            <p:cNvPr id="2" name="Oval 4"/>
            <p:cNvSpPr/>
            <p:nvPr/>
          </p:nvSpPr>
          <p:spPr>
            <a:xfrm>
              <a:off x="5565160" y="1431809"/>
              <a:ext cx="626458" cy="6292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grpSp>
          <p:nvGrpSpPr>
            <p:cNvPr id="5" name="Group 4"/>
            <p:cNvGrpSpPr>
              <a:grpSpLocks noChangeAspect="1"/>
            </p:cNvGrpSpPr>
            <p:nvPr/>
          </p:nvGrpSpPr>
          <p:grpSpPr bwMode="auto">
            <a:xfrm>
              <a:off x="5776455" y="1577966"/>
              <a:ext cx="210218" cy="336918"/>
              <a:chOff x="4638" y="-33"/>
              <a:chExt cx="667" cy="1069"/>
            </a:xfrm>
            <a:grpFill/>
          </p:grpSpPr>
          <p:sp>
            <p:nvSpPr>
              <p:cNvPr id="8" name="Freeform 5"/>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solidFill>
                <a:schemeClr val="bg1"/>
              </a:solidFill>
              <a:ln>
                <a:noFill/>
              </a:ln>
              <a:effectLst>
                <a:outerShdw blurRad="50800" dist="50800" dir="5400000" algn="ctr" rotWithShape="0">
                  <a:schemeClr val="bg1">
                    <a:alpha val="10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sp>
            <p:nvSpPr>
              <p:cNvPr id="10"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grpSp>
      </p:grpSp>
      <p:sp>
        <p:nvSpPr>
          <p:cNvPr id="34" name="矩形 33"/>
          <p:cNvSpPr/>
          <p:nvPr/>
        </p:nvSpPr>
        <p:spPr>
          <a:xfrm>
            <a:off x="8135729" y="2450817"/>
            <a:ext cx="1442383" cy="11254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9FD8FC"/>
                </a:solidFill>
                <a:latin typeface="站酷快乐体2016修订版" panose="02010600030101010101" charset="-122"/>
                <a:ea typeface="站酷快乐体2016修订版" panose="02010600030101010101" charset="-122"/>
                <a:cs typeface="站酷快乐体2016修订版" panose="02010600030101010101" charset="-122"/>
              </a:rPr>
              <a:t>PART 02</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zh-CN" altLang="en-US" sz="2000" b="1"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rPr>
              <a:t>二分</a:t>
            </a:r>
            <a:endParaRPr lang="en-US" altLang="zh-CN" sz="2000" b="1"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en-US" altLang="zh-CN"/>
              <a:t>binary search</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8" name="矩形 37"/>
          <p:cNvSpPr/>
          <p:nvPr/>
        </p:nvSpPr>
        <p:spPr>
          <a:xfrm>
            <a:off x="3641199" y="3877127"/>
            <a:ext cx="1904689" cy="106388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FFCFCF"/>
                </a:solidFill>
                <a:latin typeface="站酷快乐体2016修订版" panose="02010600030101010101" charset="-122"/>
                <a:ea typeface="站酷快乐体2016修订版" panose="02010600030101010101" charset="-122"/>
                <a:cs typeface="站酷快乐体2016修订版" panose="02010600030101010101" charset="-122"/>
              </a:rPr>
              <a:t>PART 03</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zh-CN" altLang="en-US" sz="2000" b="1" kern="100">
                <a:latin typeface="站酷快乐体2016修订版" panose="02010600030101010101" charset="-122"/>
                <a:ea typeface="站酷快乐体2016修订版" panose="02010600030101010101" charset="-122"/>
                <a:cs typeface="站酷快乐体2016修订版" panose="02010600030101010101" charset="-122"/>
              </a:rPr>
              <a:t>分治</a:t>
            </a:r>
            <a:endParaRPr lang="en-US" altLang="zh-CN" sz="2000" b="1" kern="100">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en-US" altLang="zh-CN" sz="1400" kern="100">
                <a:latin typeface="站酷快乐体2016修订版" panose="02010600030101010101" charset="-122"/>
                <a:ea typeface="站酷快乐体2016修订版" panose="02010600030101010101" charset="-122"/>
                <a:cs typeface="站酷快乐体2016修订版" panose="02010600030101010101" charset="-122"/>
              </a:rPr>
              <a:t> </a:t>
            </a:r>
            <a:r>
              <a:rPr lang="en-US" altLang="zh-CN" sz="1400">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divide and conquer</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grpSp>
        <p:nvGrpSpPr>
          <p:cNvPr id="39" name="组合 38"/>
          <p:cNvGrpSpPr/>
          <p:nvPr/>
        </p:nvGrpSpPr>
        <p:grpSpPr>
          <a:xfrm>
            <a:off x="7203441" y="4062621"/>
            <a:ext cx="626458" cy="629230"/>
            <a:chOff x="5626360" y="5038776"/>
            <a:chExt cx="626458" cy="629230"/>
          </a:xfrm>
        </p:grpSpPr>
        <p:sp>
          <p:nvSpPr>
            <p:cNvPr id="40" name="Oval 4"/>
            <p:cNvSpPr/>
            <p:nvPr/>
          </p:nvSpPr>
          <p:spPr>
            <a:xfrm>
              <a:off x="5626360" y="5038776"/>
              <a:ext cx="626458" cy="629230"/>
            </a:xfrm>
            <a:prstGeom prst="ellips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sp>
          <p:nvSpPr>
            <p:cNvPr id="41" name="Freeform 206"/>
            <p:cNvSpPr>
              <a:spLocks noChangeAspect="1" noEditPoints="1"/>
            </p:cNvSpPr>
            <p:nvPr/>
          </p:nvSpPr>
          <p:spPr bwMode="auto">
            <a:xfrm>
              <a:off x="5807657" y="5193913"/>
              <a:ext cx="263865"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2" name="矩形 41"/>
          <p:cNvSpPr/>
          <p:nvPr/>
        </p:nvSpPr>
        <p:spPr>
          <a:xfrm>
            <a:off x="8135729" y="3901356"/>
            <a:ext cx="1479059" cy="11422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9FD8FC"/>
                </a:solidFill>
                <a:latin typeface="站酷快乐体2016修订版" panose="02010600030101010101" charset="-122"/>
                <a:ea typeface="站酷快乐体2016修订版" panose="02010600030101010101" charset="-122"/>
                <a:cs typeface="站酷快乐体2016修订版" panose="02010600030101010101" charset="-122"/>
              </a:rPr>
              <a:t>PART 04</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lnSpc>
                <a:spcPct val="130000"/>
              </a:lnSpc>
              <a:spcAft>
                <a:spcPts val="0"/>
              </a:spcAft>
              <a:defRPr/>
            </a:pPr>
            <a:r>
              <a:rPr lang="zh-CN" altLang="en-US" sz="2000" b="1">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倍增</a:t>
            </a:r>
            <a:endParaRPr lang="en-US" altLang="zh-CN" sz="2000" b="1">
              <a:latin typeface="站酷快乐体2016修订版" panose="02010600030101010101" charset="-122"/>
              <a:ea typeface="站酷快乐体2016修订版" panose="02010600030101010101" charset="-122"/>
              <a:cs typeface="站酷快乐体2016修订版" panose="02010600030101010101" charset="-122"/>
              <a:sym typeface="+mn-lt"/>
            </a:endParaRPr>
          </a:p>
          <a:p>
            <a:pPr>
              <a:lnSpc>
                <a:spcPct val="130000"/>
              </a:lnSpc>
              <a:spcAft>
                <a:spcPts val="0"/>
              </a:spcAft>
              <a:defRPr/>
            </a:pPr>
            <a:r>
              <a:rPr lang="en-US" altLang="zh-CN"/>
              <a:t>multiplication</a:t>
            </a:r>
            <a:endParaRPr lang="zh-CN" altLang="en-US" sz="1400">
              <a:latin typeface="站酷快乐体2016修订版" panose="02010600030101010101" charset="-122"/>
              <a:ea typeface="站酷快乐体2016修订版" panose="02010600030101010101" charset="-122"/>
              <a:cs typeface="站酷快乐体2016修订版" panose="02010600030101010101" charset="-122"/>
              <a:sym typeface="+mn-lt"/>
            </a:endParaRPr>
          </a:p>
        </p:txBody>
      </p:sp>
      <p:sp>
        <p:nvSpPr>
          <p:cNvPr id="43" name="Rectangle 45"/>
          <p:cNvSpPr/>
          <p:nvPr/>
        </p:nvSpPr>
        <p:spPr bwMode="auto">
          <a:xfrm>
            <a:off x="4786691" y="1684866"/>
            <a:ext cx="2256822"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70000"/>
              </a:lnSpc>
              <a:spcBef>
                <a:spcPct val="0"/>
              </a:spcBef>
              <a:spcAft>
                <a:spcPct val="0"/>
              </a:spcAft>
            </a:pPr>
            <a:r>
              <a:rPr lang="zh-CN" altLang="en-US" sz="4800" b="1">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Bebas Neue" charset="0"/>
              </a:rPr>
              <a:t>目  录</a:t>
            </a:r>
          </a:p>
        </p:txBody>
      </p:sp>
      <p:sp>
        <p:nvSpPr>
          <p:cNvPr id="44" name="Rectangle 45"/>
          <p:cNvSpPr/>
          <p:nvPr/>
        </p:nvSpPr>
        <p:spPr bwMode="auto">
          <a:xfrm>
            <a:off x="4530250" y="2278883"/>
            <a:ext cx="3363805"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ko-KR" sz="2400">
                <a:solidFill>
                  <a:schemeClr val="tx1">
                    <a:lumMod val="85000"/>
                    <a:lumOff val="15000"/>
                  </a:schemeClr>
                </a:solidFill>
                <a:latin typeface="站酷快乐体2016修订版" panose="02010600030101010101" charset="-122"/>
                <a:ea typeface="站酷快乐体2016修订版" panose="02010600030101010101" charset="-122"/>
              </a:rPr>
              <a:t>CONTENTS</a:t>
            </a:r>
          </a:p>
        </p:txBody>
      </p:sp>
      <p:grpSp>
        <p:nvGrpSpPr>
          <p:cNvPr id="45" name="组合 44">
            <a:extLst>
              <a:ext uri="{FF2B5EF4-FFF2-40B4-BE49-F238E27FC236}">
                <a16:creationId xmlns:a16="http://schemas.microsoft.com/office/drawing/2014/main" xmlns="" id="{C54AD854-F89E-4784-B146-E2AB4EBC83F7}"/>
              </a:ext>
            </a:extLst>
          </p:cNvPr>
          <p:cNvGrpSpPr/>
          <p:nvPr/>
        </p:nvGrpSpPr>
        <p:grpSpPr>
          <a:xfrm>
            <a:off x="7206966" y="2661009"/>
            <a:ext cx="626458" cy="629230"/>
            <a:chOff x="5626360" y="5038776"/>
            <a:chExt cx="626458" cy="629230"/>
          </a:xfrm>
        </p:grpSpPr>
        <p:sp>
          <p:nvSpPr>
            <p:cNvPr id="46" name="Oval 4">
              <a:extLst>
                <a:ext uri="{FF2B5EF4-FFF2-40B4-BE49-F238E27FC236}">
                  <a16:creationId xmlns:a16="http://schemas.microsoft.com/office/drawing/2014/main" xmlns="" id="{5370002F-B672-4030-B008-DD82D3432882}"/>
                </a:ext>
              </a:extLst>
            </p:cNvPr>
            <p:cNvSpPr/>
            <p:nvPr/>
          </p:nvSpPr>
          <p:spPr>
            <a:xfrm>
              <a:off x="5626360" y="5038776"/>
              <a:ext cx="626458" cy="629230"/>
            </a:xfrm>
            <a:prstGeom prst="ellips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sp>
          <p:nvSpPr>
            <p:cNvPr id="47" name="Freeform 206">
              <a:extLst>
                <a:ext uri="{FF2B5EF4-FFF2-40B4-BE49-F238E27FC236}">
                  <a16:creationId xmlns:a16="http://schemas.microsoft.com/office/drawing/2014/main" xmlns="" id="{13D83B4A-8C76-4056-8DB4-BB71569BFB60}"/>
                </a:ext>
              </a:extLst>
            </p:cNvPr>
            <p:cNvSpPr>
              <a:spLocks noChangeAspect="1" noEditPoints="1"/>
            </p:cNvSpPr>
            <p:nvPr/>
          </p:nvSpPr>
          <p:spPr bwMode="auto">
            <a:xfrm>
              <a:off x="5807657" y="5193913"/>
              <a:ext cx="263865"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48" name="组合 47">
            <a:extLst>
              <a:ext uri="{FF2B5EF4-FFF2-40B4-BE49-F238E27FC236}">
                <a16:creationId xmlns:a16="http://schemas.microsoft.com/office/drawing/2014/main" xmlns="" id="{C1C55AF7-1D8B-4422-BAA5-C75861A47A64}"/>
              </a:ext>
            </a:extLst>
          </p:cNvPr>
          <p:cNvGrpSpPr/>
          <p:nvPr/>
        </p:nvGrpSpPr>
        <p:grpSpPr>
          <a:xfrm>
            <a:off x="2767912" y="4062621"/>
            <a:ext cx="626458" cy="629230"/>
            <a:chOff x="5565160" y="1431809"/>
            <a:chExt cx="626458" cy="629230"/>
          </a:xfrm>
          <a:solidFill>
            <a:srgbClr val="B5DFFC"/>
          </a:solidFill>
        </p:grpSpPr>
        <p:sp>
          <p:nvSpPr>
            <p:cNvPr id="49" name="Oval 4">
              <a:extLst>
                <a:ext uri="{FF2B5EF4-FFF2-40B4-BE49-F238E27FC236}">
                  <a16:creationId xmlns:a16="http://schemas.microsoft.com/office/drawing/2014/main" xmlns="" id="{E22FEAF5-75FC-43AB-80E5-098BD1997D24}"/>
                </a:ext>
              </a:extLst>
            </p:cNvPr>
            <p:cNvSpPr/>
            <p:nvPr/>
          </p:nvSpPr>
          <p:spPr>
            <a:xfrm>
              <a:off x="5565160" y="1431809"/>
              <a:ext cx="626458" cy="6292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grpSp>
          <p:nvGrpSpPr>
            <p:cNvPr id="50" name="Group 4">
              <a:extLst>
                <a:ext uri="{FF2B5EF4-FFF2-40B4-BE49-F238E27FC236}">
                  <a16:creationId xmlns:a16="http://schemas.microsoft.com/office/drawing/2014/main" xmlns="" id="{D1E9CD58-84B1-4151-A779-217BDFEB9126}"/>
                </a:ext>
              </a:extLst>
            </p:cNvPr>
            <p:cNvGrpSpPr>
              <a:grpSpLocks noChangeAspect="1"/>
            </p:cNvGrpSpPr>
            <p:nvPr/>
          </p:nvGrpSpPr>
          <p:grpSpPr bwMode="auto">
            <a:xfrm>
              <a:off x="5776455" y="1577966"/>
              <a:ext cx="210218" cy="336918"/>
              <a:chOff x="4638" y="-33"/>
              <a:chExt cx="667" cy="1069"/>
            </a:xfrm>
            <a:grpFill/>
          </p:grpSpPr>
          <p:sp>
            <p:nvSpPr>
              <p:cNvPr id="51" name="Freeform 5">
                <a:extLst>
                  <a:ext uri="{FF2B5EF4-FFF2-40B4-BE49-F238E27FC236}">
                    <a16:creationId xmlns:a16="http://schemas.microsoft.com/office/drawing/2014/main" xmlns="" id="{1675839A-981B-4AE4-8C87-4A7E562E0A59}"/>
                  </a:ext>
                </a:extLst>
              </p:cNvPr>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solidFill>
                <a:schemeClr val="bg1"/>
              </a:solidFill>
              <a:ln>
                <a:noFill/>
              </a:ln>
              <a:effectLst>
                <a:outerShdw blurRad="50800" dist="50800" dir="5400000" algn="ctr" rotWithShape="0">
                  <a:schemeClr val="bg1">
                    <a:alpha val="10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sp>
            <p:nvSpPr>
              <p:cNvPr id="52" name="Freeform 6">
                <a:extLst>
                  <a:ext uri="{FF2B5EF4-FFF2-40B4-BE49-F238E27FC236}">
                    <a16:creationId xmlns:a16="http://schemas.microsoft.com/office/drawing/2014/main" xmlns="" id="{C285031F-E383-4BF4-B53B-08CBB6EBE0DD}"/>
                  </a:ext>
                </a:extLst>
              </p:cNvPr>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gr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500"/>
                            </p:stCondLst>
                            <p:childTnLst>
                              <p:par>
                                <p:cTn id="25" presetID="5" presetClass="entr" presetSubtype="1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1000" fill="hold"/>
                                        <p:tgtEl>
                                          <p:spTgt spid="43"/>
                                        </p:tgtEl>
                                        <p:attrNameLst>
                                          <p:attrName>ppt_w</p:attrName>
                                        </p:attrNameLst>
                                      </p:cBhvr>
                                      <p:tavLst>
                                        <p:tav tm="0">
                                          <p:val>
                                            <p:strVal val="#ppt_w*0.70"/>
                                          </p:val>
                                        </p:tav>
                                        <p:tav tm="100000">
                                          <p:val>
                                            <p:strVal val="#ppt_w"/>
                                          </p:val>
                                        </p:tav>
                                      </p:tavLst>
                                    </p:anim>
                                    <p:anim calcmode="lin" valueType="num">
                                      <p:cBhvr>
                                        <p:cTn id="32" dur="1000" fill="hold"/>
                                        <p:tgtEl>
                                          <p:spTgt spid="43"/>
                                        </p:tgtEl>
                                        <p:attrNameLst>
                                          <p:attrName>ppt_h</p:attrName>
                                        </p:attrNameLst>
                                      </p:cBhvr>
                                      <p:tavLst>
                                        <p:tav tm="0">
                                          <p:val>
                                            <p:strVal val="#ppt_h"/>
                                          </p:val>
                                        </p:tav>
                                        <p:tav tm="100000">
                                          <p:val>
                                            <p:strVal val="#ppt_h"/>
                                          </p:val>
                                        </p:tav>
                                      </p:tavLst>
                                    </p:anim>
                                    <p:animEffect transition="in" filter="fade">
                                      <p:cBhvr>
                                        <p:cTn id="33" dur="1000"/>
                                        <p:tgtEl>
                                          <p:spTgt spid="4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p:cTn id="36" dur="1000" fill="hold"/>
                                        <p:tgtEl>
                                          <p:spTgt spid="44"/>
                                        </p:tgtEl>
                                        <p:attrNameLst>
                                          <p:attrName>ppt_w</p:attrName>
                                        </p:attrNameLst>
                                      </p:cBhvr>
                                      <p:tavLst>
                                        <p:tav tm="0">
                                          <p:val>
                                            <p:strVal val="#ppt_w*0.70"/>
                                          </p:val>
                                        </p:tav>
                                        <p:tav tm="100000">
                                          <p:val>
                                            <p:strVal val="#ppt_w"/>
                                          </p:val>
                                        </p:tav>
                                      </p:tavLst>
                                    </p:anim>
                                    <p:anim calcmode="lin" valueType="num">
                                      <p:cBhvr>
                                        <p:cTn id="37" dur="1000" fill="hold"/>
                                        <p:tgtEl>
                                          <p:spTgt spid="44"/>
                                        </p:tgtEl>
                                        <p:attrNameLst>
                                          <p:attrName>ppt_h</p:attrName>
                                        </p:attrNameLst>
                                      </p:cBhvr>
                                      <p:tavLst>
                                        <p:tav tm="0">
                                          <p:val>
                                            <p:strVal val="#ppt_h"/>
                                          </p:val>
                                        </p:tav>
                                        <p:tav tm="100000">
                                          <p:val>
                                            <p:strVal val="#ppt_h"/>
                                          </p:val>
                                        </p:tav>
                                      </p:tavLst>
                                    </p:anim>
                                    <p:animEffect transition="in" filter="fade">
                                      <p:cBhvr>
                                        <p:cTn id="38" dur="1000"/>
                                        <p:tgtEl>
                                          <p:spTgt spid="44"/>
                                        </p:tgtEl>
                                      </p:cBhvr>
                                    </p:animEffect>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5" grpId="0" bldLvl="0" animBg="1"/>
      <p:bldP spid="16" grpId="0" bldLvl="0" animBg="1"/>
      <p:bldP spid="6" grpId="0"/>
      <p:bldP spid="34" grpId="0"/>
      <p:bldP spid="38"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487EED-61FD-46D4-96B3-C2A741ADF4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65B9C63E-1D54-4F56-805C-A5BAB3453E2F}"/>
              </a:ext>
            </a:extLst>
          </p:cNvPr>
          <p:cNvSpPr>
            <a:spLocks noGrp="1"/>
          </p:cNvSpPr>
          <p:nvPr>
            <p:ph idx="1"/>
          </p:nvPr>
        </p:nvSpPr>
        <p:spPr/>
        <p:txBody>
          <a:bodyPr/>
          <a:lstStyle/>
          <a:p>
            <a:r>
              <a:rPr lang="zh-CN" altLang="en-US"/>
              <a:t>二分答案</a:t>
            </a:r>
            <a:r>
              <a:rPr lang="en-US" altLang="zh-CN"/>
              <a:t>ans</a:t>
            </a:r>
            <a:r>
              <a:rPr lang="zh-CN" altLang="en-US"/>
              <a:t>，表示能满足到哪一个订单</a:t>
            </a:r>
            <a:endParaRPr lang="en-US" altLang="zh-CN"/>
          </a:p>
          <a:p>
            <a:r>
              <a:rPr lang="zh-CN" altLang="en-US"/>
              <a:t>然后把</a:t>
            </a:r>
            <a:r>
              <a:rPr lang="en-US" altLang="zh-CN"/>
              <a:t>1~ans</a:t>
            </a:r>
            <a:r>
              <a:rPr lang="zh-CN" altLang="en-US"/>
              <a:t>这些订单扫描一遍</a:t>
            </a:r>
            <a:endParaRPr lang="en-US" altLang="zh-CN"/>
          </a:p>
          <a:p>
            <a:r>
              <a:rPr lang="zh-CN" altLang="en-US"/>
              <a:t>用差分数组优化复杂度</a:t>
            </a:r>
          </a:p>
        </p:txBody>
      </p:sp>
    </p:spTree>
    <p:extLst>
      <p:ext uri="{BB962C8B-B14F-4D97-AF65-F5344CB8AC3E}">
        <p14:creationId xmlns:p14="http://schemas.microsoft.com/office/powerpoint/2010/main" val="5705380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7EA1F1-EE0C-4E52-A9F9-0E0B82B9B9CB}"/>
              </a:ext>
            </a:extLst>
          </p:cNvPr>
          <p:cNvSpPr>
            <a:spLocks noGrp="1"/>
          </p:cNvSpPr>
          <p:nvPr>
            <p:ph type="title"/>
          </p:nvPr>
        </p:nvSpPr>
        <p:spPr>
          <a:xfrm>
            <a:off x="838200" y="822325"/>
            <a:ext cx="10515600" cy="1325563"/>
          </a:xfrm>
        </p:spPr>
        <p:txBody>
          <a:bodyPr>
            <a:normAutofit/>
          </a:bodyPr>
          <a:lstStyle/>
          <a:p>
            <a:pPr algn="ctr"/>
            <a:r>
              <a:rPr lang="en-US" altLang="zh-CN" b="1"/>
              <a:t>POJ3579 Median</a:t>
            </a:r>
            <a:endParaRPr lang="zh-CN" altLang="en-US"/>
          </a:p>
        </p:txBody>
      </p:sp>
      <p:sp>
        <p:nvSpPr>
          <p:cNvPr id="3" name="内容占位符 2">
            <a:extLst>
              <a:ext uri="{FF2B5EF4-FFF2-40B4-BE49-F238E27FC236}">
                <a16:creationId xmlns:a16="http://schemas.microsoft.com/office/drawing/2014/main" xmlns="" id="{CE2102BD-4413-4C75-B3E5-22199AD52C82}"/>
              </a:ext>
            </a:extLst>
          </p:cNvPr>
          <p:cNvSpPr>
            <a:spLocks noGrp="1"/>
          </p:cNvSpPr>
          <p:nvPr>
            <p:ph idx="1"/>
          </p:nvPr>
        </p:nvSpPr>
        <p:spPr/>
        <p:txBody>
          <a:bodyPr/>
          <a:lstStyle/>
          <a:p>
            <a:r>
              <a:rPr lang="zh-CN" altLang="en-US"/>
              <a:t>给出</a:t>
            </a:r>
            <a:r>
              <a:rPr lang="en-US" altLang="zh-CN"/>
              <a:t>N</a:t>
            </a:r>
            <a:r>
              <a:rPr lang="zh-CN" altLang="en-US"/>
              <a:t>个数，对于存有每两个数的差值的序列求中位数</a:t>
            </a:r>
            <a:r>
              <a:rPr lang="en-US" altLang="zh-CN"/>
              <a:t>(</a:t>
            </a:r>
            <a:r>
              <a:rPr lang="zh-CN" altLang="en-US"/>
              <a:t>一共</a:t>
            </a:r>
            <a:r>
              <a:rPr lang="en-US" altLang="zh-CN"/>
              <a:t>C(n,2)</a:t>
            </a:r>
            <a:r>
              <a:rPr lang="zh-CN" altLang="en-US"/>
              <a:t>个</a:t>
            </a:r>
            <a:r>
              <a:rPr lang="en-US" altLang="zh-CN"/>
              <a:t>)</a:t>
            </a:r>
            <a:r>
              <a:rPr lang="zh-CN" altLang="en-US"/>
              <a:t>，如果这个序列有偶数个元素，就取中间偏小的作为中位数。</a:t>
            </a:r>
            <a:endParaRPr lang="en-US" altLang="zh-CN"/>
          </a:p>
          <a:p>
            <a:endParaRPr lang="en-US" altLang="zh-CN"/>
          </a:p>
          <a:p>
            <a:endParaRPr lang="en-US" altLang="zh-CN"/>
          </a:p>
          <a:p>
            <a:r>
              <a:rPr lang="en-US" altLang="zh-CN"/>
              <a:t>N&lt;=100000</a:t>
            </a:r>
            <a:endParaRPr lang="zh-CN" altLang="en-US"/>
          </a:p>
        </p:txBody>
      </p:sp>
    </p:spTree>
    <p:extLst>
      <p:ext uri="{BB962C8B-B14F-4D97-AF65-F5344CB8AC3E}">
        <p14:creationId xmlns:p14="http://schemas.microsoft.com/office/powerpoint/2010/main" val="372001155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F29A32-688D-405E-8FD4-5247AFDF19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1D92DBE0-FFE8-4417-A298-8D165D57A856}"/>
              </a:ext>
            </a:extLst>
          </p:cNvPr>
          <p:cNvSpPr>
            <a:spLocks noGrp="1"/>
          </p:cNvSpPr>
          <p:nvPr>
            <p:ph idx="1"/>
          </p:nvPr>
        </p:nvSpPr>
        <p:spPr/>
        <p:txBody>
          <a:bodyPr>
            <a:normAutofit/>
          </a:bodyPr>
          <a:lstStyle/>
          <a:p>
            <a:r>
              <a:rPr lang="zh-CN" altLang="en-US" dirty="0"/>
              <a:t>先排序</a:t>
            </a:r>
            <a:endParaRPr lang="en-US" altLang="zh-CN" dirty="0"/>
          </a:p>
          <a:p>
            <a:r>
              <a:rPr lang="zh-CN" altLang="en-US" dirty="0"/>
              <a:t>二分出答案 </a:t>
            </a:r>
            <a:r>
              <a:rPr lang="en-US" altLang="zh-CN" dirty="0" err="1"/>
              <a:t>ans</a:t>
            </a:r>
            <a:r>
              <a:rPr lang="zh-CN" altLang="en-US" dirty="0"/>
              <a:t>，然后判断差小于等于 </a:t>
            </a:r>
            <a:r>
              <a:rPr lang="en-US" altLang="zh-CN" dirty="0" err="1"/>
              <a:t>ans</a:t>
            </a:r>
            <a:r>
              <a:rPr lang="zh-CN" altLang="en-US" dirty="0"/>
              <a:t>的方案数 </a:t>
            </a:r>
            <a:endParaRPr lang="en-US" altLang="zh-CN" dirty="0"/>
          </a:p>
          <a:p>
            <a:r>
              <a:rPr lang="zh-CN" altLang="en-US" dirty="0"/>
              <a:t>对每个 </a:t>
            </a:r>
            <a:r>
              <a:rPr lang="en-US" altLang="zh-CN" dirty="0" err="1"/>
              <a:t>ai</a:t>
            </a:r>
            <a:r>
              <a:rPr lang="zh-CN" altLang="en-US" dirty="0"/>
              <a:t>统计小于 </a:t>
            </a:r>
            <a:r>
              <a:rPr lang="en-US" altLang="zh-CN" dirty="0" err="1"/>
              <a:t>ai+ans</a:t>
            </a:r>
            <a:r>
              <a:rPr lang="zh-CN" altLang="en-US" dirty="0"/>
              <a:t>的数有多少个，方式就是枚举 </a:t>
            </a:r>
            <a:r>
              <a:rPr lang="en-US" altLang="zh-CN" dirty="0" err="1"/>
              <a:t>ai</a:t>
            </a:r>
            <a:r>
              <a:rPr lang="en-US" altLang="zh-CN" dirty="0"/>
              <a:t> </a:t>
            </a:r>
            <a:r>
              <a:rPr lang="zh-CN" altLang="en-US" dirty="0"/>
              <a:t>然后二分 </a:t>
            </a:r>
            <a:r>
              <a:rPr lang="en-US" altLang="zh-CN" dirty="0" err="1"/>
              <a:t>i</a:t>
            </a:r>
            <a:r>
              <a:rPr lang="zh-CN" altLang="en-US" dirty="0"/>
              <a:t>之后的区间，假设</a:t>
            </a:r>
            <a:r>
              <a:rPr lang="en-US" altLang="zh-CN" dirty="0"/>
              <a:t>a[j]</a:t>
            </a:r>
            <a:r>
              <a:rPr lang="zh-CN" altLang="en-US" dirty="0"/>
              <a:t>是最后一个小于</a:t>
            </a:r>
            <a:r>
              <a:rPr lang="zh-CN" altLang="en-US" dirty="0" smtClean="0"/>
              <a:t>等于</a:t>
            </a:r>
            <a:r>
              <a:rPr lang="en-US" altLang="zh-CN" dirty="0" err="1"/>
              <a:t>ai+ans</a:t>
            </a:r>
            <a:r>
              <a:rPr lang="zh-CN" altLang="en-US" dirty="0" smtClean="0"/>
              <a:t>的</a:t>
            </a:r>
            <a:r>
              <a:rPr lang="zh-CN" altLang="en-US" dirty="0"/>
              <a:t>值，计数器加上</a:t>
            </a:r>
            <a:r>
              <a:rPr lang="en-US" altLang="zh-CN" dirty="0"/>
              <a:t>j-</a:t>
            </a:r>
            <a:r>
              <a:rPr lang="en-US" altLang="zh-CN" dirty="0" err="1"/>
              <a:t>i</a:t>
            </a:r>
            <a:endParaRPr lang="en-US" altLang="zh-CN" dirty="0"/>
          </a:p>
          <a:p>
            <a:r>
              <a:rPr lang="zh-CN" altLang="en-US" dirty="0"/>
              <a:t>时间复杂度 </a:t>
            </a:r>
            <a:r>
              <a:rPr lang="en-US" altLang="zh-CN" dirty="0"/>
              <a:t>O(nlog^2n)</a:t>
            </a:r>
          </a:p>
          <a:p>
            <a:r>
              <a:rPr lang="zh-CN" altLang="en-US" dirty="0"/>
              <a:t>或者用一个指针维护</a:t>
            </a:r>
            <a:r>
              <a:rPr lang="en-US" altLang="zh-CN" dirty="0"/>
              <a:t>j</a:t>
            </a:r>
            <a:r>
              <a:rPr lang="zh-CN" altLang="en-US" dirty="0"/>
              <a:t>，这个指针是单调向右走的</a:t>
            </a:r>
            <a:endParaRPr lang="en-US" altLang="zh-CN" dirty="0"/>
          </a:p>
          <a:p>
            <a:r>
              <a:rPr lang="zh-CN" altLang="en-US" dirty="0"/>
              <a:t>时间复杂度 </a:t>
            </a:r>
            <a:r>
              <a:rPr lang="en-US" altLang="zh-CN" dirty="0"/>
              <a:t>O(</a:t>
            </a:r>
            <a:r>
              <a:rPr lang="en-US" altLang="zh-CN" dirty="0" err="1"/>
              <a:t>nlogn</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1835587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316BF5-DC71-4460-86D7-5A69C087FC9A}"/>
              </a:ext>
            </a:extLst>
          </p:cNvPr>
          <p:cNvSpPr>
            <a:spLocks noGrp="1"/>
          </p:cNvSpPr>
          <p:nvPr>
            <p:ph type="title"/>
          </p:nvPr>
        </p:nvSpPr>
        <p:spPr>
          <a:xfrm>
            <a:off x="838200" y="791845"/>
            <a:ext cx="10515600" cy="1325563"/>
          </a:xfrm>
        </p:spPr>
        <p:txBody>
          <a:bodyPr/>
          <a:lstStyle/>
          <a:p>
            <a:pPr algn="ctr"/>
            <a:r>
              <a:rPr lang="zh-CN" altLang="en-US"/>
              <a:t>实数二分</a:t>
            </a:r>
          </a:p>
        </p:txBody>
      </p:sp>
      <p:sp>
        <p:nvSpPr>
          <p:cNvPr id="3" name="内容占位符 2">
            <a:extLst>
              <a:ext uri="{FF2B5EF4-FFF2-40B4-BE49-F238E27FC236}">
                <a16:creationId xmlns:a16="http://schemas.microsoft.com/office/drawing/2014/main" xmlns="" id="{DBC7389F-8FAA-4C05-9999-E2DBE3DEB3E5}"/>
              </a:ext>
            </a:extLst>
          </p:cNvPr>
          <p:cNvSpPr>
            <a:spLocks noGrp="1"/>
          </p:cNvSpPr>
          <p:nvPr>
            <p:ph idx="1"/>
          </p:nvPr>
        </p:nvSpPr>
        <p:spPr/>
        <p:txBody>
          <a:bodyPr/>
          <a:lstStyle/>
          <a:p>
            <a:r>
              <a:rPr lang="zh-CN" altLang="en-US"/>
              <a:t>假设答案可能不是一个整数，那么就不能用刚才的写法了。</a:t>
            </a:r>
            <a:endParaRPr lang="en-US" altLang="zh-CN"/>
          </a:p>
          <a:p>
            <a:r>
              <a:rPr lang="zh-CN" altLang="en-US"/>
              <a:t>一种方法是规定二分次数，比如二分</a:t>
            </a:r>
            <a:r>
              <a:rPr lang="en-US" altLang="zh-CN"/>
              <a:t>100</a:t>
            </a:r>
            <a:r>
              <a:rPr lang="zh-CN" altLang="en-US"/>
              <a:t>次就结束</a:t>
            </a:r>
            <a:endParaRPr lang="en-US" altLang="zh-CN"/>
          </a:p>
          <a:p>
            <a:r>
              <a:rPr lang="zh-CN" altLang="en-US"/>
              <a:t>或者当</a:t>
            </a:r>
            <a:r>
              <a:rPr lang="en-US" altLang="zh-CN"/>
              <a:t>r-l&lt;eps</a:t>
            </a:r>
            <a:r>
              <a:rPr lang="zh-CN" altLang="en-US"/>
              <a:t>时，结束二分的循环</a:t>
            </a:r>
            <a:endParaRPr lang="en-US" altLang="zh-CN"/>
          </a:p>
          <a:p>
            <a:r>
              <a:rPr lang="en-US" altLang="zh-CN"/>
              <a:t>eps</a:t>
            </a:r>
            <a:r>
              <a:rPr lang="zh-CN" altLang="en-US"/>
              <a:t>是一个很小的数，比如</a:t>
            </a:r>
            <a:r>
              <a:rPr lang="en-US" altLang="zh-CN"/>
              <a:t>1E-8</a:t>
            </a:r>
            <a:r>
              <a:rPr lang="zh-CN" altLang="en-US"/>
              <a:t>之类的</a:t>
            </a:r>
          </a:p>
        </p:txBody>
      </p:sp>
    </p:spTree>
    <p:extLst>
      <p:ext uri="{BB962C8B-B14F-4D97-AF65-F5344CB8AC3E}">
        <p14:creationId xmlns:p14="http://schemas.microsoft.com/office/powerpoint/2010/main" val="75051670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802383" y="2918376"/>
            <a:ext cx="2875280" cy="1198880"/>
          </a:xfrm>
          <a:prstGeom prst="rect">
            <a:avLst/>
          </a:prstGeom>
          <a:noFill/>
        </p:spPr>
        <p:txBody>
          <a:bodyPr wrap="square" rtlCol="0">
            <a:spAutoFit/>
          </a:bodyPr>
          <a:lstStyle/>
          <a:p>
            <a:pPr algn="dist"/>
            <a:r>
              <a:rPr lang="zh-CN" altLang="en-US" sz="7200" b="1" kern="100">
                <a:latin typeface="站酷快乐体2016修订版" panose="02010600030101010101" charset="-122"/>
                <a:ea typeface="站酷快乐体2016修订版" panose="02010600030101010101" charset="-122"/>
                <a:cs typeface="站酷快乐体2016修订版" panose="02010600030101010101" charset="-122"/>
                <a:sym typeface="+mn-ea"/>
              </a:rPr>
              <a:t>分治</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37615"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03</a:t>
            </a:r>
          </a:p>
        </p:txBody>
      </p:sp>
      <p:sp>
        <p:nvSpPr>
          <p:cNvPr id="2" name="文本框 1"/>
          <p:cNvSpPr txBox="1"/>
          <p:nvPr/>
        </p:nvSpPr>
        <p:spPr>
          <a:xfrm>
            <a:off x="5048661" y="4692811"/>
            <a:ext cx="2950088" cy="369332"/>
          </a:xfrm>
          <a:prstGeom prst="rect">
            <a:avLst/>
          </a:prstGeom>
          <a:noFill/>
        </p:spPr>
        <p:txBody>
          <a:bodyPr wrap="square" rtlCol="0" anchor="t">
            <a:spAutoFit/>
          </a:bodyPr>
          <a:lstStyle/>
          <a:p>
            <a:pPr>
              <a:spcBef>
                <a:spcPts val="500"/>
              </a:spcBef>
              <a:defRPr/>
            </a:pPr>
            <a:r>
              <a:rPr lang="en-US" altLang="zh-CN" kern="100">
                <a:latin typeface="站酷快乐体2016修订版" panose="02010600030101010101" charset="-122"/>
                <a:ea typeface="站酷快乐体2016修订版" panose="02010600030101010101" charset="-122"/>
                <a:cs typeface="站酷快乐体2016修订版" panose="02010600030101010101" charset="-122"/>
              </a:rPr>
              <a:t> </a:t>
            </a:r>
            <a:r>
              <a:rPr lang="en-US" altLang="zh-CN">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Divide and Conquer</a:t>
            </a:r>
            <a:endParaRPr lang="zh-CN" altLang="zh-CN" kern="100">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E3576B-BC46-48C8-BBFF-2A313F2EFD36}"/>
              </a:ext>
            </a:extLst>
          </p:cNvPr>
          <p:cNvSpPr>
            <a:spLocks noGrp="1"/>
          </p:cNvSpPr>
          <p:nvPr>
            <p:ph type="title"/>
          </p:nvPr>
        </p:nvSpPr>
        <p:spPr/>
        <p:txBody>
          <a:bodyPr/>
          <a:lstStyle/>
          <a:p>
            <a:r>
              <a:rPr lang="zh-CN" altLang="en-US"/>
              <a:t>快速排序</a:t>
            </a:r>
          </a:p>
        </p:txBody>
      </p:sp>
      <p:sp>
        <p:nvSpPr>
          <p:cNvPr id="3" name="内容占位符 2">
            <a:extLst>
              <a:ext uri="{FF2B5EF4-FFF2-40B4-BE49-F238E27FC236}">
                <a16:creationId xmlns:a16="http://schemas.microsoft.com/office/drawing/2014/main" xmlns="" id="{41D938B7-9500-4BE9-9C9D-40A5CF166A63}"/>
              </a:ext>
            </a:extLst>
          </p:cNvPr>
          <p:cNvSpPr>
            <a:spLocks noGrp="1"/>
          </p:cNvSpPr>
          <p:nvPr>
            <p:ph idx="1"/>
          </p:nvPr>
        </p:nvSpPr>
        <p:spPr>
          <a:xfrm>
            <a:off x="1112520" y="2008505"/>
            <a:ext cx="10515600" cy="4351338"/>
          </a:xfrm>
        </p:spPr>
        <p:txBody>
          <a:bodyPr/>
          <a:lstStyle/>
          <a:p>
            <a:r>
              <a:rPr lang="zh-CN" altLang="en-US"/>
              <a:t>应该都会吧</a:t>
            </a:r>
            <a:endParaRPr lang="en-US" altLang="zh-CN"/>
          </a:p>
          <a:p>
            <a:r>
              <a:rPr lang="zh-CN" altLang="en-US"/>
              <a:t>也是一种分治</a:t>
            </a:r>
          </a:p>
        </p:txBody>
      </p:sp>
    </p:spTree>
    <p:extLst>
      <p:ext uri="{BB962C8B-B14F-4D97-AF65-F5344CB8AC3E}">
        <p14:creationId xmlns:p14="http://schemas.microsoft.com/office/powerpoint/2010/main" val="33122518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0004E1-D8C4-41BE-9A84-1DBAE4C1D21F}"/>
              </a:ext>
            </a:extLst>
          </p:cNvPr>
          <p:cNvSpPr>
            <a:spLocks noGrp="1"/>
          </p:cNvSpPr>
          <p:nvPr>
            <p:ph type="title"/>
          </p:nvPr>
        </p:nvSpPr>
        <p:spPr>
          <a:xfrm>
            <a:off x="4983480" y="822325"/>
            <a:ext cx="3596640" cy="1325563"/>
          </a:xfrm>
        </p:spPr>
        <p:txBody>
          <a:bodyPr/>
          <a:lstStyle/>
          <a:p>
            <a:r>
              <a:rPr lang="zh-CN" altLang="en-US"/>
              <a:t>归并排序</a:t>
            </a:r>
          </a:p>
        </p:txBody>
      </p:sp>
      <p:sp>
        <p:nvSpPr>
          <p:cNvPr id="3" name="内容占位符 2">
            <a:extLst>
              <a:ext uri="{FF2B5EF4-FFF2-40B4-BE49-F238E27FC236}">
                <a16:creationId xmlns:a16="http://schemas.microsoft.com/office/drawing/2014/main" xmlns="" id="{4D3F220F-154C-4FDE-865B-DE0D1F341AC5}"/>
              </a:ext>
            </a:extLst>
          </p:cNvPr>
          <p:cNvSpPr>
            <a:spLocks noGrp="1"/>
          </p:cNvSpPr>
          <p:nvPr>
            <p:ph idx="1"/>
          </p:nvPr>
        </p:nvSpPr>
        <p:spPr/>
        <p:txBody>
          <a:bodyPr/>
          <a:lstStyle/>
          <a:p>
            <a:r>
              <a:rPr lang="zh-CN" altLang="en-US"/>
              <a:t>归并排序是建立在归并操作上的一种有效的排序算法</a:t>
            </a:r>
            <a:r>
              <a:rPr lang="en-US" altLang="zh-CN"/>
              <a:t>,</a:t>
            </a:r>
            <a:r>
              <a:rPr lang="zh-CN" altLang="en-US"/>
              <a:t>该算法是采用分治法的一个非常典型的应用。将已有序的子序列合并，得到完全有序的序列；即先使每个子序列有序，再使子序列段间有序。若将两个有序表合并成一个有序表，称为二路归并。</a:t>
            </a:r>
            <a:endParaRPr lang="en-US" altLang="zh-CN"/>
          </a:p>
          <a:p>
            <a:r>
              <a:rPr lang="zh-CN" altLang="en-US"/>
              <a:t>复杂度</a:t>
            </a:r>
            <a:r>
              <a:rPr lang="en-US" altLang="zh-CN" err="1"/>
              <a:t>nlogn</a:t>
            </a:r>
            <a:endParaRPr lang="zh-CN" altLang="en-US"/>
          </a:p>
        </p:txBody>
      </p:sp>
    </p:spTree>
    <p:extLst>
      <p:ext uri="{BB962C8B-B14F-4D97-AF65-F5344CB8AC3E}">
        <p14:creationId xmlns:p14="http://schemas.microsoft.com/office/powerpoint/2010/main" val="357500757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8191A9-1320-4A6E-B725-57CB5D42F698}"/>
              </a:ext>
            </a:extLst>
          </p:cNvPr>
          <p:cNvSpPr>
            <a:spLocks noGrp="1"/>
          </p:cNvSpPr>
          <p:nvPr>
            <p:ph type="title"/>
          </p:nvPr>
        </p:nvSpPr>
        <p:spPr>
          <a:xfrm>
            <a:off x="619537" y="868045"/>
            <a:ext cx="10515600" cy="732155"/>
          </a:xfrm>
        </p:spPr>
        <p:txBody>
          <a:bodyPr/>
          <a:lstStyle/>
          <a:p>
            <a:pPr algn="ctr"/>
            <a:r>
              <a:rPr lang="zh-CN" altLang="en-US"/>
              <a:t>归并排序</a:t>
            </a:r>
          </a:p>
        </p:txBody>
      </p:sp>
      <p:pic>
        <p:nvPicPr>
          <p:cNvPr id="4098" name="Picture 2" descr="https://gss3.bdstatic.com/7Po3dSag_xI4khGkpoWK1HF6hhy/baike/c0%3Dbaike92%2C5%2C5%2C92%2C30/sign=236fa62859b5c9ea76fe0bb1b450dd65/c8177f3e6709c93d673b9ed49d3df8dcd00054c3.jpg">
            <a:extLst>
              <a:ext uri="{FF2B5EF4-FFF2-40B4-BE49-F238E27FC236}">
                <a16:creationId xmlns:a16="http://schemas.microsoft.com/office/drawing/2014/main" xmlns="" id="{C717A8D5-7A9D-4A45-92C6-19E2D3B1E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7691" y="2557993"/>
            <a:ext cx="5257446"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xmlns="" id="{0B26DCEC-BB25-49DD-AA11-8127D4773E19}"/>
              </a:ext>
            </a:extLst>
          </p:cNvPr>
          <p:cNvSpPr txBox="1"/>
          <p:nvPr/>
        </p:nvSpPr>
        <p:spPr>
          <a:xfrm>
            <a:off x="1227151" y="1997839"/>
            <a:ext cx="4094922" cy="2862322"/>
          </a:xfrm>
          <a:prstGeom prst="rect">
            <a:avLst/>
          </a:prstGeom>
          <a:noFill/>
        </p:spPr>
        <p:txBody>
          <a:bodyPr wrap="square" rtlCol="0">
            <a:spAutoFit/>
          </a:bodyPr>
          <a:lstStyle/>
          <a:p>
            <a:r>
              <a:rPr lang="zh-CN" altLang="en-US" sz="2000"/>
              <a:t>大概流程</a:t>
            </a:r>
            <a:endParaRPr lang="en-US" altLang="zh-CN" sz="2000"/>
          </a:p>
          <a:p>
            <a:r>
              <a:rPr lang="en-US" altLang="zh-CN" sz="2000"/>
              <a:t>Void solve(</a:t>
            </a:r>
            <a:r>
              <a:rPr lang="en-US" altLang="zh-CN" sz="2000" err="1"/>
              <a:t>l,r</a:t>
            </a:r>
            <a:r>
              <a:rPr lang="en-US" altLang="zh-CN" sz="2000"/>
              <a:t>)</a:t>
            </a:r>
          </a:p>
          <a:p>
            <a:r>
              <a:rPr lang="en-US" altLang="zh-CN" sz="2000"/>
              <a:t>{</a:t>
            </a:r>
          </a:p>
          <a:p>
            <a:r>
              <a:rPr lang="en-US" altLang="zh-CN" sz="2000"/>
              <a:t>	if(l==r){</a:t>
            </a:r>
            <a:r>
              <a:rPr lang="zh-CN" altLang="en-US" sz="2000"/>
              <a:t>数组赋值</a:t>
            </a:r>
            <a:r>
              <a:rPr lang="en-US" altLang="zh-CN" sz="2000"/>
              <a:t>;return </a:t>
            </a:r>
            <a:r>
              <a:rPr lang="zh-CN" altLang="en-US" sz="2000"/>
              <a:t>；</a:t>
            </a:r>
            <a:r>
              <a:rPr lang="en-US" altLang="zh-CN" sz="2000"/>
              <a:t>}</a:t>
            </a:r>
          </a:p>
          <a:p>
            <a:r>
              <a:rPr lang="en-US" altLang="zh-CN" sz="2000"/>
              <a:t>	int mid=(</a:t>
            </a:r>
            <a:r>
              <a:rPr lang="en-US" altLang="zh-CN" sz="2000" err="1"/>
              <a:t>l+r</a:t>
            </a:r>
            <a:r>
              <a:rPr lang="en-US" altLang="zh-CN" sz="2000"/>
              <a:t>)&gt;&gt;1;</a:t>
            </a:r>
          </a:p>
          <a:p>
            <a:r>
              <a:rPr lang="en-US" altLang="zh-CN" sz="2000"/>
              <a:t>	solve(</a:t>
            </a:r>
            <a:r>
              <a:rPr lang="en-US" altLang="zh-CN" sz="2000" err="1"/>
              <a:t>l,mid</a:t>
            </a:r>
            <a:r>
              <a:rPr lang="en-US" altLang="zh-CN" sz="2000"/>
              <a:t>);solve(mid+1,r);</a:t>
            </a:r>
          </a:p>
          <a:p>
            <a:r>
              <a:rPr lang="en-US" altLang="zh-CN" sz="2000"/>
              <a:t>	</a:t>
            </a:r>
            <a:r>
              <a:rPr lang="zh-CN" altLang="en-US" sz="2000"/>
              <a:t>用指针合并两个数组；</a:t>
            </a:r>
            <a:endParaRPr lang="en-US" altLang="zh-CN" sz="2000"/>
          </a:p>
          <a:p>
            <a:r>
              <a:rPr lang="en-US" altLang="zh-CN" sz="2000"/>
              <a:t>	return </a:t>
            </a:r>
            <a:r>
              <a:rPr lang="zh-CN" altLang="en-US" sz="2000"/>
              <a:t>；</a:t>
            </a:r>
            <a:endParaRPr lang="en-US" altLang="zh-CN" sz="2000"/>
          </a:p>
          <a:p>
            <a:r>
              <a:rPr lang="en-US" altLang="zh-CN" sz="2000"/>
              <a:t>}</a:t>
            </a:r>
            <a:endParaRPr lang="zh-CN" altLang="en-US" sz="2000"/>
          </a:p>
        </p:txBody>
      </p:sp>
    </p:spTree>
    <p:extLst>
      <p:ext uri="{BB962C8B-B14F-4D97-AF65-F5344CB8AC3E}">
        <p14:creationId xmlns:p14="http://schemas.microsoft.com/office/powerpoint/2010/main" val="22918015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3C8955-3199-48B6-9454-23855E4CD9E6}"/>
              </a:ext>
            </a:extLst>
          </p:cNvPr>
          <p:cNvSpPr>
            <a:spLocks noGrp="1"/>
          </p:cNvSpPr>
          <p:nvPr>
            <p:ph type="title"/>
          </p:nvPr>
        </p:nvSpPr>
        <p:spPr/>
        <p:txBody>
          <a:bodyPr/>
          <a:lstStyle/>
          <a:p>
            <a:r>
              <a:rPr lang="zh-CN" altLang="en-US"/>
              <a:t>计数排序</a:t>
            </a:r>
            <a:r>
              <a:rPr lang="en-US" altLang="zh-CN"/>
              <a:t>(</a:t>
            </a:r>
            <a:r>
              <a:rPr lang="zh-CN" altLang="en-US"/>
              <a:t>顺便讲讲</a:t>
            </a:r>
            <a:r>
              <a:rPr lang="en-US" altLang="zh-CN"/>
              <a:t>)</a:t>
            </a:r>
            <a:endParaRPr lang="zh-CN" altLang="en-US" dirty="0"/>
          </a:p>
        </p:txBody>
      </p:sp>
      <p:sp>
        <p:nvSpPr>
          <p:cNvPr id="3" name="内容占位符 2">
            <a:extLst>
              <a:ext uri="{FF2B5EF4-FFF2-40B4-BE49-F238E27FC236}">
                <a16:creationId xmlns:a16="http://schemas.microsoft.com/office/drawing/2014/main" xmlns="" id="{A53AC29D-F018-4756-B6C9-06DA247B42AD}"/>
              </a:ext>
            </a:extLst>
          </p:cNvPr>
          <p:cNvSpPr>
            <a:spLocks noGrp="1"/>
          </p:cNvSpPr>
          <p:nvPr>
            <p:ph idx="1"/>
          </p:nvPr>
        </p:nvSpPr>
        <p:spPr/>
        <p:txBody>
          <a:bodyPr/>
          <a:lstStyle/>
          <a:p>
            <a:r>
              <a:rPr lang="zh-CN" altLang="en-US" dirty="0"/>
              <a:t>它的优势在于在对一定范围内的整数排序时，它的复杂度为</a:t>
            </a:r>
            <a:r>
              <a:rPr lang="en-US" altLang="zh-CN" dirty="0"/>
              <a:t>Ο(</a:t>
            </a:r>
            <a:r>
              <a:rPr lang="en-US" altLang="zh-CN" dirty="0" err="1"/>
              <a:t>n+k</a:t>
            </a:r>
            <a:r>
              <a:rPr lang="en-US" altLang="zh-CN" dirty="0"/>
              <a:t>)</a:t>
            </a:r>
            <a:r>
              <a:rPr lang="zh-CN" altLang="en-US" dirty="0"/>
              <a:t>（其中</a:t>
            </a:r>
            <a:r>
              <a:rPr lang="en-US" altLang="zh-CN" dirty="0"/>
              <a:t>k</a:t>
            </a:r>
            <a:r>
              <a:rPr lang="zh-CN" altLang="en-US" dirty="0"/>
              <a:t>是整数的范围），快于任何比较排序算法。当然这是一种牺牲空间换取时间的做法。</a:t>
            </a:r>
            <a:endParaRPr lang="en-US" altLang="zh-CN" dirty="0"/>
          </a:p>
          <a:p>
            <a:r>
              <a:rPr lang="zh-CN" altLang="en-US" dirty="0"/>
              <a:t>在一些算法中会用到，比如后缀数组</a:t>
            </a:r>
            <a:endParaRPr lang="en-US" altLang="zh-CN" dirty="0"/>
          </a:p>
          <a:p>
            <a:endParaRPr lang="zh-CN" altLang="en-US" dirty="0"/>
          </a:p>
        </p:txBody>
      </p:sp>
    </p:spTree>
    <p:extLst>
      <p:ext uri="{BB962C8B-B14F-4D97-AF65-F5344CB8AC3E}">
        <p14:creationId xmlns:p14="http://schemas.microsoft.com/office/powerpoint/2010/main" val="190593495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4ACBF9-88EC-4AD8-A5AB-EB9430220169}"/>
              </a:ext>
            </a:extLst>
          </p:cNvPr>
          <p:cNvSpPr>
            <a:spLocks noGrp="1"/>
          </p:cNvSpPr>
          <p:nvPr>
            <p:ph type="title"/>
          </p:nvPr>
        </p:nvSpPr>
        <p:spPr/>
        <p:txBody>
          <a:bodyPr/>
          <a:lstStyle/>
          <a:p>
            <a:r>
              <a:rPr lang="zh-CN" altLang="en-US" dirty="0"/>
              <a:t>计数排序</a:t>
            </a:r>
          </a:p>
        </p:txBody>
      </p:sp>
      <p:sp>
        <p:nvSpPr>
          <p:cNvPr id="7" name="内容占位符 6">
            <a:extLst>
              <a:ext uri="{FF2B5EF4-FFF2-40B4-BE49-F238E27FC236}">
                <a16:creationId xmlns:a16="http://schemas.microsoft.com/office/drawing/2014/main" xmlns="" id="{4912F274-9050-414B-8230-7E1EE98CBA69}"/>
              </a:ext>
            </a:extLst>
          </p:cNvPr>
          <p:cNvSpPr>
            <a:spLocks noGrp="1"/>
          </p:cNvSpPr>
          <p:nvPr>
            <p:ph idx="1"/>
          </p:nvPr>
        </p:nvSpPr>
        <p:spPr>
          <a:xfrm>
            <a:off x="1295401" y="3247238"/>
            <a:ext cx="9601196" cy="2628630"/>
          </a:xfrm>
        </p:spPr>
        <p:txBody>
          <a:bodyPr/>
          <a:lstStyle/>
          <a:p>
            <a:r>
              <a:rPr lang="zh-CN" altLang="en-US" dirty="0"/>
              <a:t>最后一个倒序循环是为了保证排序是稳定的</a:t>
            </a:r>
          </a:p>
        </p:txBody>
      </p:sp>
      <p:pic>
        <p:nvPicPr>
          <p:cNvPr id="9" name="图片 8">
            <a:extLst>
              <a:ext uri="{FF2B5EF4-FFF2-40B4-BE49-F238E27FC236}">
                <a16:creationId xmlns:a16="http://schemas.microsoft.com/office/drawing/2014/main" xmlns="" id="{5BB714FC-8787-4722-9BB8-4C6AB1762BDB}"/>
              </a:ext>
            </a:extLst>
          </p:cNvPr>
          <p:cNvPicPr>
            <a:picLocks noChangeAspect="1"/>
          </p:cNvPicPr>
          <p:nvPr/>
        </p:nvPicPr>
        <p:blipFill>
          <a:blip r:embed="rId2"/>
          <a:stretch>
            <a:fillRect/>
          </a:stretch>
        </p:blipFill>
        <p:spPr>
          <a:xfrm>
            <a:off x="1295402" y="2380856"/>
            <a:ext cx="10085772" cy="771525"/>
          </a:xfrm>
          <a:prstGeom prst="rect">
            <a:avLst/>
          </a:prstGeom>
        </p:spPr>
      </p:pic>
    </p:spTree>
    <p:extLst>
      <p:ext uri="{BB962C8B-B14F-4D97-AF65-F5344CB8AC3E}">
        <p14:creationId xmlns:p14="http://schemas.microsoft.com/office/powerpoint/2010/main" val="34640951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984069" y="2988310"/>
            <a:ext cx="2406015" cy="1198880"/>
          </a:xfrm>
          <a:prstGeom prst="rect">
            <a:avLst/>
          </a:prstGeom>
          <a:noFill/>
        </p:spPr>
        <p:txBody>
          <a:bodyPr wrap="square" rtlCol="0">
            <a:spAutoFit/>
          </a:bodyPr>
          <a:lstStyle/>
          <a:p>
            <a:pPr algn="dist"/>
            <a:r>
              <a:rPr lang="zh-CN" altLang="en-US" sz="7200" kern="100">
                <a:latin typeface="站酷快乐体2016修订版" panose="02010600030101010101" charset="-122"/>
                <a:ea typeface="站酷快乐体2016修订版" panose="02010600030101010101" charset="-122"/>
                <a:cs typeface="站酷快乐体2016修订版" panose="02010600030101010101" charset="-122"/>
                <a:sym typeface="+mn-ea"/>
              </a:rPr>
              <a:t>递推</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973455"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01</a:t>
            </a:r>
          </a:p>
        </p:txBody>
      </p:sp>
      <p:sp>
        <p:nvSpPr>
          <p:cNvPr id="30" name="文本框 29"/>
          <p:cNvSpPr txBox="1"/>
          <p:nvPr/>
        </p:nvSpPr>
        <p:spPr>
          <a:xfrm>
            <a:off x="5510512" y="4694151"/>
            <a:ext cx="1411925" cy="369332"/>
          </a:xfrm>
          <a:prstGeom prst="rect">
            <a:avLst/>
          </a:prstGeom>
          <a:noFill/>
        </p:spPr>
        <p:txBody>
          <a:bodyPr wrap="none" rtlCol="0" anchor="t">
            <a:spAutoFit/>
          </a:bodyPr>
          <a:lstStyle/>
          <a:p>
            <a:pPr>
              <a:spcAft>
                <a:spcPts val="0"/>
              </a:spcAft>
              <a:defRPr/>
            </a:pPr>
            <a:r>
              <a:rPr lang="en-US" altLang="zh-CN">
                <a:latin typeface="站酷快乐体2016修订版" panose="02010600030101010101" charset="-122"/>
                <a:ea typeface="站酷快乐体2016修订版" panose="02010600030101010101" charset="-122"/>
                <a:cs typeface="站酷快乐体2016修订版" panose="02010600030101010101" charset="-122"/>
              </a:rPr>
              <a:t>Recurrence</a:t>
            </a: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BAF672-A174-45CD-AFF2-63402581C70B}"/>
              </a:ext>
            </a:extLst>
          </p:cNvPr>
          <p:cNvSpPr>
            <a:spLocks noGrp="1"/>
          </p:cNvSpPr>
          <p:nvPr>
            <p:ph type="title"/>
          </p:nvPr>
        </p:nvSpPr>
        <p:spPr/>
        <p:txBody>
          <a:bodyPr/>
          <a:lstStyle/>
          <a:p>
            <a:r>
              <a:rPr lang="zh-CN" altLang="en-US"/>
              <a:t>分治乘法</a:t>
            </a:r>
          </a:p>
        </p:txBody>
      </p:sp>
      <p:sp>
        <p:nvSpPr>
          <p:cNvPr id="3" name="内容占位符 2">
            <a:extLst>
              <a:ext uri="{FF2B5EF4-FFF2-40B4-BE49-F238E27FC236}">
                <a16:creationId xmlns:a16="http://schemas.microsoft.com/office/drawing/2014/main" xmlns="" id="{FCD44591-0501-44D4-972D-9F2F17E89843}"/>
              </a:ext>
            </a:extLst>
          </p:cNvPr>
          <p:cNvSpPr>
            <a:spLocks noGrp="1"/>
          </p:cNvSpPr>
          <p:nvPr>
            <p:ph idx="1"/>
          </p:nvPr>
        </p:nvSpPr>
        <p:spPr>
          <a:xfrm>
            <a:off x="838200" y="1840865"/>
            <a:ext cx="11018520" cy="4351338"/>
          </a:xfrm>
        </p:spPr>
        <p:txBody>
          <a:bodyPr/>
          <a:lstStyle/>
          <a:p>
            <a:r>
              <a:rPr lang="zh-CN" altLang="en-US" dirty="0"/>
              <a:t>求</a:t>
            </a:r>
            <a:r>
              <a:rPr lang="en-US" altLang="zh-CN" dirty="0"/>
              <a:t>X*Y</a:t>
            </a:r>
            <a:r>
              <a:rPr lang="zh-CN" altLang="en-US" dirty="0"/>
              <a:t>的值，</a:t>
            </a:r>
            <a:r>
              <a:rPr lang="en-US" altLang="zh-CN" dirty="0"/>
              <a:t>X</a:t>
            </a:r>
            <a:r>
              <a:rPr lang="zh-CN" altLang="en-US" dirty="0"/>
              <a:t>与</a:t>
            </a:r>
            <a:r>
              <a:rPr lang="en-US" altLang="zh-CN" dirty="0"/>
              <a:t>Y</a:t>
            </a:r>
            <a:r>
              <a:rPr lang="zh-CN" altLang="en-US" dirty="0"/>
              <a:t>的长度都很大</a:t>
            </a:r>
            <a:endParaRPr lang="pt-BR" altLang="zh-CN" dirty="0"/>
          </a:p>
          <a:p>
            <a:r>
              <a:rPr lang="pt-BR" altLang="zh-CN" dirty="0"/>
              <a:t>X=A*10^(n/2)+B  Y=C*10^(n/2)+D </a:t>
            </a:r>
          </a:p>
          <a:p>
            <a:r>
              <a:rPr lang="pt-BR" altLang="zh-CN" dirty="0"/>
              <a:t>X*Y=A*C*10^n+((A-B)*(D-C)+A*C+B*D)*10^(n/2)+B*D;</a:t>
            </a:r>
          </a:p>
          <a:p>
            <a:endParaRPr lang="zh-CN" altLang="en-US" dirty="0"/>
          </a:p>
        </p:txBody>
      </p:sp>
    </p:spTree>
    <p:extLst>
      <p:ext uri="{BB962C8B-B14F-4D97-AF65-F5344CB8AC3E}">
        <p14:creationId xmlns:p14="http://schemas.microsoft.com/office/powerpoint/2010/main" val="218808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717FE6-40E6-4533-B177-1C67FA27AB39}"/>
              </a:ext>
            </a:extLst>
          </p:cNvPr>
          <p:cNvSpPr>
            <a:spLocks noGrp="1"/>
          </p:cNvSpPr>
          <p:nvPr>
            <p:ph type="title"/>
          </p:nvPr>
        </p:nvSpPr>
        <p:spPr/>
        <p:txBody>
          <a:bodyPr/>
          <a:lstStyle/>
          <a:p>
            <a:r>
              <a:rPr lang="en-US" altLang="zh-CN" b="1"/>
              <a:t>CDQ</a:t>
            </a:r>
            <a:r>
              <a:rPr lang="zh-CN" altLang="en-US" b="1"/>
              <a:t>分治</a:t>
            </a:r>
            <a:br>
              <a:rPr lang="zh-CN" altLang="en-US" b="1"/>
            </a:br>
            <a:endParaRPr lang="zh-CN" altLang="en-US"/>
          </a:p>
        </p:txBody>
      </p:sp>
      <p:sp>
        <p:nvSpPr>
          <p:cNvPr id="3" name="内容占位符 2">
            <a:extLst>
              <a:ext uri="{FF2B5EF4-FFF2-40B4-BE49-F238E27FC236}">
                <a16:creationId xmlns:a16="http://schemas.microsoft.com/office/drawing/2014/main" xmlns="" id="{1A6F9421-B2C4-48D9-84E0-7377BFBD0E52}"/>
              </a:ext>
            </a:extLst>
          </p:cNvPr>
          <p:cNvSpPr>
            <a:spLocks noGrp="1"/>
          </p:cNvSpPr>
          <p:nvPr>
            <p:ph idx="1"/>
          </p:nvPr>
        </p:nvSpPr>
        <p:spPr/>
        <p:txBody>
          <a:bodyPr/>
          <a:lstStyle/>
          <a:p>
            <a:r>
              <a:rPr lang="en-US" altLang="zh-CN" dirty="0"/>
              <a:t>SOLVE(</a:t>
            </a:r>
            <a:r>
              <a:rPr lang="en-US" altLang="zh-CN" dirty="0" err="1"/>
              <a:t>l,r</a:t>
            </a:r>
            <a:r>
              <a:rPr lang="en-US" altLang="zh-CN" dirty="0"/>
              <a:t>)</a:t>
            </a:r>
            <a:r>
              <a:rPr lang="zh-CN" altLang="en-US" dirty="0"/>
              <a:t>表示解决</a:t>
            </a:r>
            <a:r>
              <a:rPr lang="en-US" altLang="zh-CN" dirty="0"/>
              <a:t>L-R</a:t>
            </a:r>
            <a:r>
              <a:rPr lang="zh-CN" altLang="en-US" dirty="0"/>
              <a:t>的询问</a:t>
            </a:r>
            <a:endParaRPr lang="en-US" altLang="zh-CN" dirty="0"/>
          </a:p>
          <a:p>
            <a:r>
              <a:rPr lang="zh-CN" altLang="en-US" dirty="0"/>
              <a:t>递归调用</a:t>
            </a:r>
            <a:r>
              <a:rPr lang="en-US" altLang="zh-CN" dirty="0"/>
              <a:t>SOLVE(</a:t>
            </a:r>
            <a:r>
              <a:rPr lang="en-US" altLang="zh-CN" dirty="0" err="1"/>
              <a:t>l,mid</a:t>
            </a:r>
            <a:r>
              <a:rPr lang="en-US" altLang="zh-CN" dirty="0"/>
              <a:t>)</a:t>
            </a:r>
          </a:p>
          <a:p>
            <a:r>
              <a:rPr lang="zh-CN" altLang="en-US" dirty="0"/>
              <a:t>处理左边对右边的贡献</a:t>
            </a:r>
            <a:endParaRPr lang="en-US" altLang="zh-CN" dirty="0"/>
          </a:p>
          <a:p>
            <a:r>
              <a:rPr lang="zh-CN" altLang="en-US" dirty="0"/>
              <a:t>调用</a:t>
            </a:r>
            <a:r>
              <a:rPr lang="en-US" altLang="zh-CN" dirty="0"/>
              <a:t>Solve(mid+1,r)</a:t>
            </a:r>
          </a:p>
          <a:p>
            <a:r>
              <a:rPr lang="zh-CN" altLang="en-US" dirty="0"/>
              <a:t>一般用来解决三维偏序问题，要求能够离线</a:t>
            </a:r>
            <a:endParaRPr lang="en-US" altLang="zh-CN" dirty="0"/>
          </a:p>
          <a:p>
            <a:r>
              <a:rPr lang="zh-CN" altLang="en-US" dirty="0"/>
              <a:t>比二维数据结构好写</a:t>
            </a:r>
          </a:p>
        </p:txBody>
      </p:sp>
    </p:spTree>
    <p:extLst>
      <p:ext uri="{BB962C8B-B14F-4D97-AF65-F5344CB8AC3E}">
        <p14:creationId xmlns:p14="http://schemas.microsoft.com/office/powerpoint/2010/main" val="10135953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AAD6C0-0613-4D85-8AED-93593C613614}"/>
              </a:ext>
            </a:extLst>
          </p:cNvPr>
          <p:cNvSpPr>
            <a:spLocks noGrp="1"/>
          </p:cNvSpPr>
          <p:nvPr>
            <p:ph type="title"/>
          </p:nvPr>
        </p:nvSpPr>
        <p:spPr/>
        <p:txBody>
          <a:bodyPr/>
          <a:lstStyle/>
          <a:p>
            <a:r>
              <a:rPr lang="zh-CN" altLang="en-US"/>
              <a:t>二维最长上升子序列</a:t>
            </a:r>
          </a:p>
        </p:txBody>
      </p:sp>
      <p:sp>
        <p:nvSpPr>
          <p:cNvPr id="3" name="内容占位符 2">
            <a:extLst>
              <a:ext uri="{FF2B5EF4-FFF2-40B4-BE49-F238E27FC236}">
                <a16:creationId xmlns:a16="http://schemas.microsoft.com/office/drawing/2014/main" xmlns="" id="{54F3224D-7BA1-4507-B20A-591F96BF51BC}"/>
              </a:ext>
            </a:extLst>
          </p:cNvPr>
          <p:cNvSpPr>
            <a:spLocks noGrp="1"/>
          </p:cNvSpPr>
          <p:nvPr>
            <p:ph idx="1"/>
          </p:nvPr>
        </p:nvSpPr>
        <p:spPr>
          <a:xfrm>
            <a:off x="838200" y="1993265"/>
            <a:ext cx="10515600" cy="4351338"/>
          </a:xfrm>
        </p:spPr>
        <p:txBody>
          <a:bodyPr/>
          <a:lstStyle/>
          <a:p>
            <a:r>
              <a:rPr lang="zh-CN" altLang="en-US"/>
              <a:t>每个元素是一个有序对</a:t>
            </a:r>
            <a:r>
              <a:rPr lang="en-US" altLang="zh-CN"/>
              <a:t>(ai,bi)</a:t>
            </a:r>
          </a:p>
          <a:p>
            <a:r>
              <a:rPr lang="en-US" altLang="zh-CN"/>
              <a:t>A&gt;B</a:t>
            </a:r>
            <a:r>
              <a:rPr lang="zh-CN" altLang="en-US"/>
              <a:t>要求对应两个位置都是大于关系</a:t>
            </a:r>
            <a:endParaRPr lang="en-US" altLang="zh-CN"/>
          </a:p>
          <a:p>
            <a:endParaRPr lang="zh-CN" altLang="en-US"/>
          </a:p>
        </p:txBody>
      </p:sp>
    </p:spTree>
    <p:extLst>
      <p:ext uri="{BB962C8B-B14F-4D97-AF65-F5344CB8AC3E}">
        <p14:creationId xmlns:p14="http://schemas.microsoft.com/office/powerpoint/2010/main" val="24059055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094664-282A-4DEF-92C5-30EFC0388487}"/>
              </a:ext>
            </a:extLst>
          </p:cNvPr>
          <p:cNvSpPr>
            <a:spLocks noGrp="1"/>
          </p:cNvSpPr>
          <p:nvPr>
            <p:ph type="title"/>
          </p:nvPr>
        </p:nvSpPr>
        <p:spPr/>
        <p:txBody>
          <a:bodyPr/>
          <a:lstStyle/>
          <a:p>
            <a:r>
              <a:rPr lang="en-US" altLang="zh-CN" b="1"/>
              <a:t>COGS 577 </a:t>
            </a:r>
            <a:r>
              <a:rPr lang="zh-CN" altLang="en-US" b="1"/>
              <a:t>蝗灾</a:t>
            </a:r>
            <a:br>
              <a:rPr lang="zh-CN" altLang="en-US" b="1"/>
            </a:br>
            <a:endParaRPr lang="zh-CN" altLang="en-US"/>
          </a:p>
        </p:txBody>
      </p:sp>
      <p:sp>
        <p:nvSpPr>
          <p:cNvPr id="3" name="内容占位符 2">
            <a:extLst>
              <a:ext uri="{FF2B5EF4-FFF2-40B4-BE49-F238E27FC236}">
                <a16:creationId xmlns:a16="http://schemas.microsoft.com/office/drawing/2014/main" xmlns="" id="{5CD7BB24-1E43-4157-A4C8-19013BDAA4F2}"/>
              </a:ext>
            </a:extLst>
          </p:cNvPr>
          <p:cNvSpPr>
            <a:spLocks noGrp="1"/>
          </p:cNvSpPr>
          <p:nvPr>
            <p:ph idx="1"/>
          </p:nvPr>
        </p:nvSpPr>
        <p:spPr/>
        <p:txBody>
          <a:bodyPr/>
          <a:lstStyle/>
          <a:p>
            <a:r>
              <a:rPr lang="zh-CN" altLang="en-US" dirty="0"/>
              <a:t>题意</a:t>
            </a:r>
            <a:r>
              <a:rPr lang="en-US" altLang="zh-CN" dirty="0"/>
              <a:t>:</a:t>
            </a:r>
          </a:p>
          <a:p>
            <a:r>
              <a:rPr lang="zh-CN" altLang="en-US" dirty="0"/>
              <a:t>你有一个</a:t>
            </a:r>
            <a:r>
              <a:rPr lang="en-US" altLang="zh-CN" dirty="0"/>
              <a:t>w*w</a:t>
            </a:r>
            <a:r>
              <a:rPr lang="zh-CN" altLang="en-US" dirty="0"/>
              <a:t>正方形的田地。</a:t>
            </a:r>
          </a:p>
          <a:p>
            <a:r>
              <a:rPr lang="zh-CN" altLang="en-US" dirty="0"/>
              <a:t>初始时没有蝗虫。</a:t>
            </a:r>
          </a:p>
          <a:p>
            <a:r>
              <a:rPr lang="zh-CN" altLang="en-US" dirty="0"/>
              <a:t>给你两个操作：</a:t>
            </a:r>
          </a:p>
          <a:p>
            <a:r>
              <a:rPr lang="en-US" altLang="zh-CN" dirty="0"/>
              <a:t>1. 1 x y z</a:t>
            </a:r>
            <a:r>
              <a:rPr lang="zh-CN" altLang="en-US" dirty="0"/>
              <a:t>： </a:t>
            </a:r>
            <a:r>
              <a:rPr lang="en-US" altLang="zh-CN" dirty="0"/>
              <a:t>(</a:t>
            </a:r>
            <a:r>
              <a:rPr lang="en-US" altLang="zh-CN" dirty="0" err="1"/>
              <a:t>x,y</a:t>
            </a:r>
            <a:r>
              <a:rPr lang="en-US" altLang="zh-CN" dirty="0"/>
              <a:t>)</a:t>
            </a:r>
            <a:r>
              <a:rPr lang="zh-CN" altLang="en-US" dirty="0"/>
              <a:t>这个位置多了</a:t>
            </a:r>
            <a:r>
              <a:rPr lang="en-US" altLang="zh-CN" dirty="0"/>
              <a:t>z</a:t>
            </a:r>
            <a:r>
              <a:rPr lang="zh-CN" altLang="en-US" dirty="0"/>
              <a:t>只蝗虫。</a:t>
            </a:r>
          </a:p>
          <a:p>
            <a:r>
              <a:rPr lang="en-US" altLang="zh-CN" dirty="0"/>
              <a:t>2. 2 x1 y1 x2 y2: </a:t>
            </a:r>
            <a:r>
              <a:rPr lang="zh-CN" altLang="en-US" dirty="0"/>
              <a:t>询问</a:t>
            </a:r>
            <a:r>
              <a:rPr lang="en-US" altLang="zh-CN" dirty="0"/>
              <a:t>(x1,y1)</a:t>
            </a:r>
            <a:r>
              <a:rPr lang="zh-CN" altLang="en-US" dirty="0"/>
              <a:t>到</a:t>
            </a:r>
            <a:r>
              <a:rPr lang="en-US" altLang="zh-CN" dirty="0"/>
              <a:t>(x2,y2)</a:t>
            </a:r>
            <a:r>
              <a:rPr lang="zh-CN" altLang="en-US" dirty="0"/>
              <a:t>这个矩形内的蝗虫数量。</a:t>
            </a:r>
          </a:p>
          <a:p>
            <a:r>
              <a:rPr lang="zh-CN" altLang="en-US" dirty="0"/>
              <a:t>其中 </a:t>
            </a:r>
            <a:r>
              <a:rPr lang="en-US" altLang="zh-CN" dirty="0"/>
              <a:t>W&lt;=500000,</a:t>
            </a:r>
            <a:r>
              <a:rPr lang="zh-CN" altLang="en-US" dirty="0"/>
              <a:t>操作数</a:t>
            </a:r>
            <a:r>
              <a:rPr lang="en-US" altLang="zh-CN" dirty="0"/>
              <a:t>&lt;=200000 </a:t>
            </a:r>
            <a:r>
              <a:rPr lang="zh-CN" altLang="en-US" dirty="0"/>
              <a:t>。</a:t>
            </a:r>
          </a:p>
        </p:txBody>
      </p:sp>
    </p:spTree>
    <p:extLst>
      <p:ext uri="{BB962C8B-B14F-4D97-AF65-F5344CB8AC3E}">
        <p14:creationId xmlns:p14="http://schemas.microsoft.com/office/powerpoint/2010/main" val="266681566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15A2EB9-317F-4A70-8F45-308881BDF5F4}"/>
              </a:ext>
            </a:extLst>
          </p:cNvPr>
          <p:cNvSpPr>
            <a:spLocks noGrp="1"/>
          </p:cNvSpPr>
          <p:nvPr>
            <p:ph idx="1"/>
          </p:nvPr>
        </p:nvSpPr>
        <p:spPr>
          <a:xfrm>
            <a:off x="838200" y="1078865"/>
            <a:ext cx="10515600" cy="4351338"/>
          </a:xfrm>
        </p:spPr>
        <p:txBody>
          <a:bodyPr/>
          <a:lstStyle/>
          <a:p>
            <a:r>
              <a:rPr lang="zh-CN" altLang="en-US" dirty="0"/>
              <a:t>定义 </a:t>
            </a:r>
            <a:r>
              <a:rPr lang="en-US" altLang="zh-CN" dirty="0"/>
              <a:t>solve(</a:t>
            </a:r>
            <a:r>
              <a:rPr lang="en-US" altLang="zh-CN" dirty="0" err="1"/>
              <a:t>l,r</a:t>
            </a:r>
            <a:r>
              <a:rPr lang="en-US" altLang="zh-CN" dirty="0"/>
              <a:t>) </a:t>
            </a:r>
          </a:p>
          <a:p>
            <a:r>
              <a:rPr lang="zh-CN" altLang="en-US" dirty="0"/>
              <a:t>先计算 </a:t>
            </a:r>
            <a:r>
              <a:rPr lang="en-US" altLang="zh-CN" dirty="0"/>
              <a:t>l…mid </a:t>
            </a:r>
            <a:r>
              <a:rPr lang="zh-CN" altLang="en-US" dirty="0"/>
              <a:t>修改操作对 </a:t>
            </a:r>
            <a:r>
              <a:rPr lang="en-US" altLang="zh-CN" dirty="0"/>
              <a:t>m+1…r </a:t>
            </a:r>
            <a:r>
              <a:rPr lang="zh-CN" altLang="en-US" dirty="0"/>
              <a:t>查询的影响，然后递归</a:t>
            </a:r>
            <a:r>
              <a:rPr lang="en-US" altLang="zh-CN" dirty="0"/>
              <a:t>solve(l, mid);solve(mid +1,r);</a:t>
            </a:r>
          </a:p>
          <a:p>
            <a:r>
              <a:rPr lang="en-US" altLang="zh-CN" dirty="0"/>
              <a:t>solve(</a:t>
            </a:r>
            <a:r>
              <a:rPr lang="en-US" altLang="zh-CN" dirty="0" err="1"/>
              <a:t>x,x</a:t>
            </a:r>
            <a:r>
              <a:rPr lang="en-US" altLang="zh-CN" dirty="0"/>
              <a:t>)</a:t>
            </a:r>
            <a:r>
              <a:rPr lang="zh-CN" altLang="en-US" dirty="0"/>
              <a:t>时停止。</a:t>
            </a:r>
          </a:p>
          <a:p>
            <a:r>
              <a:rPr lang="zh-CN" altLang="en-US" dirty="0"/>
              <a:t>这样递归到底后每个询问操作也得到了应该的答案。</a:t>
            </a:r>
          </a:p>
          <a:p>
            <a:r>
              <a:rPr lang="zh-CN" altLang="en-US" dirty="0"/>
              <a:t>有一个好处是在计算</a:t>
            </a:r>
            <a:r>
              <a:rPr lang="en-US" altLang="zh-CN" dirty="0"/>
              <a:t>l…mid </a:t>
            </a:r>
            <a:r>
              <a:rPr lang="zh-CN" altLang="en-US" dirty="0"/>
              <a:t>修改操作对 </a:t>
            </a:r>
            <a:r>
              <a:rPr lang="en-US" altLang="zh-CN" dirty="0"/>
              <a:t>mid+1…r </a:t>
            </a:r>
            <a:r>
              <a:rPr lang="zh-CN" altLang="en-US" dirty="0"/>
              <a:t>查询的影响时，因为修改都发生在查询之前，那么修改操作之间的顺序就没有那么重要了。</a:t>
            </a:r>
          </a:p>
          <a:p>
            <a:r>
              <a:rPr lang="zh-CN" altLang="en-US" dirty="0"/>
              <a:t>于是可以按</a:t>
            </a:r>
            <a:r>
              <a:rPr lang="en-US" altLang="zh-CN" dirty="0"/>
              <a:t>x</a:t>
            </a:r>
            <a:r>
              <a:rPr lang="zh-CN" altLang="en-US" dirty="0"/>
              <a:t>坐标排序，运用扫描线的思想，用一维树状数组解决这个问题。</a:t>
            </a:r>
          </a:p>
          <a:p>
            <a:endParaRPr lang="zh-CN" altLang="en-US" dirty="0"/>
          </a:p>
        </p:txBody>
      </p:sp>
    </p:spTree>
    <p:extLst>
      <p:ext uri="{BB962C8B-B14F-4D97-AF65-F5344CB8AC3E}">
        <p14:creationId xmlns:p14="http://schemas.microsoft.com/office/powerpoint/2010/main" val="421199766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944954" y="2950587"/>
            <a:ext cx="2547836" cy="1198880"/>
          </a:xfrm>
          <a:prstGeom prst="rect">
            <a:avLst/>
          </a:prstGeom>
          <a:noFill/>
        </p:spPr>
        <p:txBody>
          <a:bodyPr wrap="square" rtlCol="0">
            <a:spAutoFit/>
          </a:bodyPr>
          <a:lstStyle/>
          <a:p>
            <a:pPr algn="dist"/>
            <a:r>
              <a:rPr lang="zh-CN" altLang="en-US" sz="7200">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倍增</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78890"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04</a:t>
            </a:r>
          </a:p>
        </p:txBody>
      </p:sp>
      <p:sp>
        <p:nvSpPr>
          <p:cNvPr id="30" name="文本框 29"/>
          <p:cNvSpPr txBox="1"/>
          <p:nvPr/>
        </p:nvSpPr>
        <p:spPr>
          <a:xfrm>
            <a:off x="5441596" y="4695662"/>
            <a:ext cx="1712328" cy="417358"/>
          </a:xfrm>
          <a:prstGeom prst="rect">
            <a:avLst/>
          </a:prstGeom>
          <a:noFill/>
        </p:spPr>
        <p:txBody>
          <a:bodyPr wrap="none" rtlCol="0" anchor="t">
            <a:spAutoFit/>
          </a:bodyPr>
          <a:lstStyle/>
          <a:p>
            <a:pPr>
              <a:lnSpc>
                <a:spcPct val="130000"/>
              </a:lnSpc>
              <a:defRPr/>
            </a:pPr>
            <a:r>
              <a:rPr lang="en-US" altLang="zh-CN">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rPr>
              <a:t>Multiplication</a:t>
            </a:r>
            <a:endParaRPr lang="zh-CN" altLang="en-US">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56F57E-66BD-4725-B535-C26C84DB04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81639663-C888-409D-84E8-970DE685064E}"/>
              </a:ext>
            </a:extLst>
          </p:cNvPr>
          <p:cNvSpPr>
            <a:spLocks noGrp="1"/>
          </p:cNvSpPr>
          <p:nvPr>
            <p:ph idx="1"/>
          </p:nvPr>
        </p:nvSpPr>
        <p:spPr/>
        <p:txBody>
          <a:bodyPr/>
          <a:lstStyle/>
          <a:p>
            <a:r>
              <a:rPr lang="zh-CN" altLang="en-US" dirty="0"/>
              <a:t>快速幂</a:t>
            </a:r>
            <a:endParaRPr lang="en-US" altLang="zh-CN" dirty="0"/>
          </a:p>
          <a:p>
            <a:r>
              <a:rPr lang="zh-CN" altLang="en-US" dirty="0"/>
              <a:t>矩阵快速幂</a:t>
            </a:r>
            <a:endParaRPr lang="en-US" altLang="zh-CN" dirty="0"/>
          </a:p>
          <a:p>
            <a:r>
              <a:rPr lang="zh-CN" altLang="en-US" dirty="0"/>
              <a:t>求图中从</a:t>
            </a:r>
            <a:r>
              <a:rPr lang="en-US" altLang="zh-CN" dirty="0"/>
              <a:t>A</a:t>
            </a:r>
            <a:r>
              <a:rPr lang="zh-CN" altLang="en-US" dirty="0"/>
              <a:t>点到</a:t>
            </a:r>
            <a:r>
              <a:rPr lang="en-US" altLang="zh-CN" dirty="0"/>
              <a:t>B</a:t>
            </a:r>
            <a:r>
              <a:rPr lang="zh-CN" altLang="en-US" dirty="0"/>
              <a:t>点走</a:t>
            </a:r>
            <a:r>
              <a:rPr lang="en-US" altLang="zh-CN" dirty="0"/>
              <a:t>K</a:t>
            </a:r>
            <a:r>
              <a:rPr lang="zh-CN" altLang="en-US" dirty="0"/>
              <a:t>步的方案数</a:t>
            </a:r>
          </a:p>
        </p:txBody>
      </p:sp>
    </p:spTree>
    <p:extLst>
      <p:ext uri="{BB962C8B-B14F-4D97-AF65-F5344CB8AC3E}">
        <p14:creationId xmlns:p14="http://schemas.microsoft.com/office/powerpoint/2010/main" val="3001118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0CE340-EECD-4C70-9723-CAE3B25130D6}"/>
              </a:ext>
            </a:extLst>
          </p:cNvPr>
          <p:cNvSpPr>
            <a:spLocks noGrp="1"/>
          </p:cNvSpPr>
          <p:nvPr>
            <p:ph type="title"/>
          </p:nvPr>
        </p:nvSpPr>
        <p:spPr/>
        <p:txBody>
          <a:bodyPr/>
          <a:lstStyle/>
          <a:p>
            <a:pPr algn="ctr"/>
            <a:r>
              <a:rPr lang="en-US" altLang="zh-CN" b="1"/>
              <a:t>Poj3070 Fibonacci</a:t>
            </a:r>
            <a:endParaRPr lang="zh-CN" altLang="en-US"/>
          </a:p>
        </p:txBody>
      </p:sp>
      <p:sp>
        <p:nvSpPr>
          <p:cNvPr id="3" name="内容占位符 2">
            <a:extLst>
              <a:ext uri="{FF2B5EF4-FFF2-40B4-BE49-F238E27FC236}">
                <a16:creationId xmlns:a16="http://schemas.microsoft.com/office/drawing/2014/main" xmlns="" id="{2DC88B25-8E9E-4EB4-B5E0-8AEE2E213FBA}"/>
              </a:ext>
            </a:extLst>
          </p:cNvPr>
          <p:cNvSpPr>
            <a:spLocks noGrp="1"/>
          </p:cNvSpPr>
          <p:nvPr>
            <p:ph idx="1"/>
          </p:nvPr>
        </p:nvSpPr>
        <p:spPr/>
        <p:txBody>
          <a:bodyPr/>
          <a:lstStyle/>
          <a:p>
            <a:r>
              <a:rPr lang="zh-CN" altLang="en-US"/>
              <a:t>求斐波那契数列的第</a:t>
            </a:r>
            <a:r>
              <a:rPr lang="en-US" altLang="zh-CN"/>
              <a:t>N</a:t>
            </a:r>
            <a:r>
              <a:rPr lang="zh-CN" altLang="en-US"/>
              <a:t>项</a:t>
            </a:r>
            <a:endParaRPr lang="en-US" altLang="zh-CN"/>
          </a:p>
          <a:p>
            <a:r>
              <a:rPr lang="en-US" altLang="zh-CN"/>
              <a:t>N&lt;=10^18</a:t>
            </a:r>
            <a:endParaRPr lang="zh-CN" altLang="en-US"/>
          </a:p>
        </p:txBody>
      </p:sp>
    </p:spTree>
    <p:extLst>
      <p:ext uri="{BB962C8B-B14F-4D97-AF65-F5344CB8AC3E}">
        <p14:creationId xmlns:p14="http://schemas.microsoft.com/office/powerpoint/2010/main" val="19351014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5F6645-3BB3-4FB2-9A2E-6F81787112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07BB5D5B-85CE-44E5-A734-41D14A740233}"/>
              </a:ext>
            </a:extLst>
          </p:cNvPr>
          <p:cNvSpPr>
            <a:spLocks noGrp="1"/>
          </p:cNvSpPr>
          <p:nvPr>
            <p:ph idx="1"/>
          </p:nvPr>
        </p:nvSpPr>
        <p:spPr>
          <a:xfrm>
            <a:off x="795975" y="2370137"/>
            <a:ext cx="10515600" cy="4351338"/>
          </a:xfrm>
        </p:spPr>
        <p:txBody>
          <a:bodyPr/>
          <a:lstStyle/>
          <a:p>
            <a:r>
              <a:rPr lang="en-US" altLang="zh-CN" dirty="0"/>
              <a:t>F[</a:t>
            </a:r>
            <a:r>
              <a:rPr lang="en-US" altLang="zh-CN" dirty="0" err="1"/>
              <a:t>i</a:t>
            </a:r>
            <a:r>
              <a:rPr lang="en-US" altLang="zh-CN" dirty="0"/>
              <a:t>]=F[i-1]+F[i-2]</a:t>
            </a:r>
          </a:p>
          <a:p>
            <a:r>
              <a:rPr lang="zh-CN" altLang="en-US" dirty="0"/>
              <a:t>可以表示为图上的两个点</a:t>
            </a:r>
            <a:endParaRPr lang="en-US" altLang="zh-CN" dirty="0"/>
          </a:p>
          <a:p>
            <a:r>
              <a:rPr lang="en-US" altLang="zh-CN" dirty="0"/>
              <a:t>A</a:t>
            </a:r>
            <a:r>
              <a:rPr lang="zh-CN" altLang="en-US" dirty="0"/>
              <a:t>向</a:t>
            </a:r>
            <a:r>
              <a:rPr lang="en-US" altLang="zh-CN" dirty="0"/>
              <a:t>B</a:t>
            </a:r>
            <a:r>
              <a:rPr lang="zh-CN" altLang="en-US" dirty="0"/>
              <a:t>连边，</a:t>
            </a:r>
            <a:r>
              <a:rPr lang="en-US" altLang="zh-CN" dirty="0"/>
              <a:t>B</a:t>
            </a:r>
            <a:r>
              <a:rPr lang="zh-CN" altLang="en-US" dirty="0"/>
              <a:t>向自己连边，</a:t>
            </a:r>
            <a:r>
              <a:rPr lang="en-US" altLang="zh-CN" dirty="0"/>
              <a:t>B</a:t>
            </a:r>
            <a:r>
              <a:rPr lang="zh-CN" altLang="en-US" dirty="0"/>
              <a:t>向</a:t>
            </a:r>
            <a:r>
              <a:rPr lang="en-US" altLang="zh-CN" dirty="0"/>
              <a:t>A</a:t>
            </a:r>
            <a:r>
              <a:rPr lang="zh-CN" altLang="en-US" dirty="0"/>
              <a:t>连边</a:t>
            </a:r>
            <a:endParaRPr lang="en-US" altLang="zh-CN" dirty="0"/>
          </a:p>
          <a:p>
            <a:r>
              <a:rPr lang="zh-CN" altLang="en-US" dirty="0"/>
              <a:t>把关系矩阵做快速幂</a:t>
            </a:r>
          </a:p>
        </p:txBody>
      </p:sp>
    </p:spTree>
    <p:extLst>
      <p:ext uri="{BB962C8B-B14F-4D97-AF65-F5344CB8AC3E}">
        <p14:creationId xmlns:p14="http://schemas.microsoft.com/office/powerpoint/2010/main" val="238580997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5D4B4A-C436-43C6-92FE-9C38C66672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60B2C984-347D-4049-9140-4F0A7C774BE3}"/>
              </a:ext>
            </a:extLst>
          </p:cNvPr>
          <p:cNvSpPr>
            <a:spLocks noGrp="1"/>
          </p:cNvSpPr>
          <p:nvPr>
            <p:ph idx="1"/>
          </p:nvPr>
        </p:nvSpPr>
        <p:spPr/>
        <p:txBody>
          <a:bodyPr/>
          <a:lstStyle/>
          <a:p>
            <a:r>
              <a:rPr lang="zh-CN" altLang="en-US"/>
              <a:t>如何在预处理后</a:t>
            </a:r>
            <a:r>
              <a:rPr lang="en-US" altLang="zh-CN"/>
              <a:t>O(1)</a:t>
            </a:r>
            <a:r>
              <a:rPr lang="zh-CN" altLang="en-US"/>
              <a:t>求区间的最大值</a:t>
            </a:r>
            <a:r>
              <a:rPr lang="en-US" altLang="zh-CN"/>
              <a:t>/</a:t>
            </a:r>
            <a:r>
              <a:rPr lang="zh-CN" altLang="en-US"/>
              <a:t>最小值</a:t>
            </a:r>
            <a:endParaRPr lang="en-US" altLang="zh-CN"/>
          </a:p>
          <a:p>
            <a:r>
              <a:rPr lang="en-US" altLang="zh-CN"/>
              <a:t>ST</a:t>
            </a:r>
            <a:r>
              <a:rPr lang="zh-CN" altLang="en-US"/>
              <a:t>表</a:t>
            </a:r>
            <a:endParaRPr lang="en-US" altLang="zh-CN"/>
          </a:p>
          <a:p>
            <a:r>
              <a:rPr lang="en-US" altLang="zh-CN"/>
              <a:t>F[i][j]</a:t>
            </a:r>
            <a:r>
              <a:rPr lang="zh-CN" altLang="en-US"/>
              <a:t>表示</a:t>
            </a:r>
            <a:r>
              <a:rPr lang="en-US" altLang="zh-CN"/>
              <a:t>i</a:t>
            </a:r>
            <a:r>
              <a:rPr lang="zh-CN" altLang="en-US"/>
              <a:t>往后</a:t>
            </a:r>
            <a:r>
              <a:rPr lang="en-US" altLang="zh-CN"/>
              <a:t>2^j</a:t>
            </a:r>
            <a:r>
              <a:rPr lang="zh-CN" altLang="en-US"/>
              <a:t>个长度这段区间的最大值</a:t>
            </a:r>
            <a:endParaRPr lang="en-US" altLang="zh-CN"/>
          </a:p>
        </p:txBody>
      </p:sp>
    </p:spTree>
    <p:extLst>
      <p:ext uri="{BB962C8B-B14F-4D97-AF65-F5344CB8AC3E}">
        <p14:creationId xmlns:p14="http://schemas.microsoft.com/office/powerpoint/2010/main" val="341669856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AA5887C-D6FB-4820-B7D9-86E77F6712C0}"/>
              </a:ext>
            </a:extLst>
          </p:cNvPr>
          <p:cNvSpPr/>
          <p:nvPr/>
        </p:nvSpPr>
        <p:spPr>
          <a:xfrm>
            <a:off x="1110792" y="2655532"/>
            <a:ext cx="9970416" cy="2677656"/>
          </a:xfrm>
          <a:prstGeom prst="rect">
            <a:avLst/>
          </a:prstGeom>
        </p:spPr>
        <p:txBody>
          <a:bodyPr wrap="square">
            <a:spAutoFit/>
          </a:bodyPr>
          <a:lstStyle/>
          <a:p>
            <a:r>
              <a:rPr lang="zh-CN" altLang="en-US" sz="2400">
                <a:solidFill>
                  <a:schemeClr val="bg1">
                    <a:lumMod val="65000"/>
                  </a:schemeClr>
                </a:solidFill>
                <a:latin typeface="幼圆" panose="02010509060101010101" pitchFamily="49" charset="-122"/>
                <a:ea typeface="幼圆" panose="02010509060101010101" pitchFamily="49" charset="-122"/>
              </a:rPr>
              <a:t>递推算法是一种用若干步可重复运算来描述复杂问题的方法。递推是序列计算中的一种常用算法。通常是通过计算机前面的一些项来得出序列中的指定项的值。</a:t>
            </a:r>
            <a:endParaRPr lang="en-US" altLang="zh-CN" sz="2400">
              <a:solidFill>
                <a:schemeClr val="bg1">
                  <a:lumMod val="65000"/>
                </a:schemeClr>
              </a:solidFill>
              <a:latin typeface="幼圆" panose="02010509060101010101" pitchFamily="49" charset="-122"/>
              <a:ea typeface="幼圆" panose="02010509060101010101" pitchFamily="49" charset="-122"/>
            </a:endParaRPr>
          </a:p>
          <a:p>
            <a:endParaRPr lang="en-US" altLang="zh-CN" sz="2400">
              <a:solidFill>
                <a:schemeClr val="bg1">
                  <a:lumMod val="65000"/>
                </a:schemeClr>
              </a:solidFill>
              <a:latin typeface="幼圆" panose="02010509060101010101" pitchFamily="49" charset="-122"/>
              <a:ea typeface="幼圆" panose="02010509060101010101" pitchFamily="49" charset="-122"/>
            </a:endParaRPr>
          </a:p>
          <a:p>
            <a:endParaRPr lang="en-US" altLang="zh-CN" sz="2400">
              <a:solidFill>
                <a:schemeClr val="bg1">
                  <a:lumMod val="65000"/>
                </a:schemeClr>
              </a:solidFill>
              <a:latin typeface="幼圆" panose="02010509060101010101" pitchFamily="49" charset="-122"/>
              <a:ea typeface="幼圆" panose="02010509060101010101" pitchFamily="49" charset="-122"/>
            </a:endParaRPr>
          </a:p>
          <a:p>
            <a:r>
              <a:rPr lang="zh-CN" altLang="en-US" sz="2400">
                <a:solidFill>
                  <a:schemeClr val="bg1">
                    <a:lumMod val="65000"/>
                  </a:schemeClr>
                </a:solidFill>
                <a:latin typeface="幼圆" panose="02010509060101010101" pitchFamily="49" charset="-122"/>
                <a:ea typeface="幼圆" panose="02010509060101010101" pitchFamily="49" charset="-122"/>
              </a:rPr>
              <a:t>其实说它是动态规划也可以，并没有明确的分界，不过递推一般指的是计数题</a:t>
            </a:r>
          </a:p>
        </p:txBody>
      </p:sp>
      <p:sp>
        <p:nvSpPr>
          <p:cNvPr id="3" name="标题 1">
            <a:extLst>
              <a:ext uri="{FF2B5EF4-FFF2-40B4-BE49-F238E27FC236}">
                <a16:creationId xmlns:a16="http://schemas.microsoft.com/office/drawing/2014/main" xmlns="" id="{0E27A984-718D-4686-947D-0D49DB489814}"/>
              </a:ext>
            </a:extLst>
          </p:cNvPr>
          <p:cNvSpPr txBox="1">
            <a:spLocks/>
          </p:cNvSpPr>
          <p:nvPr/>
        </p:nvSpPr>
        <p:spPr>
          <a:xfrm>
            <a:off x="1201134" y="1434619"/>
            <a:ext cx="9601196" cy="620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a:solidFill>
                  <a:schemeClr val="tx1">
                    <a:lumMod val="65000"/>
                    <a:lumOff val="35000"/>
                  </a:schemeClr>
                </a:solidFill>
                <a:ea typeface="站酷快乐体2016修订版" panose="02010600030101010101" charset="-122"/>
                <a:cs typeface="+mn-cs"/>
              </a:rPr>
              <a:t>递推</a:t>
            </a:r>
          </a:p>
        </p:txBody>
      </p:sp>
    </p:spTree>
    <p:extLst>
      <p:ext uri="{BB962C8B-B14F-4D97-AF65-F5344CB8AC3E}">
        <p14:creationId xmlns:p14="http://schemas.microsoft.com/office/powerpoint/2010/main" val="56674705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D37526-AEA2-4177-9EF5-1217180152AD}"/>
              </a:ext>
            </a:extLst>
          </p:cNvPr>
          <p:cNvSpPr>
            <a:spLocks noGrp="1"/>
          </p:cNvSpPr>
          <p:nvPr>
            <p:ph type="title"/>
          </p:nvPr>
        </p:nvSpPr>
        <p:spPr/>
        <p:txBody>
          <a:bodyPr>
            <a:normAutofit/>
          </a:bodyPr>
          <a:lstStyle/>
          <a:p>
            <a:r>
              <a:rPr lang="en-US" altLang="zh-CN" dirty="0" err="1"/>
              <a:t>Bzoj</a:t>
            </a:r>
            <a:r>
              <a:rPr lang="en-US" altLang="zh-CN" dirty="0"/>
              <a:t> </a:t>
            </a:r>
            <a:r>
              <a:rPr lang="en-US" altLang="zh-CN" b="1" dirty="0"/>
              <a:t>4576: [Usaco2016 Open]262144</a:t>
            </a:r>
            <a:endParaRPr lang="zh-CN" altLang="en-US" dirty="0"/>
          </a:p>
        </p:txBody>
      </p:sp>
      <p:sp>
        <p:nvSpPr>
          <p:cNvPr id="3" name="内容占位符 2">
            <a:extLst>
              <a:ext uri="{FF2B5EF4-FFF2-40B4-BE49-F238E27FC236}">
                <a16:creationId xmlns:a16="http://schemas.microsoft.com/office/drawing/2014/main" xmlns="" id="{ABC50F7F-8FDA-4600-93AE-7705C299CABA}"/>
              </a:ext>
            </a:extLst>
          </p:cNvPr>
          <p:cNvSpPr>
            <a:spLocks noGrp="1"/>
          </p:cNvSpPr>
          <p:nvPr>
            <p:ph idx="1"/>
          </p:nvPr>
        </p:nvSpPr>
        <p:spPr>
          <a:xfrm>
            <a:off x="1295402" y="2487791"/>
            <a:ext cx="10131425" cy="4168422"/>
          </a:xfrm>
        </p:spPr>
        <p:txBody>
          <a:bodyPr>
            <a:normAutofit/>
          </a:bodyPr>
          <a:lstStyle/>
          <a:p>
            <a:r>
              <a:rPr lang="zh-CN" altLang="en-US" dirty="0"/>
              <a:t>题目大意：</a:t>
            </a:r>
          </a:p>
          <a:p>
            <a:r>
              <a:rPr lang="zh-CN" altLang="en-US" dirty="0"/>
              <a:t>给定一个长度为</a:t>
            </a:r>
            <a:r>
              <a:rPr lang="en-US" altLang="zh-CN" dirty="0"/>
              <a:t>n</a:t>
            </a:r>
            <a:r>
              <a:rPr lang="zh-CN" altLang="en-US" dirty="0"/>
              <a:t>（</a:t>
            </a:r>
            <a:r>
              <a:rPr lang="en-US" altLang="zh-CN" dirty="0"/>
              <a:t>n&lt;=2^18</a:t>
            </a:r>
            <a:r>
              <a:rPr lang="zh-CN" altLang="en-US" dirty="0"/>
              <a:t>）的序列，初始元素值为</a:t>
            </a:r>
            <a:r>
              <a:rPr lang="en-US" altLang="zh-CN" dirty="0"/>
              <a:t>1</a:t>
            </a:r>
            <a:r>
              <a:rPr lang="zh-CN" altLang="en-US" dirty="0"/>
              <a:t>到</a:t>
            </a:r>
            <a:r>
              <a:rPr lang="en-US" altLang="zh-CN" dirty="0"/>
              <a:t>40</a:t>
            </a:r>
            <a:r>
              <a:rPr lang="zh-CN" altLang="en-US" dirty="0"/>
              <a:t>之间的整数，每次操作可以将两个相邻的并且大小相同的正整数替换成一个比原数大一的正整数。</a:t>
            </a:r>
            <a:endParaRPr lang="en-US" altLang="zh-CN" dirty="0"/>
          </a:p>
          <a:p>
            <a:r>
              <a:rPr lang="zh-CN" altLang="en-US" dirty="0"/>
              <a:t>要求最大化最终数列中的最大值。</a:t>
            </a:r>
          </a:p>
          <a:p>
            <a:endParaRPr lang="zh-CN" altLang="en-US" dirty="0"/>
          </a:p>
        </p:txBody>
      </p:sp>
    </p:spTree>
    <p:extLst>
      <p:ext uri="{BB962C8B-B14F-4D97-AF65-F5344CB8AC3E}">
        <p14:creationId xmlns:p14="http://schemas.microsoft.com/office/powerpoint/2010/main" val="297160834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32A3BBD-4142-41FA-8B8C-4FE1EAFBC781}"/>
              </a:ext>
            </a:extLst>
          </p:cNvPr>
          <p:cNvSpPr>
            <a:spLocks noGrp="1"/>
          </p:cNvSpPr>
          <p:nvPr>
            <p:ph idx="1"/>
          </p:nvPr>
        </p:nvSpPr>
        <p:spPr>
          <a:xfrm>
            <a:off x="962583" y="1299379"/>
            <a:ext cx="10469879" cy="4515556"/>
          </a:xfrm>
        </p:spPr>
        <p:txBody>
          <a:bodyPr/>
          <a:lstStyle/>
          <a:p>
            <a:r>
              <a:rPr lang="en-US" altLang="zh-CN" dirty="0"/>
              <a:t>f[</a:t>
            </a:r>
            <a:r>
              <a:rPr lang="en-US" altLang="zh-CN" dirty="0" err="1"/>
              <a:t>i</a:t>
            </a:r>
            <a:r>
              <a:rPr lang="en-US" altLang="zh-CN" dirty="0"/>
              <a:t>][j]</a:t>
            </a:r>
            <a:r>
              <a:rPr lang="zh-CN" altLang="en-US" dirty="0"/>
              <a:t>表示以</a:t>
            </a:r>
            <a:r>
              <a:rPr lang="en-US" altLang="zh-CN" dirty="0"/>
              <a:t>j</a:t>
            </a:r>
            <a:r>
              <a:rPr lang="zh-CN" altLang="en-US" dirty="0"/>
              <a:t>为左端点的序列合成</a:t>
            </a:r>
            <a:r>
              <a:rPr lang="en-US" altLang="zh-CN" dirty="0" err="1"/>
              <a:t>i</a:t>
            </a:r>
            <a:r>
              <a:rPr lang="zh-CN" altLang="en-US" dirty="0"/>
              <a:t>右端点右面一个点的位置，即如果区间</a:t>
            </a:r>
            <a:r>
              <a:rPr lang="en-US" altLang="zh-CN" dirty="0"/>
              <a:t>[</a:t>
            </a:r>
            <a:r>
              <a:rPr lang="en-US" altLang="zh-CN" dirty="0" err="1"/>
              <a:t>j,x</a:t>
            </a:r>
            <a:r>
              <a:rPr lang="en-US" altLang="zh-CN" dirty="0"/>
              <a:t>]</a:t>
            </a:r>
            <a:r>
              <a:rPr lang="zh-CN" altLang="en-US" dirty="0"/>
              <a:t>可以合成</a:t>
            </a:r>
            <a:r>
              <a:rPr lang="en-US" altLang="zh-CN" dirty="0" err="1"/>
              <a:t>i</a:t>
            </a:r>
            <a:r>
              <a:rPr lang="zh-CN" altLang="en-US" dirty="0"/>
              <a:t>，则</a:t>
            </a:r>
            <a:r>
              <a:rPr lang="en-US" altLang="zh-CN" dirty="0"/>
              <a:t>f[</a:t>
            </a:r>
            <a:r>
              <a:rPr lang="en-US" altLang="zh-CN" dirty="0" err="1"/>
              <a:t>i</a:t>
            </a:r>
            <a:r>
              <a:rPr lang="en-US" altLang="zh-CN" dirty="0"/>
              <a:t>][j]=</a:t>
            </a:r>
            <a:r>
              <a:rPr lang="en-US" altLang="zh-CN" dirty="0" smtClean="0"/>
              <a:t>x+1</a:t>
            </a:r>
            <a:r>
              <a:rPr lang="zh-CN" altLang="en-US" dirty="0" smtClean="0"/>
              <a:t>。</a:t>
            </a:r>
            <a:endParaRPr lang="zh-CN" altLang="en-US" dirty="0"/>
          </a:p>
          <a:p>
            <a:r>
              <a:rPr lang="en-US" altLang="zh-CN" dirty="0"/>
              <a:t>DP</a:t>
            </a:r>
            <a:r>
              <a:rPr lang="zh-CN" altLang="en-US" dirty="0"/>
              <a:t>转移方程为</a:t>
            </a:r>
            <a:r>
              <a:rPr lang="en-US" altLang="zh-CN" dirty="0"/>
              <a:t>f[</a:t>
            </a:r>
            <a:r>
              <a:rPr lang="en-US" altLang="zh-CN" dirty="0" err="1"/>
              <a:t>i</a:t>
            </a:r>
            <a:r>
              <a:rPr lang="en-US" altLang="zh-CN" dirty="0"/>
              <a:t>][j]=f[i-1][f[i-1][j</a:t>
            </a:r>
            <a:r>
              <a:rPr lang="en-US" altLang="zh-CN" dirty="0" smtClean="0"/>
              <a:t>]]</a:t>
            </a:r>
            <a:r>
              <a:rPr lang="zh-CN" altLang="en-US" dirty="0"/>
              <a:t>。</a:t>
            </a:r>
          </a:p>
          <a:p>
            <a:r>
              <a:rPr lang="zh-CN" altLang="en-US" dirty="0"/>
              <a:t>然后再对于满足</a:t>
            </a:r>
            <a:r>
              <a:rPr lang="en-US" altLang="zh-CN" dirty="0"/>
              <a:t>f[</a:t>
            </a:r>
            <a:r>
              <a:rPr lang="en-US" altLang="zh-CN" dirty="0" err="1"/>
              <a:t>i</a:t>
            </a:r>
            <a:r>
              <a:rPr lang="en-US" altLang="zh-CN" dirty="0"/>
              <a:t>][j]&gt;0</a:t>
            </a:r>
            <a:r>
              <a:rPr lang="zh-CN" altLang="en-US" dirty="0"/>
              <a:t>的</a:t>
            </a:r>
            <a:r>
              <a:rPr lang="en-US" altLang="zh-CN" dirty="0" err="1"/>
              <a:t>i</a:t>
            </a:r>
            <a:r>
              <a:rPr lang="zh-CN" altLang="en-US" dirty="0"/>
              <a:t>取最大值，即为答案。</a:t>
            </a:r>
          </a:p>
          <a:p>
            <a:r>
              <a:rPr lang="zh-CN" altLang="en-US" dirty="0"/>
              <a:t>时间复杂度</a:t>
            </a:r>
            <a:r>
              <a:rPr lang="en-US" altLang="zh-CN" dirty="0"/>
              <a:t>O(n*</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379024931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E1167A-2CA8-48A1-AACD-A7E030E873C3}"/>
              </a:ext>
            </a:extLst>
          </p:cNvPr>
          <p:cNvSpPr>
            <a:spLocks noGrp="1"/>
          </p:cNvSpPr>
          <p:nvPr>
            <p:ph type="title"/>
          </p:nvPr>
        </p:nvSpPr>
        <p:spPr>
          <a:xfrm>
            <a:off x="831850" y="487045"/>
            <a:ext cx="10515600" cy="1325563"/>
          </a:xfrm>
        </p:spPr>
        <p:txBody>
          <a:bodyPr/>
          <a:lstStyle/>
          <a:p>
            <a:pPr algn="ctr"/>
            <a:r>
              <a:rPr lang="en-US" altLang="zh-CN"/>
              <a:t>NOIP 2012 </a:t>
            </a:r>
            <a:r>
              <a:rPr lang="zh-CN" altLang="en-US"/>
              <a:t>开车旅行</a:t>
            </a:r>
          </a:p>
        </p:txBody>
      </p:sp>
      <p:sp>
        <p:nvSpPr>
          <p:cNvPr id="3" name="内容占位符 2">
            <a:extLst>
              <a:ext uri="{FF2B5EF4-FFF2-40B4-BE49-F238E27FC236}">
                <a16:creationId xmlns:a16="http://schemas.microsoft.com/office/drawing/2014/main" xmlns="" id="{2572D9CC-3C70-49B7-9F14-FD9F599D295B}"/>
              </a:ext>
            </a:extLst>
          </p:cNvPr>
          <p:cNvSpPr>
            <a:spLocks noGrp="1"/>
          </p:cNvSpPr>
          <p:nvPr>
            <p:ph idx="1"/>
          </p:nvPr>
        </p:nvSpPr>
        <p:spPr>
          <a:xfrm>
            <a:off x="709930" y="1812608"/>
            <a:ext cx="10515600" cy="4351338"/>
          </a:xfrm>
        </p:spPr>
        <p:txBody>
          <a:bodyPr/>
          <a:lstStyle/>
          <a:p>
            <a:r>
              <a:rPr lang="zh-CN" altLang="en-US" sz="2400"/>
              <a:t>小 </a:t>
            </a:r>
            <a:r>
              <a:rPr lang="en-US" altLang="zh-CN" sz="2400"/>
              <a:t>A </a:t>
            </a:r>
            <a:r>
              <a:rPr lang="zh-CN" altLang="en-US" sz="2400"/>
              <a:t>和小 </a:t>
            </a:r>
            <a:r>
              <a:rPr lang="en-US" altLang="zh-CN" sz="2400"/>
              <a:t>B </a:t>
            </a:r>
            <a:r>
              <a:rPr lang="zh-CN" altLang="en-US" sz="2400"/>
              <a:t>决定利用假期外出旅行，他们将想去的城市从 </a:t>
            </a:r>
            <a:r>
              <a:rPr lang="en-US" altLang="zh-CN" sz="2400"/>
              <a:t>1 </a:t>
            </a:r>
            <a:r>
              <a:rPr lang="zh-CN" altLang="en-US" sz="2400"/>
              <a:t>到 </a:t>
            </a:r>
            <a:r>
              <a:rPr lang="en-US" altLang="zh-CN" sz="2400"/>
              <a:t>N </a:t>
            </a:r>
            <a:r>
              <a:rPr lang="zh-CN" altLang="en-US" sz="2400"/>
              <a:t>编号，且编号较小的城市在编号较大的城市的西边，已知各个城市的海拔高度互不相同，记城市 </a:t>
            </a:r>
            <a:r>
              <a:rPr lang="en-US" altLang="zh-CN" sz="2400"/>
              <a:t>i </a:t>
            </a:r>
            <a:r>
              <a:rPr lang="zh-CN" altLang="en-US" sz="2400"/>
              <a:t>的海拔高度为</a:t>
            </a:r>
            <a:r>
              <a:rPr lang="en-US" altLang="zh-CN" sz="2400"/>
              <a:t>Hi</a:t>
            </a:r>
            <a:r>
              <a:rPr lang="zh-CN" altLang="en-US" sz="2400"/>
              <a:t>，城市 </a:t>
            </a:r>
            <a:r>
              <a:rPr lang="en-US" altLang="zh-CN" sz="2400"/>
              <a:t>i </a:t>
            </a:r>
            <a:r>
              <a:rPr lang="zh-CN" altLang="en-US" sz="2400"/>
              <a:t>和城市 </a:t>
            </a:r>
            <a:r>
              <a:rPr lang="en-US" altLang="zh-CN" sz="2400"/>
              <a:t>j </a:t>
            </a:r>
            <a:r>
              <a:rPr lang="zh-CN" altLang="en-US" sz="2400"/>
              <a:t>之间的距离 </a:t>
            </a:r>
            <a:r>
              <a:rPr lang="en-US" altLang="zh-CN" sz="2400"/>
              <a:t>d[i,j]</a:t>
            </a:r>
            <a:r>
              <a:rPr lang="zh-CN" altLang="en-US" sz="2400"/>
              <a:t>恰好是这两个城市海拔高度之差的绝对值，即</a:t>
            </a:r>
            <a:r>
              <a:rPr lang="en-US" altLang="zh-CN" sz="2400"/>
              <a:t>d[i,j] = |Hi− Hj|</a:t>
            </a:r>
            <a:r>
              <a:rPr lang="zh-CN" altLang="en-US" sz="2400"/>
              <a:t>。</a:t>
            </a:r>
            <a:endParaRPr lang="en-US" altLang="zh-CN" sz="2400"/>
          </a:p>
          <a:p>
            <a:r>
              <a:rPr lang="zh-CN" altLang="en-US" sz="2400"/>
              <a:t>旅行过程中，小 </a:t>
            </a:r>
            <a:r>
              <a:rPr lang="en-US" altLang="zh-CN" sz="2400"/>
              <a:t>A </a:t>
            </a:r>
            <a:r>
              <a:rPr lang="zh-CN" altLang="en-US" sz="2400"/>
              <a:t>和小 </a:t>
            </a:r>
            <a:r>
              <a:rPr lang="en-US" altLang="zh-CN" sz="2400"/>
              <a:t>B </a:t>
            </a:r>
            <a:r>
              <a:rPr lang="zh-CN" altLang="en-US" sz="2400"/>
              <a:t>轮流开车，第一天小 </a:t>
            </a:r>
            <a:r>
              <a:rPr lang="en-US" altLang="zh-CN" sz="2400"/>
              <a:t>A </a:t>
            </a:r>
            <a:r>
              <a:rPr lang="zh-CN" altLang="en-US" sz="2400"/>
              <a:t>开车，之后每天轮换一次。他们计划选择一个城市 </a:t>
            </a:r>
            <a:r>
              <a:rPr lang="en-US" altLang="zh-CN" sz="2400"/>
              <a:t>S </a:t>
            </a:r>
            <a:r>
              <a:rPr lang="zh-CN" altLang="en-US" sz="2400"/>
              <a:t>作为起点，一直向东行驶，并且最多行驶 </a:t>
            </a:r>
            <a:r>
              <a:rPr lang="en-US" altLang="zh-CN" sz="2400"/>
              <a:t>X </a:t>
            </a:r>
            <a:r>
              <a:rPr lang="zh-CN" altLang="en-US" sz="2400"/>
              <a:t>公里就结束旅行。小 </a:t>
            </a:r>
            <a:r>
              <a:rPr lang="en-US" altLang="zh-CN" sz="2400"/>
              <a:t>A </a:t>
            </a:r>
            <a:r>
              <a:rPr lang="zh-CN" altLang="en-US" sz="2400"/>
              <a:t>和小 </a:t>
            </a:r>
            <a:r>
              <a:rPr lang="en-US" altLang="zh-CN" sz="2400"/>
              <a:t>B</a:t>
            </a:r>
            <a:r>
              <a:rPr lang="zh-CN" altLang="en-US" sz="2400"/>
              <a:t>的驾驶风格不同，小 </a:t>
            </a:r>
            <a:r>
              <a:rPr lang="en-US" altLang="zh-CN" sz="2400"/>
              <a:t>B </a:t>
            </a:r>
            <a:r>
              <a:rPr lang="zh-CN" altLang="en-US" sz="2400"/>
              <a:t>总是沿着前进方向选择一个最近的城市作为目的地，而小 </a:t>
            </a:r>
            <a:r>
              <a:rPr lang="en-US" altLang="zh-CN" sz="2400"/>
              <a:t>A </a:t>
            </a:r>
            <a:r>
              <a:rPr lang="zh-CN" altLang="en-US" sz="2400"/>
              <a:t>总是沿着前进方向选择第二近的城市作为目的地（注意：本题中如果当前城市到两个城市的距离相同，则认为离海拔低的那个城市更近）。如果其中任何一人无法按照自己的原则选择目的城市，或者到达目的地会使行驶的总距离超出 </a:t>
            </a:r>
            <a:r>
              <a:rPr lang="en-US" altLang="zh-CN" sz="2400"/>
              <a:t>X </a:t>
            </a:r>
            <a:r>
              <a:rPr lang="zh-CN" altLang="en-US" sz="2400"/>
              <a:t>公里，他们就会结束旅行。</a:t>
            </a:r>
          </a:p>
          <a:p>
            <a:endParaRPr lang="zh-CN" altLang="en-US" sz="2400"/>
          </a:p>
        </p:txBody>
      </p:sp>
    </p:spTree>
    <p:extLst>
      <p:ext uri="{BB962C8B-B14F-4D97-AF65-F5344CB8AC3E}">
        <p14:creationId xmlns:p14="http://schemas.microsoft.com/office/powerpoint/2010/main" val="22005322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C1CC23-F180-4D4F-932F-8155AEADA741}"/>
              </a:ext>
            </a:extLst>
          </p:cNvPr>
          <p:cNvSpPr>
            <a:spLocks noGrp="1"/>
          </p:cNvSpPr>
          <p:nvPr>
            <p:ph type="title"/>
          </p:nvPr>
        </p:nvSpPr>
        <p:spPr/>
        <p:txBody>
          <a:bodyPr/>
          <a:lstStyle/>
          <a:p>
            <a:pPr algn="ctr"/>
            <a:r>
              <a:rPr lang="en-US" altLang="zh-CN"/>
              <a:t>NOIP 2012 </a:t>
            </a:r>
            <a:r>
              <a:rPr lang="zh-CN" altLang="en-US"/>
              <a:t>开车旅行</a:t>
            </a:r>
          </a:p>
        </p:txBody>
      </p:sp>
      <p:sp>
        <p:nvSpPr>
          <p:cNvPr id="3" name="内容占位符 2">
            <a:extLst>
              <a:ext uri="{FF2B5EF4-FFF2-40B4-BE49-F238E27FC236}">
                <a16:creationId xmlns:a16="http://schemas.microsoft.com/office/drawing/2014/main" xmlns="" id="{18C7E1D1-3A2C-4DE6-BF28-5471910C3E74}"/>
              </a:ext>
            </a:extLst>
          </p:cNvPr>
          <p:cNvSpPr>
            <a:spLocks noGrp="1"/>
          </p:cNvSpPr>
          <p:nvPr>
            <p:ph idx="1"/>
          </p:nvPr>
        </p:nvSpPr>
        <p:spPr>
          <a:xfrm>
            <a:off x="831850" y="2147888"/>
            <a:ext cx="10719679" cy="4351338"/>
          </a:xfrm>
        </p:spPr>
        <p:txBody>
          <a:bodyPr/>
          <a:lstStyle/>
          <a:p>
            <a:endParaRPr lang="en-US" altLang="zh-CN" sz="2200" dirty="0"/>
          </a:p>
          <a:p>
            <a:r>
              <a:rPr lang="zh-CN" altLang="en-US" sz="2200" dirty="0"/>
              <a:t>在启程之前，小</a:t>
            </a:r>
            <a:r>
              <a:rPr lang="en-US" altLang="zh-CN" sz="2200" dirty="0"/>
              <a:t>A </a:t>
            </a:r>
            <a:r>
              <a:rPr lang="zh-CN" altLang="en-US" sz="2200" dirty="0"/>
              <a:t>想知道两个问题：</a:t>
            </a:r>
          </a:p>
          <a:p>
            <a:r>
              <a:rPr lang="en-US" altLang="zh-CN" sz="2200" dirty="0"/>
              <a:t>1</a:t>
            </a:r>
            <a:r>
              <a:rPr lang="zh-CN" altLang="en-US" sz="2200" dirty="0"/>
              <a:t>．对于一个给定的 </a:t>
            </a:r>
            <a:r>
              <a:rPr lang="en-US" altLang="zh-CN" sz="2200" dirty="0"/>
              <a:t>X=X0</a:t>
            </a:r>
            <a:r>
              <a:rPr lang="zh-CN" altLang="en-US" sz="2200" dirty="0"/>
              <a:t>，从哪一个城市出发，小 </a:t>
            </a:r>
            <a:r>
              <a:rPr lang="en-US" altLang="zh-CN" sz="2200" dirty="0"/>
              <a:t>A </a:t>
            </a:r>
            <a:r>
              <a:rPr lang="zh-CN" altLang="en-US" sz="2200" dirty="0"/>
              <a:t>开车行驶的路程总数与小 </a:t>
            </a:r>
            <a:r>
              <a:rPr lang="en-US" altLang="zh-CN" sz="2200" dirty="0"/>
              <a:t>B </a:t>
            </a:r>
            <a:r>
              <a:rPr lang="zh-CN" altLang="en-US" sz="2200" dirty="0"/>
              <a:t>行驶的路程总数的比值最小（如果小 </a:t>
            </a:r>
            <a:r>
              <a:rPr lang="en-US" altLang="zh-CN" sz="2200" dirty="0"/>
              <a:t>B</a:t>
            </a:r>
            <a:r>
              <a:rPr lang="zh-CN" altLang="en-US" sz="2200" dirty="0"/>
              <a:t>的行驶路程为</a:t>
            </a:r>
            <a:r>
              <a:rPr lang="en-US" altLang="zh-CN" sz="2200" dirty="0"/>
              <a:t>0</a:t>
            </a:r>
            <a:r>
              <a:rPr lang="zh-CN" altLang="en-US" sz="2200" dirty="0"/>
              <a:t>，此时的比值可视为无穷大，且两个无穷大视为相等）。如果从多个城市出发，小</a:t>
            </a:r>
            <a:r>
              <a:rPr lang="en-US" altLang="zh-CN" sz="2200" dirty="0"/>
              <a:t>A </a:t>
            </a:r>
            <a:r>
              <a:rPr lang="zh-CN" altLang="en-US" sz="2200" dirty="0"/>
              <a:t>开车行驶的路程总数与小</a:t>
            </a:r>
            <a:r>
              <a:rPr lang="en-US" altLang="zh-CN" sz="2200" dirty="0"/>
              <a:t>B</a:t>
            </a:r>
            <a:r>
              <a:rPr lang="zh-CN" altLang="en-US" sz="2200" dirty="0"/>
              <a:t>行驶的路程总数的比值都最小，则输出海拔最高的那个城市。</a:t>
            </a:r>
          </a:p>
          <a:p>
            <a:r>
              <a:rPr lang="en-US" altLang="zh-CN" sz="2200" dirty="0"/>
              <a:t>2.</a:t>
            </a:r>
            <a:r>
              <a:rPr lang="zh-CN" altLang="en-US" sz="2200" dirty="0"/>
              <a:t>对任意给定的 </a:t>
            </a:r>
            <a:r>
              <a:rPr lang="en-US" altLang="zh-CN" sz="2200" dirty="0"/>
              <a:t>X=Xi</a:t>
            </a:r>
            <a:r>
              <a:rPr lang="zh-CN" altLang="en-US" sz="2200" dirty="0"/>
              <a:t>和出发城市 </a:t>
            </a:r>
            <a:r>
              <a:rPr lang="en-US" altLang="zh-CN" sz="2200" dirty="0"/>
              <a:t>Si</a:t>
            </a:r>
            <a:r>
              <a:rPr lang="zh-CN" altLang="en-US" sz="2200" dirty="0"/>
              <a:t>，小 </a:t>
            </a:r>
            <a:r>
              <a:rPr lang="en-US" altLang="zh-CN" sz="2200" dirty="0"/>
              <a:t>A </a:t>
            </a:r>
            <a:r>
              <a:rPr lang="zh-CN" altLang="en-US" sz="2200" dirty="0"/>
              <a:t>开车行驶的路程总数以及小 </a:t>
            </a:r>
            <a:r>
              <a:rPr lang="en-US" altLang="zh-CN" sz="2200" dirty="0"/>
              <a:t>B </a:t>
            </a:r>
            <a:r>
              <a:rPr lang="zh-CN" altLang="en-US" sz="2200" dirty="0"/>
              <a:t>行驶的路程总数。</a:t>
            </a:r>
          </a:p>
          <a:p>
            <a:endParaRPr lang="en-US" altLang="zh-CN" sz="2200" dirty="0"/>
          </a:p>
          <a:p>
            <a:r>
              <a:rPr lang="zh-CN" altLang="en-US" sz="2200" dirty="0"/>
              <a:t>对于</a:t>
            </a:r>
            <a:r>
              <a:rPr lang="en-US" altLang="zh-CN" sz="2200" dirty="0"/>
              <a:t>100%</a:t>
            </a:r>
            <a:r>
              <a:rPr lang="zh-CN" altLang="en-US" sz="2200" dirty="0"/>
              <a:t>的数据，有</a:t>
            </a:r>
            <a:r>
              <a:rPr lang="en-US" altLang="zh-CN" sz="2200" dirty="0"/>
              <a:t>1≤N≤100,000</a:t>
            </a:r>
            <a:r>
              <a:rPr lang="zh-CN" altLang="en-US" sz="2200" dirty="0"/>
              <a:t>，</a:t>
            </a:r>
            <a:r>
              <a:rPr lang="en-US" altLang="zh-CN" sz="2200" dirty="0"/>
              <a:t>1≤M≤10,000</a:t>
            </a:r>
            <a:r>
              <a:rPr lang="zh-CN" altLang="en-US" sz="2200" dirty="0"/>
              <a:t>，</a:t>
            </a:r>
            <a:r>
              <a:rPr lang="en-US" altLang="zh-CN" sz="2200" dirty="0"/>
              <a:t>-1,000,000,000≤Hi≤1,000,000,000</a:t>
            </a:r>
            <a:r>
              <a:rPr lang="zh-CN" altLang="en-US" sz="2200" dirty="0"/>
              <a:t>，</a:t>
            </a:r>
            <a:r>
              <a:rPr lang="en-US" altLang="zh-CN" sz="2200" dirty="0"/>
              <a:t>0≤X0≤1,000,000,000</a:t>
            </a:r>
            <a:r>
              <a:rPr lang="zh-CN" altLang="en-US" sz="2200" dirty="0"/>
              <a:t>，</a:t>
            </a:r>
            <a:r>
              <a:rPr lang="en-US" altLang="zh-CN" sz="2200" dirty="0"/>
              <a:t>1≤Si≤N</a:t>
            </a:r>
            <a:r>
              <a:rPr lang="zh-CN" altLang="en-US" sz="2200" dirty="0"/>
              <a:t>，</a:t>
            </a:r>
            <a:r>
              <a:rPr lang="en-US" altLang="zh-CN" sz="2200" dirty="0"/>
              <a:t>0≤Xi≤1,000,000,000</a:t>
            </a:r>
            <a:r>
              <a:rPr lang="zh-CN" altLang="en-US" sz="2200" dirty="0"/>
              <a:t>，数据保证 </a:t>
            </a:r>
            <a:r>
              <a:rPr lang="en-US" altLang="zh-CN" sz="2200" dirty="0"/>
              <a:t>Hi</a:t>
            </a:r>
            <a:r>
              <a:rPr lang="zh-CN" altLang="en-US" sz="2200" dirty="0"/>
              <a:t>互不相同。</a:t>
            </a:r>
          </a:p>
          <a:p>
            <a:endParaRPr lang="zh-CN" altLang="en-US" sz="2200" dirty="0"/>
          </a:p>
        </p:txBody>
      </p:sp>
    </p:spTree>
    <p:extLst>
      <p:ext uri="{BB962C8B-B14F-4D97-AF65-F5344CB8AC3E}">
        <p14:creationId xmlns:p14="http://schemas.microsoft.com/office/powerpoint/2010/main" val="15544698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7A4F80E2-23D3-4E05-AB3D-8229854766E1}"/>
              </a:ext>
            </a:extLst>
          </p:cNvPr>
          <p:cNvSpPr>
            <a:spLocks noGrp="1"/>
          </p:cNvSpPr>
          <p:nvPr>
            <p:ph idx="1"/>
          </p:nvPr>
        </p:nvSpPr>
        <p:spPr>
          <a:xfrm>
            <a:off x="838200" y="1253331"/>
            <a:ext cx="10515600" cy="4351338"/>
          </a:xfrm>
        </p:spPr>
        <p:txBody>
          <a:bodyPr/>
          <a:lstStyle/>
          <a:p>
            <a:r>
              <a:rPr lang="zh-CN" altLang="en-US" dirty="0"/>
              <a:t>用</a:t>
            </a:r>
            <a:r>
              <a:rPr lang="en-US" altLang="zh-CN" dirty="0"/>
              <a:t>set</a:t>
            </a:r>
            <a:r>
              <a:rPr lang="zh-CN" altLang="en-US" dirty="0"/>
              <a:t>预处理出每个人从每个城市出发会到达哪个城市</a:t>
            </a:r>
            <a:endParaRPr lang="en-US" altLang="zh-CN" dirty="0"/>
          </a:p>
          <a:p>
            <a:r>
              <a:rPr lang="zh-CN" altLang="en-US" dirty="0"/>
              <a:t>在</a:t>
            </a:r>
            <a:r>
              <a:rPr lang="en-US" altLang="zh-CN" dirty="0"/>
              <a:t>DP</a:t>
            </a:r>
            <a:r>
              <a:rPr lang="zh-CN" altLang="en-US" dirty="0"/>
              <a:t>数组中记录起点，行驶天数，驾驶人</a:t>
            </a:r>
            <a:endParaRPr lang="en-US" altLang="zh-CN" dirty="0"/>
          </a:p>
          <a:p>
            <a:pPr lvl="1"/>
            <a:r>
              <a:rPr lang="en-US" altLang="zh-CN" dirty="0"/>
              <a:t>F[</a:t>
            </a:r>
            <a:r>
              <a:rPr lang="en-US" altLang="zh-CN" dirty="0" err="1"/>
              <a:t>i</a:t>
            </a:r>
            <a:r>
              <a:rPr lang="en-US" altLang="zh-CN" dirty="0"/>
              <a:t>][j][0/1]</a:t>
            </a:r>
            <a:r>
              <a:rPr lang="zh-CN" altLang="en-US" dirty="0"/>
              <a:t>从</a:t>
            </a:r>
            <a:r>
              <a:rPr lang="en-US" altLang="zh-CN" dirty="0" err="1"/>
              <a:t>i</a:t>
            </a:r>
            <a:r>
              <a:rPr lang="zh-CN" altLang="en-US" dirty="0"/>
              <a:t>出发</a:t>
            </a:r>
            <a:r>
              <a:rPr lang="en-US" altLang="zh-CN" dirty="0"/>
              <a:t>,</a:t>
            </a:r>
            <a:r>
              <a:rPr lang="zh-CN" altLang="en-US" dirty="0"/>
              <a:t>行驶</a:t>
            </a:r>
            <a:r>
              <a:rPr lang="en-US" altLang="zh-CN" dirty="0"/>
              <a:t>2^j,A/B</a:t>
            </a:r>
            <a:r>
              <a:rPr lang="zh-CN" altLang="en-US" dirty="0"/>
              <a:t>先开会到达哪个城市</a:t>
            </a:r>
            <a:endParaRPr lang="en-US" altLang="zh-CN" dirty="0"/>
          </a:p>
          <a:p>
            <a:pPr lvl="1"/>
            <a:r>
              <a:rPr lang="en-US" altLang="zh-CN" dirty="0"/>
              <a:t>F_A[</a:t>
            </a:r>
            <a:r>
              <a:rPr lang="en-US" altLang="zh-CN" dirty="0" err="1"/>
              <a:t>i</a:t>
            </a:r>
            <a:r>
              <a:rPr lang="en-US" altLang="zh-CN" dirty="0"/>
              <a:t>][j][0/1]</a:t>
            </a:r>
            <a:r>
              <a:rPr lang="zh-CN" altLang="en-US" dirty="0"/>
              <a:t>从</a:t>
            </a:r>
            <a:r>
              <a:rPr lang="en-US" altLang="zh-CN" dirty="0" err="1"/>
              <a:t>i</a:t>
            </a:r>
            <a:r>
              <a:rPr lang="zh-CN" altLang="en-US" dirty="0"/>
              <a:t>出发</a:t>
            </a:r>
            <a:r>
              <a:rPr lang="en-US" altLang="zh-CN" dirty="0"/>
              <a:t>,</a:t>
            </a:r>
            <a:r>
              <a:rPr lang="zh-CN" altLang="en-US" dirty="0"/>
              <a:t>行驶</a:t>
            </a:r>
            <a:r>
              <a:rPr lang="en-US" altLang="zh-CN" dirty="0"/>
              <a:t>2^j,A/B</a:t>
            </a:r>
            <a:r>
              <a:rPr lang="zh-CN" altLang="en-US" dirty="0"/>
              <a:t>先开</a:t>
            </a:r>
            <a:r>
              <a:rPr lang="en-US" altLang="zh-CN" dirty="0"/>
              <a:t>,A</a:t>
            </a:r>
            <a:r>
              <a:rPr lang="zh-CN" altLang="en-US" dirty="0"/>
              <a:t>行驶的总路程</a:t>
            </a:r>
            <a:endParaRPr lang="en-US" altLang="zh-CN" dirty="0"/>
          </a:p>
          <a:p>
            <a:pPr lvl="1"/>
            <a:r>
              <a:rPr lang="en-US" altLang="zh-CN" dirty="0"/>
              <a:t>F_B[</a:t>
            </a:r>
            <a:r>
              <a:rPr lang="en-US" altLang="zh-CN" dirty="0" err="1"/>
              <a:t>i</a:t>
            </a:r>
            <a:r>
              <a:rPr lang="en-US" altLang="zh-CN" dirty="0"/>
              <a:t>][j][0/1]</a:t>
            </a:r>
            <a:r>
              <a:rPr lang="zh-CN" altLang="en-US" dirty="0"/>
              <a:t>从</a:t>
            </a:r>
            <a:r>
              <a:rPr lang="en-US" altLang="zh-CN" dirty="0" err="1"/>
              <a:t>i</a:t>
            </a:r>
            <a:r>
              <a:rPr lang="zh-CN" altLang="en-US" dirty="0"/>
              <a:t>出发</a:t>
            </a:r>
            <a:r>
              <a:rPr lang="en-US" altLang="zh-CN" dirty="0"/>
              <a:t>,</a:t>
            </a:r>
            <a:r>
              <a:rPr lang="zh-CN" altLang="en-US" dirty="0"/>
              <a:t>行驶</a:t>
            </a:r>
            <a:r>
              <a:rPr lang="en-US" altLang="zh-CN" dirty="0"/>
              <a:t>2^j,A/B</a:t>
            </a:r>
            <a:r>
              <a:rPr lang="zh-CN" altLang="en-US" dirty="0"/>
              <a:t>先开</a:t>
            </a:r>
            <a:r>
              <a:rPr lang="en-US" altLang="zh-CN" dirty="0"/>
              <a:t>,B</a:t>
            </a:r>
            <a:r>
              <a:rPr lang="zh-CN" altLang="en-US" dirty="0"/>
              <a:t>行驶的总路程</a:t>
            </a:r>
            <a:endParaRPr lang="en-US" altLang="zh-CN" dirty="0"/>
          </a:p>
          <a:p>
            <a:pPr lvl="1"/>
            <a:r>
              <a:rPr lang="zh-CN" altLang="en-US" dirty="0"/>
              <a:t>转移的复杂度</a:t>
            </a:r>
            <a:r>
              <a:rPr lang="en-US" altLang="zh-CN" dirty="0" err="1"/>
              <a:t>NlogN</a:t>
            </a:r>
            <a:endParaRPr lang="en-US" altLang="zh-CN" dirty="0"/>
          </a:p>
          <a:p>
            <a:r>
              <a:rPr lang="zh-CN" altLang="en-US" dirty="0"/>
              <a:t>令</a:t>
            </a:r>
            <a:r>
              <a:rPr lang="en-US" altLang="zh-CN" dirty="0"/>
              <a:t>Solve(</a:t>
            </a:r>
            <a:r>
              <a:rPr lang="en-US" altLang="zh-CN" dirty="0" err="1"/>
              <a:t>x,y</a:t>
            </a:r>
            <a:r>
              <a:rPr lang="en-US" altLang="zh-CN" dirty="0"/>
              <a:t>)</a:t>
            </a:r>
            <a:r>
              <a:rPr lang="zh-CN" altLang="en-US" dirty="0"/>
              <a:t>求出从</a:t>
            </a:r>
            <a:r>
              <a:rPr lang="en-US" altLang="zh-CN" dirty="0"/>
              <a:t>X</a:t>
            </a:r>
            <a:r>
              <a:rPr lang="zh-CN" altLang="en-US" dirty="0"/>
              <a:t>出发</a:t>
            </a:r>
            <a:r>
              <a:rPr lang="en-US" altLang="zh-CN" dirty="0"/>
              <a:t>,</a:t>
            </a:r>
            <a:r>
              <a:rPr lang="zh-CN" altLang="en-US" dirty="0"/>
              <a:t>最多行驶</a:t>
            </a:r>
            <a:r>
              <a:rPr lang="en-US" altLang="zh-CN" dirty="0"/>
              <a:t>Y</a:t>
            </a:r>
            <a:r>
              <a:rPr lang="zh-CN" altLang="en-US" dirty="0"/>
              <a:t>公里</a:t>
            </a:r>
            <a:r>
              <a:rPr lang="en-US" altLang="zh-CN" dirty="0"/>
              <a:t>AB</a:t>
            </a:r>
            <a:r>
              <a:rPr lang="zh-CN" altLang="en-US" dirty="0"/>
              <a:t>行驶的路程情况</a:t>
            </a:r>
            <a:endParaRPr lang="en-US" altLang="zh-CN" dirty="0"/>
          </a:p>
          <a:p>
            <a:pPr lvl="1"/>
            <a:r>
              <a:rPr lang="zh-CN" altLang="en-US" dirty="0"/>
              <a:t>递减枚举行驶天数的次幂指数，</a:t>
            </a:r>
            <a:r>
              <a:rPr lang="zh-CN" altLang="en-US" dirty="0" smtClean="0"/>
              <a:t>填充</a:t>
            </a:r>
            <a:r>
              <a:rPr lang="en-US" altLang="zh-CN" dirty="0" smtClean="0"/>
              <a:t>Y</a:t>
            </a:r>
            <a:r>
              <a:rPr lang="zh-CN" altLang="en-US" dirty="0" smtClean="0"/>
              <a:t>，</a:t>
            </a:r>
            <a:r>
              <a:rPr lang="en-US" altLang="zh-CN" dirty="0"/>
              <a:t>O(</a:t>
            </a:r>
            <a:r>
              <a:rPr lang="en-US" altLang="zh-CN" dirty="0" err="1"/>
              <a:t>logN</a:t>
            </a:r>
            <a:r>
              <a:rPr lang="en-US" altLang="zh-CN" dirty="0"/>
              <a:t>)</a:t>
            </a:r>
          </a:p>
          <a:p>
            <a:pPr lvl="1"/>
            <a:r>
              <a:rPr lang="zh-CN" altLang="en-US" dirty="0"/>
              <a:t>问题</a:t>
            </a:r>
            <a:r>
              <a:rPr lang="en-US" altLang="zh-CN" dirty="0"/>
              <a:t>1</a:t>
            </a:r>
            <a:r>
              <a:rPr lang="zh-CN" altLang="en-US" dirty="0"/>
              <a:t>，枚举起点</a:t>
            </a:r>
            <a:r>
              <a:rPr lang="en-US" altLang="zh-CN" dirty="0"/>
              <a:t>Si</a:t>
            </a:r>
            <a:r>
              <a:rPr lang="zh-CN" altLang="en-US" dirty="0"/>
              <a:t>，取最小比值的</a:t>
            </a:r>
            <a:r>
              <a:rPr lang="en-US" altLang="zh-CN" dirty="0"/>
              <a:t>Solve(Si,X0)</a:t>
            </a:r>
            <a:r>
              <a:rPr lang="zh-CN" altLang="en-US" dirty="0"/>
              <a:t>，</a:t>
            </a:r>
            <a:r>
              <a:rPr lang="en-US" altLang="zh-CN" dirty="0"/>
              <a:t>O(</a:t>
            </a:r>
            <a:r>
              <a:rPr lang="en-US" altLang="zh-CN" dirty="0" err="1"/>
              <a:t>NlogN</a:t>
            </a:r>
            <a:r>
              <a:rPr lang="en-US" altLang="zh-CN" dirty="0"/>
              <a:t>)</a:t>
            </a:r>
          </a:p>
          <a:p>
            <a:pPr lvl="1"/>
            <a:r>
              <a:rPr lang="zh-CN" altLang="en-US" dirty="0"/>
              <a:t>问题</a:t>
            </a:r>
            <a:r>
              <a:rPr lang="en-US" altLang="zh-CN" dirty="0"/>
              <a:t>2</a:t>
            </a:r>
            <a:r>
              <a:rPr lang="zh-CN" altLang="en-US" dirty="0"/>
              <a:t>，多次询问</a:t>
            </a:r>
            <a:r>
              <a:rPr lang="en-US" altLang="zh-CN" dirty="0"/>
              <a:t>Solve(</a:t>
            </a:r>
            <a:r>
              <a:rPr lang="en-US" altLang="zh-CN" dirty="0" err="1"/>
              <a:t>Si,Xi</a:t>
            </a:r>
            <a:r>
              <a:rPr lang="en-US" altLang="zh-CN" dirty="0"/>
              <a:t>)</a:t>
            </a:r>
            <a:r>
              <a:rPr lang="zh-CN" altLang="en-US" dirty="0"/>
              <a:t>，</a:t>
            </a:r>
            <a:r>
              <a:rPr lang="en-US" altLang="zh-CN" dirty="0"/>
              <a:t>O(</a:t>
            </a:r>
            <a:r>
              <a:rPr lang="en-US" altLang="zh-CN" dirty="0" err="1"/>
              <a:t>MlogN</a:t>
            </a:r>
            <a:r>
              <a:rPr lang="en-US" altLang="zh-CN" dirty="0"/>
              <a:t>)</a:t>
            </a:r>
          </a:p>
          <a:p>
            <a:pPr lvl="1"/>
            <a:endParaRPr lang="zh-CN" altLang="en-US" dirty="0"/>
          </a:p>
        </p:txBody>
      </p:sp>
    </p:spTree>
    <p:extLst>
      <p:ext uri="{BB962C8B-B14F-4D97-AF65-F5344CB8AC3E}">
        <p14:creationId xmlns:p14="http://schemas.microsoft.com/office/powerpoint/2010/main" val="22823026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55BD1A-61AF-4CAD-9FF1-175B15696DB5}"/>
              </a:ext>
            </a:extLst>
          </p:cNvPr>
          <p:cNvSpPr>
            <a:spLocks noGrp="1"/>
          </p:cNvSpPr>
          <p:nvPr>
            <p:ph type="title"/>
          </p:nvPr>
        </p:nvSpPr>
        <p:spPr/>
        <p:txBody>
          <a:bodyPr/>
          <a:lstStyle/>
          <a:p>
            <a:pPr algn="ctr"/>
            <a:r>
              <a:rPr lang="zh-CN" altLang="en-US"/>
              <a:t>沼泽鳄鱼</a:t>
            </a:r>
            <a:r>
              <a:rPr lang="en-US" altLang="zh-CN"/>
              <a:t>(Swamp)</a:t>
            </a:r>
            <a:endParaRPr lang="zh-CN" altLang="en-US"/>
          </a:p>
        </p:txBody>
      </p:sp>
      <p:sp>
        <p:nvSpPr>
          <p:cNvPr id="3" name="内容占位符 2">
            <a:extLst>
              <a:ext uri="{FF2B5EF4-FFF2-40B4-BE49-F238E27FC236}">
                <a16:creationId xmlns:a16="http://schemas.microsoft.com/office/drawing/2014/main" xmlns="" id="{6EBCF773-971B-4556-872F-5735CC5DAEE3}"/>
              </a:ext>
            </a:extLst>
          </p:cNvPr>
          <p:cNvSpPr>
            <a:spLocks noGrp="1"/>
          </p:cNvSpPr>
          <p:nvPr>
            <p:ph idx="1"/>
          </p:nvPr>
        </p:nvSpPr>
        <p:spPr/>
        <p:txBody>
          <a:bodyPr/>
          <a:lstStyle/>
          <a:p>
            <a:r>
              <a:rPr lang="en-US" altLang="zh-CN" dirty="0"/>
              <a:t> </a:t>
            </a:r>
            <a:r>
              <a:rPr lang="en-US" altLang="zh-CN" dirty="0">
                <a:hlinkClick r:id="rId2"/>
              </a:rPr>
              <a:t>http://www.lydsy.com/JudgeOnline/problem.php?id=1898</a:t>
            </a:r>
            <a:endParaRPr lang="en-US" altLang="zh-CN" dirty="0"/>
          </a:p>
          <a:p>
            <a:endParaRPr lang="zh-CN" altLang="en-US" dirty="0"/>
          </a:p>
        </p:txBody>
      </p:sp>
    </p:spTree>
    <p:extLst>
      <p:ext uri="{BB962C8B-B14F-4D97-AF65-F5344CB8AC3E}">
        <p14:creationId xmlns:p14="http://schemas.microsoft.com/office/powerpoint/2010/main" val="254335061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4877FBA-E82D-42C5-9393-A0E332BE3415}"/>
              </a:ext>
            </a:extLst>
          </p:cNvPr>
          <p:cNvSpPr>
            <a:spLocks noGrp="1"/>
          </p:cNvSpPr>
          <p:nvPr>
            <p:ph idx="1"/>
          </p:nvPr>
        </p:nvSpPr>
        <p:spPr>
          <a:xfrm>
            <a:off x="838200" y="1253331"/>
            <a:ext cx="10515600" cy="4351338"/>
          </a:xfrm>
        </p:spPr>
        <p:txBody>
          <a:bodyPr/>
          <a:lstStyle/>
          <a:p>
            <a:r>
              <a:rPr lang="zh-CN" altLang="en-US" dirty="0"/>
              <a:t>因为</a:t>
            </a:r>
            <a:r>
              <a:rPr lang="en-US" altLang="zh-CN" dirty="0"/>
              <a:t>2</a:t>
            </a:r>
            <a:r>
              <a:rPr lang="zh-CN" altLang="en-US" dirty="0"/>
              <a:t>，</a:t>
            </a:r>
            <a:r>
              <a:rPr lang="en-US" altLang="zh-CN" dirty="0"/>
              <a:t>3</a:t>
            </a:r>
            <a:r>
              <a:rPr lang="zh-CN" altLang="en-US" dirty="0"/>
              <a:t>，</a:t>
            </a:r>
            <a:r>
              <a:rPr lang="en-US" altLang="zh-CN" dirty="0"/>
              <a:t>4</a:t>
            </a:r>
            <a:r>
              <a:rPr lang="zh-CN" altLang="en-US" dirty="0"/>
              <a:t>的公倍数是</a:t>
            </a:r>
            <a:r>
              <a:rPr lang="en-US" altLang="zh-CN" dirty="0"/>
              <a:t>12</a:t>
            </a:r>
            <a:r>
              <a:rPr lang="zh-CN" altLang="en-US" dirty="0"/>
              <a:t>，所以</a:t>
            </a:r>
            <a:r>
              <a:rPr lang="en-US" altLang="zh-CN" dirty="0"/>
              <a:t>12</a:t>
            </a:r>
            <a:r>
              <a:rPr lang="zh-CN" altLang="en-US" dirty="0"/>
              <a:t>为一个周期</a:t>
            </a:r>
            <a:endParaRPr lang="en-US" altLang="zh-CN" dirty="0"/>
          </a:p>
          <a:p>
            <a:r>
              <a:rPr lang="en-US" altLang="zh-CN" dirty="0" smtClean="0"/>
              <a:t>d[</a:t>
            </a:r>
            <a:r>
              <a:rPr lang="en-US" altLang="zh-CN" dirty="0" err="1" smtClean="0"/>
              <a:t>i,j,k,l</a:t>
            </a:r>
            <a:r>
              <a:rPr lang="en-US" altLang="zh-CN" dirty="0"/>
              <a:t>]</a:t>
            </a:r>
            <a:r>
              <a:rPr lang="zh-CN" altLang="en-US" dirty="0"/>
              <a:t>表示经过</a:t>
            </a:r>
            <a:r>
              <a:rPr lang="en-US" altLang="zh-CN" dirty="0"/>
              <a:t>2^i</a:t>
            </a:r>
            <a:r>
              <a:rPr lang="zh-CN" altLang="en-US" dirty="0"/>
              <a:t>个单位时间，从</a:t>
            </a:r>
            <a:r>
              <a:rPr lang="en-US" altLang="zh-CN" dirty="0"/>
              <a:t>j</a:t>
            </a:r>
            <a:r>
              <a:rPr lang="zh-CN" altLang="en-US" dirty="0"/>
              <a:t>到</a:t>
            </a:r>
            <a:r>
              <a:rPr lang="en-US" altLang="zh-CN" dirty="0"/>
              <a:t>k</a:t>
            </a:r>
            <a:r>
              <a:rPr lang="zh-CN" altLang="en-US" dirty="0"/>
              <a:t>，出发时是阶段第</a:t>
            </a:r>
            <a:r>
              <a:rPr lang="en-US" altLang="zh-CN" dirty="0"/>
              <a:t>l</a:t>
            </a:r>
            <a:r>
              <a:rPr lang="zh-CN" altLang="en-US" dirty="0"/>
              <a:t>个单位时间的方案数</a:t>
            </a:r>
            <a:endParaRPr lang="en-US" altLang="zh-CN" dirty="0"/>
          </a:p>
          <a:p>
            <a:r>
              <a:rPr lang="pl-PL" altLang="zh-CN" dirty="0"/>
              <a:t>d[i][x][y][j]+=d[i-1][x][z][j]*d[i-1][z][y][(j+(1&lt;&lt;i-1))%12];</a:t>
            </a:r>
            <a:endParaRPr lang="en-US" altLang="zh-CN" dirty="0"/>
          </a:p>
          <a:p>
            <a:r>
              <a:rPr lang="zh-CN" altLang="en-US" dirty="0"/>
              <a:t>在快速幂的过程中计算答案。</a:t>
            </a:r>
          </a:p>
          <a:p>
            <a:r>
              <a:rPr lang="zh-CN" altLang="en-US" dirty="0"/>
              <a:t>目标数组</a:t>
            </a:r>
            <a:r>
              <a:rPr lang="zh-CN" altLang="en-US" dirty="0" smtClean="0"/>
              <a:t>：</a:t>
            </a:r>
            <a:r>
              <a:rPr lang="en-US" altLang="zh-CN" dirty="0" smtClean="0"/>
              <a:t>F[</a:t>
            </a:r>
            <a:r>
              <a:rPr lang="en-US" altLang="zh-CN" dirty="0" err="1" smtClean="0"/>
              <a:t>i,j</a:t>
            </a:r>
            <a:r>
              <a:rPr lang="en-US" altLang="zh-CN" dirty="0" smtClean="0"/>
              <a:t>]</a:t>
            </a:r>
            <a:r>
              <a:rPr lang="zh-CN" altLang="en-US" dirty="0"/>
              <a:t>表示经过若干个单位时间（快速幂过程中的当前时间），</a:t>
            </a:r>
          </a:p>
          <a:p>
            <a:r>
              <a:rPr lang="zh-CN" altLang="en-US" dirty="0"/>
              <a:t>从起点到</a:t>
            </a:r>
            <a:r>
              <a:rPr lang="en-US" altLang="zh-CN" dirty="0" err="1"/>
              <a:t>i</a:t>
            </a:r>
            <a:r>
              <a:rPr lang="zh-CN" altLang="en-US" dirty="0"/>
              <a:t>，到达</a:t>
            </a:r>
            <a:r>
              <a:rPr lang="en-US" altLang="zh-CN" dirty="0" err="1"/>
              <a:t>i</a:t>
            </a:r>
            <a:r>
              <a:rPr lang="zh-CN" altLang="en-US" dirty="0"/>
              <a:t>时是阶段中的第</a:t>
            </a:r>
            <a:r>
              <a:rPr lang="en-US" altLang="zh-CN" dirty="0"/>
              <a:t>j</a:t>
            </a:r>
            <a:r>
              <a:rPr lang="zh-CN" altLang="en-US" dirty="0"/>
              <a:t>个单位时间的方案数。</a:t>
            </a:r>
          </a:p>
          <a:p>
            <a:r>
              <a:rPr lang="en-US" altLang="zh-CN" dirty="0"/>
              <a:t>F’[</a:t>
            </a:r>
            <a:r>
              <a:rPr lang="en-US" altLang="zh-CN" dirty="0" err="1"/>
              <a:t>i</a:t>
            </a:r>
            <a:r>
              <a:rPr lang="en-US" altLang="zh-CN" dirty="0"/>
              <a:t>’][(j+(1&lt;&lt;p))%12]+=F[</a:t>
            </a:r>
            <a:r>
              <a:rPr lang="en-US" altLang="zh-CN" dirty="0" err="1"/>
              <a:t>i</a:t>
            </a:r>
            <a:r>
              <a:rPr lang="en-US" altLang="zh-CN" dirty="0"/>
              <a:t>][j]*d[p][</a:t>
            </a:r>
            <a:r>
              <a:rPr lang="en-US" altLang="zh-CN" dirty="0" err="1"/>
              <a:t>i</a:t>
            </a:r>
            <a:r>
              <a:rPr lang="en-US" altLang="zh-CN" dirty="0"/>
              <a:t>][</a:t>
            </a:r>
            <a:r>
              <a:rPr lang="en-US" altLang="zh-CN" dirty="0" err="1"/>
              <a:t>i</a:t>
            </a:r>
            <a:r>
              <a:rPr lang="en-US" altLang="zh-CN" dirty="0"/>
              <a:t>’][j];</a:t>
            </a:r>
            <a:endParaRPr lang="zh-CN" altLang="en-US" dirty="0"/>
          </a:p>
        </p:txBody>
      </p:sp>
    </p:spTree>
    <p:extLst>
      <p:ext uri="{BB962C8B-B14F-4D97-AF65-F5344CB8AC3E}">
        <p14:creationId xmlns:p14="http://schemas.microsoft.com/office/powerpoint/2010/main" val="196513755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43AB83-A04A-4255-9C65-446FD37182BE}"/>
              </a:ext>
            </a:extLst>
          </p:cNvPr>
          <p:cNvSpPr>
            <a:spLocks noGrp="1"/>
          </p:cNvSpPr>
          <p:nvPr>
            <p:ph type="title"/>
          </p:nvPr>
        </p:nvSpPr>
        <p:spPr/>
        <p:txBody>
          <a:bodyPr/>
          <a:lstStyle/>
          <a:p>
            <a:pPr algn="ctr"/>
            <a:r>
              <a:rPr lang="zh-CN" altLang="en-US"/>
              <a:t>树上倍增</a:t>
            </a:r>
          </a:p>
        </p:txBody>
      </p:sp>
      <p:sp>
        <p:nvSpPr>
          <p:cNvPr id="3" name="内容占位符 2">
            <a:extLst>
              <a:ext uri="{FF2B5EF4-FFF2-40B4-BE49-F238E27FC236}">
                <a16:creationId xmlns:a16="http://schemas.microsoft.com/office/drawing/2014/main" xmlns="" id="{F63FD298-E32E-439B-95F0-41D3735F2523}"/>
              </a:ext>
            </a:extLst>
          </p:cNvPr>
          <p:cNvSpPr>
            <a:spLocks noGrp="1"/>
          </p:cNvSpPr>
          <p:nvPr>
            <p:ph idx="1"/>
          </p:nvPr>
        </p:nvSpPr>
        <p:spPr>
          <a:xfrm>
            <a:off x="993531" y="2370137"/>
            <a:ext cx="10515600" cy="4351338"/>
          </a:xfrm>
        </p:spPr>
        <p:txBody>
          <a:bodyPr/>
          <a:lstStyle/>
          <a:p>
            <a:r>
              <a:rPr lang="zh-CN" altLang="en-US"/>
              <a:t>树上倍增是一种常用的树上算法</a:t>
            </a:r>
            <a:endParaRPr lang="en-US" altLang="zh-CN"/>
          </a:p>
          <a:p>
            <a:r>
              <a:rPr lang="en-US" altLang="zh-CN"/>
              <a:t>NOIP</a:t>
            </a:r>
            <a:r>
              <a:rPr lang="zh-CN" altLang="en-US"/>
              <a:t>中尤其爱考</a:t>
            </a:r>
            <a:endParaRPr lang="en-US" altLang="zh-CN"/>
          </a:p>
          <a:p>
            <a:r>
              <a:rPr lang="zh-CN" altLang="en-US"/>
              <a:t>先来说一说怎么求两点的</a:t>
            </a:r>
            <a:r>
              <a:rPr lang="en-US" altLang="zh-CN"/>
              <a:t>LCA(</a:t>
            </a:r>
            <a:r>
              <a:rPr lang="zh-CN" altLang="en-US"/>
              <a:t>最近公共祖先</a:t>
            </a:r>
            <a:r>
              <a:rPr lang="en-US" altLang="zh-CN"/>
              <a:t>)</a:t>
            </a:r>
          </a:p>
          <a:p>
            <a:endParaRPr lang="zh-CN" altLang="en-US"/>
          </a:p>
        </p:txBody>
      </p:sp>
    </p:spTree>
    <p:extLst>
      <p:ext uri="{BB962C8B-B14F-4D97-AF65-F5344CB8AC3E}">
        <p14:creationId xmlns:p14="http://schemas.microsoft.com/office/powerpoint/2010/main" val="216699436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EFB05B-AA5D-4713-A71F-C63063953544}"/>
              </a:ext>
            </a:extLst>
          </p:cNvPr>
          <p:cNvSpPr>
            <a:spLocks noGrp="1"/>
          </p:cNvSpPr>
          <p:nvPr>
            <p:ph type="title"/>
          </p:nvPr>
        </p:nvSpPr>
        <p:spPr/>
        <p:txBody>
          <a:bodyPr/>
          <a:lstStyle/>
          <a:p>
            <a:pPr algn="ctr"/>
            <a:r>
              <a:rPr lang="en-US" altLang="zh-CN"/>
              <a:t>LCA</a:t>
            </a:r>
            <a:endParaRPr lang="zh-CN" altLang="en-US"/>
          </a:p>
        </p:txBody>
      </p:sp>
      <p:sp>
        <p:nvSpPr>
          <p:cNvPr id="3" name="内容占位符 2">
            <a:extLst>
              <a:ext uri="{FF2B5EF4-FFF2-40B4-BE49-F238E27FC236}">
                <a16:creationId xmlns:a16="http://schemas.microsoft.com/office/drawing/2014/main" xmlns="" id="{D54E3418-C6E5-45F1-8985-387CC5F4A71F}"/>
              </a:ext>
            </a:extLst>
          </p:cNvPr>
          <p:cNvSpPr>
            <a:spLocks noGrp="1"/>
          </p:cNvSpPr>
          <p:nvPr>
            <p:ph idx="1"/>
          </p:nvPr>
        </p:nvSpPr>
        <p:spPr>
          <a:xfrm>
            <a:off x="841131" y="2370137"/>
            <a:ext cx="10515600" cy="4351338"/>
          </a:xfrm>
        </p:spPr>
        <p:txBody>
          <a:bodyPr/>
          <a:lstStyle/>
          <a:p>
            <a:r>
              <a:rPr lang="zh-CN" altLang="en-US"/>
              <a:t>最暴力的方法是先从其中一个点</a:t>
            </a:r>
            <a:r>
              <a:rPr lang="en-US" altLang="zh-CN"/>
              <a:t>DFS</a:t>
            </a:r>
            <a:r>
              <a:rPr lang="zh-CN" altLang="en-US"/>
              <a:t>到根，标记沿途走过的点，再从另一个点跳上去</a:t>
            </a:r>
            <a:endParaRPr lang="en-US" altLang="zh-CN"/>
          </a:p>
          <a:p>
            <a:r>
              <a:rPr lang="zh-CN" altLang="en-US"/>
              <a:t>令</a:t>
            </a:r>
            <a:r>
              <a:rPr lang="en-US" altLang="zh-CN"/>
              <a:t>F[i][j]</a:t>
            </a:r>
            <a:r>
              <a:rPr lang="zh-CN" altLang="en-US"/>
              <a:t>表示</a:t>
            </a:r>
            <a:r>
              <a:rPr lang="en-US" altLang="zh-CN"/>
              <a:t>i</a:t>
            </a:r>
            <a:r>
              <a:rPr lang="zh-CN" altLang="en-US"/>
              <a:t>往上跳</a:t>
            </a:r>
            <a:r>
              <a:rPr lang="en-US" altLang="zh-CN"/>
              <a:t>2^j</a:t>
            </a:r>
            <a:r>
              <a:rPr lang="zh-CN" altLang="en-US"/>
              <a:t>步跳到哪里</a:t>
            </a:r>
            <a:endParaRPr lang="en-US" altLang="zh-CN"/>
          </a:p>
          <a:p>
            <a:r>
              <a:rPr lang="en-US" altLang="zh-CN"/>
              <a:t>F[i][j]=F[F[i][j-1]][j-1]</a:t>
            </a:r>
          </a:p>
          <a:p>
            <a:r>
              <a:rPr lang="zh-CN" altLang="en-US"/>
              <a:t>然后先把深度大的那个点往上跳，跳到深度一样</a:t>
            </a:r>
            <a:endParaRPr lang="en-US" altLang="zh-CN"/>
          </a:p>
          <a:p>
            <a:r>
              <a:rPr lang="zh-CN" altLang="en-US"/>
              <a:t>再让两个点同时跳</a:t>
            </a:r>
            <a:endParaRPr lang="en-US" altLang="zh-CN"/>
          </a:p>
          <a:p>
            <a:r>
              <a:rPr lang="zh-CN" altLang="en-US"/>
              <a:t>相当于把这个距离二进制拆分了</a:t>
            </a:r>
            <a:endParaRPr lang="en-US" altLang="zh-CN"/>
          </a:p>
          <a:p>
            <a:endParaRPr lang="zh-CN" altLang="en-US"/>
          </a:p>
        </p:txBody>
      </p:sp>
    </p:spTree>
    <p:extLst>
      <p:ext uri="{BB962C8B-B14F-4D97-AF65-F5344CB8AC3E}">
        <p14:creationId xmlns:p14="http://schemas.microsoft.com/office/powerpoint/2010/main" val="25098158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C8359D0-8487-4CF9-906B-DE1FF581B687}"/>
              </a:ext>
            </a:extLst>
          </p:cNvPr>
          <p:cNvSpPr>
            <a:spLocks noGrp="1"/>
          </p:cNvSpPr>
          <p:nvPr>
            <p:ph idx="1"/>
          </p:nvPr>
        </p:nvSpPr>
        <p:spPr>
          <a:xfrm>
            <a:off x="1177802" y="1122473"/>
            <a:ext cx="8534400" cy="5966927"/>
          </a:xfrm>
        </p:spPr>
        <p:txBody>
          <a:bodyPr/>
          <a:lstStyle/>
          <a:p>
            <a:r>
              <a:rPr lang="zh-CN" altLang="en-US" dirty="0">
                <a:solidFill>
                  <a:schemeClr val="tx1"/>
                </a:solidFill>
              </a:rPr>
              <a:t>欧拉序求</a:t>
            </a:r>
            <a:r>
              <a:rPr lang="en-US" altLang="zh-CN" dirty="0" err="1">
                <a:solidFill>
                  <a:schemeClr val="tx1"/>
                </a:solidFill>
              </a:rPr>
              <a:t>lca</a:t>
            </a:r>
            <a:endParaRPr lang="en-US" altLang="zh-CN" dirty="0">
              <a:solidFill>
                <a:schemeClr val="tx1"/>
              </a:solidFill>
            </a:endParaRPr>
          </a:p>
          <a:p>
            <a:r>
              <a:rPr lang="zh-CN" altLang="en-US" dirty="0">
                <a:solidFill>
                  <a:schemeClr val="tx1"/>
                </a:solidFill>
              </a:rPr>
              <a:t>利用</a:t>
            </a:r>
            <a:r>
              <a:rPr lang="en-US" altLang="zh-CN" dirty="0" err="1">
                <a:solidFill>
                  <a:schemeClr val="tx1"/>
                </a:solidFill>
              </a:rPr>
              <a:t>st</a:t>
            </a:r>
            <a:r>
              <a:rPr lang="zh-CN" altLang="en-US" dirty="0">
                <a:solidFill>
                  <a:schemeClr val="tx1"/>
                </a:solidFill>
              </a:rPr>
              <a:t>表在</a:t>
            </a:r>
            <a:r>
              <a:rPr lang="en-US" altLang="zh-CN" dirty="0" err="1">
                <a:solidFill>
                  <a:schemeClr val="tx1"/>
                </a:solidFill>
              </a:rPr>
              <a:t>nlogn</a:t>
            </a:r>
            <a:r>
              <a:rPr lang="zh-CN" altLang="en-US" dirty="0">
                <a:solidFill>
                  <a:schemeClr val="tx1"/>
                </a:solidFill>
              </a:rPr>
              <a:t>的预处理后，</a:t>
            </a:r>
            <a:r>
              <a:rPr lang="en-US" altLang="zh-CN" dirty="0">
                <a:solidFill>
                  <a:schemeClr val="tx1"/>
                </a:solidFill>
              </a:rPr>
              <a:t>O(1)</a:t>
            </a:r>
            <a:r>
              <a:rPr lang="zh-CN" altLang="en-US" dirty="0">
                <a:solidFill>
                  <a:schemeClr val="tx1"/>
                </a:solidFill>
              </a:rPr>
              <a:t>求</a:t>
            </a:r>
            <a:r>
              <a:rPr lang="en-US" altLang="zh-CN" dirty="0">
                <a:solidFill>
                  <a:schemeClr val="tx1"/>
                </a:solidFill>
              </a:rPr>
              <a:t>LCA</a:t>
            </a:r>
            <a:endParaRPr lang="zh-CN" altLang="en-US" dirty="0">
              <a:solidFill>
                <a:schemeClr val="tx1"/>
              </a:solidFill>
            </a:endParaRPr>
          </a:p>
        </p:txBody>
      </p:sp>
    </p:spTree>
    <p:extLst>
      <p:ext uri="{BB962C8B-B14F-4D97-AF65-F5344CB8AC3E}">
        <p14:creationId xmlns:p14="http://schemas.microsoft.com/office/powerpoint/2010/main" val="308596074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9A645D-ED6C-4B93-B62D-68D5EDD2333C}"/>
              </a:ext>
            </a:extLst>
          </p:cNvPr>
          <p:cNvSpPr>
            <a:spLocks noGrp="1"/>
          </p:cNvSpPr>
          <p:nvPr>
            <p:ph type="title"/>
          </p:nvPr>
        </p:nvSpPr>
        <p:spPr>
          <a:xfrm>
            <a:off x="838200" y="883285"/>
            <a:ext cx="10515600" cy="1325563"/>
          </a:xfrm>
        </p:spPr>
        <p:txBody>
          <a:bodyPr>
            <a:normAutofit/>
          </a:bodyPr>
          <a:lstStyle/>
          <a:p>
            <a:r>
              <a:rPr lang="en-US" altLang="zh-CN" b="1" err="1"/>
              <a:t>Poj</a:t>
            </a:r>
            <a:r>
              <a:rPr lang="en-US" altLang="zh-CN" b="1"/>
              <a:t> 1664 </a:t>
            </a:r>
            <a:endParaRPr lang="zh-CN" altLang="en-US"/>
          </a:p>
        </p:txBody>
      </p:sp>
      <p:sp>
        <p:nvSpPr>
          <p:cNvPr id="3" name="内容占位符 2">
            <a:extLst>
              <a:ext uri="{FF2B5EF4-FFF2-40B4-BE49-F238E27FC236}">
                <a16:creationId xmlns:a16="http://schemas.microsoft.com/office/drawing/2014/main" xmlns="" id="{13CE4FA5-45E1-406B-8CE7-6B9FB3929292}"/>
              </a:ext>
            </a:extLst>
          </p:cNvPr>
          <p:cNvSpPr>
            <a:spLocks noGrp="1"/>
          </p:cNvSpPr>
          <p:nvPr>
            <p:ph idx="1"/>
          </p:nvPr>
        </p:nvSpPr>
        <p:spPr/>
        <p:txBody>
          <a:bodyPr/>
          <a:lstStyle/>
          <a:p>
            <a:r>
              <a:rPr lang="zh-CN" altLang="en-US"/>
              <a:t>把</a:t>
            </a:r>
            <a:r>
              <a:rPr lang="en-US" altLang="zh-CN"/>
              <a:t>M</a:t>
            </a:r>
            <a:r>
              <a:rPr lang="zh-CN" altLang="en-US"/>
              <a:t>个同样的苹果放在</a:t>
            </a:r>
            <a:r>
              <a:rPr lang="en-US" altLang="zh-CN"/>
              <a:t>N</a:t>
            </a:r>
            <a:r>
              <a:rPr lang="zh-CN" altLang="en-US"/>
              <a:t>个同样的盘子里，允许有的盘子空着不放，问共有多少种不同的分法？</a:t>
            </a:r>
            <a:endParaRPr lang="en-US" altLang="zh-CN"/>
          </a:p>
          <a:p>
            <a:endParaRPr lang="en-US" altLang="zh-CN"/>
          </a:p>
          <a:p>
            <a:r>
              <a:rPr lang="en-US" altLang="zh-CN"/>
              <a:t>1&lt;=M</a:t>
            </a:r>
            <a:r>
              <a:rPr lang="zh-CN" altLang="en-US"/>
              <a:t>，</a:t>
            </a:r>
            <a:r>
              <a:rPr lang="en-US" altLang="zh-CN"/>
              <a:t>N&lt;=10</a:t>
            </a:r>
            <a:r>
              <a:rPr lang="zh-CN" altLang="en-US"/>
              <a:t>。</a:t>
            </a:r>
          </a:p>
        </p:txBody>
      </p:sp>
    </p:spTree>
    <p:extLst>
      <p:ext uri="{BB962C8B-B14F-4D97-AF65-F5344CB8AC3E}">
        <p14:creationId xmlns:p14="http://schemas.microsoft.com/office/powerpoint/2010/main" val="255122498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4CFD3D-A3F4-4546-AE3E-1F0D15DAA13D}"/>
              </a:ext>
            </a:extLst>
          </p:cNvPr>
          <p:cNvSpPr>
            <a:spLocks noGrp="1"/>
          </p:cNvSpPr>
          <p:nvPr>
            <p:ph type="title"/>
          </p:nvPr>
        </p:nvSpPr>
        <p:spPr/>
        <p:txBody>
          <a:bodyPr/>
          <a:lstStyle/>
          <a:p>
            <a:pPr algn="ctr"/>
            <a:r>
              <a:rPr lang="en-US" altLang="zh-CN" dirty="0"/>
              <a:t>NOIP 2013 </a:t>
            </a:r>
            <a:r>
              <a:rPr lang="zh-CN" altLang="en-US" dirty="0"/>
              <a:t>货车运输</a:t>
            </a:r>
          </a:p>
        </p:txBody>
      </p:sp>
      <p:sp>
        <p:nvSpPr>
          <p:cNvPr id="3" name="内容占位符 2">
            <a:extLst>
              <a:ext uri="{FF2B5EF4-FFF2-40B4-BE49-F238E27FC236}">
                <a16:creationId xmlns:a16="http://schemas.microsoft.com/office/drawing/2014/main" xmlns="" id="{117DC554-33C0-456F-ABE5-200DF451BBAB}"/>
              </a:ext>
            </a:extLst>
          </p:cNvPr>
          <p:cNvSpPr>
            <a:spLocks noGrp="1"/>
          </p:cNvSpPr>
          <p:nvPr>
            <p:ph idx="1"/>
          </p:nvPr>
        </p:nvSpPr>
        <p:spPr>
          <a:xfrm>
            <a:off x="831850" y="2147888"/>
            <a:ext cx="10515600" cy="4351338"/>
          </a:xfrm>
        </p:spPr>
        <p:txBody>
          <a:bodyPr/>
          <a:lstStyle/>
          <a:p>
            <a:r>
              <a:rPr lang="en-US" altLang="zh-CN" sz="2400"/>
              <a:t>A </a:t>
            </a:r>
            <a:r>
              <a:rPr lang="zh-CN" altLang="en-US" sz="2400"/>
              <a:t>国有 </a:t>
            </a:r>
            <a:r>
              <a:rPr lang="en-US" altLang="zh-CN" sz="2400"/>
              <a:t>n </a:t>
            </a:r>
            <a:r>
              <a:rPr lang="zh-CN" altLang="en-US" sz="2400"/>
              <a:t>座城市，编号从 </a:t>
            </a:r>
            <a:r>
              <a:rPr lang="en-US" altLang="zh-CN" sz="2400"/>
              <a:t>1 </a:t>
            </a:r>
            <a:r>
              <a:rPr lang="zh-CN" altLang="en-US" sz="2400"/>
              <a:t>到 </a:t>
            </a:r>
            <a:r>
              <a:rPr lang="en-US" altLang="zh-CN" sz="2400"/>
              <a:t>n</a:t>
            </a:r>
            <a:r>
              <a:rPr lang="zh-CN" altLang="en-US" sz="2400"/>
              <a:t>，城市之间有 </a:t>
            </a:r>
            <a:r>
              <a:rPr lang="en-US" altLang="zh-CN" sz="2400"/>
              <a:t>m </a:t>
            </a:r>
            <a:r>
              <a:rPr lang="zh-CN" altLang="en-US" sz="2400"/>
              <a:t>条双向道路。每一条道路对车辆都有重 量限制，简称限重。现在有 </a:t>
            </a:r>
            <a:r>
              <a:rPr lang="en-US" altLang="zh-CN" sz="2400"/>
              <a:t>q </a:t>
            </a:r>
            <a:r>
              <a:rPr lang="zh-CN" altLang="en-US" sz="2400"/>
              <a:t>辆货车在运输货物， 司机们想知道每辆车在不超过车辆限重的 情况下，最多能运多重的货物。输入格式输入文件第一行有两个用一个空格隔开的整数 </a:t>
            </a:r>
            <a:r>
              <a:rPr lang="en-US" altLang="zh-CN" sz="2400"/>
              <a:t>n</a:t>
            </a:r>
            <a:r>
              <a:rPr lang="zh-CN" altLang="en-US" sz="2400"/>
              <a:t>， </a:t>
            </a:r>
            <a:r>
              <a:rPr lang="en-US" altLang="zh-CN" sz="2400"/>
              <a:t>m</a:t>
            </a:r>
            <a:r>
              <a:rPr lang="zh-CN" altLang="en-US" sz="2400"/>
              <a:t>， 表示 </a:t>
            </a:r>
            <a:r>
              <a:rPr lang="en-US" altLang="zh-CN" sz="2400"/>
              <a:t>A </a:t>
            </a:r>
            <a:r>
              <a:rPr lang="zh-CN" altLang="en-US" sz="2400"/>
              <a:t>国有 </a:t>
            </a:r>
            <a:r>
              <a:rPr lang="en-US" altLang="zh-CN" sz="2400"/>
              <a:t>n </a:t>
            </a:r>
            <a:r>
              <a:rPr lang="zh-CN" altLang="en-US" sz="2400"/>
              <a:t>座城市和 </a:t>
            </a:r>
            <a:r>
              <a:rPr lang="en-US" altLang="zh-CN" sz="2400"/>
              <a:t>m </a:t>
            </a:r>
            <a:r>
              <a:rPr lang="zh-CN" altLang="en-US" sz="2400"/>
              <a:t>条道 路。 接下来 </a:t>
            </a:r>
            <a:r>
              <a:rPr lang="en-US" altLang="zh-CN" sz="2400"/>
              <a:t>m </a:t>
            </a:r>
            <a:r>
              <a:rPr lang="zh-CN" altLang="en-US" sz="2400"/>
              <a:t>行每行 </a:t>
            </a:r>
            <a:r>
              <a:rPr lang="en-US" altLang="zh-CN" sz="2400"/>
              <a:t>3 </a:t>
            </a:r>
            <a:r>
              <a:rPr lang="zh-CN" altLang="en-US" sz="2400"/>
              <a:t>个整数 </a:t>
            </a:r>
            <a:r>
              <a:rPr lang="en-US" altLang="zh-CN" sz="2400"/>
              <a:t>x</a:t>
            </a:r>
            <a:r>
              <a:rPr lang="zh-CN" altLang="en-US" sz="2400"/>
              <a:t>、 </a:t>
            </a:r>
            <a:r>
              <a:rPr lang="en-US" altLang="zh-CN" sz="2400"/>
              <a:t>y</a:t>
            </a:r>
            <a:r>
              <a:rPr lang="zh-CN" altLang="en-US" sz="2400"/>
              <a:t>、 </a:t>
            </a:r>
            <a:r>
              <a:rPr lang="en-US" altLang="zh-CN" sz="2400"/>
              <a:t>z</a:t>
            </a:r>
            <a:r>
              <a:rPr lang="zh-CN" altLang="en-US" sz="2400"/>
              <a:t>，每两个整数之间用一个空格隔开，表示从 </a:t>
            </a:r>
            <a:r>
              <a:rPr lang="en-US" altLang="zh-CN" sz="2400"/>
              <a:t>x </a:t>
            </a:r>
            <a:r>
              <a:rPr lang="zh-CN" altLang="en-US" sz="2400"/>
              <a:t>号城市 到 </a:t>
            </a:r>
            <a:r>
              <a:rPr lang="en-US" altLang="zh-CN" sz="2400"/>
              <a:t>y </a:t>
            </a:r>
            <a:r>
              <a:rPr lang="zh-CN" altLang="en-US" sz="2400"/>
              <a:t>号城市有一条限重为 </a:t>
            </a:r>
            <a:r>
              <a:rPr lang="en-US" altLang="zh-CN" sz="2400"/>
              <a:t>z </a:t>
            </a:r>
            <a:r>
              <a:rPr lang="zh-CN" altLang="en-US" sz="2400"/>
              <a:t>的道路。注意： </a:t>
            </a:r>
            <a:r>
              <a:rPr lang="en-US" altLang="zh-CN" sz="2400"/>
              <a:t>x </a:t>
            </a:r>
            <a:r>
              <a:rPr lang="zh-CN" altLang="en-US" sz="2400"/>
              <a:t>不等于 </a:t>
            </a:r>
            <a:r>
              <a:rPr lang="en-US" altLang="zh-CN" sz="2400"/>
              <a:t>y</a:t>
            </a:r>
            <a:r>
              <a:rPr lang="zh-CN" altLang="en-US" sz="2400"/>
              <a:t>，两座城市之间可能有多条道路。 接下来一行有一个整数 </a:t>
            </a:r>
            <a:r>
              <a:rPr lang="en-US" altLang="zh-CN" sz="2400"/>
              <a:t>q</a:t>
            </a:r>
            <a:r>
              <a:rPr lang="zh-CN" altLang="en-US" sz="2400"/>
              <a:t>，表示有 </a:t>
            </a:r>
            <a:r>
              <a:rPr lang="en-US" altLang="zh-CN" sz="2400"/>
              <a:t>q </a:t>
            </a:r>
            <a:r>
              <a:rPr lang="zh-CN" altLang="en-US" sz="2400"/>
              <a:t>辆货车需要运货。 接下来 </a:t>
            </a:r>
            <a:r>
              <a:rPr lang="en-US" altLang="zh-CN" sz="2400"/>
              <a:t>q </a:t>
            </a:r>
            <a:r>
              <a:rPr lang="zh-CN" altLang="en-US" sz="2400"/>
              <a:t>行，每行两个整数 </a:t>
            </a:r>
            <a:r>
              <a:rPr lang="en-US" altLang="zh-CN" sz="2400"/>
              <a:t>x</a:t>
            </a:r>
            <a:r>
              <a:rPr lang="zh-CN" altLang="en-US" sz="2400"/>
              <a:t>、 </a:t>
            </a:r>
            <a:r>
              <a:rPr lang="en-US" altLang="zh-CN" sz="2400"/>
              <a:t>y</a:t>
            </a:r>
            <a:r>
              <a:rPr lang="zh-CN" altLang="en-US" sz="2400"/>
              <a:t>，之间用一个空格隔开，表示一辆货车需要从 </a:t>
            </a:r>
            <a:r>
              <a:rPr lang="en-US" altLang="zh-CN" sz="2400"/>
              <a:t>x </a:t>
            </a:r>
            <a:r>
              <a:rPr lang="zh-CN" altLang="en-US" sz="2400"/>
              <a:t>城市 运输货物到 </a:t>
            </a:r>
            <a:r>
              <a:rPr lang="en-US" altLang="zh-CN" sz="2400"/>
              <a:t>y </a:t>
            </a:r>
            <a:r>
              <a:rPr lang="zh-CN" altLang="en-US" sz="2400"/>
              <a:t>城市，注意： </a:t>
            </a:r>
            <a:r>
              <a:rPr lang="en-US" altLang="zh-CN" sz="2400"/>
              <a:t>x </a:t>
            </a:r>
            <a:r>
              <a:rPr lang="zh-CN" altLang="en-US" sz="2400"/>
              <a:t>不等于 </a:t>
            </a:r>
            <a:r>
              <a:rPr lang="en-US" altLang="zh-CN" sz="2400"/>
              <a:t>y</a:t>
            </a:r>
            <a:r>
              <a:rPr lang="zh-CN" altLang="en-US" sz="2400"/>
              <a:t>。</a:t>
            </a:r>
            <a:endParaRPr lang="en-US" altLang="zh-CN" sz="2400"/>
          </a:p>
          <a:p>
            <a:r>
              <a:rPr lang="zh-CN" altLang="en-US" sz="2400"/>
              <a:t>对于 </a:t>
            </a:r>
            <a:r>
              <a:rPr lang="en-US" altLang="zh-CN" sz="2400"/>
              <a:t>100%</a:t>
            </a:r>
            <a:r>
              <a:rPr lang="zh-CN" altLang="en-US" sz="2400"/>
              <a:t>的数据， </a:t>
            </a:r>
            <a:r>
              <a:rPr lang="en-US" altLang="zh-CN" sz="2400"/>
              <a:t>0 &lt; n&lt; 1,000</a:t>
            </a:r>
            <a:r>
              <a:rPr lang="zh-CN" altLang="en-US" sz="2400"/>
              <a:t>， </a:t>
            </a:r>
            <a:r>
              <a:rPr lang="en-US" altLang="zh-CN" sz="2400"/>
              <a:t>0 &lt; m&lt; 50,000</a:t>
            </a:r>
            <a:r>
              <a:rPr lang="zh-CN" altLang="en-US" sz="2400"/>
              <a:t>， </a:t>
            </a:r>
            <a:r>
              <a:rPr lang="en-US" altLang="zh-CN" sz="2400"/>
              <a:t>0 &lt; q&lt; 30,000,0 ≤ z ≤ 100,000</a:t>
            </a:r>
            <a:r>
              <a:rPr lang="zh-CN" altLang="en-US" sz="2400"/>
              <a:t>。 </a:t>
            </a:r>
          </a:p>
        </p:txBody>
      </p:sp>
    </p:spTree>
    <p:extLst>
      <p:ext uri="{BB962C8B-B14F-4D97-AF65-F5344CB8AC3E}">
        <p14:creationId xmlns:p14="http://schemas.microsoft.com/office/powerpoint/2010/main" val="180580437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3F9DDF-ECAD-4BA2-B8D7-A8CA9280D7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4154D68F-E5BB-4A5F-B2D9-23A1657F4C95}"/>
              </a:ext>
            </a:extLst>
          </p:cNvPr>
          <p:cNvSpPr>
            <a:spLocks noGrp="1"/>
          </p:cNvSpPr>
          <p:nvPr>
            <p:ph idx="1"/>
          </p:nvPr>
        </p:nvSpPr>
        <p:spPr/>
        <p:txBody>
          <a:bodyPr/>
          <a:lstStyle/>
          <a:p>
            <a:r>
              <a:rPr lang="zh-CN" altLang="en-US"/>
              <a:t>先求一棵最大生成树</a:t>
            </a:r>
            <a:endParaRPr lang="en-US" altLang="zh-CN"/>
          </a:p>
          <a:p>
            <a:r>
              <a:rPr lang="zh-CN" altLang="en-US"/>
              <a:t>此时路径上的最小值即为所求</a:t>
            </a:r>
            <a:endParaRPr lang="en-US" altLang="zh-CN"/>
          </a:p>
          <a:p>
            <a:r>
              <a:rPr lang="zh-CN" altLang="en-US"/>
              <a:t>然后</a:t>
            </a:r>
            <a:r>
              <a:rPr lang="en-US" altLang="zh-CN"/>
              <a:t>G[i][j]</a:t>
            </a:r>
            <a:r>
              <a:rPr lang="zh-CN" altLang="en-US"/>
              <a:t>表示</a:t>
            </a:r>
            <a:r>
              <a:rPr lang="en-US" altLang="zh-CN"/>
              <a:t>i</a:t>
            </a:r>
            <a:r>
              <a:rPr lang="zh-CN" altLang="en-US"/>
              <a:t>往上走</a:t>
            </a:r>
            <a:r>
              <a:rPr lang="en-US" altLang="zh-CN"/>
              <a:t>2^j</a:t>
            </a:r>
            <a:r>
              <a:rPr lang="zh-CN" altLang="en-US"/>
              <a:t>步路径上的最小值</a:t>
            </a:r>
            <a:endParaRPr lang="en-US" altLang="zh-CN"/>
          </a:p>
          <a:p>
            <a:r>
              <a:rPr lang="zh-CN" altLang="en-US"/>
              <a:t>跟求</a:t>
            </a:r>
            <a:r>
              <a:rPr lang="en-US" altLang="zh-CN"/>
              <a:t>LCA</a:t>
            </a:r>
            <a:r>
              <a:rPr lang="zh-CN" altLang="en-US"/>
              <a:t>的方法一样</a:t>
            </a:r>
          </a:p>
        </p:txBody>
      </p:sp>
    </p:spTree>
    <p:extLst>
      <p:ext uri="{BB962C8B-B14F-4D97-AF65-F5344CB8AC3E}">
        <p14:creationId xmlns:p14="http://schemas.microsoft.com/office/powerpoint/2010/main" val="282462564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10FFF9-3998-41D9-8B58-07A8A337310D}"/>
              </a:ext>
            </a:extLst>
          </p:cNvPr>
          <p:cNvSpPr>
            <a:spLocks noGrp="1"/>
          </p:cNvSpPr>
          <p:nvPr>
            <p:ph type="title"/>
          </p:nvPr>
        </p:nvSpPr>
        <p:spPr>
          <a:xfrm>
            <a:off x="1324603" y="730033"/>
            <a:ext cx="8534400" cy="1507067"/>
          </a:xfrm>
        </p:spPr>
        <p:txBody>
          <a:bodyPr/>
          <a:lstStyle/>
          <a:p>
            <a:r>
              <a:rPr lang="en-US" altLang="zh-CN" dirty="0" err="1"/>
              <a:t>Noip</a:t>
            </a:r>
            <a:r>
              <a:rPr lang="en-US" altLang="zh-CN" dirty="0"/>
              <a:t> 2015 </a:t>
            </a:r>
            <a:r>
              <a:rPr lang="zh-CN" altLang="en-US" dirty="0"/>
              <a:t>运输计划   </a:t>
            </a:r>
            <a:r>
              <a:rPr lang="en-US" altLang="zh-CN" dirty="0" err="1"/>
              <a:t>bzoj</a:t>
            </a:r>
            <a:r>
              <a:rPr lang="en-US" altLang="zh-CN" dirty="0"/>
              <a:t> 4326</a:t>
            </a:r>
            <a:endParaRPr lang="zh-CN" altLang="en-US" dirty="0"/>
          </a:p>
        </p:txBody>
      </p:sp>
      <p:sp>
        <p:nvSpPr>
          <p:cNvPr id="3" name="内容占位符 2">
            <a:extLst>
              <a:ext uri="{FF2B5EF4-FFF2-40B4-BE49-F238E27FC236}">
                <a16:creationId xmlns:a16="http://schemas.microsoft.com/office/drawing/2014/main" xmlns="" id="{1639362D-42C7-43A6-83D8-A58385FC5999}"/>
              </a:ext>
            </a:extLst>
          </p:cNvPr>
          <p:cNvSpPr>
            <a:spLocks noGrp="1"/>
          </p:cNvSpPr>
          <p:nvPr>
            <p:ph idx="1"/>
          </p:nvPr>
        </p:nvSpPr>
        <p:spPr>
          <a:xfrm>
            <a:off x="852162" y="1483567"/>
            <a:ext cx="10349237" cy="4524655"/>
          </a:xfrm>
        </p:spPr>
        <p:txBody>
          <a:bodyPr>
            <a:normAutofit fontScale="77500" lnSpcReduction="20000"/>
          </a:bodyPr>
          <a:lstStyle/>
          <a:p>
            <a:pPr>
              <a:lnSpc>
                <a:spcPct val="120000"/>
              </a:lnSpc>
            </a:pPr>
            <a:r>
              <a:rPr lang="zh-CN" altLang="en-US" dirty="0">
                <a:solidFill>
                  <a:schemeClr val="tx1"/>
                </a:solidFill>
              </a:rPr>
              <a:t>公元 </a:t>
            </a:r>
            <a:r>
              <a:rPr lang="en-US" altLang="zh-CN" dirty="0">
                <a:solidFill>
                  <a:schemeClr val="tx1"/>
                </a:solidFill>
              </a:rPr>
              <a:t>2044 </a:t>
            </a:r>
            <a:r>
              <a:rPr lang="zh-CN" altLang="en-US" dirty="0">
                <a:solidFill>
                  <a:schemeClr val="tx1"/>
                </a:solidFill>
              </a:rPr>
              <a:t>年，人类进入了宇宙纪元。</a:t>
            </a:r>
            <a:r>
              <a:rPr lang="en-US" altLang="zh-CN" dirty="0">
                <a:solidFill>
                  <a:schemeClr val="tx1"/>
                </a:solidFill>
              </a:rPr>
              <a:t>L </a:t>
            </a:r>
            <a:r>
              <a:rPr lang="zh-CN" altLang="en-US" dirty="0">
                <a:solidFill>
                  <a:schemeClr val="tx1"/>
                </a:solidFill>
              </a:rPr>
              <a:t>国有 </a:t>
            </a:r>
            <a:r>
              <a:rPr lang="en-US" altLang="zh-CN" dirty="0">
                <a:solidFill>
                  <a:schemeClr val="tx1"/>
                </a:solidFill>
              </a:rPr>
              <a:t>n </a:t>
            </a:r>
            <a:r>
              <a:rPr lang="zh-CN" altLang="en-US" dirty="0">
                <a:solidFill>
                  <a:schemeClr val="tx1"/>
                </a:solidFill>
              </a:rPr>
              <a:t>个星球，还有 </a:t>
            </a:r>
            <a:r>
              <a:rPr lang="en-US" altLang="zh-CN" dirty="0">
                <a:solidFill>
                  <a:schemeClr val="tx1"/>
                </a:solidFill>
              </a:rPr>
              <a:t>n−1 </a:t>
            </a:r>
            <a:r>
              <a:rPr lang="zh-CN" altLang="en-US" dirty="0">
                <a:solidFill>
                  <a:schemeClr val="tx1"/>
                </a:solidFill>
              </a:rPr>
              <a:t>条双向航道，每条航道建立在两个星球之间，这 </a:t>
            </a:r>
            <a:r>
              <a:rPr lang="en-US" altLang="zh-CN" dirty="0">
                <a:solidFill>
                  <a:schemeClr val="tx1"/>
                </a:solidFill>
              </a:rPr>
              <a:t>n−1 </a:t>
            </a:r>
            <a:r>
              <a:rPr lang="zh-CN" altLang="en-US" dirty="0">
                <a:solidFill>
                  <a:schemeClr val="tx1"/>
                </a:solidFill>
              </a:rPr>
              <a:t>条航道连通了 </a:t>
            </a:r>
            <a:r>
              <a:rPr lang="en-US" altLang="zh-CN" dirty="0">
                <a:solidFill>
                  <a:schemeClr val="tx1"/>
                </a:solidFill>
              </a:rPr>
              <a:t>L </a:t>
            </a:r>
            <a:r>
              <a:rPr lang="zh-CN" altLang="en-US" dirty="0">
                <a:solidFill>
                  <a:schemeClr val="tx1"/>
                </a:solidFill>
              </a:rPr>
              <a:t>国的所有星球。小 </a:t>
            </a:r>
            <a:r>
              <a:rPr lang="en-US" altLang="zh-CN" dirty="0">
                <a:solidFill>
                  <a:schemeClr val="tx1"/>
                </a:solidFill>
              </a:rPr>
              <a:t>P </a:t>
            </a:r>
            <a:r>
              <a:rPr lang="zh-CN" altLang="en-US" dirty="0">
                <a:solidFill>
                  <a:schemeClr val="tx1"/>
                </a:solidFill>
              </a:rPr>
              <a:t>掌管一家物流公司， 该公司有很多个运输计划，每个运输计划形如：有一艘物流飞船需要从 </a:t>
            </a:r>
            <a:r>
              <a:rPr lang="en-US" altLang="zh-CN" dirty="0" err="1">
                <a:solidFill>
                  <a:schemeClr val="tx1"/>
                </a:solidFill>
              </a:rPr>
              <a:t>ui</a:t>
            </a:r>
            <a:r>
              <a:rPr lang="en-US" altLang="zh-CN" dirty="0">
                <a:solidFill>
                  <a:schemeClr val="tx1"/>
                </a:solidFill>
              </a:rPr>
              <a:t> </a:t>
            </a:r>
            <a:r>
              <a:rPr lang="zh-CN" altLang="en-US" dirty="0">
                <a:solidFill>
                  <a:schemeClr val="tx1"/>
                </a:solidFill>
              </a:rPr>
              <a:t>号星球沿最快的宇航路径飞行到 </a:t>
            </a:r>
            <a:r>
              <a:rPr lang="en-US" altLang="zh-CN" dirty="0">
                <a:solidFill>
                  <a:schemeClr val="tx1"/>
                </a:solidFill>
              </a:rPr>
              <a:t>vi </a:t>
            </a:r>
            <a:r>
              <a:rPr lang="zh-CN" altLang="en-US" dirty="0">
                <a:solidFill>
                  <a:schemeClr val="tx1"/>
                </a:solidFill>
              </a:rPr>
              <a:t>号星球去。显然，飞船驶过一条航道是需要时间的，对于航道 </a:t>
            </a:r>
            <a:r>
              <a:rPr lang="en-US" altLang="zh-CN" dirty="0">
                <a:solidFill>
                  <a:schemeClr val="tx1"/>
                </a:solidFill>
              </a:rPr>
              <a:t>j</a:t>
            </a:r>
            <a:r>
              <a:rPr lang="zh-CN" altLang="en-US" dirty="0">
                <a:solidFill>
                  <a:schemeClr val="tx1"/>
                </a:solidFill>
              </a:rPr>
              <a:t>，任意飞船驶过它所花费的时间为 </a:t>
            </a:r>
            <a:r>
              <a:rPr lang="en-US" altLang="zh-CN" dirty="0" err="1">
                <a:solidFill>
                  <a:schemeClr val="tx1"/>
                </a:solidFill>
              </a:rPr>
              <a:t>tj</a:t>
            </a:r>
            <a:r>
              <a:rPr lang="zh-CN" altLang="en-US" dirty="0">
                <a:solidFill>
                  <a:schemeClr val="tx1"/>
                </a:solidFill>
              </a:rPr>
              <a:t>，并且任意两艘飞船之间不会产生任何干扰。为了鼓励科技创新， </a:t>
            </a:r>
            <a:r>
              <a:rPr lang="en-US" altLang="zh-CN" dirty="0">
                <a:solidFill>
                  <a:schemeClr val="tx1"/>
                </a:solidFill>
              </a:rPr>
              <a:t>L </a:t>
            </a:r>
            <a:r>
              <a:rPr lang="zh-CN" altLang="en-US" dirty="0">
                <a:solidFill>
                  <a:schemeClr val="tx1"/>
                </a:solidFill>
              </a:rPr>
              <a:t>国国王同意小 </a:t>
            </a:r>
            <a:r>
              <a:rPr lang="en-US" altLang="zh-CN" dirty="0">
                <a:solidFill>
                  <a:schemeClr val="tx1"/>
                </a:solidFill>
              </a:rPr>
              <a:t>P </a:t>
            </a:r>
            <a:r>
              <a:rPr lang="zh-CN" altLang="en-US" dirty="0">
                <a:solidFill>
                  <a:schemeClr val="tx1"/>
                </a:solidFill>
              </a:rPr>
              <a:t>的物流公司参与 </a:t>
            </a:r>
            <a:r>
              <a:rPr lang="en-US" altLang="zh-CN" dirty="0">
                <a:solidFill>
                  <a:schemeClr val="tx1"/>
                </a:solidFill>
              </a:rPr>
              <a:t>L </a:t>
            </a:r>
            <a:r>
              <a:rPr lang="zh-CN" altLang="en-US" dirty="0">
                <a:solidFill>
                  <a:schemeClr val="tx1"/>
                </a:solidFill>
              </a:rPr>
              <a:t>国的航道建设，即允许小</a:t>
            </a:r>
            <a:r>
              <a:rPr lang="en-US" altLang="zh-CN" dirty="0">
                <a:solidFill>
                  <a:schemeClr val="tx1"/>
                </a:solidFill>
              </a:rPr>
              <a:t>P </a:t>
            </a:r>
            <a:r>
              <a:rPr lang="zh-CN" altLang="en-US" dirty="0">
                <a:solidFill>
                  <a:schemeClr val="tx1"/>
                </a:solidFill>
              </a:rPr>
              <a:t>把某一条航道改造成虫洞，飞船驶过虫洞不消耗时间。在虫洞的建设完成前小 </a:t>
            </a:r>
            <a:r>
              <a:rPr lang="en-US" altLang="zh-CN" dirty="0">
                <a:solidFill>
                  <a:schemeClr val="tx1"/>
                </a:solidFill>
              </a:rPr>
              <a:t>P </a:t>
            </a:r>
            <a:r>
              <a:rPr lang="zh-CN" altLang="en-US" dirty="0">
                <a:solidFill>
                  <a:schemeClr val="tx1"/>
                </a:solidFill>
              </a:rPr>
              <a:t>的物流公司就预接了 </a:t>
            </a:r>
            <a:r>
              <a:rPr lang="en-US" altLang="zh-CN" dirty="0">
                <a:solidFill>
                  <a:schemeClr val="tx1"/>
                </a:solidFill>
              </a:rPr>
              <a:t>m </a:t>
            </a:r>
            <a:r>
              <a:rPr lang="zh-CN" altLang="en-US" dirty="0">
                <a:solidFill>
                  <a:schemeClr val="tx1"/>
                </a:solidFill>
              </a:rPr>
              <a:t>个运输计划。在虫洞建设完成后，这 </a:t>
            </a:r>
            <a:r>
              <a:rPr lang="en-US" altLang="zh-CN" dirty="0">
                <a:solidFill>
                  <a:schemeClr val="tx1"/>
                </a:solidFill>
              </a:rPr>
              <a:t>m </a:t>
            </a:r>
            <a:r>
              <a:rPr lang="zh-CN" altLang="en-US" dirty="0">
                <a:solidFill>
                  <a:schemeClr val="tx1"/>
                </a:solidFill>
              </a:rPr>
              <a:t>个运输计划会同时开始，所有飞船一起出发。当这 </a:t>
            </a:r>
            <a:r>
              <a:rPr lang="en-US" altLang="zh-CN" dirty="0">
                <a:solidFill>
                  <a:schemeClr val="tx1"/>
                </a:solidFill>
              </a:rPr>
              <a:t>m </a:t>
            </a:r>
            <a:r>
              <a:rPr lang="zh-CN" altLang="en-US" dirty="0">
                <a:solidFill>
                  <a:schemeClr val="tx1"/>
                </a:solidFill>
              </a:rPr>
              <a:t>个运输计划都完成时，小 </a:t>
            </a:r>
            <a:r>
              <a:rPr lang="en-US" altLang="zh-CN" dirty="0">
                <a:solidFill>
                  <a:schemeClr val="tx1"/>
                </a:solidFill>
              </a:rPr>
              <a:t>P </a:t>
            </a:r>
            <a:r>
              <a:rPr lang="zh-CN" altLang="en-US" dirty="0">
                <a:solidFill>
                  <a:schemeClr val="tx1"/>
                </a:solidFill>
              </a:rPr>
              <a:t>的物流公司的阶段性工作就完成了。如果小 </a:t>
            </a:r>
            <a:r>
              <a:rPr lang="en-US" altLang="zh-CN" dirty="0">
                <a:solidFill>
                  <a:schemeClr val="tx1"/>
                </a:solidFill>
              </a:rPr>
              <a:t>P </a:t>
            </a:r>
            <a:r>
              <a:rPr lang="zh-CN" altLang="en-US" dirty="0">
                <a:solidFill>
                  <a:schemeClr val="tx1"/>
                </a:solidFill>
              </a:rPr>
              <a:t>可以自由选择将哪一条航道改造成虫洞， 试求出小 </a:t>
            </a:r>
            <a:r>
              <a:rPr lang="en-US" altLang="zh-CN" dirty="0">
                <a:solidFill>
                  <a:schemeClr val="tx1"/>
                </a:solidFill>
              </a:rPr>
              <a:t>P </a:t>
            </a:r>
            <a:r>
              <a:rPr lang="zh-CN" altLang="en-US" dirty="0">
                <a:solidFill>
                  <a:schemeClr val="tx1"/>
                </a:solidFill>
              </a:rPr>
              <a:t>的物流公司完成阶段性工作所需要的最短时间是多少？</a:t>
            </a:r>
            <a:endParaRPr lang="en-US" altLang="zh-CN" dirty="0">
              <a:solidFill>
                <a:schemeClr val="tx1"/>
              </a:solidFill>
            </a:endParaRPr>
          </a:p>
          <a:p>
            <a:pPr>
              <a:lnSpc>
                <a:spcPct val="120000"/>
              </a:lnSpc>
            </a:pPr>
            <a:r>
              <a:rPr lang="en-US" altLang="zh-CN" dirty="0">
                <a:solidFill>
                  <a:schemeClr val="tx1"/>
                </a:solidFill>
              </a:rPr>
              <a:t>10^5</a:t>
            </a:r>
            <a:endParaRPr lang="zh-CN" altLang="en-US" dirty="0">
              <a:solidFill>
                <a:schemeClr val="tx1"/>
              </a:solidFill>
            </a:endParaRPr>
          </a:p>
        </p:txBody>
      </p:sp>
    </p:spTree>
    <p:extLst>
      <p:ext uri="{BB962C8B-B14F-4D97-AF65-F5344CB8AC3E}">
        <p14:creationId xmlns:p14="http://schemas.microsoft.com/office/powerpoint/2010/main" val="417513866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531FFCE-4F1D-4589-9F15-85A28C0125FC}"/>
              </a:ext>
            </a:extLst>
          </p:cNvPr>
          <p:cNvSpPr>
            <a:spLocks noGrp="1"/>
          </p:cNvSpPr>
          <p:nvPr>
            <p:ph idx="1"/>
          </p:nvPr>
        </p:nvSpPr>
        <p:spPr>
          <a:xfrm>
            <a:off x="958532" y="1450910"/>
            <a:ext cx="9892348" cy="5407090"/>
          </a:xfrm>
        </p:spPr>
        <p:txBody>
          <a:bodyPr/>
          <a:lstStyle/>
          <a:p>
            <a:r>
              <a:rPr lang="zh-CN" altLang="en-US" dirty="0">
                <a:solidFill>
                  <a:schemeClr val="tx1"/>
                </a:solidFill>
              </a:rPr>
              <a:t>注意这种让最大值最小的题一般套路是二分答案</a:t>
            </a:r>
            <a:endParaRPr lang="en-US" altLang="zh-CN" dirty="0">
              <a:solidFill>
                <a:schemeClr val="tx1"/>
              </a:solidFill>
            </a:endParaRPr>
          </a:p>
          <a:p>
            <a:r>
              <a:rPr lang="zh-CN" altLang="en-US" dirty="0">
                <a:solidFill>
                  <a:schemeClr val="tx1"/>
                </a:solidFill>
              </a:rPr>
              <a:t>有一些计划现在超时了，那么虫洞一定存在这些计划经过的边的并集里</a:t>
            </a:r>
            <a:endParaRPr lang="en-US" altLang="zh-CN" dirty="0">
              <a:solidFill>
                <a:schemeClr val="tx1"/>
              </a:solidFill>
            </a:endParaRPr>
          </a:p>
          <a:p>
            <a:r>
              <a:rPr lang="zh-CN" altLang="en-US" dirty="0">
                <a:solidFill>
                  <a:schemeClr val="tx1"/>
                </a:solidFill>
              </a:rPr>
              <a:t>问题转换为求出树上一些链的并集，显然虫洞取最长的那条边就行了</a:t>
            </a:r>
            <a:endParaRPr lang="en-US" altLang="zh-CN" dirty="0">
              <a:solidFill>
                <a:schemeClr val="tx1"/>
              </a:solidFill>
            </a:endParaRPr>
          </a:p>
          <a:p>
            <a:r>
              <a:rPr lang="zh-CN" altLang="en-US" dirty="0">
                <a:solidFill>
                  <a:schemeClr val="tx1"/>
                </a:solidFill>
              </a:rPr>
              <a:t>树链剖分</a:t>
            </a:r>
            <a:r>
              <a:rPr lang="en-US" altLang="zh-CN" dirty="0">
                <a:solidFill>
                  <a:schemeClr val="tx1"/>
                </a:solidFill>
              </a:rPr>
              <a:t>or</a:t>
            </a:r>
            <a:r>
              <a:rPr lang="zh-CN" altLang="en-US" dirty="0">
                <a:solidFill>
                  <a:schemeClr val="tx1"/>
                </a:solidFill>
              </a:rPr>
              <a:t>打标记</a:t>
            </a:r>
            <a:endParaRPr lang="en-US" altLang="zh-CN" dirty="0">
              <a:solidFill>
                <a:schemeClr val="tx1"/>
              </a:solidFill>
            </a:endParaRPr>
          </a:p>
          <a:p>
            <a:r>
              <a:rPr lang="zh-CN" altLang="en-US" dirty="0">
                <a:solidFill>
                  <a:schemeClr val="tx1"/>
                </a:solidFill>
              </a:rPr>
              <a:t>复杂度 </a:t>
            </a:r>
            <a:r>
              <a:rPr lang="en-US" altLang="zh-CN" dirty="0" err="1">
                <a:solidFill>
                  <a:schemeClr val="tx1"/>
                </a:solidFill>
              </a:rPr>
              <a:t>nlogn</a:t>
            </a:r>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1508138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A51523-78FD-4D5E-8515-655370C44FF4}"/>
              </a:ext>
            </a:extLst>
          </p:cNvPr>
          <p:cNvSpPr>
            <a:spLocks noGrp="1"/>
          </p:cNvSpPr>
          <p:nvPr>
            <p:ph type="title"/>
          </p:nvPr>
        </p:nvSpPr>
        <p:spPr/>
        <p:txBody>
          <a:bodyPr/>
          <a:lstStyle/>
          <a:p>
            <a:pPr algn="ctr"/>
            <a:r>
              <a:rPr lang="en-US" altLang="zh-CN"/>
              <a:t>EZOJ </a:t>
            </a:r>
            <a:r>
              <a:rPr lang="zh-CN" altLang="en-US"/>
              <a:t>上某道题</a:t>
            </a:r>
          </a:p>
        </p:txBody>
      </p:sp>
      <p:sp>
        <p:nvSpPr>
          <p:cNvPr id="3" name="内容占位符 2">
            <a:extLst>
              <a:ext uri="{FF2B5EF4-FFF2-40B4-BE49-F238E27FC236}">
                <a16:creationId xmlns:a16="http://schemas.microsoft.com/office/drawing/2014/main" xmlns="" id="{3D29293F-869F-4F85-BC3F-A6B0C4E8585B}"/>
              </a:ext>
            </a:extLst>
          </p:cNvPr>
          <p:cNvSpPr>
            <a:spLocks noGrp="1"/>
          </p:cNvSpPr>
          <p:nvPr>
            <p:ph idx="1"/>
          </p:nvPr>
        </p:nvSpPr>
        <p:spPr/>
        <p:txBody>
          <a:bodyPr/>
          <a:lstStyle/>
          <a:p>
            <a:r>
              <a:rPr lang="zh-CN" altLang="en-US" dirty="0"/>
              <a:t>极度简化后</a:t>
            </a:r>
            <a:endParaRPr lang="en-US" altLang="zh-CN" dirty="0"/>
          </a:p>
          <a:p>
            <a:r>
              <a:rPr lang="zh-CN" altLang="en-US" dirty="0"/>
              <a:t>求树上一个点先往上走最多</a:t>
            </a:r>
            <a:r>
              <a:rPr lang="en-US" altLang="zh-CN" dirty="0"/>
              <a:t>X</a:t>
            </a:r>
            <a:r>
              <a:rPr lang="zh-CN" altLang="en-US" dirty="0"/>
              <a:t>步后再往下</a:t>
            </a:r>
            <a:r>
              <a:rPr lang="zh-CN" altLang="en-US" dirty="0"/>
              <a:t>走总共能</a:t>
            </a:r>
            <a:r>
              <a:rPr lang="zh-CN" altLang="en-US" dirty="0"/>
              <a:t>走</a:t>
            </a:r>
            <a:r>
              <a:rPr lang="zh-CN" altLang="en-US" dirty="0" smtClean="0"/>
              <a:t>的最长距离</a:t>
            </a:r>
            <a:endParaRPr lang="en-US" altLang="zh-CN" dirty="0" smtClean="0"/>
          </a:p>
          <a:p>
            <a:endParaRPr lang="en-US" altLang="zh-CN" dirty="0"/>
          </a:p>
          <a:p>
            <a:r>
              <a:rPr lang="en-US" altLang="zh-CN" dirty="0" smtClean="0"/>
              <a:t>G[</a:t>
            </a:r>
            <a:r>
              <a:rPr lang="en-US" altLang="zh-CN" dirty="0" err="1" smtClean="0"/>
              <a:t>i</a:t>
            </a:r>
            <a:r>
              <a:rPr lang="en-US" altLang="zh-CN" dirty="0" smtClean="0"/>
              <a:t>][j] </a:t>
            </a:r>
            <a:r>
              <a:rPr lang="en-US" altLang="zh-CN" dirty="0" err="1" smtClean="0"/>
              <a:t>i</a:t>
            </a:r>
            <a:r>
              <a:rPr lang="en-US" altLang="zh-CN" dirty="0" smtClean="0"/>
              <a:t> 2^j    g[</a:t>
            </a:r>
            <a:r>
              <a:rPr lang="en-US" altLang="zh-CN" dirty="0" err="1" smtClean="0"/>
              <a:t>i</a:t>
            </a:r>
            <a:r>
              <a:rPr lang="en-US" altLang="zh-CN" dirty="0" smtClean="0"/>
              <a:t>][0]=f[ </a:t>
            </a:r>
            <a:r>
              <a:rPr lang="en-US" altLang="zh-CN" dirty="0" err="1" smtClean="0"/>
              <a:t>fa</a:t>
            </a:r>
            <a:r>
              <a:rPr lang="en-US" altLang="zh-CN" dirty="0" smtClean="0"/>
              <a:t>[</a:t>
            </a:r>
            <a:r>
              <a:rPr lang="en-US" altLang="zh-CN" dirty="0" err="1" smtClean="0"/>
              <a:t>i</a:t>
            </a:r>
            <a:r>
              <a:rPr lang="en-US" altLang="zh-CN" dirty="0" smtClean="0"/>
              <a:t>][0] ]+1</a:t>
            </a:r>
          </a:p>
          <a:p>
            <a:r>
              <a:rPr lang="en-US" altLang="zh-CN" dirty="0" smtClean="0"/>
              <a:t>G[</a:t>
            </a:r>
            <a:r>
              <a:rPr lang="en-US" altLang="zh-CN" dirty="0" err="1" smtClean="0"/>
              <a:t>i</a:t>
            </a:r>
            <a:r>
              <a:rPr lang="en-US" altLang="zh-CN" dirty="0" smtClean="0"/>
              <a:t>][j]=max(g[</a:t>
            </a:r>
            <a:r>
              <a:rPr lang="en-US" altLang="zh-CN" dirty="0" err="1" smtClean="0"/>
              <a:t>i</a:t>
            </a:r>
            <a:r>
              <a:rPr lang="en-US" altLang="zh-CN" dirty="0" smtClean="0"/>
              <a:t>][j-1],g[ </a:t>
            </a:r>
            <a:r>
              <a:rPr lang="en-US" altLang="zh-CN" dirty="0" err="1" smtClean="0"/>
              <a:t>fa</a:t>
            </a:r>
            <a:r>
              <a:rPr lang="en-US" altLang="zh-CN" dirty="0" smtClean="0"/>
              <a:t>[</a:t>
            </a:r>
            <a:r>
              <a:rPr lang="en-US" altLang="zh-CN" dirty="0" err="1" smtClean="0"/>
              <a:t>i</a:t>
            </a:r>
            <a:r>
              <a:rPr lang="en-US" altLang="zh-CN" dirty="0" smtClean="0"/>
              <a:t>][j-1] ][j-1]+2^(j-1))</a:t>
            </a:r>
            <a:endParaRPr lang="en-US" altLang="zh-CN" dirty="0"/>
          </a:p>
          <a:p>
            <a:endParaRPr lang="zh-CN" altLang="en-US" dirty="0"/>
          </a:p>
        </p:txBody>
      </p:sp>
    </p:spTree>
    <p:extLst>
      <p:ext uri="{BB962C8B-B14F-4D97-AF65-F5344CB8AC3E}">
        <p14:creationId xmlns:p14="http://schemas.microsoft.com/office/powerpoint/2010/main" val="41091670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363720" y="1586865"/>
            <a:ext cx="3946525" cy="3915410"/>
          </a:xfrm>
          <a:prstGeom prst="rect">
            <a:avLst/>
          </a:prstGeom>
          <a:solidFill>
            <a:schemeClr val="bg1"/>
          </a:solidFill>
          <a:ln>
            <a:noFill/>
          </a:ln>
          <a:effectLst>
            <a:outerShdw blurRad="635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584575" y="2712085"/>
            <a:ext cx="5504815" cy="1198880"/>
          </a:xfrm>
          <a:prstGeom prst="rect">
            <a:avLst/>
          </a:prstGeom>
          <a:noFill/>
        </p:spPr>
        <p:txBody>
          <a:bodyPr wrap="square" rtlCol="0">
            <a:spAutoFit/>
          </a:bodyPr>
          <a:lstStyle/>
          <a:p>
            <a:pPr algn="dist"/>
            <a:r>
              <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THANKS</a:t>
            </a: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5" grpId="0" bldLvl="0" animBg="1"/>
      <p:bldP spid="16" grpId="0" bldLvl="0" animBg="1"/>
      <p:bldP spid="28" grpId="0" bldLvl="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3583B6-E4A0-46B1-8A3B-5266293F6C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3D88D25E-F500-48E5-9C59-19DCB0784A60}"/>
              </a:ext>
            </a:extLst>
          </p:cNvPr>
          <p:cNvSpPr>
            <a:spLocks noGrp="1"/>
          </p:cNvSpPr>
          <p:nvPr>
            <p:ph idx="1"/>
          </p:nvPr>
        </p:nvSpPr>
        <p:spPr/>
        <p:txBody>
          <a:bodyPr/>
          <a:lstStyle/>
          <a:p>
            <a:r>
              <a:rPr lang="zh-CN" altLang="en-US"/>
              <a:t>这道题可以采取递归的思想，分为两种状况，</a:t>
            </a:r>
            <a:r>
              <a:rPr lang="en-US" altLang="zh-CN"/>
              <a:t>n</a:t>
            </a:r>
            <a:r>
              <a:rPr lang="zh-CN" altLang="en-US"/>
              <a:t>为苹果数，</a:t>
            </a:r>
            <a:r>
              <a:rPr lang="en-US" altLang="zh-CN"/>
              <a:t>m</a:t>
            </a:r>
            <a:r>
              <a:rPr lang="zh-CN" altLang="en-US"/>
              <a:t>为盘子数</a:t>
            </a:r>
          </a:p>
          <a:p>
            <a:r>
              <a:rPr lang="zh-CN" altLang="en-US"/>
              <a:t>第一：当</a:t>
            </a:r>
            <a:r>
              <a:rPr lang="en-US" altLang="zh-CN"/>
              <a:t>n&lt;m</a:t>
            </a:r>
            <a:r>
              <a:rPr lang="zh-CN" altLang="en-US"/>
              <a:t>时，那么就是将</a:t>
            </a:r>
            <a:r>
              <a:rPr lang="en-US" altLang="zh-CN"/>
              <a:t>n</a:t>
            </a:r>
            <a:r>
              <a:rPr lang="zh-CN" altLang="en-US"/>
              <a:t>个苹果分到</a:t>
            </a:r>
            <a:r>
              <a:rPr lang="en-US" altLang="zh-CN"/>
              <a:t>n</a:t>
            </a:r>
            <a:r>
              <a:rPr lang="zh-CN" altLang="en-US"/>
              <a:t>个盘的方法</a:t>
            </a:r>
          </a:p>
          <a:p>
            <a:r>
              <a:rPr lang="zh-CN" altLang="en-US"/>
              <a:t>第二：</a:t>
            </a:r>
            <a:r>
              <a:rPr lang="en-US" altLang="zh-CN"/>
              <a:t>n&gt;=m</a:t>
            </a:r>
            <a:r>
              <a:rPr lang="zh-CN" altLang="en-US"/>
              <a:t>时，那么</a:t>
            </a:r>
            <a:endParaRPr lang="en-US" altLang="zh-CN"/>
          </a:p>
          <a:p>
            <a:r>
              <a:rPr lang="en-US" altLang="zh-CN"/>
              <a:t>1.</a:t>
            </a:r>
            <a:r>
              <a:rPr lang="zh-CN" altLang="en-US"/>
              <a:t>将至少其中一个盘不放，那么就是</a:t>
            </a:r>
            <a:r>
              <a:rPr lang="en-US" altLang="zh-CN"/>
              <a:t>n</a:t>
            </a:r>
            <a:r>
              <a:rPr lang="zh-CN" altLang="en-US"/>
              <a:t>个苹果放到</a:t>
            </a:r>
            <a:r>
              <a:rPr lang="en-US" altLang="zh-CN"/>
              <a:t>m-1</a:t>
            </a:r>
            <a:r>
              <a:rPr lang="zh-CN" altLang="en-US"/>
              <a:t>个盘的方法</a:t>
            </a:r>
          </a:p>
          <a:p>
            <a:r>
              <a:rPr lang="en-US" altLang="zh-CN"/>
              <a:t>2.</a:t>
            </a:r>
            <a:r>
              <a:rPr lang="zh-CN" altLang="en-US"/>
              <a:t>每个盘至少放一个，然后就是</a:t>
            </a:r>
            <a:r>
              <a:rPr lang="en-US" altLang="zh-CN"/>
              <a:t>n-m</a:t>
            </a:r>
            <a:r>
              <a:rPr lang="zh-CN" altLang="en-US"/>
              <a:t>个放在</a:t>
            </a:r>
            <a:r>
              <a:rPr lang="en-US" altLang="zh-CN"/>
              <a:t>m</a:t>
            </a:r>
            <a:r>
              <a:rPr lang="zh-CN" altLang="en-US"/>
              <a:t>个盘的放法</a:t>
            </a:r>
          </a:p>
        </p:txBody>
      </p:sp>
    </p:spTree>
    <p:extLst>
      <p:ext uri="{BB962C8B-B14F-4D97-AF65-F5344CB8AC3E}">
        <p14:creationId xmlns:p14="http://schemas.microsoft.com/office/powerpoint/2010/main" val="13835457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1C01CA-57C9-4684-B528-76415B012595}"/>
              </a:ext>
            </a:extLst>
          </p:cNvPr>
          <p:cNvSpPr txBox="1">
            <a:spLocks/>
          </p:cNvSpPr>
          <p:nvPr/>
        </p:nvSpPr>
        <p:spPr>
          <a:xfrm>
            <a:off x="1295402" y="982132"/>
            <a:ext cx="9601196" cy="13038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a:t>Poj 2663</a:t>
            </a:r>
            <a:endParaRPr lang="zh-CN" altLang="en-US"/>
          </a:p>
        </p:txBody>
      </p:sp>
      <p:sp>
        <p:nvSpPr>
          <p:cNvPr id="3" name="内容占位符 2">
            <a:extLst>
              <a:ext uri="{FF2B5EF4-FFF2-40B4-BE49-F238E27FC236}">
                <a16:creationId xmlns:a16="http://schemas.microsoft.com/office/drawing/2014/main" xmlns="" id="{97638C4D-82F9-4C3D-8D3C-077290FC30A3}"/>
              </a:ext>
            </a:extLst>
          </p:cNvPr>
          <p:cNvSpPr txBox="1">
            <a:spLocks/>
          </p:cNvSpPr>
          <p:nvPr/>
        </p:nvSpPr>
        <p:spPr>
          <a:xfrm>
            <a:off x="1295402" y="2047019"/>
            <a:ext cx="9601196"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对 </a:t>
            </a:r>
            <a:r>
              <a:rPr lang="en-US" altLang="zh-CN"/>
              <a:t>3 </a:t>
            </a:r>
            <a:r>
              <a:rPr lang="zh-CN" altLang="en-US"/>
              <a:t>乘 </a:t>
            </a:r>
            <a:r>
              <a:rPr lang="en-US" altLang="zh-CN"/>
              <a:t>n </a:t>
            </a:r>
            <a:r>
              <a:rPr lang="zh-CN" altLang="en-US"/>
              <a:t>棋盘的不同的完美覆盖的总数进行计算。</a:t>
            </a:r>
            <a:endParaRPr lang="en-US" altLang="zh-CN"/>
          </a:p>
          <a:p>
            <a:r>
              <a:rPr lang="en-US" altLang="zh-CN"/>
              <a:t>n</a:t>
            </a:r>
            <a:r>
              <a:rPr lang="zh-CN" altLang="en-US"/>
              <a:t>很大</a:t>
            </a:r>
            <a:endParaRPr lang="en-US" altLang="zh-CN"/>
          </a:p>
          <a:p>
            <a:endParaRPr lang="zh-CN" altLang="en-US"/>
          </a:p>
        </p:txBody>
      </p:sp>
      <p:pic>
        <p:nvPicPr>
          <p:cNvPr id="4" name="Picture 2" descr="http://media.openjudge.cn/images/2663_1.jpg">
            <a:extLst>
              <a:ext uri="{FF2B5EF4-FFF2-40B4-BE49-F238E27FC236}">
                <a16:creationId xmlns:a16="http://schemas.microsoft.com/office/drawing/2014/main" xmlns="" id="{D75F3C96-5CF2-4679-81FE-6EF016DC2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883" y="3359020"/>
            <a:ext cx="4118069" cy="120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86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B585B68-D5EE-49FF-A3BA-EF577CA3A8F0}"/>
              </a:ext>
            </a:extLst>
          </p:cNvPr>
          <p:cNvSpPr>
            <a:spLocks noGrp="1"/>
          </p:cNvSpPr>
          <p:nvPr>
            <p:ph idx="1"/>
          </p:nvPr>
        </p:nvSpPr>
        <p:spPr>
          <a:xfrm>
            <a:off x="1005840" y="1459865"/>
            <a:ext cx="10515600" cy="4351338"/>
          </a:xfrm>
        </p:spPr>
        <p:txBody>
          <a:bodyPr>
            <a:normAutofit/>
          </a:bodyPr>
          <a:lstStyle/>
          <a:p>
            <a:r>
              <a:rPr lang="en-US" altLang="zh-CN"/>
              <a:t>f[n]</a:t>
            </a:r>
            <a:r>
              <a:rPr lang="zh-CN" altLang="en-US"/>
              <a:t>表示</a:t>
            </a:r>
            <a:r>
              <a:rPr lang="en-US" altLang="zh-CN"/>
              <a:t>3</a:t>
            </a:r>
            <a:r>
              <a:rPr lang="zh-CN" altLang="en-US"/>
              <a:t>*</a:t>
            </a:r>
            <a:r>
              <a:rPr lang="en-US" altLang="zh-CN"/>
              <a:t>n</a:t>
            </a:r>
            <a:r>
              <a:rPr lang="zh-CN" altLang="en-US"/>
              <a:t>的方案数</a:t>
            </a:r>
            <a:endParaRPr lang="en-US" altLang="zh-CN"/>
          </a:p>
          <a:p>
            <a:r>
              <a:rPr lang="en-US" altLang="zh-CN"/>
              <a:t>n</a:t>
            </a:r>
            <a:r>
              <a:rPr lang="zh-CN" altLang="en-US"/>
              <a:t>为奇数肯定为</a:t>
            </a:r>
            <a:r>
              <a:rPr lang="en-US" altLang="zh-CN"/>
              <a:t>0</a:t>
            </a:r>
            <a:r>
              <a:rPr lang="zh-CN" altLang="en-US"/>
              <a:t>，</a:t>
            </a:r>
            <a:r>
              <a:rPr lang="en-US" altLang="zh-CN"/>
              <a:t>n</a:t>
            </a:r>
            <a:r>
              <a:rPr lang="zh-CN" altLang="en-US"/>
              <a:t>为偶数，每次都是加两列，我们把两列看为一列，如果这一列与前面分开就只有三种方法即</a:t>
            </a:r>
            <a:r>
              <a:rPr lang="en-US" altLang="zh-CN"/>
              <a:t>3*a[n-2],</a:t>
            </a:r>
            <a:r>
              <a:rPr lang="zh-CN" altLang="en-US"/>
              <a:t>如果这一列不与前面的分开，那么不可分解矩形都只有两种情况所以为</a:t>
            </a:r>
            <a:r>
              <a:rPr lang="en-US" altLang="zh-CN"/>
              <a:t>2*</a:t>
            </a:r>
            <a:r>
              <a:rPr lang="zh-CN" altLang="en-US"/>
              <a:t>（</a:t>
            </a:r>
            <a:r>
              <a:rPr lang="en-US" altLang="zh-CN"/>
              <a:t>f[n-4]+f[n-6]+……f[0])</a:t>
            </a:r>
          </a:p>
          <a:p>
            <a:pPr latinLnBrk="1"/>
            <a:r>
              <a:rPr lang="en-US" altLang="zh-CN"/>
              <a:t>f[</a:t>
            </a:r>
            <a:r>
              <a:rPr lang="en-US" altLang="zh-CN" err="1"/>
              <a:t>i</a:t>
            </a:r>
            <a:r>
              <a:rPr lang="en-US" altLang="zh-CN"/>
              <a:t>]=3*f[i-2]+2*(f[i-4]+f[i-6]+…+f[0]) ①</a:t>
            </a:r>
          </a:p>
          <a:p>
            <a:pPr latinLnBrk="1"/>
            <a:r>
              <a:rPr lang="en-US" altLang="zh-CN"/>
              <a:t>f[i-2]=3*f[i-4]+2*(f[i-6]+…f[0]) ②</a:t>
            </a:r>
          </a:p>
          <a:p>
            <a:pPr latinLnBrk="1"/>
            <a:r>
              <a:rPr lang="en-US" altLang="zh-CN"/>
              <a:t>①-②,</a:t>
            </a:r>
            <a:r>
              <a:rPr lang="zh-CN" altLang="en-US"/>
              <a:t>得</a:t>
            </a:r>
            <a:r>
              <a:rPr lang="en-US" altLang="zh-CN"/>
              <a:t>f[</a:t>
            </a:r>
            <a:r>
              <a:rPr lang="en-US" altLang="zh-CN" err="1"/>
              <a:t>i</a:t>
            </a:r>
            <a:r>
              <a:rPr lang="en-US" altLang="zh-CN"/>
              <a:t>]=4*f[i-2]-f[i-4].</a:t>
            </a:r>
          </a:p>
        </p:txBody>
      </p:sp>
    </p:spTree>
    <p:extLst>
      <p:ext uri="{BB962C8B-B14F-4D97-AF65-F5344CB8AC3E}">
        <p14:creationId xmlns:p14="http://schemas.microsoft.com/office/powerpoint/2010/main" val="3329325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806E4E-CC27-44FA-8600-1853B035CB90}"/>
              </a:ext>
            </a:extLst>
          </p:cNvPr>
          <p:cNvSpPr>
            <a:spLocks noGrp="1"/>
          </p:cNvSpPr>
          <p:nvPr>
            <p:ph type="title"/>
          </p:nvPr>
        </p:nvSpPr>
        <p:spPr/>
        <p:txBody>
          <a:bodyPr/>
          <a:lstStyle/>
          <a:p>
            <a:r>
              <a:rPr lang="en-US" altLang="zh-CN" err="1"/>
              <a:t>bzoj</a:t>
            </a:r>
            <a:r>
              <a:rPr lang="en-US" altLang="zh-CN"/>
              <a:t> 4806</a:t>
            </a:r>
            <a:endParaRPr lang="zh-CN" altLang="en-US"/>
          </a:p>
        </p:txBody>
      </p:sp>
      <p:sp>
        <p:nvSpPr>
          <p:cNvPr id="3" name="内容占位符 2">
            <a:extLst>
              <a:ext uri="{FF2B5EF4-FFF2-40B4-BE49-F238E27FC236}">
                <a16:creationId xmlns:a16="http://schemas.microsoft.com/office/drawing/2014/main" xmlns="" id="{8166B661-2E6D-444A-B854-CFEB14885157}"/>
              </a:ext>
            </a:extLst>
          </p:cNvPr>
          <p:cNvSpPr>
            <a:spLocks noGrp="1"/>
          </p:cNvSpPr>
          <p:nvPr>
            <p:ph idx="1"/>
          </p:nvPr>
        </p:nvSpPr>
        <p:spPr>
          <a:xfrm>
            <a:off x="1249680" y="2130425"/>
            <a:ext cx="10515600" cy="4351338"/>
          </a:xfrm>
        </p:spPr>
        <p:txBody>
          <a:bodyPr/>
          <a:lstStyle/>
          <a:p>
            <a:r>
              <a:rPr lang="en-US" altLang="zh-CN"/>
              <a:t>n</a:t>
            </a:r>
            <a:r>
              <a:rPr lang="zh-CN" altLang="en-US"/>
              <a:t>*</a:t>
            </a:r>
            <a:r>
              <a:rPr lang="en-US" altLang="zh-CN"/>
              <a:t>n</a:t>
            </a:r>
            <a:r>
              <a:rPr lang="zh-CN" altLang="en-US"/>
              <a:t>的棋盘，每行每列最多放两枚棋子</a:t>
            </a:r>
            <a:endParaRPr lang="en-US" altLang="zh-CN"/>
          </a:p>
          <a:p>
            <a:r>
              <a:rPr lang="zh-CN" altLang="en-US"/>
              <a:t>问方案数</a:t>
            </a:r>
            <a:r>
              <a:rPr lang="en-US" altLang="zh-CN"/>
              <a:t>%1E9+7</a:t>
            </a:r>
          </a:p>
          <a:p>
            <a:endParaRPr lang="zh-CN" altLang="en-US"/>
          </a:p>
        </p:txBody>
      </p:sp>
    </p:spTree>
    <p:extLst>
      <p:ext uri="{BB962C8B-B14F-4D97-AF65-F5344CB8AC3E}">
        <p14:creationId xmlns:p14="http://schemas.microsoft.com/office/powerpoint/2010/main" val="296934665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4299</Words>
  <Application>Microsoft Office PowerPoint</Application>
  <PresentationFormat>自定义</PresentationFormat>
  <Paragraphs>260</Paragraphs>
  <Slides>55</Slides>
  <Notes>2</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PowerPoint 演示文稿</vt:lpstr>
      <vt:lpstr>PowerPoint 演示文稿</vt:lpstr>
      <vt:lpstr>PowerPoint 演示文稿</vt:lpstr>
      <vt:lpstr>PowerPoint 演示文稿</vt:lpstr>
      <vt:lpstr>Poj 1664 </vt:lpstr>
      <vt:lpstr>PowerPoint 演示文稿</vt:lpstr>
      <vt:lpstr>PowerPoint 演示文稿</vt:lpstr>
      <vt:lpstr>PowerPoint 演示文稿</vt:lpstr>
      <vt:lpstr>bzoj 4806</vt:lpstr>
      <vt:lpstr>PowerPoint 演示文稿</vt:lpstr>
      <vt:lpstr>Bzoj 2523: [Ctsc2001]聪明的学生</vt:lpstr>
      <vt:lpstr>PowerPoint 演示文稿</vt:lpstr>
      <vt:lpstr>PowerPoint 演示文稿</vt:lpstr>
      <vt:lpstr>二分</vt:lpstr>
      <vt:lpstr>模板</vt:lpstr>
      <vt:lpstr>二分答案</vt:lpstr>
      <vt:lpstr>Noip2015 跳石头 </vt:lpstr>
      <vt:lpstr>PowerPoint 演示文稿</vt:lpstr>
      <vt:lpstr>Noip2012 Day2 T2 借教室 </vt:lpstr>
      <vt:lpstr>PowerPoint 演示文稿</vt:lpstr>
      <vt:lpstr>POJ3579 Median</vt:lpstr>
      <vt:lpstr>PowerPoint 演示文稿</vt:lpstr>
      <vt:lpstr>实数二分</vt:lpstr>
      <vt:lpstr>PowerPoint 演示文稿</vt:lpstr>
      <vt:lpstr>快速排序</vt:lpstr>
      <vt:lpstr>归并排序</vt:lpstr>
      <vt:lpstr>归并排序</vt:lpstr>
      <vt:lpstr>计数排序(顺便讲讲)</vt:lpstr>
      <vt:lpstr>计数排序</vt:lpstr>
      <vt:lpstr>分治乘法</vt:lpstr>
      <vt:lpstr>CDQ分治 </vt:lpstr>
      <vt:lpstr>二维最长上升子序列</vt:lpstr>
      <vt:lpstr>COGS 577 蝗灾 </vt:lpstr>
      <vt:lpstr>PowerPoint 演示文稿</vt:lpstr>
      <vt:lpstr>PowerPoint 演示文稿</vt:lpstr>
      <vt:lpstr>PowerPoint 演示文稿</vt:lpstr>
      <vt:lpstr>Poj3070 Fibonacci</vt:lpstr>
      <vt:lpstr>PowerPoint 演示文稿</vt:lpstr>
      <vt:lpstr>PowerPoint 演示文稿</vt:lpstr>
      <vt:lpstr>Bzoj 4576: [Usaco2016 Open]262144</vt:lpstr>
      <vt:lpstr>PowerPoint 演示文稿</vt:lpstr>
      <vt:lpstr>NOIP 2012 开车旅行</vt:lpstr>
      <vt:lpstr>NOIP 2012 开车旅行</vt:lpstr>
      <vt:lpstr>PowerPoint 演示文稿</vt:lpstr>
      <vt:lpstr>沼泽鳄鱼(Swamp)</vt:lpstr>
      <vt:lpstr>PowerPoint 演示文稿</vt:lpstr>
      <vt:lpstr>树上倍增</vt:lpstr>
      <vt:lpstr>LCA</vt:lpstr>
      <vt:lpstr>PowerPoint 演示文稿</vt:lpstr>
      <vt:lpstr>NOIP 2013 货车运输</vt:lpstr>
      <vt:lpstr>PowerPoint 演示文稿</vt:lpstr>
      <vt:lpstr>Noip 2015 运输计划   bzoj 4326</vt:lpstr>
      <vt:lpstr>PowerPoint 演示文稿</vt:lpstr>
      <vt:lpstr>EZOJ 上某道题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sjzez</cp:lastModifiedBy>
  <cp:revision>135</cp:revision>
  <dcterms:created xsi:type="dcterms:W3CDTF">2017-07-10T02:10:00Z</dcterms:created>
  <dcterms:modified xsi:type="dcterms:W3CDTF">2019-02-10T09:14:41Z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