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32" r:id="rId2"/>
  </p:sldMasterIdLst>
  <p:notesMasterIdLst>
    <p:notesMasterId r:id="rId63"/>
  </p:notesMasterIdLst>
  <p:sldIdLst>
    <p:sldId id="256" r:id="rId3"/>
    <p:sldId id="416" r:id="rId4"/>
    <p:sldId id="259" r:id="rId5"/>
    <p:sldId id="281" r:id="rId6"/>
    <p:sldId id="258" r:id="rId7"/>
    <p:sldId id="257" r:id="rId8"/>
    <p:sldId id="260" r:id="rId9"/>
    <p:sldId id="261" r:id="rId10"/>
    <p:sldId id="262" r:id="rId11"/>
    <p:sldId id="263" r:id="rId12"/>
    <p:sldId id="264" r:id="rId13"/>
    <p:sldId id="265" r:id="rId14"/>
    <p:sldId id="266" r:id="rId15"/>
    <p:sldId id="267" r:id="rId16"/>
    <p:sldId id="268" r:id="rId17"/>
    <p:sldId id="269" r:id="rId18"/>
    <p:sldId id="279" r:id="rId19"/>
    <p:sldId id="280" r:id="rId20"/>
    <p:sldId id="282" r:id="rId21"/>
    <p:sldId id="271" r:id="rId22"/>
    <p:sldId id="270" r:id="rId23"/>
    <p:sldId id="272" r:id="rId24"/>
    <p:sldId id="273" r:id="rId25"/>
    <p:sldId id="274" r:id="rId26"/>
    <p:sldId id="275" r:id="rId27"/>
    <p:sldId id="276" r:id="rId28"/>
    <p:sldId id="277" r:id="rId29"/>
    <p:sldId id="283" r:id="rId30"/>
    <p:sldId id="278" r:id="rId31"/>
    <p:sldId id="284" r:id="rId32"/>
    <p:sldId id="285" r:id="rId33"/>
    <p:sldId id="286" r:id="rId34"/>
    <p:sldId id="287" r:id="rId35"/>
    <p:sldId id="377" r:id="rId36"/>
    <p:sldId id="378" r:id="rId37"/>
    <p:sldId id="394" r:id="rId38"/>
    <p:sldId id="395" r:id="rId39"/>
    <p:sldId id="375" r:id="rId40"/>
    <p:sldId id="376" r:id="rId41"/>
    <p:sldId id="288" r:id="rId42"/>
    <p:sldId id="392" r:id="rId43"/>
    <p:sldId id="379" r:id="rId44"/>
    <p:sldId id="380" r:id="rId45"/>
    <p:sldId id="382" r:id="rId46"/>
    <p:sldId id="396" r:id="rId47"/>
    <p:sldId id="397" r:id="rId48"/>
    <p:sldId id="398" r:id="rId49"/>
    <p:sldId id="400" r:id="rId50"/>
    <p:sldId id="383" r:id="rId51"/>
    <p:sldId id="402" r:id="rId52"/>
    <p:sldId id="386" r:id="rId53"/>
    <p:sldId id="403" r:id="rId54"/>
    <p:sldId id="387" r:id="rId55"/>
    <p:sldId id="404" r:id="rId56"/>
    <p:sldId id="388" r:id="rId57"/>
    <p:sldId id="401" r:id="rId58"/>
    <p:sldId id="405" r:id="rId59"/>
    <p:sldId id="406" r:id="rId60"/>
    <p:sldId id="407" r:id="rId61"/>
    <p:sldId id="408"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34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D8E82-863B-4B7A-A966-121B0E8BA292}" type="datetimeFigureOut">
              <a:rPr lang="zh-CN" altLang="en-US" smtClean="0"/>
              <a:t>2019/4/5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61151-E7AC-46D2-BCA2-32A4371BB1A9}" type="slidenum">
              <a:rPr lang="zh-CN" altLang="en-US" smtClean="0"/>
              <a:t>‹#›</a:t>
            </a:fld>
            <a:endParaRPr lang="zh-CN" altLang="en-US"/>
          </a:p>
        </p:txBody>
      </p:sp>
    </p:spTree>
    <p:extLst>
      <p:ext uri="{BB962C8B-B14F-4D97-AF65-F5344CB8AC3E}">
        <p14:creationId xmlns:p14="http://schemas.microsoft.com/office/powerpoint/2010/main" val="1646585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A61151-E7AC-46D2-BCA2-32A4371BB1A9}" type="slidenum">
              <a:rPr lang="zh-CN" altLang="en-US" smtClean="0"/>
              <a:t>13</a:t>
            </a:fld>
            <a:endParaRPr lang="zh-CN" altLang="en-US"/>
          </a:p>
        </p:txBody>
      </p:sp>
    </p:spTree>
    <p:extLst>
      <p:ext uri="{BB962C8B-B14F-4D97-AF65-F5344CB8AC3E}">
        <p14:creationId xmlns:p14="http://schemas.microsoft.com/office/powerpoint/2010/main" val="23040312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FF3FB86-D88C-4CBB-9EE6-0274ED41F637}" type="datetimeFigureOut">
              <a:rPr lang="zh-CN" altLang="en-US" smtClean="0"/>
              <a:t>2019/4/5</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7521859B-2571-4ECE-B507-3DCBBB6E38A5}"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144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21859B-2571-4ECE-B507-3DCBBB6E38A5}" type="slidenum">
              <a:rPr lang="zh-CN" altLang="en-US" smtClean="0"/>
              <a:t>‹#›</a:t>
            </a:fld>
            <a:endParaRPr lang="zh-CN" altLang="en-US"/>
          </a:p>
        </p:txBody>
      </p:sp>
    </p:spTree>
    <p:extLst>
      <p:ext uri="{BB962C8B-B14F-4D97-AF65-F5344CB8AC3E}">
        <p14:creationId xmlns:p14="http://schemas.microsoft.com/office/powerpoint/2010/main" val="664383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21859B-2571-4ECE-B507-3DCBBB6E38A5}"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1730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21859B-2571-4ECE-B507-3DCBBB6E38A5}"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3175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21859B-2571-4ECE-B507-3DCBBB6E38A5}" type="slidenum">
              <a:rPr lang="zh-CN" altLang="en-US" smtClean="0"/>
              <a:t>‹#›</a:t>
            </a:fld>
            <a:endParaRPr lang="zh-CN" altLang="en-US"/>
          </a:p>
        </p:txBody>
      </p:sp>
    </p:spTree>
    <p:extLst>
      <p:ext uri="{BB962C8B-B14F-4D97-AF65-F5344CB8AC3E}">
        <p14:creationId xmlns:p14="http://schemas.microsoft.com/office/powerpoint/2010/main" val="2038198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21859B-2571-4ECE-B507-3DCBBB6E38A5}"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4764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21859B-2571-4ECE-B507-3DCBBB6E38A5}"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3446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21859B-2571-4ECE-B507-3DCBBB6E38A5}"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8129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21859B-2571-4ECE-B507-3DCBBB6E38A5}"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1370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pic>
        <p:nvPicPr>
          <p:cNvPr id="8201" name="Picture 2" descr="sky, sunset, stars"/>
          <p:cNvPicPr>
            <a:picLocks noChangeAspect="1"/>
          </p:cNvPicPr>
          <p:nvPr/>
        </p:nvPicPr>
        <p:blipFill>
          <a:blip r:embed="rId2"/>
          <a:srcRect/>
          <a:stretch>
            <a:fillRect/>
          </a:stretch>
        </p:blipFill>
        <p:spPr>
          <a:xfrm>
            <a:off x="0" y="0"/>
            <a:ext cx="12211050" cy="6880225"/>
          </a:xfrm>
          <a:prstGeom prst="rect">
            <a:avLst/>
          </a:prstGeom>
          <a:noFill/>
          <a:ln w="9525">
            <a:noFill/>
            <a:miter/>
          </a:ln>
        </p:spPr>
      </p:pic>
      <p:grpSp>
        <p:nvGrpSpPr>
          <p:cNvPr id="8202" name="组合 10"/>
          <p:cNvGrpSpPr/>
          <p:nvPr/>
        </p:nvGrpSpPr>
        <p:grpSpPr>
          <a:xfrm>
            <a:off x="2541588" y="1847850"/>
            <a:ext cx="7315200" cy="342900"/>
            <a:chOff x="1906022" y="2343551"/>
            <a:chExt cx="5486018" cy="343165"/>
          </a:xfrm>
        </p:grpSpPr>
        <p:sp>
          <p:nvSpPr>
            <p:cNvPr id="12" name="L 形 11"/>
            <p:cNvSpPr/>
            <p:nvPr/>
          </p:nvSpPr>
          <p:spPr>
            <a:xfrm rot="5400000" flipV="1">
              <a:off x="5996176" y="1290851"/>
              <a:ext cx="343164" cy="2448564"/>
            </a:xfrm>
            <a:prstGeom prst="corner">
              <a:avLst>
                <a:gd name="adj1" fmla="val 15986"/>
                <a:gd name="adj2" fmla="val 14792"/>
              </a:avLst>
            </a:prstGeom>
            <a:solidFill>
              <a:srgbClr val="FFFFFF">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L 形 12"/>
            <p:cNvSpPr/>
            <p:nvPr/>
          </p:nvSpPr>
          <p:spPr>
            <a:xfrm rot="16200000" flipH="1" flipV="1">
              <a:off x="3000754" y="1248821"/>
              <a:ext cx="343164" cy="2532627"/>
            </a:xfrm>
            <a:prstGeom prst="corner">
              <a:avLst>
                <a:gd name="adj1" fmla="val 15986"/>
                <a:gd name="adj2" fmla="val 14792"/>
              </a:avLst>
            </a:prstGeom>
            <a:solidFill>
              <a:srgbClr val="FFFFFF">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8205" name="组合 13"/>
          <p:cNvGrpSpPr/>
          <p:nvPr/>
        </p:nvGrpSpPr>
        <p:grpSpPr>
          <a:xfrm flipV="1">
            <a:off x="2541588" y="3632200"/>
            <a:ext cx="7315200" cy="344488"/>
            <a:chOff x="1906022" y="2343551"/>
            <a:chExt cx="5486018" cy="343165"/>
          </a:xfrm>
        </p:grpSpPr>
        <p:sp>
          <p:nvSpPr>
            <p:cNvPr id="15" name="L 形 14"/>
            <p:cNvSpPr/>
            <p:nvPr/>
          </p:nvSpPr>
          <p:spPr>
            <a:xfrm rot="5400000" flipV="1">
              <a:off x="6486713" y="1781388"/>
              <a:ext cx="343164" cy="1467490"/>
            </a:xfrm>
            <a:prstGeom prst="corner">
              <a:avLst>
                <a:gd name="adj1" fmla="val 15986"/>
                <a:gd name="adj2" fmla="val 14792"/>
              </a:avLst>
            </a:prstGeom>
            <a:solidFill>
              <a:srgbClr val="FFFFFF">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6" name="L 形 15"/>
            <p:cNvSpPr/>
            <p:nvPr/>
          </p:nvSpPr>
          <p:spPr>
            <a:xfrm rot="16200000" flipH="1" flipV="1">
              <a:off x="2400252" y="1849323"/>
              <a:ext cx="343164" cy="1331623"/>
            </a:xfrm>
            <a:prstGeom prst="corner">
              <a:avLst>
                <a:gd name="adj1" fmla="val 15986"/>
                <a:gd name="adj2" fmla="val 14792"/>
              </a:avLst>
            </a:prstGeom>
            <a:solidFill>
              <a:srgbClr val="FFFFFF">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KSO_FD"/>
          <p:cNvSpPr>
            <a:spLocks noGrp="1"/>
          </p:cNvSpPr>
          <p:nvPr>
            <p:ph type="dt" sz="half" idx="2"/>
          </p:nvPr>
        </p:nvSpPr>
        <p:spPr>
          <a:xfrm>
            <a:off x="609600" y="6245225"/>
            <a:ext cx="2844800" cy="476250"/>
          </a:xfrm>
          <a:prstGeom prst="rect">
            <a:avLst/>
          </a:prstGeom>
        </p:spPr>
        <p:txBody>
          <a:bodyPr vert="horz" lIns="91440" tIns="45720" rIns="91440" bIns="45720" rtlCol="0" anchor="ctr"/>
          <a:lstStyle>
            <a:lvl1pPr algn="l">
              <a:defRPr sz="1200">
                <a:solidFill>
                  <a:schemeClr val="tx1"/>
                </a:solidFill>
              </a:defRPr>
            </a:lvl1pPr>
          </a:lstStyle>
          <a:p>
            <a:fld id="{82F288E0-7875-42C4-84C8-98DBBD3BF4D2}" type="datetimeFigureOut">
              <a:rPr lang="zh-CN" altLang="en-US" smtClean="0"/>
              <a:t>2019/4/5</a:t>
            </a:fld>
            <a:endParaRPr lang="zh-CN" altLang="en-US"/>
          </a:p>
        </p:txBody>
      </p:sp>
      <p:sp>
        <p:nvSpPr>
          <p:cNvPr id="5" name="KSO_FT"/>
          <p:cNvSpPr>
            <a:spLocks noGrp="1"/>
          </p:cNvSpPr>
          <p:nvPr>
            <p:ph type="ftr" sz="quarter" idx="3"/>
          </p:nvPr>
        </p:nvSpPr>
        <p:spPr>
          <a:xfrm>
            <a:off x="4165600" y="6229350"/>
            <a:ext cx="3860800" cy="476250"/>
          </a:xfrm>
          <a:prstGeom prst="rect">
            <a:avLst/>
          </a:prstGeom>
        </p:spPr>
        <p:txBody>
          <a:bodyPr vert="horz" lIns="91440" tIns="45720" rIns="91440" bIns="45720" rtlCol="0" anchor="ctr"/>
          <a:lstStyle/>
          <a:p>
            <a:endParaRPr lang="zh-CN" altLang="en-US"/>
          </a:p>
        </p:txBody>
      </p:sp>
      <p:sp>
        <p:nvSpPr>
          <p:cNvPr id="6" name="KSO_FN"/>
          <p:cNvSpPr>
            <a:spLocks noGrp="1"/>
          </p:cNvSpPr>
          <p:nvPr>
            <p:ph type="sldNum" sz="quarter" idx="4"/>
          </p:nvPr>
        </p:nvSpPr>
        <p:spPr>
          <a:xfrm>
            <a:off x="8737600" y="6245225"/>
            <a:ext cx="2844800" cy="476250"/>
          </a:xfrm>
          <a:prstGeom prst="rect">
            <a:avLst/>
          </a:prstGeom>
        </p:spPr>
        <p:txBody>
          <a:bodyPr vert="horz" lIns="91440" tIns="45720" rIns="91440" bIns="45720" rtlCol="0" anchor="ctr"/>
          <a:lstStyle>
            <a:lvl1pPr algn="r">
              <a:defRPr sz="1200">
                <a:solidFill>
                  <a:schemeClr val="tx1"/>
                </a:solidFill>
              </a:defRPr>
            </a:lvl1pPr>
          </a:lstStyle>
          <a:p>
            <a:fld id="{7D9BB5D0-35E4-459D-AEF3-FE4D7C45CC19}" type="slidenum">
              <a:rPr lang="zh-CN" altLang="en-US" smtClean="0"/>
              <a:t>‹#›</a:t>
            </a:fld>
            <a:endParaRPr lang="zh-CN" altLang="en-US" dirty="0"/>
          </a:p>
        </p:txBody>
      </p:sp>
      <p:sp>
        <p:nvSpPr>
          <p:cNvPr id="8199" name="KSO_BC1"/>
          <p:cNvSpPr>
            <a:spLocks noGrp="1"/>
          </p:cNvSpPr>
          <p:nvPr>
            <p:ph type="subTitle" idx="1"/>
          </p:nvPr>
        </p:nvSpPr>
        <p:spPr>
          <a:xfrm>
            <a:off x="4381500" y="3708400"/>
            <a:ext cx="3505200" cy="431800"/>
          </a:xfrm>
          <a:prstGeom prst="rect">
            <a:avLst/>
          </a:prstGeom>
          <a:noFill/>
          <a:ln w="9525">
            <a:noFill/>
            <a:miter/>
          </a:ln>
        </p:spPr>
        <p:txBody>
          <a:bodyPr anchor="t"/>
          <a:lstStyle>
            <a:lvl1pPr marL="0" lvl="0" indent="0" algn="ctr">
              <a:buNone/>
              <a:defRPr sz="1800" kern="1200">
                <a:solidFill>
                  <a:schemeClr val="tx1"/>
                </a:solidFill>
              </a:defRPr>
            </a:lvl1pPr>
            <a:lvl2pPr marL="0" lvl="1" indent="0" algn="ctr">
              <a:buNone/>
              <a:defRPr sz="1800" kern="1200">
                <a:solidFill>
                  <a:schemeClr val="tx1"/>
                </a:solidFill>
              </a:defRPr>
            </a:lvl2pPr>
            <a:lvl3pPr marL="685800" lvl="2" indent="-685800" algn="ctr">
              <a:buNone/>
              <a:defRPr sz="1800" kern="1200">
                <a:solidFill>
                  <a:schemeClr val="tx1"/>
                </a:solidFill>
              </a:defRPr>
            </a:lvl3pPr>
            <a:lvl4pPr marL="1028700" lvl="3" indent="-1028700" algn="ctr">
              <a:buNone/>
              <a:defRPr sz="1800" kern="1200">
                <a:solidFill>
                  <a:schemeClr val="tx1"/>
                </a:solidFill>
              </a:defRPr>
            </a:lvl4pPr>
            <a:lvl5pPr marL="1371600" lvl="4" indent="-1371600" algn="ctr">
              <a:buNone/>
              <a:defRPr sz="1800" kern="1200">
                <a:solidFill>
                  <a:schemeClr val="tx1"/>
                </a:solidFill>
              </a:defRPr>
            </a:lvl5pPr>
          </a:lstStyle>
          <a:p>
            <a:pPr lvl="0"/>
            <a:r>
              <a:rPr lang="zh-CN" altLang="en-US"/>
              <a:t>单击此处编辑母版副标题样式</a:t>
            </a:r>
            <a:endParaRPr lang="zh-CN" altLang="en-US" dirty="0"/>
          </a:p>
        </p:txBody>
      </p:sp>
      <p:sp>
        <p:nvSpPr>
          <p:cNvPr id="2" name="KSO_BT1"/>
          <p:cNvSpPr>
            <a:spLocks noGrp="1"/>
          </p:cNvSpPr>
          <p:nvPr>
            <p:ph type="title"/>
          </p:nvPr>
        </p:nvSpPr>
        <p:spPr>
          <a:xfrm>
            <a:off x="2743200" y="2079625"/>
            <a:ext cx="6870700" cy="1571625"/>
          </a:xfrm>
          <a:prstGeom prst="rect">
            <a:avLst/>
          </a:prstGeom>
          <a:effectLst>
            <a:glow rad="139700">
              <a:schemeClr val="accent2">
                <a:satMod val="175000"/>
                <a:alpha val="40000"/>
              </a:schemeClr>
            </a:glow>
          </a:effectLst>
        </p:spPr>
        <p:txBody>
          <a:bodyPr vert="horz" lIns="91440" tIns="45720" rIns="91440" bIns="45720" rtlCol="0" anchor="ctr"/>
          <a:lstStyle>
            <a:lvl1pPr algn="ctr">
              <a:defRPr/>
            </a:lvl1pPr>
          </a:lstStyle>
          <a:p>
            <a:pPr lvl="0"/>
            <a:r>
              <a:rPr lang="zh-CN" altLang="en-US"/>
              <a:t>单击此处编辑母版标题样式</a:t>
            </a:r>
            <a:endParaRPr lang="zh-CN" altLang="en-US" dirty="0"/>
          </a:p>
        </p:txBody>
      </p:sp>
    </p:spTree>
    <p:extLst>
      <p:ext uri="{BB962C8B-B14F-4D97-AF65-F5344CB8AC3E}">
        <p14:creationId xmlns:p14="http://schemas.microsoft.com/office/powerpoint/2010/main" val="380864395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800" b="0"/>
            </a:lvl2pPr>
          </a:lstStyle>
          <a:p>
            <a:pPr lvl="0"/>
            <a:r>
              <a:rPr lang="zh-CN" altLang="en-US"/>
              <a:t>单击此处编辑母版文本样式</a:t>
            </a:r>
          </a:p>
          <a:p>
            <a:pPr lvl="1"/>
            <a:r>
              <a:rPr lang="zh-CN" altLang="en-US"/>
              <a:t>二级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625997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21859B-2571-4ECE-B507-3DCBBB6E38A5}" type="slidenum">
              <a:rPr lang="zh-CN" altLang="en-US" smtClean="0"/>
              <a:t>‹#›</a:t>
            </a:fld>
            <a:endParaRPr lang="zh-CN" altLang="en-US"/>
          </a:p>
        </p:txBody>
      </p:sp>
    </p:spTree>
    <p:extLst>
      <p:ext uri="{BB962C8B-B14F-4D97-AF65-F5344CB8AC3E}">
        <p14:creationId xmlns:p14="http://schemas.microsoft.com/office/powerpoint/2010/main" val="25826422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6" y="2108202"/>
            <a:ext cx="7994651" cy="1235075"/>
          </a:xfrm>
        </p:spPr>
        <p:txBody>
          <a:bodyPr anchor="b">
            <a:normAutofit/>
          </a:bodyPr>
          <a:lstStyle>
            <a:lvl1pPr algn="ctr">
              <a:defRPr sz="3200">
                <a:solidFill>
                  <a:schemeClr val="accent1"/>
                </a:solidFill>
                <a:effectLst/>
              </a:defRPr>
            </a:lvl1pPr>
          </a:lstStyle>
          <a:p>
            <a:r>
              <a:rPr lang="zh-CN" altLang="en-US"/>
              <a:t>单击此处编辑母版标题样式</a:t>
            </a:r>
            <a:endParaRPr lang="en-US" dirty="0"/>
          </a:p>
        </p:txBody>
      </p:sp>
      <p:sp>
        <p:nvSpPr>
          <p:cNvPr id="3" name="KSO_ST2"/>
          <p:cNvSpPr>
            <a:spLocks noGrp="1"/>
          </p:cNvSpPr>
          <p:nvPr>
            <p:ph type="body" idx="1"/>
          </p:nvPr>
        </p:nvSpPr>
        <p:spPr>
          <a:xfrm>
            <a:off x="4050894" y="3400425"/>
            <a:ext cx="4090217" cy="357478"/>
          </a:xfrm>
          <a:prstGeom prst="roundRect">
            <a:avLst>
              <a:gd name="adj" fmla="val 50000"/>
            </a:avLst>
          </a:prstGeom>
          <a:noFill/>
        </p:spPr>
        <p:txBody>
          <a:bodyPr anchor="ctr">
            <a:normAutofit/>
          </a:bodyPr>
          <a:lstStyle>
            <a:lvl1pPr marL="0" indent="0" algn="ctr">
              <a:buNone/>
              <a:defRPr sz="12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1218565" rtl="0" eaLnBrk="1" latinLnBrk="0" hangingPunct="1">
              <a:spcBef>
                <a:spcPts val="0"/>
              </a:spcBef>
              <a:spcAft>
                <a:spcPts val="0"/>
              </a:spcAft>
              <a:buClrTx/>
              <a:buSzTx/>
              <a:buFontTx/>
              <a:buNone/>
              <a:defRPr/>
            </a:pPr>
            <a:fld id="{13D0CE79-49FB-443D-BEF8-6B709DE8FD0C}" type="datetimeFigureOut">
              <a:rPr kumimoji="0" lang="zh-CN" altLang="en-US" sz="1200" b="0" i="0" u="none" strike="noStrike" kern="1200" cap="none" spc="0" normalizeH="0" baseline="0" noProof="0" smtClean="0">
                <a:ln>
                  <a:noFill/>
                </a:ln>
                <a:solidFill>
                  <a:schemeClr val="tx1"/>
                </a:solidFill>
                <a:effectLst/>
                <a:uLnTx/>
                <a:uFillTx/>
                <a:latin typeface="+mn-lt"/>
                <a:ea typeface="+mn-ea"/>
                <a:cs typeface="+mn-cs"/>
              </a:rPr>
              <a:t>2019/4/5</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lgn="ctr"/>
            <a:endParaRPr lang="en-US" altLang="zh-CN" sz="1200" dirty="0"/>
          </a:p>
        </p:txBody>
      </p:sp>
      <p:sp>
        <p:nvSpPr>
          <p:cNvPr id="6" name="灯片编号占位符 5"/>
          <p:cNvSpPr>
            <a:spLocks noGrp="1"/>
          </p:cNvSpPr>
          <p:nvPr>
            <p:ph type="sldNum" sz="quarter" idx="12"/>
          </p:nvPr>
        </p:nvSpPr>
        <p:spPr/>
        <p:txBody>
          <a:bodyPr/>
          <a:lstStyle/>
          <a:p>
            <a:pPr marL="0" marR="0" lvl="0" indent="0" algn="r" defTabSz="1218565" rtl="0" eaLnBrk="1" latinLnBrk="0" hangingPunct="1">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577674008"/>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a:t>单击此处编辑母版文本样式</a:t>
            </a:r>
          </a:p>
          <a:p>
            <a:pPr lvl="1"/>
            <a:r>
              <a:rPr lang="zh-CN" altLang="en-US"/>
              <a:t>二级</a:t>
            </a:r>
          </a:p>
        </p:txBody>
      </p:sp>
      <p:sp>
        <p:nvSpPr>
          <p:cNvPr id="4" name="KSO_BC2"/>
          <p:cNvSpPr>
            <a:spLocks noGrp="1"/>
          </p:cNvSpPr>
          <p:nvPr>
            <p:ph sz="half" idx="2"/>
          </p:nvPr>
        </p:nvSpPr>
        <p:spPr>
          <a:xfrm>
            <a:off x="6519334" y="1244603"/>
            <a:ext cx="5094116" cy="4932363"/>
          </a:xfrm>
        </p:spPr>
        <p:txBody>
          <a:bodyPr/>
          <a:lstStyle/>
          <a:p>
            <a:pPr lvl="0"/>
            <a:r>
              <a:rPr lang="zh-CN" altLang="en-US"/>
              <a:t>单击此处编辑母版文本样式</a:t>
            </a:r>
          </a:p>
          <a:p>
            <a:pPr lvl="1"/>
            <a:r>
              <a:rPr lang="zh-CN" altLang="en-US"/>
              <a:t>二级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63010097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a:t>单击此处编辑母版文本样式</a:t>
            </a:r>
          </a:p>
          <a:p>
            <a:pPr lvl="1"/>
            <a:r>
              <a:rPr lang="zh-CN" altLang="en-US"/>
              <a:t>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a:t>单击此处编辑母版文本样式</a:t>
            </a:r>
          </a:p>
          <a:p>
            <a:pPr lvl="1"/>
            <a:r>
              <a:rPr lang="zh-CN" altLang="en-US"/>
              <a:t>二级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2019/4/5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147251710"/>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lstStyle/>
          <a:p>
            <a:fld id="{82F288E0-7875-42C4-84C8-98DBBD3BF4D2}" type="datetimeFigureOut">
              <a:rPr lang="zh-CN" altLang="en-US" smtClean="0"/>
              <a:t>2019/4/5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015775330"/>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13D0CE79-49FB-443D-BEF8-6B709DE8FD0C}" type="datetimeFigureOut">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t>2019/4/5</a:t>
            </a:fld>
            <a:endParaRPr kumimoji="0" lang="zh-CN" altLang="en-US" sz="11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lvl="0" algn="ctr"/>
            <a:endParaRPr lang="en-US" altLang="zh-CN" sz="1100" dirty="0">
              <a:solidFill>
                <a:srgbClr val="969696"/>
              </a:solidFill>
            </a:endParaRPr>
          </a:p>
        </p:txBody>
      </p:sp>
      <p:sp>
        <p:nvSpPr>
          <p:cNvPr id="4" name="灯片编号占位符 3"/>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EF906490-237C-474C-BA2E-D98840BC1F8F}" type="slidenum">
              <a:rPr kumimoji="0" lang="zh-CN" altLang="en-US" sz="11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1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1609534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13D0CE79-49FB-443D-BEF8-6B709DE8FD0C}" type="datetimeFigureOut">
              <a:rPr kumimoji="0" lang="zh-CN" altLang="en-US" sz="1200" b="0" i="0" u="none" strike="noStrike" kern="1200" cap="none" spc="0" normalizeH="0" baseline="0" noProof="0" smtClean="0">
                <a:ln>
                  <a:noFill/>
                </a:ln>
                <a:solidFill>
                  <a:schemeClr val="tx1"/>
                </a:solidFill>
                <a:effectLst/>
                <a:uLnTx/>
                <a:uFillTx/>
                <a:latin typeface="+mn-lt"/>
                <a:ea typeface="+mn-ea"/>
                <a:cs typeface="+mn-cs"/>
              </a:rPr>
              <a:t>2019/4/5</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lgn="ctr"/>
            <a:endParaRPr lang="en-US" altLang="zh-CN" sz="1200" dirty="0"/>
          </a:p>
        </p:txBody>
      </p:sp>
      <p:sp>
        <p:nvSpPr>
          <p:cNvPr id="7" name="灯片编号占位符 6"/>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0158362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vert="horz" lIns="91440" tIns="45720" rIns="91440" bIns="45720" rtlCol="0" anchor="t">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685800" rtl="0" eaLnBrk="1" latinLnBrk="0" hangingPunct="1">
              <a:lnSpc>
                <a:spcPct val="110000"/>
              </a:lnSpc>
              <a:spcBef>
                <a:spcPts val="1200"/>
              </a:spcBef>
              <a:spcAft>
                <a:spcPts val="0"/>
              </a:spcAft>
              <a:buClr>
                <a:schemeClr val="accent1"/>
              </a:buClr>
              <a:buSzPct val="80000"/>
              <a:buFont typeface="Webdings" pitchFamily="18" charset="2"/>
              <a:buNone/>
              <a:defRPr/>
            </a:pPr>
            <a:r>
              <a:rPr kumimoji="0" lang="zh-CN" altLang="en-US" sz="2400" b="1" i="0" u="none" strike="noStrike" kern="1200" cap="none" spc="0" normalizeH="0" baseline="0" noProof="0">
                <a:ln>
                  <a:noFill/>
                </a:ln>
                <a:solidFill>
                  <a:schemeClr val="accent1"/>
                </a:solidFill>
                <a:effectLst/>
                <a:uLnTx/>
                <a:uFillTx/>
                <a:latin typeface="+mn-ea"/>
                <a:ea typeface="+mn-ea"/>
                <a:cs typeface="+mn-cs"/>
              </a:rPr>
              <a:t>将图片拖动到占位符，或单击添加图标</a:t>
            </a:r>
            <a:endParaRPr kumimoji="0" lang="en-US" altLang="en-US" sz="2400" b="1" i="0" u="none" strike="noStrike" kern="1200" cap="none" spc="0" normalizeH="0" baseline="0" noProof="0" dirty="0">
              <a:ln>
                <a:noFill/>
              </a:ln>
              <a:solidFill>
                <a:schemeClr val="accent1"/>
              </a:solidFill>
              <a:effectLst/>
              <a:uLnTx/>
              <a:uFillTx/>
              <a:latin typeface="+mn-ea"/>
              <a:ea typeface="+mn-ea"/>
              <a:cs typeface="+mn-cs"/>
            </a:endParaRPr>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13D0CE79-49FB-443D-BEF8-6B709DE8FD0C}" type="datetimeFigureOut">
              <a:rPr kumimoji="0" lang="zh-CN" altLang="en-US" sz="1200" b="0" i="0" u="none" strike="noStrike" kern="1200" cap="none" spc="0" normalizeH="0" baseline="0" noProof="0" smtClean="0">
                <a:ln>
                  <a:noFill/>
                </a:ln>
                <a:solidFill>
                  <a:schemeClr val="tx1"/>
                </a:solidFill>
                <a:effectLst/>
                <a:uLnTx/>
                <a:uFillTx/>
                <a:latin typeface="+mn-lt"/>
                <a:ea typeface="+mn-ea"/>
                <a:cs typeface="+mn-cs"/>
              </a:rPr>
              <a:t>2019/4/5</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lgn="ctr"/>
            <a:endParaRPr lang="en-US" altLang="zh-CN" sz="1200" dirty="0"/>
          </a:p>
        </p:txBody>
      </p:sp>
      <p:sp>
        <p:nvSpPr>
          <p:cNvPr id="7" name="灯片编号占位符 6"/>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53966427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二级</a:t>
            </a:r>
          </a:p>
        </p:txBody>
      </p:sp>
      <p:sp>
        <p:nvSpPr>
          <p:cNvPr id="4" name="日期占位符 3"/>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13D0CE79-49FB-443D-BEF8-6B709DE8FD0C}" type="datetimeFigureOut">
              <a:rPr kumimoji="0" lang="zh-CN" altLang="en-US" sz="1200" b="0" i="0" u="none" strike="noStrike" kern="1200" cap="none" spc="0" normalizeH="0" baseline="0" noProof="0" smtClean="0">
                <a:ln>
                  <a:noFill/>
                </a:ln>
                <a:solidFill>
                  <a:schemeClr val="tx1"/>
                </a:solidFill>
                <a:effectLst/>
                <a:uLnTx/>
                <a:uFillTx/>
                <a:latin typeface="+mn-lt"/>
                <a:ea typeface="+mn-ea"/>
                <a:cs typeface="+mn-cs"/>
              </a:rPr>
              <a:t>2019/4/5</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lgn="ctr"/>
            <a:endParaRPr lang="en-US" altLang="zh-CN" sz="1200" dirty="0"/>
          </a:p>
        </p:txBody>
      </p:sp>
      <p:sp>
        <p:nvSpPr>
          <p:cNvPr id="6" name="灯片编号占位符 5"/>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707663284"/>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a:t>单击此处编辑母版文本样式</a:t>
            </a:r>
          </a:p>
          <a:p>
            <a:pPr lvl="1"/>
            <a:r>
              <a:rPr lang="zh-CN" altLang="en-US"/>
              <a:t>二级</a:t>
            </a:r>
          </a:p>
        </p:txBody>
      </p:sp>
    </p:spTree>
    <p:extLst>
      <p:ext uri="{BB962C8B-B14F-4D97-AF65-F5344CB8AC3E}">
        <p14:creationId xmlns:p14="http://schemas.microsoft.com/office/powerpoint/2010/main" val="15806015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21859B-2571-4ECE-B507-3DCBBB6E38A5}"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2529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21859B-2571-4ECE-B507-3DCBBB6E38A5}" type="slidenum">
              <a:rPr lang="zh-CN" altLang="en-US" smtClean="0"/>
              <a:t>‹#›</a:t>
            </a:fld>
            <a:endParaRPr lang="zh-CN" altLang="en-US"/>
          </a:p>
        </p:txBody>
      </p:sp>
    </p:spTree>
    <p:extLst>
      <p:ext uri="{BB962C8B-B14F-4D97-AF65-F5344CB8AC3E}">
        <p14:creationId xmlns:p14="http://schemas.microsoft.com/office/powerpoint/2010/main" val="38383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521859B-2571-4ECE-B507-3DCBBB6E38A5}"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7575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521859B-2571-4ECE-B507-3DCBBB6E38A5}"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38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521859B-2571-4ECE-B507-3DCBBB6E38A5}" type="slidenum">
              <a:rPr lang="zh-CN" altLang="en-US" smtClean="0"/>
              <a:t>‹#›</a:t>
            </a:fld>
            <a:endParaRPr lang="zh-CN" altLang="en-US"/>
          </a:p>
        </p:txBody>
      </p:sp>
    </p:spTree>
    <p:extLst>
      <p:ext uri="{BB962C8B-B14F-4D97-AF65-F5344CB8AC3E}">
        <p14:creationId xmlns:p14="http://schemas.microsoft.com/office/powerpoint/2010/main" val="787112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21859B-2571-4ECE-B507-3DCBBB6E38A5}"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3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FF3FB86-D88C-4CBB-9EE6-0274ED41F637}" type="datetimeFigureOut">
              <a:rPr lang="zh-CN" altLang="en-US" smtClean="0"/>
              <a:t>2019/4/5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21859B-2571-4ECE-B507-3DCBBB6E38A5}" type="slidenum">
              <a:rPr lang="zh-CN" altLang="en-US" smtClean="0"/>
              <a:t>‹#›</a:t>
            </a:fld>
            <a:endParaRPr lang="zh-CN" altLang="en-US"/>
          </a:p>
        </p:txBody>
      </p:sp>
    </p:spTree>
    <p:extLst>
      <p:ext uri="{BB962C8B-B14F-4D97-AF65-F5344CB8AC3E}">
        <p14:creationId xmlns:p14="http://schemas.microsoft.com/office/powerpoint/2010/main" val="180669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7.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F3FB86-D88C-4CBB-9EE6-0274ED41F637}" type="datetimeFigureOut">
              <a:rPr lang="zh-CN" altLang="en-US" smtClean="0"/>
              <a:t>2019/4/5</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21859B-2571-4ECE-B507-3DCBBB6E38A5}" type="slidenum">
              <a:rPr lang="zh-CN" altLang="en-US" smtClean="0"/>
              <a:t>‹#›</a:t>
            </a:fld>
            <a:endParaRPr lang="zh-CN" altLang="en-US"/>
          </a:p>
        </p:txBody>
      </p:sp>
    </p:spTree>
    <p:extLst>
      <p:ext uri="{BB962C8B-B14F-4D97-AF65-F5344CB8AC3E}">
        <p14:creationId xmlns:p14="http://schemas.microsoft.com/office/powerpoint/2010/main" val="226885536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sky, sunset, stars"/>
          <p:cNvPicPr>
            <a:picLocks noChangeAspect="1"/>
          </p:cNvPicPr>
          <p:nvPr/>
        </p:nvPicPr>
        <p:blipFill>
          <a:blip r:embed="rId13"/>
          <a:srcRect/>
          <a:stretch>
            <a:fillRect/>
          </a:stretch>
        </p:blipFill>
        <p:spPr>
          <a:xfrm>
            <a:off x="0" y="0"/>
            <a:ext cx="12211050" cy="6880225"/>
          </a:xfrm>
          <a:prstGeom prst="rect">
            <a:avLst/>
          </a:prstGeom>
          <a:noFill/>
          <a:ln w="9525">
            <a:noFill/>
            <a:miter/>
          </a:ln>
        </p:spPr>
      </p:pic>
      <p:sp>
        <p:nvSpPr>
          <p:cNvPr id="9" name="矩形 8"/>
          <p:cNvSpPr/>
          <p:nvPr/>
        </p:nvSpPr>
        <p:spPr>
          <a:xfrm>
            <a:off x="0" y="0"/>
            <a:ext cx="12211050" cy="6858000"/>
          </a:xfrm>
          <a:prstGeom prst="rect">
            <a:avLst/>
          </a:prstGeom>
          <a:solidFill>
            <a:srgbClr val="2454A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4" name="KSO_FD"/>
          <p:cNvSpPr>
            <a:spLocks noGrp="1"/>
          </p:cNvSpPr>
          <p:nvPr>
            <p:ph type="dt" sz="half" idx="2"/>
          </p:nvPr>
        </p:nvSpPr>
        <p:spPr>
          <a:xfrm>
            <a:off x="838200" y="6451600"/>
            <a:ext cx="2743200" cy="365125"/>
          </a:xfrm>
          <a:prstGeom prst="rect">
            <a:avLst/>
          </a:prstGeom>
        </p:spPr>
        <p:txBody>
          <a:bodyPr vert="horz" lIns="91440" tIns="45720" rIns="91440" bIns="45720" rtlCol="0" anchor="ctr"/>
          <a:lstStyle>
            <a:lvl1pPr algn="l">
              <a:defRPr sz="1200">
                <a:solidFill>
                  <a:schemeClr val="tx1"/>
                </a:solidFill>
              </a:defRPr>
            </a:lvl1pPr>
          </a:lstStyle>
          <a:p>
            <a:fld id="{82F288E0-7875-42C4-84C8-98DBBD3BF4D2}" type="datetimeFigureOut">
              <a:rPr lang="zh-CN" altLang="en-US" smtClean="0"/>
              <a:t>2019/4/5</a:t>
            </a:fld>
            <a:endParaRPr lang="zh-CN" altLang="en-US"/>
          </a:p>
        </p:txBody>
      </p:sp>
      <p:sp>
        <p:nvSpPr>
          <p:cNvPr id="5" name="KSO_FT"/>
          <p:cNvSpPr>
            <a:spLocks noGrp="1"/>
          </p:cNvSpPr>
          <p:nvPr>
            <p:ph type="ftr" sz="quarter" idx="3"/>
          </p:nvPr>
        </p:nvSpPr>
        <p:spPr>
          <a:xfrm>
            <a:off x="4038600" y="6480175"/>
            <a:ext cx="4114800" cy="365125"/>
          </a:xfrm>
          <a:prstGeom prst="rect">
            <a:avLst/>
          </a:prstGeom>
        </p:spPr>
        <p:txBody>
          <a:bodyPr vert="horz" lIns="91440" tIns="45720" rIns="91440" bIns="45720" rtlCol="0" anchor="ctr"/>
          <a:lstStyle/>
          <a:p>
            <a:endParaRPr lang="zh-CN" altLang="en-US"/>
          </a:p>
        </p:txBody>
      </p:sp>
      <p:sp>
        <p:nvSpPr>
          <p:cNvPr id="6" name="KSO_FN"/>
          <p:cNvSpPr>
            <a:spLocks noGrp="1"/>
          </p:cNvSpPr>
          <p:nvPr>
            <p:ph type="sldNum" sz="quarter" idx="4"/>
          </p:nvPr>
        </p:nvSpPr>
        <p:spPr>
          <a:xfrm>
            <a:off x="8610600" y="6451600"/>
            <a:ext cx="2743200" cy="365125"/>
          </a:xfrm>
          <a:prstGeom prst="rect">
            <a:avLst/>
          </a:prstGeom>
        </p:spPr>
        <p:txBody>
          <a:bodyPr vert="horz" lIns="91440" tIns="45720" rIns="91440" bIns="45720" rtlCol="0" anchor="ctr"/>
          <a:lstStyle>
            <a:lvl1pPr algn="r">
              <a:defRPr sz="1200">
                <a:solidFill>
                  <a:schemeClr val="tx1"/>
                </a:solidFill>
              </a:defRPr>
            </a:lvl1pPr>
          </a:lstStyle>
          <a:p>
            <a:fld id="{7D9BB5D0-35E4-459D-AEF3-FE4D7C45CC19}" type="slidenum">
              <a:rPr lang="zh-CN" altLang="en-US" smtClean="0"/>
              <a:t>‹#›</a:t>
            </a:fld>
            <a:endParaRPr lang="zh-CN" altLang="en-US"/>
          </a:p>
        </p:txBody>
      </p:sp>
      <p:sp>
        <p:nvSpPr>
          <p:cNvPr id="1031" name="KSO_BC1"/>
          <p:cNvSpPr>
            <a:spLocks noGrp="1"/>
          </p:cNvSpPr>
          <p:nvPr>
            <p:ph type="body" idx="1"/>
          </p:nvPr>
        </p:nvSpPr>
        <p:spPr>
          <a:xfrm>
            <a:off x="596900" y="1120775"/>
            <a:ext cx="10934700" cy="5313363"/>
          </a:xfrm>
          <a:prstGeom prst="rect">
            <a:avLst/>
          </a:prstGeom>
          <a:noFill/>
          <a:ln w="9525">
            <a:noFill/>
            <a:miter/>
          </a:ln>
        </p:spPr>
        <p:txBody>
          <a:bodyPr/>
          <a:lstStyle/>
          <a:p>
            <a:pPr lvl="0"/>
            <a:r>
              <a:rPr lang="zh-CN" altLang="en-US" dirty="0"/>
              <a:t>单击此处编辑母版文本样式</a:t>
            </a:r>
          </a:p>
          <a:p>
            <a:pPr lvl="1"/>
            <a:r>
              <a:rPr lang="zh-CN" altLang="en-US" dirty="0"/>
              <a:t>第二级</a:t>
            </a:r>
          </a:p>
        </p:txBody>
      </p:sp>
      <p:sp>
        <p:nvSpPr>
          <p:cNvPr id="2" name="KSO_BT1"/>
          <p:cNvSpPr>
            <a:spLocks noGrp="1"/>
          </p:cNvSpPr>
          <p:nvPr>
            <p:ph type="title"/>
          </p:nvPr>
        </p:nvSpPr>
        <p:spPr>
          <a:xfrm>
            <a:off x="596900" y="166688"/>
            <a:ext cx="10934700" cy="641350"/>
          </a:xfrm>
          <a:prstGeom prst="rect">
            <a:avLst/>
          </a:prstGeom>
          <a:effectLst>
            <a:glow rad="139700">
              <a:schemeClr val="accent2">
                <a:satMod val="175000"/>
                <a:alpha val="40000"/>
              </a:schemeClr>
            </a:glow>
          </a:effectLst>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18620600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685800" rtl="0" eaLnBrk="1" latinLnBrk="0" hangingPunct="1">
        <a:lnSpc>
          <a:spcPct val="90000"/>
        </a:lnSpc>
        <a:spcBef>
          <a:spcPct val="0"/>
        </a:spcBef>
        <a:buNone/>
        <a:defRPr sz="3200" b="1" i="0" kern="1200" baseline="0">
          <a:solidFill>
            <a:schemeClr val="tx1"/>
          </a:solidFill>
          <a:effectLst/>
          <a:latin typeface="+mj-ea"/>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80000"/>
        <a:buFont typeface="Webdings" pitchFamily="18" charset="2"/>
        <a:buChar char="Ù"/>
        <a:defRPr lang="zh-CN" altLang="en-US" sz="2400" b="1" kern="1200" baseline="0" dirty="0" smtClean="0">
          <a:solidFill>
            <a:schemeClr val="accent1"/>
          </a:solidFill>
          <a:latin typeface="FangSong" charset="-122"/>
          <a:ea typeface="FangSong" charset="-122"/>
          <a:cs typeface="FangSong" charset="-122"/>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b="0" kern="1200" baseline="0">
          <a:solidFill>
            <a:schemeClr val="tx1"/>
          </a:solidFill>
          <a:latin typeface="FangSong" charset="-122"/>
          <a:ea typeface="FangSong" charset="-122"/>
          <a:cs typeface="FangSong" charset="-122"/>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2AFB5A8-0078-4ECD-A78A-9695B7E7F639}"/>
              </a:ext>
            </a:extLst>
          </p:cNvPr>
          <p:cNvSpPr>
            <a:spLocks noGrp="1"/>
          </p:cNvSpPr>
          <p:nvPr>
            <p:ph type="ctrTitle"/>
          </p:nvPr>
        </p:nvSpPr>
        <p:spPr/>
        <p:txBody>
          <a:bodyPr/>
          <a:lstStyle/>
          <a:p>
            <a:r>
              <a:rPr lang="zh-CN" altLang="en-US" dirty="0"/>
              <a:t>数据结构算法选讲</a:t>
            </a:r>
          </a:p>
        </p:txBody>
      </p:sp>
      <p:sp>
        <p:nvSpPr>
          <p:cNvPr id="3" name="副标题 2">
            <a:extLst>
              <a:ext uri="{FF2B5EF4-FFF2-40B4-BE49-F238E27FC236}">
                <a16:creationId xmlns:a16="http://schemas.microsoft.com/office/drawing/2014/main" xmlns="" id="{8CA76728-8BE1-43DC-BD2E-DEF023FF3313}"/>
              </a:ext>
            </a:extLst>
          </p:cNvPr>
          <p:cNvSpPr>
            <a:spLocks noGrp="1"/>
          </p:cNvSpPr>
          <p:nvPr>
            <p:ph type="subTitle" idx="1"/>
          </p:nvPr>
        </p:nvSpPr>
        <p:spPr/>
        <p:txBody>
          <a:bodyPr/>
          <a:lstStyle/>
          <a:p>
            <a:r>
              <a:rPr lang="zh-CN" altLang="en-US" dirty="0" smtClean="0"/>
              <a:t>石家庄二中</a:t>
            </a:r>
            <a:endParaRPr lang="en-US" altLang="zh-CN" dirty="0" smtClean="0"/>
          </a:p>
          <a:p>
            <a:r>
              <a:rPr lang="zh-CN" altLang="en-US" dirty="0" smtClean="0"/>
              <a:t>任</a:t>
            </a:r>
            <a:r>
              <a:rPr lang="zh-CN" altLang="en-US" dirty="0"/>
              <a:t>羽辰</a:t>
            </a:r>
          </a:p>
        </p:txBody>
      </p:sp>
    </p:spTree>
    <p:extLst>
      <p:ext uri="{BB962C8B-B14F-4D97-AF65-F5344CB8AC3E}">
        <p14:creationId xmlns:p14="http://schemas.microsoft.com/office/powerpoint/2010/main" val="1569826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5731C61-DCE5-49E3-9621-7BCD5AF037BF}"/>
              </a:ext>
            </a:extLst>
          </p:cNvPr>
          <p:cNvSpPr>
            <a:spLocks noGrp="1"/>
          </p:cNvSpPr>
          <p:nvPr>
            <p:ph type="title"/>
          </p:nvPr>
        </p:nvSpPr>
        <p:spPr/>
        <p:txBody>
          <a:bodyPr/>
          <a:lstStyle/>
          <a:p>
            <a:r>
              <a:rPr lang="en-US" altLang="zh-CN" dirty="0"/>
              <a:t>POJ 2823</a:t>
            </a:r>
            <a:endParaRPr lang="zh-CN" altLang="en-US" dirty="0"/>
          </a:p>
        </p:txBody>
      </p:sp>
      <p:graphicFrame>
        <p:nvGraphicFramePr>
          <p:cNvPr id="10" name="内容占位符 9">
            <a:extLst>
              <a:ext uri="{FF2B5EF4-FFF2-40B4-BE49-F238E27FC236}">
                <a16:creationId xmlns:a16="http://schemas.microsoft.com/office/drawing/2014/main" xmlns="" id="{2D96710E-CA80-4A78-9EF8-3D213EECD427}"/>
              </a:ext>
            </a:extLst>
          </p:cNvPr>
          <p:cNvGraphicFramePr>
            <a:graphicFrameLocks noGrp="1"/>
          </p:cNvGraphicFramePr>
          <p:nvPr>
            <p:ph idx="1"/>
            <p:extLst>
              <p:ext uri="{D42A27DB-BD31-4B8C-83A1-F6EECF244321}">
                <p14:modId xmlns:p14="http://schemas.microsoft.com/office/powerpoint/2010/main" val="756164817"/>
              </p:ext>
            </p:extLst>
          </p:nvPr>
        </p:nvGraphicFramePr>
        <p:xfrm>
          <a:off x="1537090" y="2557993"/>
          <a:ext cx="9359508" cy="3494995"/>
        </p:xfrm>
        <a:graphic>
          <a:graphicData uri="http://schemas.openxmlformats.org/drawingml/2006/table">
            <a:tbl>
              <a:tblPr/>
              <a:tblGrid>
                <a:gridCol w="3119836">
                  <a:extLst>
                    <a:ext uri="{9D8B030D-6E8A-4147-A177-3AD203B41FA5}">
                      <a16:colId xmlns:a16="http://schemas.microsoft.com/office/drawing/2014/main" xmlns="" val="3462229724"/>
                    </a:ext>
                  </a:extLst>
                </a:gridCol>
                <a:gridCol w="3119836">
                  <a:extLst>
                    <a:ext uri="{9D8B030D-6E8A-4147-A177-3AD203B41FA5}">
                      <a16:colId xmlns:a16="http://schemas.microsoft.com/office/drawing/2014/main" xmlns="" val="1924447056"/>
                    </a:ext>
                  </a:extLst>
                </a:gridCol>
                <a:gridCol w="3119836">
                  <a:extLst>
                    <a:ext uri="{9D8B030D-6E8A-4147-A177-3AD203B41FA5}">
                      <a16:colId xmlns:a16="http://schemas.microsoft.com/office/drawing/2014/main" xmlns="" val="228062009"/>
                    </a:ext>
                  </a:extLst>
                </a:gridCol>
              </a:tblGrid>
              <a:tr h="303913">
                <a:tc>
                  <a:txBody>
                    <a:bodyPr/>
                    <a:lstStyle/>
                    <a:p>
                      <a:pPr algn="ctr"/>
                      <a:r>
                        <a:rPr lang="en-US" sz="1400"/>
                        <a:t>Window position</a:t>
                      </a:r>
                    </a:p>
                  </a:txBody>
                  <a:tcPr marL="72128" marR="72128" marT="36064" marB="36064" anchor="ctr">
                    <a:lnL>
                      <a:noFill/>
                    </a:lnL>
                    <a:lnR>
                      <a:noFill/>
                    </a:lnR>
                    <a:lnT>
                      <a:noFill/>
                    </a:lnT>
                    <a:lnB>
                      <a:noFill/>
                    </a:lnB>
                  </a:tcPr>
                </a:tc>
                <a:tc>
                  <a:txBody>
                    <a:bodyPr/>
                    <a:lstStyle/>
                    <a:p>
                      <a:pPr algn="ctr"/>
                      <a:r>
                        <a:rPr lang="en-US" sz="1400"/>
                        <a:t>Minimum value</a:t>
                      </a:r>
                    </a:p>
                  </a:txBody>
                  <a:tcPr marL="72128" marR="72128" marT="36064" marB="36064" anchor="ctr">
                    <a:lnL>
                      <a:noFill/>
                    </a:lnL>
                    <a:lnR>
                      <a:noFill/>
                    </a:lnR>
                    <a:lnT>
                      <a:noFill/>
                    </a:lnT>
                    <a:lnB>
                      <a:noFill/>
                    </a:lnB>
                  </a:tcPr>
                </a:tc>
                <a:tc>
                  <a:txBody>
                    <a:bodyPr/>
                    <a:lstStyle/>
                    <a:p>
                      <a:pPr algn="ctr"/>
                      <a:r>
                        <a:rPr lang="en-US" sz="1400"/>
                        <a:t>Maximum value</a:t>
                      </a:r>
                    </a:p>
                  </a:txBody>
                  <a:tcPr marL="72128" marR="72128" marT="36064" marB="36064" anchor="ctr">
                    <a:lnL>
                      <a:noFill/>
                    </a:lnL>
                    <a:lnR>
                      <a:noFill/>
                    </a:lnR>
                    <a:lnT>
                      <a:noFill/>
                    </a:lnT>
                    <a:lnB>
                      <a:noFill/>
                    </a:lnB>
                  </a:tcPr>
                </a:tc>
                <a:extLst>
                  <a:ext uri="{0D108BD9-81ED-4DB2-BD59-A6C34878D82A}">
                    <a16:rowId xmlns:a16="http://schemas.microsoft.com/office/drawing/2014/main" xmlns="" val="3595327112"/>
                  </a:ext>
                </a:extLst>
              </a:tr>
              <a:tr h="531847">
                <a:tc>
                  <a:txBody>
                    <a:bodyPr/>
                    <a:lstStyle/>
                    <a:p>
                      <a:r>
                        <a:rPr lang="en-US" altLang="zh-CN" sz="1400">
                          <a:latin typeface="Courier New,Courier,monospace"/>
                        </a:rPr>
                        <a:t>[1  3  -1] -3  5  3  6  7 </a:t>
                      </a:r>
                      <a:endParaRPr lang="zh-CN" altLang="en-US" sz="1400"/>
                    </a:p>
                  </a:txBody>
                  <a:tcPr marL="72128" marR="72128" marT="36064" marB="36064" anchor="ctr">
                    <a:lnL>
                      <a:noFill/>
                    </a:lnL>
                    <a:lnR>
                      <a:noFill/>
                    </a:lnR>
                    <a:lnT>
                      <a:noFill/>
                    </a:lnT>
                    <a:lnB>
                      <a:noFill/>
                    </a:lnB>
                  </a:tcPr>
                </a:tc>
                <a:tc>
                  <a:txBody>
                    <a:bodyPr/>
                    <a:lstStyle/>
                    <a:p>
                      <a:pPr algn="r"/>
                      <a:r>
                        <a:rPr lang="en-US" altLang="zh-CN" sz="1400">
                          <a:latin typeface="Courier New,Courier,monospace"/>
                        </a:rPr>
                        <a:t>-1</a:t>
                      </a:r>
                      <a:endParaRPr lang="zh-CN" altLang="en-US" sz="1400"/>
                    </a:p>
                  </a:txBody>
                  <a:tcPr marL="72128" marR="72128" marT="36064" marB="36064" anchor="ctr">
                    <a:lnL>
                      <a:noFill/>
                    </a:lnL>
                    <a:lnR>
                      <a:noFill/>
                    </a:lnR>
                    <a:lnT>
                      <a:noFill/>
                    </a:lnT>
                    <a:lnB>
                      <a:noFill/>
                    </a:lnB>
                  </a:tcPr>
                </a:tc>
                <a:tc>
                  <a:txBody>
                    <a:bodyPr/>
                    <a:lstStyle/>
                    <a:p>
                      <a:pPr algn="r"/>
                      <a:r>
                        <a:rPr lang="en-US" altLang="zh-CN" sz="1400">
                          <a:latin typeface="Courier New,Courier,monospace"/>
                        </a:rPr>
                        <a:t>3</a:t>
                      </a:r>
                      <a:endParaRPr lang="zh-CN" altLang="en-US" sz="1400"/>
                    </a:p>
                  </a:txBody>
                  <a:tcPr marL="72128" marR="72128" marT="36064" marB="36064" anchor="ctr">
                    <a:lnL>
                      <a:noFill/>
                    </a:lnL>
                    <a:lnR>
                      <a:noFill/>
                    </a:lnR>
                    <a:lnT>
                      <a:noFill/>
                    </a:lnT>
                    <a:lnB>
                      <a:noFill/>
                    </a:lnB>
                  </a:tcPr>
                </a:tc>
                <a:extLst>
                  <a:ext uri="{0D108BD9-81ED-4DB2-BD59-A6C34878D82A}">
                    <a16:rowId xmlns:a16="http://schemas.microsoft.com/office/drawing/2014/main" xmlns="" val="3264524024"/>
                  </a:ext>
                </a:extLst>
              </a:tr>
              <a:tr h="531847">
                <a:tc>
                  <a:txBody>
                    <a:bodyPr/>
                    <a:lstStyle/>
                    <a:p>
                      <a:r>
                        <a:rPr lang="zh-CN" altLang="en-US" sz="1400">
                          <a:latin typeface="Courier New,Courier,monospace"/>
                        </a:rPr>
                        <a:t> </a:t>
                      </a:r>
                      <a:r>
                        <a:rPr lang="en-US" altLang="zh-CN" sz="1400">
                          <a:latin typeface="Courier New,Courier,monospace"/>
                        </a:rPr>
                        <a:t>1 [3  -1  -3] 5  3  6  7 </a:t>
                      </a:r>
                      <a:endParaRPr lang="zh-CN" altLang="en-US" sz="1400"/>
                    </a:p>
                  </a:txBody>
                  <a:tcPr marL="72128" marR="72128" marT="36064" marB="36064" anchor="ctr">
                    <a:lnL>
                      <a:noFill/>
                    </a:lnL>
                    <a:lnR>
                      <a:noFill/>
                    </a:lnR>
                    <a:lnT>
                      <a:noFill/>
                    </a:lnT>
                    <a:lnB>
                      <a:noFill/>
                    </a:lnB>
                  </a:tcPr>
                </a:tc>
                <a:tc>
                  <a:txBody>
                    <a:bodyPr/>
                    <a:lstStyle/>
                    <a:p>
                      <a:pPr algn="r"/>
                      <a:r>
                        <a:rPr lang="en-US" altLang="zh-CN" sz="1400" dirty="0">
                          <a:latin typeface="Courier New,Courier,monospace"/>
                        </a:rPr>
                        <a:t>-3</a:t>
                      </a:r>
                      <a:endParaRPr lang="zh-CN" altLang="en-US" sz="1400" dirty="0"/>
                    </a:p>
                  </a:txBody>
                  <a:tcPr marL="72128" marR="72128" marT="36064" marB="36064" anchor="ctr">
                    <a:lnL>
                      <a:noFill/>
                    </a:lnL>
                    <a:lnR>
                      <a:noFill/>
                    </a:lnR>
                    <a:lnT>
                      <a:noFill/>
                    </a:lnT>
                    <a:lnB>
                      <a:noFill/>
                    </a:lnB>
                  </a:tcPr>
                </a:tc>
                <a:tc>
                  <a:txBody>
                    <a:bodyPr/>
                    <a:lstStyle/>
                    <a:p>
                      <a:pPr algn="r"/>
                      <a:r>
                        <a:rPr lang="en-US" altLang="zh-CN" sz="1400">
                          <a:latin typeface="Courier New,Courier,monospace"/>
                        </a:rPr>
                        <a:t>3</a:t>
                      </a:r>
                      <a:endParaRPr lang="zh-CN" altLang="en-US" sz="1400"/>
                    </a:p>
                  </a:txBody>
                  <a:tcPr marL="72128" marR="72128" marT="36064" marB="36064" anchor="ctr">
                    <a:lnL>
                      <a:noFill/>
                    </a:lnL>
                    <a:lnR>
                      <a:noFill/>
                    </a:lnR>
                    <a:lnT>
                      <a:noFill/>
                    </a:lnT>
                    <a:lnB>
                      <a:noFill/>
                    </a:lnB>
                  </a:tcPr>
                </a:tc>
                <a:extLst>
                  <a:ext uri="{0D108BD9-81ED-4DB2-BD59-A6C34878D82A}">
                    <a16:rowId xmlns:a16="http://schemas.microsoft.com/office/drawing/2014/main" xmlns="" val="3368358941"/>
                  </a:ext>
                </a:extLst>
              </a:tr>
              <a:tr h="531847">
                <a:tc>
                  <a:txBody>
                    <a:bodyPr/>
                    <a:lstStyle/>
                    <a:p>
                      <a:r>
                        <a:rPr lang="zh-CN" altLang="en-US" sz="1400" dirty="0">
                          <a:latin typeface="Courier New,Courier,monospace"/>
                        </a:rPr>
                        <a:t> </a:t>
                      </a:r>
                      <a:r>
                        <a:rPr lang="en-US" altLang="zh-CN" sz="1400" dirty="0">
                          <a:latin typeface="Courier New,Courier,monospace"/>
                        </a:rPr>
                        <a:t>1  3 [-1  -3  5] 3  6  7 </a:t>
                      </a:r>
                      <a:endParaRPr lang="zh-CN" altLang="en-US" sz="1400" dirty="0"/>
                    </a:p>
                  </a:txBody>
                  <a:tcPr marL="72128" marR="72128" marT="36064" marB="36064" anchor="ctr">
                    <a:lnL>
                      <a:noFill/>
                    </a:lnL>
                    <a:lnR>
                      <a:noFill/>
                    </a:lnR>
                    <a:lnT>
                      <a:noFill/>
                    </a:lnT>
                    <a:lnB>
                      <a:noFill/>
                    </a:lnB>
                  </a:tcPr>
                </a:tc>
                <a:tc>
                  <a:txBody>
                    <a:bodyPr/>
                    <a:lstStyle/>
                    <a:p>
                      <a:pPr algn="r"/>
                      <a:r>
                        <a:rPr lang="en-US" altLang="zh-CN" sz="1400">
                          <a:latin typeface="Courier New,Courier,monospace"/>
                        </a:rPr>
                        <a:t>-3</a:t>
                      </a:r>
                      <a:endParaRPr lang="zh-CN" altLang="en-US" sz="1400"/>
                    </a:p>
                  </a:txBody>
                  <a:tcPr marL="72128" marR="72128" marT="36064" marB="36064" anchor="ctr">
                    <a:lnL>
                      <a:noFill/>
                    </a:lnL>
                    <a:lnR>
                      <a:noFill/>
                    </a:lnR>
                    <a:lnT>
                      <a:noFill/>
                    </a:lnT>
                    <a:lnB>
                      <a:noFill/>
                    </a:lnB>
                  </a:tcPr>
                </a:tc>
                <a:tc>
                  <a:txBody>
                    <a:bodyPr/>
                    <a:lstStyle/>
                    <a:p>
                      <a:pPr algn="r"/>
                      <a:r>
                        <a:rPr lang="en-US" altLang="zh-CN" sz="1400">
                          <a:latin typeface="Courier New,Courier,monospace"/>
                        </a:rPr>
                        <a:t>5</a:t>
                      </a:r>
                      <a:endParaRPr lang="zh-CN" altLang="en-US" sz="1400"/>
                    </a:p>
                  </a:txBody>
                  <a:tcPr marL="72128" marR="72128" marT="36064" marB="36064" anchor="ctr">
                    <a:lnL>
                      <a:noFill/>
                    </a:lnL>
                    <a:lnR>
                      <a:noFill/>
                    </a:lnR>
                    <a:lnT>
                      <a:noFill/>
                    </a:lnT>
                    <a:lnB>
                      <a:noFill/>
                    </a:lnB>
                  </a:tcPr>
                </a:tc>
                <a:extLst>
                  <a:ext uri="{0D108BD9-81ED-4DB2-BD59-A6C34878D82A}">
                    <a16:rowId xmlns:a16="http://schemas.microsoft.com/office/drawing/2014/main" xmlns="" val="908038777"/>
                  </a:ext>
                </a:extLst>
              </a:tr>
              <a:tr h="531847">
                <a:tc>
                  <a:txBody>
                    <a:bodyPr/>
                    <a:lstStyle/>
                    <a:p>
                      <a:r>
                        <a:rPr lang="zh-CN" altLang="en-US" sz="1400">
                          <a:latin typeface="Courier New,Courier,monospace"/>
                        </a:rPr>
                        <a:t> </a:t>
                      </a:r>
                      <a:r>
                        <a:rPr lang="en-US" altLang="zh-CN" sz="1400">
                          <a:latin typeface="Courier New,Courier,monospace"/>
                        </a:rPr>
                        <a:t>1  3  -1 [-3  5  3] 6  7 </a:t>
                      </a:r>
                      <a:endParaRPr lang="zh-CN" altLang="en-US" sz="1400"/>
                    </a:p>
                  </a:txBody>
                  <a:tcPr marL="72128" marR="72128" marT="36064" marB="36064" anchor="ctr">
                    <a:lnL>
                      <a:noFill/>
                    </a:lnL>
                    <a:lnR>
                      <a:noFill/>
                    </a:lnR>
                    <a:lnT>
                      <a:noFill/>
                    </a:lnT>
                    <a:lnB>
                      <a:noFill/>
                    </a:lnB>
                  </a:tcPr>
                </a:tc>
                <a:tc>
                  <a:txBody>
                    <a:bodyPr/>
                    <a:lstStyle/>
                    <a:p>
                      <a:pPr algn="r"/>
                      <a:r>
                        <a:rPr lang="en-US" altLang="zh-CN" sz="1400">
                          <a:latin typeface="Courier New,Courier,monospace"/>
                        </a:rPr>
                        <a:t>-3</a:t>
                      </a:r>
                      <a:endParaRPr lang="zh-CN" altLang="en-US" sz="1400"/>
                    </a:p>
                  </a:txBody>
                  <a:tcPr marL="72128" marR="72128" marT="36064" marB="36064" anchor="ctr">
                    <a:lnL>
                      <a:noFill/>
                    </a:lnL>
                    <a:lnR>
                      <a:noFill/>
                    </a:lnR>
                    <a:lnT>
                      <a:noFill/>
                    </a:lnT>
                    <a:lnB>
                      <a:noFill/>
                    </a:lnB>
                  </a:tcPr>
                </a:tc>
                <a:tc>
                  <a:txBody>
                    <a:bodyPr/>
                    <a:lstStyle/>
                    <a:p>
                      <a:pPr algn="r"/>
                      <a:r>
                        <a:rPr lang="en-US" altLang="zh-CN" sz="1400">
                          <a:latin typeface="Courier New,Courier,monospace"/>
                        </a:rPr>
                        <a:t>5</a:t>
                      </a:r>
                      <a:endParaRPr lang="zh-CN" altLang="en-US" sz="1400"/>
                    </a:p>
                  </a:txBody>
                  <a:tcPr marL="72128" marR="72128" marT="36064" marB="36064" anchor="ctr">
                    <a:lnL>
                      <a:noFill/>
                    </a:lnL>
                    <a:lnR>
                      <a:noFill/>
                    </a:lnR>
                    <a:lnT>
                      <a:noFill/>
                    </a:lnT>
                    <a:lnB>
                      <a:noFill/>
                    </a:lnB>
                  </a:tcPr>
                </a:tc>
                <a:extLst>
                  <a:ext uri="{0D108BD9-81ED-4DB2-BD59-A6C34878D82A}">
                    <a16:rowId xmlns:a16="http://schemas.microsoft.com/office/drawing/2014/main" xmlns="" val="251263548"/>
                  </a:ext>
                </a:extLst>
              </a:tr>
              <a:tr h="531847">
                <a:tc>
                  <a:txBody>
                    <a:bodyPr/>
                    <a:lstStyle/>
                    <a:p>
                      <a:r>
                        <a:rPr lang="zh-CN" altLang="en-US" sz="1400">
                          <a:latin typeface="Courier New,Courier,monospace"/>
                        </a:rPr>
                        <a:t> </a:t>
                      </a:r>
                      <a:r>
                        <a:rPr lang="en-US" altLang="zh-CN" sz="1400">
                          <a:latin typeface="Courier New,Courier,monospace"/>
                        </a:rPr>
                        <a:t>1  3  -1  -3 [5  3  6] 7 </a:t>
                      </a:r>
                      <a:endParaRPr lang="zh-CN" altLang="en-US" sz="1400"/>
                    </a:p>
                  </a:txBody>
                  <a:tcPr marL="72128" marR="72128" marT="36064" marB="36064" anchor="ctr">
                    <a:lnL>
                      <a:noFill/>
                    </a:lnL>
                    <a:lnR>
                      <a:noFill/>
                    </a:lnR>
                    <a:lnT>
                      <a:noFill/>
                    </a:lnT>
                    <a:lnB>
                      <a:noFill/>
                    </a:lnB>
                  </a:tcPr>
                </a:tc>
                <a:tc>
                  <a:txBody>
                    <a:bodyPr/>
                    <a:lstStyle/>
                    <a:p>
                      <a:pPr algn="r"/>
                      <a:r>
                        <a:rPr lang="en-US" altLang="zh-CN" sz="1400">
                          <a:latin typeface="Courier New,Courier,monospace"/>
                        </a:rPr>
                        <a:t>3</a:t>
                      </a:r>
                      <a:endParaRPr lang="zh-CN" altLang="en-US" sz="1400"/>
                    </a:p>
                  </a:txBody>
                  <a:tcPr marL="72128" marR="72128" marT="36064" marB="36064" anchor="ctr">
                    <a:lnL>
                      <a:noFill/>
                    </a:lnL>
                    <a:lnR>
                      <a:noFill/>
                    </a:lnR>
                    <a:lnT>
                      <a:noFill/>
                    </a:lnT>
                    <a:lnB>
                      <a:noFill/>
                    </a:lnB>
                  </a:tcPr>
                </a:tc>
                <a:tc>
                  <a:txBody>
                    <a:bodyPr/>
                    <a:lstStyle/>
                    <a:p>
                      <a:pPr algn="r"/>
                      <a:r>
                        <a:rPr lang="en-US" altLang="zh-CN" sz="1400">
                          <a:latin typeface="Courier New,Courier,monospace"/>
                        </a:rPr>
                        <a:t>6</a:t>
                      </a:r>
                      <a:endParaRPr lang="zh-CN" altLang="en-US" sz="1400"/>
                    </a:p>
                  </a:txBody>
                  <a:tcPr marL="72128" marR="72128" marT="36064" marB="36064" anchor="ctr">
                    <a:lnL>
                      <a:noFill/>
                    </a:lnL>
                    <a:lnR>
                      <a:noFill/>
                    </a:lnR>
                    <a:lnT>
                      <a:noFill/>
                    </a:lnT>
                    <a:lnB>
                      <a:noFill/>
                    </a:lnB>
                  </a:tcPr>
                </a:tc>
                <a:extLst>
                  <a:ext uri="{0D108BD9-81ED-4DB2-BD59-A6C34878D82A}">
                    <a16:rowId xmlns:a16="http://schemas.microsoft.com/office/drawing/2014/main" xmlns="" val="2158023799"/>
                  </a:ext>
                </a:extLst>
              </a:tr>
              <a:tr h="531847">
                <a:tc>
                  <a:txBody>
                    <a:bodyPr/>
                    <a:lstStyle/>
                    <a:p>
                      <a:r>
                        <a:rPr lang="zh-CN" altLang="en-US" sz="1400">
                          <a:latin typeface="Courier New,Courier,monospace"/>
                        </a:rPr>
                        <a:t> </a:t>
                      </a:r>
                      <a:r>
                        <a:rPr lang="en-US" altLang="zh-CN" sz="1400">
                          <a:latin typeface="Courier New,Courier,monospace"/>
                        </a:rPr>
                        <a:t>1  3  -1  -3  5 [3  6  7]</a:t>
                      </a:r>
                      <a:endParaRPr lang="zh-CN" altLang="en-US" sz="1400"/>
                    </a:p>
                  </a:txBody>
                  <a:tcPr marL="72128" marR="72128" marT="36064" marB="36064" anchor="ctr">
                    <a:lnL>
                      <a:noFill/>
                    </a:lnL>
                    <a:lnR>
                      <a:noFill/>
                    </a:lnR>
                    <a:lnT>
                      <a:noFill/>
                    </a:lnT>
                    <a:lnB>
                      <a:noFill/>
                    </a:lnB>
                  </a:tcPr>
                </a:tc>
                <a:tc>
                  <a:txBody>
                    <a:bodyPr/>
                    <a:lstStyle/>
                    <a:p>
                      <a:pPr algn="r"/>
                      <a:r>
                        <a:rPr lang="en-US" altLang="zh-CN" sz="1400">
                          <a:latin typeface="Courier New,Courier,monospace"/>
                        </a:rPr>
                        <a:t>3</a:t>
                      </a:r>
                      <a:endParaRPr lang="zh-CN" altLang="en-US" sz="1400"/>
                    </a:p>
                  </a:txBody>
                  <a:tcPr marL="72128" marR="72128" marT="36064" marB="36064" anchor="ctr">
                    <a:lnL>
                      <a:noFill/>
                    </a:lnL>
                    <a:lnR>
                      <a:noFill/>
                    </a:lnR>
                    <a:lnT>
                      <a:noFill/>
                    </a:lnT>
                    <a:lnB>
                      <a:noFill/>
                    </a:lnB>
                  </a:tcPr>
                </a:tc>
                <a:tc>
                  <a:txBody>
                    <a:bodyPr/>
                    <a:lstStyle/>
                    <a:p>
                      <a:pPr algn="r"/>
                      <a:r>
                        <a:rPr lang="en-US" altLang="zh-CN" sz="1400" dirty="0">
                          <a:latin typeface="Courier New,Courier,monospace"/>
                        </a:rPr>
                        <a:t>7</a:t>
                      </a:r>
                      <a:endParaRPr lang="zh-CN" altLang="en-US" sz="1400" dirty="0"/>
                    </a:p>
                  </a:txBody>
                  <a:tcPr marL="72128" marR="72128" marT="36064" marB="36064" anchor="ctr">
                    <a:lnL>
                      <a:noFill/>
                    </a:lnL>
                    <a:lnR>
                      <a:noFill/>
                    </a:lnR>
                    <a:lnT>
                      <a:noFill/>
                    </a:lnT>
                    <a:lnB>
                      <a:noFill/>
                    </a:lnB>
                  </a:tcPr>
                </a:tc>
                <a:extLst>
                  <a:ext uri="{0D108BD9-81ED-4DB2-BD59-A6C34878D82A}">
                    <a16:rowId xmlns:a16="http://schemas.microsoft.com/office/drawing/2014/main" xmlns="" val="3514822387"/>
                  </a:ext>
                </a:extLst>
              </a:tr>
            </a:tbl>
          </a:graphicData>
        </a:graphic>
      </p:graphicFrame>
      <p:pic>
        <p:nvPicPr>
          <p:cNvPr id="1025" name="DefaultOcx">
            <a:extLst>
              <a:ext uri="{FF2B5EF4-FFF2-40B4-BE49-F238E27FC236}">
                <a16:creationId xmlns:a16="http://schemas.microsoft.com/office/drawing/2014/main" xmlns="" id="{CC5636C7-129C-4DAD-8618-0F694B58A21A}"/>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7336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4BA9ECC-14A6-446E-9AFB-9C8C997C9573}"/>
              </a:ext>
            </a:extLst>
          </p:cNvPr>
          <p:cNvSpPr>
            <a:spLocks noGrp="1"/>
          </p:cNvSpPr>
          <p:nvPr>
            <p:ph type="title"/>
          </p:nvPr>
        </p:nvSpPr>
        <p:spPr/>
        <p:txBody>
          <a:bodyPr/>
          <a:lstStyle/>
          <a:p>
            <a:r>
              <a:rPr lang="en-US" altLang="zh-CN" dirty="0"/>
              <a:t>POJ 2823</a:t>
            </a:r>
            <a:endParaRPr lang="zh-CN" altLang="en-US" dirty="0"/>
          </a:p>
        </p:txBody>
      </p:sp>
      <p:sp>
        <p:nvSpPr>
          <p:cNvPr id="3" name="内容占位符 2">
            <a:extLst>
              <a:ext uri="{FF2B5EF4-FFF2-40B4-BE49-F238E27FC236}">
                <a16:creationId xmlns:a16="http://schemas.microsoft.com/office/drawing/2014/main" xmlns="" id="{D2964BE6-851A-4DF3-94CB-B9C9B448FCD3}"/>
              </a:ext>
            </a:extLst>
          </p:cNvPr>
          <p:cNvSpPr>
            <a:spLocks noGrp="1"/>
          </p:cNvSpPr>
          <p:nvPr>
            <p:ph idx="1"/>
          </p:nvPr>
        </p:nvSpPr>
        <p:spPr/>
        <p:txBody>
          <a:bodyPr>
            <a:normAutofit fontScale="92500" lnSpcReduction="20000"/>
          </a:bodyPr>
          <a:lstStyle/>
          <a:p>
            <a:r>
              <a:rPr lang="zh-CN" altLang="en-US" dirty="0"/>
              <a:t>思路：</a:t>
            </a:r>
            <a:endParaRPr lang="en-US" altLang="zh-CN" dirty="0"/>
          </a:p>
          <a:p>
            <a:r>
              <a:rPr lang="zh-CN" altLang="en-US" dirty="0"/>
              <a:t>（以最小值为例）</a:t>
            </a:r>
            <a:endParaRPr lang="en-US" altLang="zh-CN" dirty="0"/>
          </a:p>
          <a:p>
            <a:r>
              <a:rPr lang="zh-CN" altLang="en-US" dirty="0"/>
              <a:t>先将前</a:t>
            </a:r>
            <a:r>
              <a:rPr lang="en-US" altLang="zh-CN" dirty="0"/>
              <a:t>k</a:t>
            </a:r>
            <a:r>
              <a:rPr lang="zh-CN" altLang="en-US" dirty="0"/>
              <a:t>个元素入队，此后每次在队尾加入</a:t>
            </a:r>
            <a:r>
              <a:rPr lang="en-US" altLang="zh-CN" dirty="0"/>
              <a:t>a[k+1...n]</a:t>
            </a:r>
            <a:r>
              <a:rPr lang="zh-CN" altLang="en-US" dirty="0"/>
              <a:t>，在插入元素中同时进行以下操作：</a:t>
            </a:r>
          </a:p>
          <a:p>
            <a:r>
              <a:rPr lang="en-US" altLang="zh-CN" b="1" dirty="0"/>
              <a:t>1</a:t>
            </a:r>
            <a:r>
              <a:rPr lang="zh-CN" altLang="en-US" b="1" dirty="0"/>
              <a:t>、将队尾所有大于</a:t>
            </a:r>
            <a:r>
              <a:rPr lang="en-US" altLang="zh-CN" b="1" dirty="0"/>
              <a:t>a[</a:t>
            </a:r>
            <a:r>
              <a:rPr lang="en-US" altLang="zh-CN" b="1" dirty="0" err="1"/>
              <a:t>i</a:t>
            </a:r>
            <a:r>
              <a:rPr lang="en-US" altLang="zh-CN" b="1" dirty="0"/>
              <a:t>]</a:t>
            </a:r>
            <a:r>
              <a:rPr lang="zh-CN" altLang="en-US" b="1" dirty="0"/>
              <a:t>的值弹出队列</a:t>
            </a:r>
            <a:endParaRPr lang="zh-CN" altLang="en-US" dirty="0"/>
          </a:p>
          <a:p>
            <a:r>
              <a:rPr lang="en-US" altLang="zh-CN" b="1" dirty="0"/>
              <a:t>2</a:t>
            </a:r>
            <a:r>
              <a:rPr lang="zh-CN" altLang="en-US" b="1" dirty="0"/>
              <a:t>、插入</a:t>
            </a:r>
            <a:r>
              <a:rPr lang="en-US" altLang="zh-CN" b="1" dirty="0"/>
              <a:t>a[</a:t>
            </a:r>
            <a:r>
              <a:rPr lang="en-US" altLang="zh-CN" b="1" dirty="0" err="1"/>
              <a:t>i</a:t>
            </a:r>
            <a:r>
              <a:rPr lang="en-US" altLang="zh-CN" b="1" dirty="0"/>
              <a:t>]</a:t>
            </a:r>
            <a:r>
              <a:rPr lang="zh-CN" altLang="en-US" b="1" dirty="0"/>
              <a:t>到队尾</a:t>
            </a:r>
            <a:endParaRPr lang="zh-CN" altLang="en-US" dirty="0"/>
          </a:p>
          <a:p>
            <a:r>
              <a:rPr lang="en-US" altLang="zh-CN" b="1" dirty="0"/>
              <a:t>3</a:t>
            </a:r>
            <a:r>
              <a:rPr lang="zh-CN" altLang="en-US" b="1" dirty="0"/>
              <a:t>、判断队首元素位置是否超出</a:t>
            </a:r>
            <a:r>
              <a:rPr lang="en-US" altLang="zh-CN" b="1" dirty="0" err="1"/>
              <a:t>i</a:t>
            </a:r>
            <a:r>
              <a:rPr lang="en-US" altLang="zh-CN" b="1" dirty="0"/>
              <a:t>-k</a:t>
            </a:r>
          </a:p>
          <a:p>
            <a:r>
              <a:rPr lang="zh-CN" altLang="en-US" dirty="0"/>
              <a:t>队首即为答案</a:t>
            </a:r>
          </a:p>
          <a:p>
            <a:endParaRPr lang="zh-CN" altLang="en-US" dirty="0"/>
          </a:p>
        </p:txBody>
      </p:sp>
    </p:spTree>
    <p:extLst>
      <p:ext uri="{BB962C8B-B14F-4D97-AF65-F5344CB8AC3E}">
        <p14:creationId xmlns:p14="http://schemas.microsoft.com/office/powerpoint/2010/main" val="4262302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xmlns="" id="{4A46488B-60EB-46E5-9D36-C61B31B5D483}"/>
              </a:ext>
            </a:extLst>
          </p:cNvPr>
          <p:cNvSpPr>
            <a:spLocks noChangeArrowheads="1"/>
          </p:cNvSpPr>
          <p:nvPr/>
        </p:nvSpPr>
        <p:spPr bwMode="auto">
          <a:xfrm>
            <a:off x="711980" y="638824"/>
            <a:ext cx="10283252" cy="542327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3174" rIns="19044" bIns="3174"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888888"/>
                </a:solidFill>
                <a:effectLst/>
                <a:latin typeface="Courier New" panose="02070309020205020404" pitchFamily="49" charset="0"/>
                <a:cs typeface="Courier New" panose="02070309020205020404" pitchFamily="49" charset="0"/>
              </a:rPr>
              <a:t>//By SiriusRen</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2B91AF"/>
                </a:solidFill>
                <a:effectLst/>
                <a:latin typeface="Courier New" panose="02070309020205020404" pitchFamily="49" charset="0"/>
                <a:cs typeface="Courier New" panose="02070309020205020404" pitchFamily="49" charset="0"/>
              </a:rPr>
              <a:t>#include &lt;deque&gt;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2B91AF"/>
                </a:solidFill>
                <a:effectLst/>
                <a:latin typeface="Courier New" panose="02070309020205020404" pitchFamily="49" charset="0"/>
                <a:cs typeface="Courier New" panose="02070309020205020404" pitchFamily="49" charset="0"/>
              </a:rPr>
              <a:t>#include &lt;cstdio&gt;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using</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namespace</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std</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n,m,a[</a:t>
            </a:r>
            <a:r>
              <a:rPr kumimoji="0" lang="zh-CN" altLang="zh-CN"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1000500</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struct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Node</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pos,weight;Node(){}Node(</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y){pos=x,weight=y;}}ans[</a:t>
            </a:r>
            <a:r>
              <a:rPr kumimoji="0" lang="zh-CN" altLang="zh-CN"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1000500</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deque</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&lt;Node&gt;maxx,minn;</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main</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scanf</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"%d%d"</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,&amp;n,&amp;m);</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for</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r>
              <a:rPr kumimoji="0" lang="zh-CN" altLang="zh-CN"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1</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;i&lt;=n;i++)</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scanf</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"%d"</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,&amp;a[i]);</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for</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r>
              <a:rPr kumimoji="0" lang="zh-CN" altLang="zh-CN"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1</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;i&lt;=n;i++){</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if</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(!maxx.empty()&amp;&amp;maxx.front().pos+m&lt;=i)maxx.pop_front();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if</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(!minn.empty()&amp;&amp;minn.front().pos+m&lt;=i)minn.pop_front();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while</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(!maxx.empty()&amp;&amp;maxx.back().weight&lt;=a[i])maxx.pop_back();</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while</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(!minn.empty()&amp;&amp;minn.back().weight&gt;=a[i])minn.pop_back();</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maxx.push_back(Node(i,a[i]))</a:t>
            </a:r>
            <a:r>
              <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minn.push_back(Node(i,a[i]));</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ans[i].pos=maxx.front().weight,ans[i].weight=minn.front().weight;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for</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i=m;i&lt;=n;i++)</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printf</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"%d "</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,ans[i].weight);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putchar</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'\n</a:t>
            </a:r>
            <a:r>
              <a:rPr kumimoji="0" lang="en-US"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for</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i=m;i&lt;=n;i++)</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printf</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"%d "</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,ans[i].pos);</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1190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64B7A21-A272-42F4-AA0A-52E2075BD212}"/>
              </a:ext>
            </a:extLst>
          </p:cNvPr>
          <p:cNvSpPr>
            <a:spLocks noGrp="1"/>
          </p:cNvSpPr>
          <p:nvPr>
            <p:ph type="title"/>
          </p:nvPr>
        </p:nvSpPr>
        <p:spPr/>
        <p:txBody>
          <a:bodyPr/>
          <a:lstStyle/>
          <a:p>
            <a:r>
              <a:rPr lang="en-US" altLang="zh-CN" dirty="0"/>
              <a:t>POJ 2373 </a:t>
            </a:r>
            <a:endParaRPr lang="zh-CN" altLang="en-US" dirty="0"/>
          </a:p>
        </p:txBody>
      </p:sp>
      <p:pic>
        <p:nvPicPr>
          <p:cNvPr id="2050" name="Picture 2" descr="这里写图片描述">
            <a:extLst>
              <a:ext uri="{FF2B5EF4-FFF2-40B4-BE49-F238E27FC236}">
                <a16:creationId xmlns:a16="http://schemas.microsoft.com/office/drawing/2014/main" xmlns="" id="{613400E7-96A3-43D5-88F7-AB2E6E0AA03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37986" y="2570849"/>
            <a:ext cx="9089803" cy="3186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265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61739B9-2791-4C68-8582-033E02BB056A}"/>
              </a:ext>
            </a:extLst>
          </p:cNvPr>
          <p:cNvSpPr>
            <a:spLocks noGrp="1"/>
          </p:cNvSpPr>
          <p:nvPr>
            <p:ph type="title"/>
          </p:nvPr>
        </p:nvSpPr>
        <p:spPr/>
        <p:txBody>
          <a:bodyPr/>
          <a:lstStyle/>
          <a:p>
            <a:r>
              <a:rPr lang="en-US" altLang="zh-CN" dirty="0"/>
              <a:t>POJ 2373</a:t>
            </a:r>
            <a:endParaRPr lang="zh-CN" altLang="en-US" dirty="0"/>
          </a:p>
        </p:txBody>
      </p:sp>
      <p:pic>
        <p:nvPicPr>
          <p:cNvPr id="3074" name="Picture 2" descr="这里写图片描述">
            <a:extLst>
              <a:ext uri="{FF2B5EF4-FFF2-40B4-BE49-F238E27FC236}">
                <a16:creationId xmlns:a16="http://schemas.microsoft.com/office/drawing/2014/main" xmlns="" id="{DD4AB292-7FEF-4D4A-B3FA-80563265548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 r="511" b="9715"/>
          <a:stretch/>
        </p:blipFill>
        <p:spPr bwMode="auto">
          <a:xfrm>
            <a:off x="2605351" y="2486747"/>
            <a:ext cx="5991847" cy="3629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115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EE6D87-B420-4912-ADA2-09B8136955A5}"/>
              </a:ext>
            </a:extLst>
          </p:cNvPr>
          <p:cNvSpPr>
            <a:spLocks noGrp="1"/>
          </p:cNvSpPr>
          <p:nvPr>
            <p:ph type="title"/>
          </p:nvPr>
        </p:nvSpPr>
        <p:spPr/>
        <p:txBody>
          <a:bodyPr/>
          <a:lstStyle/>
          <a:p>
            <a:r>
              <a:rPr lang="en-US" altLang="zh-CN" dirty="0"/>
              <a:t>POJ 2373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8E296CDA-5F5C-4183-BC1D-75088B59716C}"/>
                  </a:ext>
                </a:extLst>
              </p:cNvPr>
              <p:cNvSpPr>
                <a:spLocks noGrp="1"/>
              </p:cNvSpPr>
              <p:nvPr>
                <p:ph idx="1"/>
              </p:nvPr>
            </p:nvSpPr>
            <p:spPr/>
            <p:txBody>
              <a:bodyPr>
                <a:normAutofit fontScale="92500" lnSpcReduction="20000"/>
              </a:bodyPr>
              <a:lstStyle/>
              <a:p>
                <a:r>
                  <a:rPr lang="zh-CN" altLang="en-US" dirty="0"/>
                  <a:t>“对于每个</a:t>
                </a:r>
                <a:r>
                  <a:rPr lang="en-US" altLang="zh-CN" dirty="0" err="1"/>
                  <a:t>S</a:t>
                </a:r>
                <a:r>
                  <a:rPr lang="en-US" altLang="zh-CN" baseline="-25000" dirty="0" err="1"/>
                  <a:t>i</a:t>
                </a:r>
                <a:r>
                  <a:rPr lang="en-US" altLang="zh-CN" dirty="0" err="1"/>
                  <a:t>~E</a:t>
                </a:r>
                <a:r>
                  <a:rPr lang="en-US" altLang="zh-CN" baseline="-25000" dirty="0" err="1"/>
                  <a:t>i</a:t>
                </a:r>
                <a:r>
                  <a:rPr lang="zh-CN" altLang="en-US" dirty="0"/>
                  <a:t>，不能被不同的喷灌器喷灌”</a:t>
                </a:r>
                <a:r>
                  <a:rPr lang="en-US" altLang="zh-CN" dirty="0"/>
                  <a:t>-&gt;  S</a:t>
                </a:r>
                <a:r>
                  <a:rPr lang="en-US" altLang="zh-CN" baseline="-25000" dirty="0"/>
                  <a:t>i</a:t>
                </a:r>
                <a:r>
                  <a:rPr lang="en-US" altLang="zh-CN" dirty="0"/>
                  <a:t>+1~E</a:t>
                </a:r>
                <a:r>
                  <a:rPr lang="en-US" altLang="zh-CN" baseline="-25000" dirty="0"/>
                  <a:t>i</a:t>
                </a:r>
                <a:r>
                  <a:rPr lang="en-US" altLang="zh-CN" dirty="0"/>
                  <a:t>-1</a:t>
                </a:r>
                <a:r>
                  <a:rPr lang="zh-CN" altLang="en-US" dirty="0"/>
                  <a:t>不能成为任何一个喷灌器的右边界，这里用数组</a:t>
                </a:r>
                <a:r>
                  <a:rPr lang="en-US" altLang="zh-CN" dirty="0"/>
                  <a:t>l[</a:t>
                </a:r>
                <a:r>
                  <a:rPr lang="en-US" altLang="zh-CN" dirty="0" err="1"/>
                  <a:t>i</a:t>
                </a:r>
                <a:r>
                  <a:rPr lang="en-US" altLang="zh-CN" dirty="0"/>
                  <a:t>]</a:t>
                </a:r>
                <a:r>
                  <a:rPr lang="zh-CN" altLang="en-US" dirty="0"/>
                  <a:t>记录</a:t>
                </a:r>
                <a:endParaRPr lang="en-US" altLang="zh-CN" dirty="0"/>
              </a:p>
              <a:p>
                <a:r>
                  <a:rPr lang="zh-CN" altLang="en-US" dirty="0"/>
                  <a:t>定义</a:t>
                </a:r>
                <a:r>
                  <a:rPr lang="en-US" altLang="zh-CN" dirty="0"/>
                  <a:t>f[</a:t>
                </a:r>
                <a:r>
                  <a:rPr lang="en-US" altLang="zh-CN" dirty="0" err="1"/>
                  <a:t>i</a:t>
                </a:r>
                <a:r>
                  <a:rPr lang="en-US" altLang="zh-CN" dirty="0"/>
                  <a:t>]</a:t>
                </a:r>
                <a:r>
                  <a:rPr lang="zh-CN" altLang="en-US" dirty="0"/>
                  <a:t>表示覆盖</a:t>
                </a:r>
                <a:r>
                  <a:rPr lang="en-US" altLang="zh-CN" dirty="0"/>
                  <a:t>0~i</a:t>
                </a:r>
                <a:r>
                  <a:rPr lang="zh-CN" altLang="en-US" dirty="0"/>
                  <a:t>最少用多少喷灌器，即</a:t>
                </a:r>
                <a:r>
                  <a:rPr lang="en-US" altLang="zh-CN" dirty="0" err="1"/>
                  <a:t>i</a:t>
                </a:r>
                <a:r>
                  <a:rPr lang="zh-CN" altLang="en-US" dirty="0"/>
                  <a:t>是一个喷灌器的右边界，我们要枚举它的左边界</a:t>
                </a:r>
                <a:endParaRPr lang="en-US" altLang="zh-CN" dirty="0"/>
              </a:p>
              <a:p>
                <a:r>
                  <a:rPr lang="zh-CN" altLang="en-US" dirty="0"/>
                  <a:t>对于每一个合法的</a:t>
                </a:r>
                <a:r>
                  <a:rPr lang="en-US" altLang="zh-CN" dirty="0" err="1"/>
                  <a:t>i</a:t>
                </a:r>
                <a:r>
                  <a:rPr lang="zh-CN" altLang="en-US" dirty="0"/>
                  <a:t>（即</a:t>
                </a:r>
                <a:r>
                  <a:rPr lang="en-US" altLang="zh-CN" dirty="0"/>
                  <a:t>l[</a:t>
                </a:r>
                <a:r>
                  <a:rPr lang="en-US" altLang="zh-CN" dirty="0" err="1"/>
                  <a:t>i</a:t>
                </a:r>
                <a:r>
                  <a:rPr lang="en-US" altLang="zh-CN" dirty="0"/>
                  <a:t>]=0</a:t>
                </a:r>
                <a:r>
                  <a:rPr lang="zh-CN" altLang="en-US" dirty="0"/>
                  <a:t>），有状态转移方程：</a:t>
                </a:r>
              </a:p>
              <a:p>
                <a14:m>
                  <m:oMath xmlns:m="http://schemas.openxmlformats.org/officeDocument/2006/math">
                    <m:r>
                      <a:rPr lang="en-US" altLang="zh-CN" b="0" i="1" smtClean="0">
                        <a:latin typeface="Cambria Math" panose="02040503050406030204" pitchFamily="18" charset="0"/>
                      </a:rPr>
                      <m:t>𝑓</m:t>
                    </m:r>
                    <m:d>
                      <m:dPr>
                        <m:begChr m:val="["/>
                        <m:endChr m:val="]"/>
                        <m:ctrlPr>
                          <a:rPr lang="en-US" altLang="zh-CN" b="0" i="1" smtClean="0">
                            <a:latin typeface="Cambria Math"/>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a:rPr>
                        </m:ctrlPr>
                      </m:funcPr>
                      <m:fName>
                        <m:r>
                          <m:rPr>
                            <m:sty m:val="p"/>
                          </m:rPr>
                          <a:rPr lang="en-US" altLang="zh-CN" b="0" i="0" smtClean="0">
                            <a:latin typeface="Cambria Math" panose="02040503050406030204" pitchFamily="18" charset="0"/>
                          </a:rPr>
                          <m:t>min</m:t>
                        </m:r>
                      </m:fName>
                      <m:e>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begChr m:val="["/>
                            <m:endChr m:val="]"/>
                            <m:ctrlPr>
                              <a:rPr lang="en-US" altLang="zh-CN" b="0" i="1" smtClean="0">
                                <a:latin typeface="Cambria Math"/>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+1</m:t>
                        </m:r>
                      </m:e>
                    </m:func>
                    <m:r>
                      <a:rPr lang="en-US" altLang="zh-CN" b="0" i="1" smtClean="0">
                        <a:latin typeface="Cambria Math" panose="02040503050406030204" pitchFamily="18" charset="0"/>
                      </a:rPr>
                      <m:t>}</m:t>
                    </m:r>
                  </m:oMath>
                </a14:m>
                <a:r>
                  <a:rPr lang="en-US" altLang="zh-CN" dirty="0"/>
                  <a:t>   ( </a:t>
                </a:r>
                <a14:m>
                  <m:oMath xmlns:m="http://schemas.openxmlformats.org/officeDocument/2006/math">
                    <m:r>
                      <m:rPr>
                        <m:sty m:val="p"/>
                      </m:rPr>
                      <a:rPr lang="en-US" altLang="zh-CN" i="1" dirty="0">
                        <a:latin typeface="Cambria Math" panose="02040503050406030204" pitchFamily="18" charset="0"/>
                      </a:rPr>
                      <m:t>A</m:t>
                    </m:r>
                    <m:r>
                      <a:rPr lang="en-US" altLang="zh-CN" b="0" i="0" dirty="0" smtClean="0">
                        <a:latin typeface="Cambria Math" panose="02040503050406030204" pitchFamily="18" charset="0"/>
                      </a:rPr>
                      <m:t>≤</m:t>
                    </m:r>
                    <m:f>
                      <m:fPr>
                        <m:ctrlPr>
                          <a:rPr lang="en-US" altLang="zh-CN" b="0" i="1" dirty="0" smtClean="0">
                            <a:latin typeface="Cambria Math"/>
                          </a:rPr>
                        </m:ctrlPr>
                      </m:fPr>
                      <m:num>
                        <m:r>
                          <m:rPr>
                            <m:sty m:val="p"/>
                          </m:rPr>
                          <a:rPr lang="en-US" altLang="zh-CN" b="0" i="0" dirty="0" smtClean="0">
                            <a:latin typeface="Cambria Math" panose="02040503050406030204" pitchFamily="18" charset="0"/>
                          </a:rPr>
                          <m:t>i</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j</m:t>
                        </m:r>
                      </m:num>
                      <m:den>
                        <m:r>
                          <a:rPr lang="en-US" altLang="zh-CN" b="0" i="0" dirty="0" smtClean="0">
                            <a:latin typeface="Cambria Math" panose="02040503050406030204" pitchFamily="18" charset="0"/>
                          </a:rPr>
                          <m:t>2</m:t>
                        </m:r>
                      </m:den>
                    </m:f>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B</m:t>
                    </m:r>
                  </m:oMath>
                </a14:m>
                <a:r>
                  <a:rPr lang="en-US" altLang="zh-CN" dirty="0"/>
                  <a:t> )</a:t>
                </a:r>
              </a:p>
              <a:p>
                <a:r>
                  <a:rPr lang="zh-CN" altLang="en-US" dirty="0"/>
                  <a:t>时间复杂度是</a:t>
                </a:r>
                <a:r>
                  <a:rPr lang="en-US" altLang="zh-CN" dirty="0"/>
                  <a:t>O(</a:t>
                </a:r>
                <a14:m>
                  <m:oMath xmlns:m="http://schemas.openxmlformats.org/officeDocument/2006/math">
                    <m:sSup>
                      <m:sSupPr>
                        <m:ctrlPr>
                          <a:rPr lang="en-US" altLang="zh-CN" b="0" i="1" smtClean="0">
                            <a:latin typeface="Cambria Math"/>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oMath>
                </a14:m>
                <a:r>
                  <a:rPr lang="en-US" altLang="zh-CN" dirty="0"/>
                  <a:t>)</a:t>
                </a:r>
                <a:r>
                  <a:rPr lang="zh-CN" altLang="en-US" dirty="0"/>
                  <a:t>的</a:t>
                </a:r>
                <a:br>
                  <a:rPr lang="zh-CN" altLang="en-US" dirty="0"/>
                </a:br>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8E296CDA-5F5C-4183-BC1D-75088B59716C}"/>
                  </a:ext>
                </a:extLst>
              </p:cNvPr>
              <p:cNvSpPr>
                <a:spLocks noGrp="1" noRot="1" noChangeAspect="1" noMove="1" noResize="1" noEditPoints="1" noAdjustHandles="1" noChangeArrowheads="1" noChangeShapeType="1" noTextEdit="1"/>
              </p:cNvSpPr>
              <p:nvPr>
                <p:ph idx="1"/>
              </p:nvPr>
            </p:nvSpPr>
            <p:spPr>
              <a:blipFill>
                <a:blip r:embed="rId2"/>
                <a:stretch>
                  <a:fillRect l="-953" t="-4037" r="-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31004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4D39EA1-A0B3-4DCA-8443-12EB3A3205C8}"/>
              </a:ext>
            </a:extLst>
          </p:cNvPr>
          <p:cNvSpPr>
            <a:spLocks noGrp="1"/>
          </p:cNvSpPr>
          <p:nvPr>
            <p:ph type="title"/>
          </p:nvPr>
        </p:nvSpPr>
        <p:spPr/>
        <p:txBody>
          <a:bodyPr/>
          <a:lstStyle/>
          <a:p>
            <a:r>
              <a:rPr lang="en-US" altLang="zh-CN" dirty="0"/>
              <a:t>POJ 2373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DDAD474E-0ED0-40EA-9E0B-17916395E0BE}"/>
                  </a:ext>
                </a:extLst>
              </p:cNvPr>
              <p:cNvSpPr>
                <a:spLocks noGrp="1"/>
              </p:cNvSpPr>
              <p:nvPr>
                <p:ph idx="1"/>
              </p:nvPr>
            </p:nvSpPr>
            <p:spPr/>
            <p:txBody>
              <a:bodyPr>
                <a:normAutofit fontScale="92500" lnSpcReduction="20000"/>
              </a:bodyPr>
              <a:lstStyle/>
              <a:p>
                <a:r>
                  <a:rPr lang="zh-CN" altLang="en-US" dirty="0"/>
                  <a:t>仔细研究状态转移方程，发现</a:t>
                </a:r>
                <a:r>
                  <a:rPr lang="en-US" altLang="zh-CN" dirty="0"/>
                  <a:t>f[</a:t>
                </a:r>
                <a:r>
                  <a:rPr lang="en-US" altLang="zh-CN" dirty="0" err="1"/>
                  <a:t>i</a:t>
                </a:r>
                <a:r>
                  <a:rPr lang="en-US" altLang="zh-CN" dirty="0"/>
                  <a:t>]</a:t>
                </a:r>
                <a:r>
                  <a:rPr lang="zh-CN" altLang="en-US" dirty="0"/>
                  <a:t>一定是由满足</a:t>
                </a:r>
                <a14:m>
                  <m:oMath xmlns:m="http://schemas.openxmlformats.org/officeDocument/2006/math">
                    <m:r>
                      <m:rPr>
                        <m:sty m:val="p"/>
                      </m:rPr>
                      <a:rPr lang="en-US" altLang="zh-CN" i="1" dirty="0">
                        <a:latin typeface="Cambria Math" panose="02040503050406030204" pitchFamily="18" charset="0"/>
                      </a:rPr>
                      <m:t>A</m:t>
                    </m:r>
                    <m:r>
                      <a:rPr lang="en-US" altLang="zh-CN" dirty="0">
                        <a:latin typeface="Cambria Math" panose="02040503050406030204" pitchFamily="18" charset="0"/>
                      </a:rPr>
                      <m:t>≤</m:t>
                    </m:r>
                    <m:f>
                      <m:fPr>
                        <m:ctrlPr>
                          <a:rPr lang="en-US" altLang="zh-CN" i="1" dirty="0">
                            <a:latin typeface="Cambria Math"/>
                          </a:rPr>
                        </m:ctrlPr>
                      </m:fPr>
                      <m:num>
                        <m:r>
                          <m:rPr>
                            <m:sty m:val="p"/>
                          </m:rPr>
                          <a:rPr lang="en-US" altLang="zh-CN" dirty="0">
                            <a:latin typeface="Cambria Math" panose="02040503050406030204" pitchFamily="18" charset="0"/>
                          </a:rPr>
                          <m:t>i</m:t>
                        </m:r>
                        <m:r>
                          <a:rPr lang="en-US" altLang="zh-CN" dirty="0">
                            <a:latin typeface="Cambria Math" panose="02040503050406030204" pitchFamily="18" charset="0"/>
                          </a:rPr>
                          <m:t>−</m:t>
                        </m:r>
                        <m:r>
                          <m:rPr>
                            <m:sty m:val="p"/>
                          </m:rPr>
                          <a:rPr lang="en-US" altLang="zh-CN" dirty="0">
                            <a:latin typeface="Cambria Math" panose="02040503050406030204" pitchFamily="18" charset="0"/>
                          </a:rPr>
                          <m:t>j</m:t>
                        </m:r>
                      </m:num>
                      <m:den>
                        <m:r>
                          <a:rPr lang="en-US" altLang="zh-CN" dirty="0">
                            <a:latin typeface="Cambria Math" panose="02040503050406030204" pitchFamily="18" charset="0"/>
                          </a:rPr>
                          <m:t>2</m:t>
                        </m:r>
                      </m:den>
                    </m:f>
                    <m:r>
                      <a:rPr lang="en-US" altLang="zh-CN" dirty="0">
                        <a:latin typeface="Cambria Math" panose="02040503050406030204" pitchFamily="18" charset="0"/>
                      </a:rPr>
                      <m:t>≤</m:t>
                    </m:r>
                    <m:r>
                      <m:rPr>
                        <m:sty m:val="p"/>
                      </m:rPr>
                      <a:rPr lang="en-US" altLang="zh-CN" dirty="0">
                        <a:latin typeface="Cambria Math" panose="02040503050406030204" pitchFamily="18" charset="0"/>
                      </a:rPr>
                      <m:t>B</m:t>
                    </m:r>
                  </m:oMath>
                </a14:m>
                <a:r>
                  <a:rPr lang="zh-CN" altLang="en-US" dirty="0"/>
                  <a:t>且</a:t>
                </a:r>
                <a:r>
                  <a:rPr lang="en-US" altLang="zh-CN" dirty="0"/>
                  <a:t>f[j]</a:t>
                </a:r>
                <a:r>
                  <a:rPr lang="zh-CN" altLang="en-US" dirty="0"/>
                  <a:t>最小的</a:t>
                </a:r>
                <a:r>
                  <a:rPr lang="en-US" altLang="zh-CN" dirty="0"/>
                  <a:t>j</a:t>
                </a:r>
                <a:r>
                  <a:rPr lang="zh-CN" altLang="en-US" dirty="0"/>
                  <a:t>转移过来的，所以选用单调队列维护这个最小值。</a:t>
                </a:r>
                <a:endParaRPr lang="en-US" altLang="zh-CN" dirty="0"/>
              </a:p>
              <a:p>
                <a:r>
                  <a:rPr lang="zh-CN" altLang="en-US" dirty="0"/>
                  <a:t>队列需要记录位置和</a:t>
                </a:r>
                <a:r>
                  <a:rPr lang="en-US" altLang="zh-CN" dirty="0" err="1"/>
                  <a:t>dp</a:t>
                </a:r>
                <a:r>
                  <a:rPr lang="zh-CN" altLang="en-US" dirty="0"/>
                  <a:t>值（结构体）</a:t>
                </a:r>
                <a:endParaRPr lang="en-US" altLang="zh-CN" dirty="0"/>
              </a:p>
              <a:p>
                <a:r>
                  <a:rPr lang="en-US" altLang="zh-CN" b="1" dirty="0"/>
                  <a:t>1</a:t>
                </a:r>
                <a:r>
                  <a:rPr lang="zh-CN" altLang="en-US" b="1" dirty="0"/>
                  <a:t>、将队首所有位置小于</a:t>
                </a:r>
                <a:r>
                  <a:rPr lang="en-US" altLang="zh-CN" b="1" dirty="0"/>
                  <a:t>i-2B</a:t>
                </a:r>
                <a:r>
                  <a:rPr lang="zh-CN" altLang="en-US" b="1" dirty="0"/>
                  <a:t>的结构体弹出队列</a:t>
                </a:r>
                <a:endParaRPr lang="zh-CN" altLang="en-US" dirty="0"/>
              </a:p>
              <a:p>
                <a:r>
                  <a:rPr lang="en-US" altLang="zh-CN" b="1" dirty="0"/>
                  <a:t>2</a:t>
                </a:r>
                <a:r>
                  <a:rPr lang="zh-CN" altLang="en-US" b="1" dirty="0"/>
                  <a:t>、将队尾所有值大于</a:t>
                </a:r>
                <a:r>
                  <a:rPr lang="en-US" altLang="zh-CN" b="1" dirty="0"/>
                  <a:t>f[i-2A]</a:t>
                </a:r>
                <a:r>
                  <a:rPr lang="zh-CN" altLang="en-US" b="1" dirty="0"/>
                  <a:t>的结构体弹出队列</a:t>
                </a:r>
                <a:endParaRPr lang="zh-CN" altLang="en-US" dirty="0"/>
              </a:p>
              <a:p>
                <a:r>
                  <a:rPr lang="en-US" altLang="zh-CN" b="1" dirty="0"/>
                  <a:t>3</a:t>
                </a:r>
                <a:r>
                  <a:rPr lang="zh-CN" altLang="en-US" b="1" dirty="0"/>
                  <a:t>、将</a:t>
                </a:r>
                <a:r>
                  <a:rPr lang="en-US" altLang="zh-CN" b="1" dirty="0"/>
                  <a:t>{f[i-2A],i-2A}</a:t>
                </a:r>
                <a:r>
                  <a:rPr lang="zh-CN" altLang="en-US" b="1" dirty="0"/>
                  <a:t>加入队尾</a:t>
                </a:r>
                <a:endParaRPr lang="en-US" altLang="zh-CN" b="1" dirty="0"/>
              </a:p>
              <a:p>
                <a:r>
                  <a:rPr lang="en-US" altLang="zh-CN" b="1" dirty="0"/>
                  <a:t>4</a:t>
                </a:r>
                <a:r>
                  <a:rPr lang="zh-CN" altLang="en-US" b="1" dirty="0"/>
                  <a:t>、通过队头得到</a:t>
                </a:r>
                <a:r>
                  <a:rPr lang="en-US" altLang="zh-CN" b="1" dirty="0"/>
                  <a:t>f[</a:t>
                </a:r>
                <a:r>
                  <a:rPr lang="en-US" altLang="zh-CN" b="1" dirty="0" err="1"/>
                  <a:t>i</a:t>
                </a:r>
                <a:r>
                  <a:rPr lang="en-US" altLang="zh-CN" b="1" dirty="0"/>
                  <a:t>]</a:t>
                </a:r>
                <a:endParaRPr lang="en-US" altLang="zh-CN" dirty="0"/>
              </a:p>
              <a:p>
                <a:r>
                  <a:rPr lang="zh-CN" altLang="en-US" dirty="0"/>
                  <a:t>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DDAD474E-0ED0-40EA-9E0B-17916395E0BE}"/>
                  </a:ext>
                </a:extLst>
              </p:cNvPr>
              <p:cNvSpPr>
                <a:spLocks noGrp="1" noRot="1" noChangeAspect="1" noMove="1" noResize="1" noEditPoints="1" noAdjustHandles="1" noChangeArrowheads="1" noChangeShapeType="1" noTextEdit="1"/>
              </p:cNvSpPr>
              <p:nvPr>
                <p:ph idx="1"/>
              </p:nvPr>
            </p:nvSpPr>
            <p:spPr>
              <a:blipFill>
                <a:blip r:embed="rId2"/>
                <a:stretch>
                  <a:fillRect l="-953" t="-1835" b="-1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66140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6844DDC-E996-403A-B234-8A24FF7551ED}"/>
              </a:ext>
            </a:extLst>
          </p:cNvPr>
          <p:cNvSpPr>
            <a:spLocks noGrp="1"/>
          </p:cNvSpPr>
          <p:nvPr>
            <p:ph type="title"/>
          </p:nvPr>
        </p:nvSpPr>
        <p:spPr/>
        <p:txBody>
          <a:bodyPr/>
          <a:lstStyle/>
          <a:p>
            <a:r>
              <a:rPr lang="en-US" altLang="zh-CN" dirty="0"/>
              <a:t>BZOJ 3831</a:t>
            </a:r>
            <a:endParaRPr lang="zh-CN" altLang="en-US" dirty="0"/>
          </a:p>
        </p:txBody>
      </p:sp>
      <p:sp>
        <p:nvSpPr>
          <p:cNvPr id="3" name="内容占位符 2">
            <a:extLst>
              <a:ext uri="{FF2B5EF4-FFF2-40B4-BE49-F238E27FC236}">
                <a16:creationId xmlns:a16="http://schemas.microsoft.com/office/drawing/2014/main" xmlns="" id="{C3B91C9F-0E7C-4EBB-9946-03D4FCB180C9}"/>
              </a:ext>
            </a:extLst>
          </p:cNvPr>
          <p:cNvSpPr>
            <a:spLocks noGrp="1"/>
          </p:cNvSpPr>
          <p:nvPr>
            <p:ph idx="1"/>
          </p:nvPr>
        </p:nvSpPr>
        <p:spPr/>
        <p:txBody>
          <a:bodyPr/>
          <a:lstStyle/>
          <a:p>
            <a:r>
              <a:rPr lang="zh-CN" altLang="en-US" dirty="0"/>
              <a:t>题意：</a:t>
            </a:r>
            <a:endParaRPr lang="en-US" altLang="zh-CN" dirty="0"/>
          </a:p>
          <a:p>
            <a:r>
              <a:rPr lang="zh-CN" altLang="en-US" dirty="0"/>
              <a:t>给出一片树林，树排成一排，每一棵树都有一个高度。从第一棵树出发，每次可以跳到</a:t>
            </a:r>
            <a:r>
              <a:rPr lang="en-US" altLang="zh-CN" dirty="0" err="1"/>
              <a:t>i+k</a:t>
            </a:r>
            <a:r>
              <a:rPr lang="zh-CN" altLang="en-US" dirty="0"/>
              <a:t>棵之前，跳到小于自己高度的树上不需要花费体力，否则需要花费一点体力，问到最后一棵树最少需要多少体力</a:t>
            </a:r>
            <a:endParaRPr lang="en-US" altLang="zh-CN" dirty="0"/>
          </a:p>
          <a:p>
            <a:endParaRPr lang="en-US" altLang="zh-CN" dirty="0"/>
          </a:p>
        </p:txBody>
      </p:sp>
    </p:spTree>
    <p:extLst>
      <p:ext uri="{BB962C8B-B14F-4D97-AF65-F5344CB8AC3E}">
        <p14:creationId xmlns:p14="http://schemas.microsoft.com/office/powerpoint/2010/main" val="121235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6AB141A-F684-4184-B51A-EB9F6D70D281}"/>
              </a:ext>
            </a:extLst>
          </p:cNvPr>
          <p:cNvSpPr>
            <a:spLocks noGrp="1"/>
          </p:cNvSpPr>
          <p:nvPr>
            <p:ph type="title"/>
          </p:nvPr>
        </p:nvSpPr>
        <p:spPr/>
        <p:txBody>
          <a:bodyPr/>
          <a:lstStyle/>
          <a:p>
            <a:r>
              <a:rPr lang="en-US" altLang="zh-CN" dirty="0"/>
              <a:t>BZOJ 3831</a:t>
            </a:r>
            <a:endParaRPr lang="zh-CN" altLang="en-US" dirty="0"/>
          </a:p>
        </p:txBody>
      </p:sp>
      <p:sp>
        <p:nvSpPr>
          <p:cNvPr id="3" name="内容占位符 2">
            <a:extLst>
              <a:ext uri="{FF2B5EF4-FFF2-40B4-BE49-F238E27FC236}">
                <a16:creationId xmlns:a16="http://schemas.microsoft.com/office/drawing/2014/main" xmlns="" id="{2A9568F0-B61A-483C-8B52-DB9B91593086}"/>
              </a:ext>
            </a:extLst>
          </p:cNvPr>
          <p:cNvSpPr>
            <a:spLocks noGrp="1"/>
          </p:cNvSpPr>
          <p:nvPr>
            <p:ph idx="1"/>
          </p:nvPr>
        </p:nvSpPr>
        <p:spPr/>
        <p:txBody>
          <a:bodyPr>
            <a:normAutofit fontScale="92500" lnSpcReduction="10000"/>
          </a:bodyPr>
          <a:lstStyle/>
          <a:p>
            <a:r>
              <a:rPr lang="zh-CN" altLang="en-US" dirty="0"/>
              <a:t>思路：</a:t>
            </a:r>
            <a:endParaRPr lang="en-US" altLang="zh-CN" dirty="0"/>
          </a:p>
          <a:p>
            <a:r>
              <a:rPr lang="en-US" altLang="zh-CN" dirty="0"/>
              <a:t>DP</a:t>
            </a:r>
            <a:r>
              <a:rPr lang="zh-CN" altLang="en-US" dirty="0"/>
              <a:t>方程：</a:t>
            </a:r>
            <a:r>
              <a:rPr lang="en-US" altLang="zh-CN" dirty="0"/>
              <a:t> f[</a:t>
            </a:r>
            <a:r>
              <a:rPr lang="en-US" altLang="zh-CN" dirty="0" err="1"/>
              <a:t>i</a:t>
            </a:r>
            <a:r>
              <a:rPr lang="en-US" altLang="zh-CN" dirty="0"/>
              <a:t>] = min{f[j] + (height[</a:t>
            </a:r>
            <a:r>
              <a:rPr lang="en-US" altLang="zh-CN" dirty="0" err="1"/>
              <a:t>i</a:t>
            </a:r>
            <a:r>
              <a:rPr lang="en-US" altLang="zh-CN" dirty="0"/>
              <a:t>]</a:t>
            </a:r>
            <a:r>
              <a:rPr lang="zh-CN" altLang="en-US" dirty="0"/>
              <a:t>≥</a:t>
            </a:r>
            <a:r>
              <a:rPr lang="en-US" altLang="zh-CN" dirty="0"/>
              <a:t>height[j])}  (</a:t>
            </a:r>
            <a:r>
              <a:rPr lang="en-US" altLang="zh-CN" dirty="0" err="1"/>
              <a:t>i</a:t>
            </a:r>
            <a:r>
              <a:rPr lang="en-US" altLang="zh-CN" dirty="0"/>
              <a:t>-j</a:t>
            </a:r>
            <a:r>
              <a:rPr lang="zh-CN" altLang="en-US" dirty="0"/>
              <a:t>≤</a:t>
            </a:r>
            <a:r>
              <a:rPr lang="en-US" altLang="zh-CN" dirty="0"/>
              <a:t>k)</a:t>
            </a:r>
          </a:p>
          <a:p>
            <a:endParaRPr lang="en-US" altLang="zh-CN" dirty="0"/>
          </a:p>
          <a:p>
            <a:r>
              <a:rPr lang="en-US" altLang="zh-CN" b="1" dirty="0"/>
              <a:t>1</a:t>
            </a:r>
            <a:r>
              <a:rPr lang="zh-CN" altLang="en-US" b="1" dirty="0"/>
              <a:t>、将所有</a:t>
            </a:r>
            <a:r>
              <a:rPr lang="en-US" altLang="zh-CN" b="1" dirty="0" err="1"/>
              <a:t>i</a:t>
            </a:r>
            <a:r>
              <a:rPr lang="en-US" altLang="zh-CN" b="1" dirty="0"/>
              <a:t>-</a:t>
            </a:r>
            <a:r>
              <a:rPr lang="zh-CN" altLang="en-US" b="1" dirty="0"/>
              <a:t>队头</a:t>
            </a:r>
            <a:r>
              <a:rPr lang="en-US" altLang="zh-CN" b="1" dirty="0"/>
              <a:t>&gt;k</a:t>
            </a:r>
            <a:r>
              <a:rPr lang="zh-CN" altLang="en-US" b="1" dirty="0"/>
              <a:t>的值弹出队列</a:t>
            </a:r>
            <a:endParaRPr lang="en-US" altLang="zh-CN" b="1" dirty="0"/>
          </a:p>
          <a:p>
            <a:r>
              <a:rPr lang="en-US" altLang="zh-CN" b="1" dirty="0"/>
              <a:t>2</a:t>
            </a:r>
            <a:r>
              <a:rPr lang="zh-CN" altLang="en-US" b="1" dirty="0"/>
              <a:t>、通过队头得到</a:t>
            </a:r>
            <a:r>
              <a:rPr lang="en-US" altLang="zh-CN" b="1" dirty="0"/>
              <a:t>f[</a:t>
            </a:r>
            <a:r>
              <a:rPr lang="en-US" altLang="zh-CN" b="1" dirty="0" err="1"/>
              <a:t>i</a:t>
            </a:r>
            <a:r>
              <a:rPr lang="en-US" altLang="zh-CN" b="1" dirty="0"/>
              <a:t>]</a:t>
            </a:r>
            <a:endParaRPr lang="zh-CN" altLang="en-US" dirty="0"/>
          </a:p>
          <a:p>
            <a:r>
              <a:rPr lang="en-US" altLang="zh-CN" b="1" dirty="0"/>
              <a:t>3</a:t>
            </a:r>
            <a:r>
              <a:rPr lang="zh-CN" altLang="en-US" b="1" dirty="0"/>
              <a:t>、将</a:t>
            </a:r>
            <a:r>
              <a:rPr lang="en-US" altLang="zh-CN" b="1" dirty="0"/>
              <a:t>f[</a:t>
            </a:r>
            <a:r>
              <a:rPr lang="zh-CN" altLang="en-US" b="1" dirty="0"/>
              <a:t>队尾</a:t>
            </a:r>
            <a:r>
              <a:rPr lang="en-US" altLang="zh-CN" b="1" dirty="0"/>
              <a:t>]&gt;f[</a:t>
            </a:r>
            <a:r>
              <a:rPr lang="en-US" altLang="zh-CN" b="1" dirty="0" err="1"/>
              <a:t>i</a:t>
            </a:r>
            <a:r>
              <a:rPr lang="en-US" altLang="zh-CN" b="1" dirty="0"/>
              <a:t>]||(f[</a:t>
            </a:r>
            <a:r>
              <a:rPr lang="zh-CN" altLang="en-US" b="1" dirty="0"/>
              <a:t>队尾</a:t>
            </a:r>
            <a:r>
              <a:rPr lang="en-US" altLang="zh-CN" b="1" dirty="0"/>
              <a:t>]==f[</a:t>
            </a:r>
            <a:r>
              <a:rPr lang="en-US" altLang="zh-CN" b="1" dirty="0" err="1"/>
              <a:t>i</a:t>
            </a:r>
            <a:r>
              <a:rPr lang="en-US" altLang="zh-CN" b="1" dirty="0"/>
              <a:t>]&amp;&amp;a[</a:t>
            </a:r>
            <a:r>
              <a:rPr lang="zh-CN" altLang="en-US" b="1" dirty="0"/>
              <a:t>队尾</a:t>
            </a:r>
            <a:r>
              <a:rPr lang="en-US" altLang="zh-CN" b="1" dirty="0"/>
              <a:t>]&lt;=a[</a:t>
            </a:r>
            <a:r>
              <a:rPr lang="en-US" altLang="zh-CN" b="1" dirty="0" err="1"/>
              <a:t>i</a:t>
            </a:r>
            <a:r>
              <a:rPr lang="en-US" altLang="zh-CN" b="1" dirty="0"/>
              <a:t>])</a:t>
            </a:r>
            <a:r>
              <a:rPr lang="zh-CN" altLang="en-US" b="1" dirty="0"/>
              <a:t>的值弹出队列</a:t>
            </a:r>
            <a:endParaRPr lang="zh-CN" altLang="en-US" dirty="0"/>
          </a:p>
          <a:p>
            <a:r>
              <a:rPr lang="en-US" altLang="zh-CN" b="1" dirty="0"/>
              <a:t>4</a:t>
            </a:r>
            <a:r>
              <a:rPr lang="zh-CN" altLang="en-US" b="1" dirty="0"/>
              <a:t>、将</a:t>
            </a:r>
            <a:r>
              <a:rPr lang="en-US" altLang="zh-CN" b="1" dirty="0" err="1"/>
              <a:t>i</a:t>
            </a:r>
            <a:r>
              <a:rPr lang="zh-CN" altLang="en-US" b="1" dirty="0"/>
              <a:t>加入队尾</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727084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EE2D4983-0455-44DB-97EF-A8B961941BCD}"/>
              </a:ext>
            </a:extLst>
          </p:cNvPr>
          <p:cNvSpPr>
            <a:spLocks noGrp="1"/>
          </p:cNvSpPr>
          <p:nvPr>
            <p:ph type="title"/>
          </p:nvPr>
        </p:nvSpPr>
        <p:spPr/>
        <p:txBody>
          <a:bodyPr/>
          <a:lstStyle/>
          <a:p>
            <a:r>
              <a:rPr lang="zh-CN" altLang="en-US" dirty="0"/>
              <a:t>单调栈</a:t>
            </a:r>
          </a:p>
        </p:txBody>
      </p:sp>
    </p:spTree>
    <p:extLst>
      <p:ext uri="{BB962C8B-B14F-4D97-AF65-F5344CB8AC3E}">
        <p14:creationId xmlns:p14="http://schemas.microsoft.com/office/powerpoint/2010/main" val="1651149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E8109E2-0558-4F0B-8254-7F41FA113E59}"/>
              </a:ext>
            </a:extLst>
          </p:cNvPr>
          <p:cNvSpPr>
            <a:spLocks noGrp="1"/>
          </p:cNvSpPr>
          <p:nvPr>
            <p:ph type="title"/>
          </p:nvPr>
        </p:nvSpPr>
        <p:spPr/>
        <p:txBody>
          <a:bodyPr/>
          <a:lstStyle/>
          <a:p>
            <a:r>
              <a:rPr lang="en-US" altLang="zh-CN" dirty="0"/>
              <a:t>Basic part</a:t>
            </a:r>
            <a:endParaRPr lang="zh-CN" altLang="en-US" dirty="0"/>
          </a:p>
        </p:txBody>
      </p:sp>
      <p:sp>
        <p:nvSpPr>
          <p:cNvPr id="3" name="内容占位符 2">
            <a:extLst>
              <a:ext uri="{FF2B5EF4-FFF2-40B4-BE49-F238E27FC236}">
                <a16:creationId xmlns:a16="http://schemas.microsoft.com/office/drawing/2014/main" xmlns="" id="{408C9508-8779-49BB-8AAC-47009630601A}"/>
              </a:ext>
            </a:extLst>
          </p:cNvPr>
          <p:cNvSpPr>
            <a:spLocks noGrp="1"/>
          </p:cNvSpPr>
          <p:nvPr>
            <p:ph idx="1"/>
          </p:nvPr>
        </p:nvSpPr>
        <p:spPr/>
        <p:txBody>
          <a:bodyPr/>
          <a:lstStyle/>
          <a:p>
            <a:r>
              <a:rPr lang="zh-CN" altLang="en-US" dirty="0"/>
              <a:t>变量</a:t>
            </a:r>
            <a:endParaRPr lang="en-US" altLang="zh-CN" dirty="0"/>
          </a:p>
          <a:p>
            <a:r>
              <a:rPr lang="zh-CN" altLang="en-US" dirty="0"/>
              <a:t>数组</a:t>
            </a:r>
            <a:endParaRPr lang="en-US" altLang="zh-CN" dirty="0"/>
          </a:p>
          <a:p>
            <a:r>
              <a:rPr lang="zh-CN" altLang="en-US" dirty="0"/>
              <a:t>链表</a:t>
            </a:r>
            <a:endParaRPr lang="en-US" altLang="zh-CN" dirty="0"/>
          </a:p>
          <a:p>
            <a:r>
              <a:rPr lang="zh-CN" altLang="en-US" dirty="0"/>
              <a:t>栈</a:t>
            </a:r>
            <a:endParaRPr lang="en-US" altLang="zh-CN" dirty="0"/>
          </a:p>
          <a:p>
            <a:r>
              <a:rPr lang="zh-CN" altLang="en-US" dirty="0"/>
              <a:t>队列</a:t>
            </a:r>
            <a:endParaRPr lang="en-US" altLang="zh-CN" dirty="0"/>
          </a:p>
          <a:p>
            <a:r>
              <a:rPr lang="zh-CN" altLang="en-US" dirty="0"/>
              <a:t>（不讲了）</a:t>
            </a:r>
          </a:p>
        </p:txBody>
      </p:sp>
    </p:spTree>
    <p:extLst>
      <p:ext uri="{BB962C8B-B14F-4D97-AF65-F5344CB8AC3E}">
        <p14:creationId xmlns:p14="http://schemas.microsoft.com/office/powerpoint/2010/main" val="3738850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784A545B-97BB-4017-9D61-A188CE2AF5FB}"/>
              </a:ext>
            </a:extLst>
          </p:cNvPr>
          <p:cNvSpPr>
            <a:spLocks noGrp="1"/>
          </p:cNvSpPr>
          <p:nvPr>
            <p:ph type="title"/>
          </p:nvPr>
        </p:nvSpPr>
        <p:spPr/>
        <p:txBody>
          <a:bodyPr/>
          <a:lstStyle/>
          <a:p>
            <a:r>
              <a:rPr lang="zh-CN" altLang="en-US" dirty="0"/>
              <a:t>单调栈，单调递增或单调减的栈，跟单调队列差不多，但是只用到它的一端，利用它可以用来解决一些</a:t>
            </a:r>
            <a:r>
              <a:rPr lang="en-US" altLang="zh-CN" dirty="0"/>
              <a:t>ACM/ICPC</a:t>
            </a:r>
            <a:r>
              <a:rPr lang="zh-CN" altLang="en-US" dirty="0"/>
              <a:t>和</a:t>
            </a:r>
            <a:r>
              <a:rPr lang="en-US" altLang="zh-CN" dirty="0"/>
              <a:t>OI</a:t>
            </a:r>
            <a:r>
              <a:rPr lang="zh-CN" altLang="en-US" dirty="0"/>
              <a:t>的题目，如</a:t>
            </a:r>
            <a:r>
              <a:rPr lang="en-US" altLang="zh-CN" dirty="0"/>
              <a:t>……</a:t>
            </a:r>
            <a:endParaRPr lang="zh-CN" altLang="en-US" dirty="0"/>
          </a:p>
        </p:txBody>
      </p:sp>
      <p:sp>
        <p:nvSpPr>
          <p:cNvPr id="6" name="文本占位符 5">
            <a:extLst>
              <a:ext uri="{FF2B5EF4-FFF2-40B4-BE49-F238E27FC236}">
                <a16:creationId xmlns:a16="http://schemas.microsoft.com/office/drawing/2014/main" xmlns="" id="{B218CE95-63B5-423B-91E9-46C72359F2C9}"/>
              </a:ext>
            </a:extLst>
          </p:cNvPr>
          <p:cNvSpPr>
            <a:spLocks noGrp="1"/>
          </p:cNvSpPr>
          <p:nvPr>
            <p:ph type="body" sz="quarter" idx="13"/>
          </p:nvPr>
        </p:nvSpPr>
        <p:spPr/>
        <p:txBody>
          <a:bodyPr/>
          <a:lstStyle/>
          <a:p>
            <a:r>
              <a:rPr lang="zh-CN" altLang="en-US" dirty="0"/>
              <a:t>百度百科</a:t>
            </a:r>
          </a:p>
        </p:txBody>
      </p:sp>
      <p:sp>
        <p:nvSpPr>
          <p:cNvPr id="5" name="文本占位符 4">
            <a:extLst>
              <a:ext uri="{FF2B5EF4-FFF2-40B4-BE49-F238E27FC236}">
                <a16:creationId xmlns:a16="http://schemas.microsoft.com/office/drawing/2014/main" xmlns="" id="{211E3BF2-C893-47EE-94E7-CE75569CA8B3}"/>
              </a:ext>
            </a:extLst>
          </p:cNvPr>
          <p:cNvSpPr>
            <a:spLocks noGrp="1"/>
          </p:cNvSpPr>
          <p:nvPr>
            <p:ph type="body" idx="1"/>
          </p:nvPr>
        </p:nvSpPr>
        <p:spPr/>
        <p:txBody>
          <a:bodyPr/>
          <a:lstStyle/>
          <a:p>
            <a:r>
              <a:rPr lang="zh-CN" altLang="en-US" strike="sngStrike" dirty="0"/>
              <a:t>他说的很有道理但是我还是什么都没懂</a:t>
            </a:r>
          </a:p>
        </p:txBody>
      </p:sp>
    </p:spTree>
    <p:extLst>
      <p:ext uri="{BB962C8B-B14F-4D97-AF65-F5344CB8AC3E}">
        <p14:creationId xmlns:p14="http://schemas.microsoft.com/office/powerpoint/2010/main" val="2884298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17C1B6B-107B-4220-B0B6-7F1309C6EE20}"/>
              </a:ext>
            </a:extLst>
          </p:cNvPr>
          <p:cNvSpPr>
            <a:spLocks noGrp="1"/>
          </p:cNvSpPr>
          <p:nvPr>
            <p:ph type="title"/>
          </p:nvPr>
        </p:nvSpPr>
        <p:spPr/>
        <p:txBody>
          <a:bodyPr/>
          <a:lstStyle/>
          <a:p>
            <a:r>
              <a:rPr lang="zh-CN" altLang="en-US" dirty="0"/>
              <a:t>什么是单调栈？</a:t>
            </a:r>
          </a:p>
        </p:txBody>
      </p:sp>
      <p:sp>
        <p:nvSpPr>
          <p:cNvPr id="3" name="内容占位符 2">
            <a:extLst>
              <a:ext uri="{FF2B5EF4-FFF2-40B4-BE49-F238E27FC236}">
                <a16:creationId xmlns:a16="http://schemas.microsoft.com/office/drawing/2014/main" xmlns="" id="{6A916C53-4CBD-4411-B14B-2F30A7FF4C01}"/>
              </a:ext>
            </a:extLst>
          </p:cNvPr>
          <p:cNvSpPr>
            <a:spLocks noGrp="1"/>
          </p:cNvSpPr>
          <p:nvPr>
            <p:ph idx="1"/>
          </p:nvPr>
        </p:nvSpPr>
        <p:spPr/>
        <p:txBody>
          <a:bodyPr/>
          <a:lstStyle/>
          <a:p>
            <a:r>
              <a:rPr lang="zh-CN" altLang="en-US" dirty="0"/>
              <a:t>一个栈</a:t>
            </a:r>
            <a:endParaRPr lang="en-US" altLang="zh-CN" dirty="0"/>
          </a:p>
          <a:p>
            <a:r>
              <a:rPr lang="zh-CN" altLang="en-US" dirty="0"/>
              <a:t>栈内元素是单调的</a:t>
            </a:r>
            <a:endParaRPr lang="en-US" altLang="zh-CN" dirty="0"/>
          </a:p>
          <a:p>
            <a:r>
              <a:rPr lang="zh-CN" altLang="en-US" dirty="0"/>
              <a:t>每个元素只进栈一次，出栈一次</a:t>
            </a:r>
            <a:endParaRPr lang="en-US" altLang="zh-CN" dirty="0"/>
          </a:p>
          <a:p>
            <a:r>
              <a:rPr lang="zh-CN" altLang="en-US" dirty="0"/>
              <a:t>操作每个元素的均摊复杂度很小</a:t>
            </a:r>
            <a:endParaRPr lang="en-US" altLang="zh-CN" dirty="0"/>
          </a:p>
          <a:p>
            <a:endParaRPr lang="zh-CN" altLang="en-US" dirty="0"/>
          </a:p>
        </p:txBody>
      </p:sp>
    </p:spTree>
    <p:extLst>
      <p:ext uri="{BB962C8B-B14F-4D97-AF65-F5344CB8AC3E}">
        <p14:creationId xmlns:p14="http://schemas.microsoft.com/office/powerpoint/2010/main" val="1738853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D9EAC87-744C-48AF-8195-C1F60C14EBF9}"/>
              </a:ext>
            </a:extLst>
          </p:cNvPr>
          <p:cNvSpPr>
            <a:spLocks noGrp="1"/>
          </p:cNvSpPr>
          <p:nvPr>
            <p:ph type="title"/>
          </p:nvPr>
        </p:nvSpPr>
        <p:spPr/>
        <p:txBody>
          <a:bodyPr/>
          <a:lstStyle/>
          <a:p>
            <a:r>
              <a:rPr lang="zh-CN" altLang="en-US" dirty="0"/>
              <a:t>如何实现</a:t>
            </a:r>
            <a:r>
              <a:rPr lang="en-US" altLang="zh-CN" dirty="0"/>
              <a:t>/</a:t>
            </a:r>
            <a:r>
              <a:rPr lang="zh-CN" altLang="en-US" dirty="0"/>
              <a:t>使用单调栈？</a:t>
            </a:r>
          </a:p>
        </p:txBody>
      </p:sp>
      <p:sp>
        <p:nvSpPr>
          <p:cNvPr id="3" name="内容占位符 2">
            <a:extLst>
              <a:ext uri="{FF2B5EF4-FFF2-40B4-BE49-F238E27FC236}">
                <a16:creationId xmlns:a16="http://schemas.microsoft.com/office/drawing/2014/main" xmlns="" id="{1B507DD0-A333-4E3F-8F21-831F79255CAD}"/>
              </a:ext>
            </a:extLst>
          </p:cNvPr>
          <p:cNvSpPr>
            <a:spLocks noGrp="1"/>
          </p:cNvSpPr>
          <p:nvPr>
            <p:ph idx="1"/>
          </p:nvPr>
        </p:nvSpPr>
        <p:spPr/>
        <p:txBody>
          <a:bodyPr/>
          <a:lstStyle/>
          <a:p>
            <a:r>
              <a:rPr lang="zh-CN" altLang="en-US" dirty="0"/>
              <a:t>手写最好啦    （也可以用</a:t>
            </a:r>
            <a:r>
              <a:rPr lang="en-US" altLang="zh-CN" dirty="0"/>
              <a:t>STL</a:t>
            </a:r>
            <a:r>
              <a:rPr lang="zh-CN" altLang="en-US" dirty="0"/>
              <a:t>中的</a:t>
            </a:r>
            <a:r>
              <a:rPr lang="en-US" altLang="zh-CN" dirty="0"/>
              <a:t>stack</a:t>
            </a:r>
            <a:r>
              <a:rPr lang="zh-CN" altLang="en-US" dirty="0"/>
              <a:t>）</a:t>
            </a:r>
            <a:endParaRPr lang="en-US" altLang="zh-CN" dirty="0"/>
          </a:p>
          <a:p>
            <a:r>
              <a:rPr lang="zh-CN" altLang="en-US" dirty="0"/>
              <a:t>初始化栈为空，并在之后始终保持栈顶元素为最值</a:t>
            </a:r>
          </a:p>
          <a:p>
            <a:r>
              <a:rPr lang="zh-CN" altLang="en-US" dirty="0"/>
              <a:t>将当前元素和栈顶元素比较，若优于栈顶元素，则栈顶元素出栈；直到当前元素不优于栈顶元素，当前元素进栈</a:t>
            </a:r>
          </a:p>
          <a:p>
            <a:r>
              <a:rPr lang="zh-CN" altLang="en-US" dirty="0"/>
              <a:t>对于每一个元素</a:t>
            </a:r>
            <a:r>
              <a:rPr lang="en-US" altLang="zh-CN" dirty="0"/>
              <a:t>a[</a:t>
            </a:r>
            <a:r>
              <a:rPr lang="en-US" altLang="zh-CN" dirty="0" err="1"/>
              <a:t>i</a:t>
            </a:r>
            <a:r>
              <a:rPr lang="en-US" altLang="zh-CN" dirty="0"/>
              <a:t>]</a:t>
            </a:r>
            <a:r>
              <a:rPr lang="zh-CN" altLang="en-US" dirty="0"/>
              <a:t>都执行以上的操作</a:t>
            </a:r>
          </a:p>
        </p:txBody>
      </p:sp>
    </p:spTree>
    <p:extLst>
      <p:ext uri="{BB962C8B-B14F-4D97-AF65-F5344CB8AC3E}">
        <p14:creationId xmlns:p14="http://schemas.microsoft.com/office/powerpoint/2010/main" val="22139758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DA9DF02-DB03-4EFA-978F-92F394EB5F51}"/>
              </a:ext>
            </a:extLst>
          </p:cNvPr>
          <p:cNvSpPr>
            <a:spLocks noGrp="1"/>
          </p:cNvSpPr>
          <p:nvPr>
            <p:ph type="title"/>
          </p:nvPr>
        </p:nvSpPr>
        <p:spPr/>
        <p:txBody>
          <a:bodyPr/>
          <a:lstStyle/>
          <a:p>
            <a:r>
              <a:rPr lang="en-US" altLang="zh-CN" dirty="0"/>
              <a:t>POJ 3250</a:t>
            </a:r>
            <a:endParaRPr lang="zh-CN" altLang="en-US" dirty="0"/>
          </a:p>
        </p:txBody>
      </p:sp>
      <p:sp>
        <p:nvSpPr>
          <p:cNvPr id="3" name="内容占位符 2">
            <a:extLst>
              <a:ext uri="{FF2B5EF4-FFF2-40B4-BE49-F238E27FC236}">
                <a16:creationId xmlns:a16="http://schemas.microsoft.com/office/drawing/2014/main" xmlns="" id="{D9C3913D-EC56-42CF-8F9F-07D3D538BE43}"/>
              </a:ext>
            </a:extLst>
          </p:cNvPr>
          <p:cNvSpPr>
            <a:spLocks noGrp="1"/>
          </p:cNvSpPr>
          <p:nvPr>
            <p:ph idx="1"/>
          </p:nvPr>
        </p:nvSpPr>
        <p:spPr/>
        <p:txBody>
          <a:bodyPr>
            <a:normAutofit/>
          </a:bodyPr>
          <a:lstStyle/>
          <a:p>
            <a:r>
              <a:rPr lang="zh-CN" altLang="en-US" dirty="0"/>
              <a:t>题意：</a:t>
            </a:r>
            <a:endParaRPr lang="en-US" altLang="zh-CN" dirty="0"/>
          </a:p>
          <a:p>
            <a:r>
              <a:rPr lang="zh-CN" altLang="en-US" dirty="0"/>
              <a:t>一群高度不完全相同的牛从左到右站成一排，每头牛只能看见它右边的比它矮的牛的发型，若遇到一头高度大于或等于它的牛，则无法继续看到这头牛后面的其他牛。</a:t>
            </a:r>
          </a:p>
          <a:p>
            <a:r>
              <a:rPr lang="zh-CN" altLang="en-US" dirty="0"/>
              <a:t>给出这些牛的高度，要求每头牛可以看到的牛的数量的和。</a:t>
            </a:r>
            <a:br>
              <a:rPr lang="zh-CN" altLang="en-US" dirty="0"/>
            </a:br>
            <a:endParaRPr lang="zh-CN" altLang="en-US" dirty="0"/>
          </a:p>
          <a:p>
            <a:endParaRPr lang="zh-CN" altLang="en-US" dirty="0"/>
          </a:p>
        </p:txBody>
      </p:sp>
    </p:spTree>
    <p:extLst>
      <p:ext uri="{BB962C8B-B14F-4D97-AF65-F5344CB8AC3E}">
        <p14:creationId xmlns:p14="http://schemas.microsoft.com/office/powerpoint/2010/main" val="35017302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2D3642-D37D-4356-92A5-2D19AFF2947D}"/>
              </a:ext>
            </a:extLst>
          </p:cNvPr>
          <p:cNvSpPr>
            <a:spLocks noGrp="1"/>
          </p:cNvSpPr>
          <p:nvPr>
            <p:ph type="title"/>
          </p:nvPr>
        </p:nvSpPr>
        <p:spPr/>
        <p:txBody>
          <a:bodyPr/>
          <a:lstStyle/>
          <a:p>
            <a:r>
              <a:rPr lang="en-US" altLang="zh-CN" dirty="0"/>
              <a:t>POJ 3250</a:t>
            </a:r>
            <a:endParaRPr lang="zh-CN" altLang="en-US" dirty="0"/>
          </a:p>
        </p:txBody>
      </p:sp>
      <p:sp>
        <p:nvSpPr>
          <p:cNvPr id="3" name="内容占位符 2">
            <a:extLst>
              <a:ext uri="{FF2B5EF4-FFF2-40B4-BE49-F238E27FC236}">
                <a16:creationId xmlns:a16="http://schemas.microsoft.com/office/drawing/2014/main" xmlns="" id="{7A35CFC7-D9D7-478B-BF24-AFB7D01811C1}"/>
              </a:ext>
            </a:extLst>
          </p:cNvPr>
          <p:cNvSpPr>
            <a:spLocks noGrp="1"/>
          </p:cNvSpPr>
          <p:nvPr>
            <p:ph idx="1"/>
          </p:nvPr>
        </p:nvSpPr>
        <p:spPr/>
        <p:txBody>
          <a:bodyPr/>
          <a:lstStyle/>
          <a:p>
            <a:r>
              <a:rPr lang="zh-CN" altLang="en-US" dirty="0"/>
              <a:t>思路：</a:t>
            </a:r>
            <a:endParaRPr lang="en-US" altLang="zh-CN" dirty="0"/>
          </a:p>
          <a:p>
            <a:r>
              <a:rPr lang="zh-CN" altLang="en-US" dirty="0"/>
              <a:t>把要求作一下转换，其实就是要求每头牛被看到的次数之和。这个可以使用单调栈来解决。</a:t>
            </a:r>
          </a:p>
          <a:p>
            <a:r>
              <a:rPr lang="zh-CN" altLang="en-US" dirty="0"/>
              <a:t>从左到右依次读取当前牛的高度，从栈顶开始把高度小于或等于当前牛的高度的那些元素删除，此时栈中剩下的元素的数量就是可以看见当前牛的其他牛的数量。把这个数量加在一起，就可以得到最后的答案了。 </a:t>
            </a:r>
          </a:p>
        </p:txBody>
      </p:sp>
    </p:spTree>
    <p:extLst>
      <p:ext uri="{BB962C8B-B14F-4D97-AF65-F5344CB8AC3E}">
        <p14:creationId xmlns:p14="http://schemas.microsoft.com/office/powerpoint/2010/main" val="2115401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4CB2A8E-0AF8-42DD-B3BF-82817472E6AF}"/>
              </a:ext>
            </a:extLst>
          </p:cNvPr>
          <p:cNvSpPr>
            <a:spLocks noGrp="1"/>
          </p:cNvSpPr>
          <p:nvPr>
            <p:ph type="title"/>
          </p:nvPr>
        </p:nvSpPr>
        <p:spPr/>
        <p:txBody>
          <a:bodyPr/>
          <a:lstStyle/>
          <a:p>
            <a:r>
              <a:rPr lang="en-US" altLang="zh-CN" dirty="0"/>
              <a:t>POJ 3250</a:t>
            </a:r>
            <a:endParaRPr lang="zh-CN" altLang="en-US" dirty="0"/>
          </a:p>
        </p:txBody>
      </p:sp>
      <p:sp>
        <p:nvSpPr>
          <p:cNvPr id="4" name="Rectangle 1">
            <a:extLst>
              <a:ext uri="{FF2B5EF4-FFF2-40B4-BE49-F238E27FC236}">
                <a16:creationId xmlns:a16="http://schemas.microsoft.com/office/drawing/2014/main" xmlns="" id="{6AC8B164-ECC4-4D77-9852-B0687F3DA91A}"/>
              </a:ext>
            </a:extLst>
          </p:cNvPr>
          <p:cNvSpPr>
            <a:spLocks noChangeArrowheads="1"/>
          </p:cNvSpPr>
          <p:nvPr/>
        </p:nvSpPr>
        <p:spPr bwMode="auto">
          <a:xfrm>
            <a:off x="3216482" y="2495376"/>
            <a:ext cx="6740829" cy="357661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 tIns="3174" rIns="19044" bIns="3174"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2B91AF"/>
                </a:solidFill>
                <a:effectLst/>
                <a:latin typeface="Courier New" panose="02070309020205020404" pitchFamily="49" charset="0"/>
                <a:cs typeface="Courier New" panose="02070309020205020404" pitchFamily="49" charset="0"/>
              </a:rPr>
              <a:t>#include &lt;stack&gt;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2B91AF"/>
                </a:solidFill>
                <a:effectLst/>
                <a:latin typeface="Courier New" panose="02070309020205020404" pitchFamily="49" charset="0"/>
                <a:cs typeface="Courier New" panose="02070309020205020404" pitchFamily="49" charset="0"/>
              </a:rPr>
              <a:t>#include &lt;cstdio&gt;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using</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namespace</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std</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stack</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&gt;st;</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main</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long</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long</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t>
            </a:r>
            <a:r>
              <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xx,</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ans=</a:t>
            </a:r>
            <a:r>
              <a:rPr kumimoji="0" lang="zh-CN" altLang="zh-CN"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0</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scanf</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"%lld"</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,&amp;n);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for</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r>
              <a:rPr kumimoji="0" lang="zh-CN" altLang="zh-CN"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1</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;i&lt;=n;i++){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scanf</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a:t>
            </a:r>
            <a:r>
              <a:rPr kumimoji="0" lang="en-US" altLang="zh-CN" sz="1600" b="0" i="0" u="none" strike="noStrike" cap="none" normalizeH="0" baseline="0" dirty="0" err="1">
                <a:ln>
                  <a:noFill/>
                </a:ln>
                <a:solidFill>
                  <a:srgbClr val="880000"/>
                </a:solidFill>
                <a:effectLst/>
                <a:latin typeface="Courier New" panose="02070309020205020404" pitchFamily="49" charset="0"/>
                <a:cs typeface="Courier New" panose="02070309020205020404" pitchFamily="49" charset="0"/>
              </a:rPr>
              <a:t>ll</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d"</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,&amp;xx);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while</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(st.size()&amp;&amp;st.top()&lt;=xx)st.pop();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ans+=st.size();st.push(xx);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lang="en-US" altLang="zh-CN" sz="1600" dirty="0">
                <a:solidFill>
                  <a:srgbClr val="000000"/>
                </a:solidFill>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printf</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"%lld\n"</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,ans);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zh-CN" altLang="zh-CN" sz="10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50646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9D83069-3850-44FE-A03C-574E0B411C1B}"/>
              </a:ext>
            </a:extLst>
          </p:cNvPr>
          <p:cNvSpPr>
            <a:spLocks noGrp="1"/>
          </p:cNvSpPr>
          <p:nvPr>
            <p:ph type="title"/>
          </p:nvPr>
        </p:nvSpPr>
        <p:spPr/>
        <p:txBody>
          <a:bodyPr/>
          <a:lstStyle/>
          <a:p>
            <a:r>
              <a:rPr lang="en-US" altLang="zh-CN" dirty="0"/>
              <a:t>POJ 3044</a:t>
            </a:r>
            <a:endParaRPr lang="zh-CN" altLang="en-US" dirty="0"/>
          </a:p>
        </p:txBody>
      </p:sp>
      <p:sp>
        <p:nvSpPr>
          <p:cNvPr id="3" name="内容占位符 2">
            <a:extLst>
              <a:ext uri="{FF2B5EF4-FFF2-40B4-BE49-F238E27FC236}">
                <a16:creationId xmlns:a16="http://schemas.microsoft.com/office/drawing/2014/main" xmlns="" id="{11B0FDB9-DFF0-4B88-9F29-A862045FF134}"/>
              </a:ext>
            </a:extLst>
          </p:cNvPr>
          <p:cNvSpPr>
            <a:spLocks noGrp="1"/>
          </p:cNvSpPr>
          <p:nvPr>
            <p:ph idx="1"/>
          </p:nvPr>
        </p:nvSpPr>
        <p:spPr/>
        <p:txBody>
          <a:bodyPr/>
          <a:lstStyle/>
          <a:p>
            <a:r>
              <a:rPr lang="zh-CN" altLang="en-US" dirty="0"/>
              <a:t>题意：</a:t>
            </a:r>
            <a:endParaRPr lang="en-US" altLang="zh-CN" dirty="0"/>
          </a:p>
          <a:p>
            <a:r>
              <a:rPr lang="zh-CN" altLang="en-US" dirty="0"/>
              <a:t>给你城市的正视图，所有的大楼都是矩形，问最少可以看出有几个大楼。</a:t>
            </a:r>
            <a:endParaRPr lang="en-US" altLang="zh-CN" dirty="0"/>
          </a:p>
          <a:p>
            <a:endParaRPr lang="zh-CN" altLang="en-US" dirty="0"/>
          </a:p>
        </p:txBody>
      </p:sp>
      <p:pic>
        <p:nvPicPr>
          <p:cNvPr id="4" name="图片 3">
            <a:extLst>
              <a:ext uri="{FF2B5EF4-FFF2-40B4-BE49-F238E27FC236}">
                <a16:creationId xmlns:a16="http://schemas.microsoft.com/office/drawing/2014/main" xmlns="" id="{26E2D881-7377-44CE-84A1-50490303C67A}"/>
              </a:ext>
            </a:extLst>
          </p:cNvPr>
          <p:cNvPicPr>
            <a:picLocks noChangeAspect="1"/>
          </p:cNvPicPr>
          <p:nvPr/>
        </p:nvPicPr>
        <p:blipFill>
          <a:blip r:embed="rId2"/>
          <a:stretch>
            <a:fillRect/>
          </a:stretch>
        </p:blipFill>
        <p:spPr>
          <a:xfrm>
            <a:off x="1700385" y="4079987"/>
            <a:ext cx="3391356" cy="1181259"/>
          </a:xfrm>
          <a:prstGeom prst="rect">
            <a:avLst/>
          </a:prstGeom>
        </p:spPr>
      </p:pic>
      <p:pic>
        <p:nvPicPr>
          <p:cNvPr id="6" name="图片 5">
            <a:extLst>
              <a:ext uri="{FF2B5EF4-FFF2-40B4-BE49-F238E27FC236}">
                <a16:creationId xmlns:a16="http://schemas.microsoft.com/office/drawing/2014/main" xmlns="" id="{AFF91022-818D-4D10-B986-DD91163A20EF}"/>
              </a:ext>
            </a:extLst>
          </p:cNvPr>
          <p:cNvPicPr>
            <a:picLocks noChangeAspect="1"/>
          </p:cNvPicPr>
          <p:nvPr/>
        </p:nvPicPr>
        <p:blipFill>
          <a:blip r:embed="rId3"/>
          <a:stretch>
            <a:fillRect/>
          </a:stretch>
        </p:blipFill>
        <p:spPr>
          <a:xfrm>
            <a:off x="6039083" y="3598301"/>
            <a:ext cx="4672047" cy="1738325"/>
          </a:xfrm>
          <a:prstGeom prst="rect">
            <a:avLst/>
          </a:prstGeom>
        </p:spPr>
      </p:pic>
      <p:sp>
        <p:nvSpPr>
          <p:cNvPr id="7" name="箭头: 右 6">
            <a:extLst>
              <a:ext uri="{FF2B5EF4-FFF2-40B4-BE49-F238E27FC236}">
                <a16:creationId xmlns:a16="http://schemas.microsoft.com/office/drawing/2014/main" xmlns="" id="{E7195DC7-5CBF-40AE-8967-0C3A4D719E15}"/>
              </a:ext>
            </a:extLst>
          </p:cNvPr>
          <p:cNvSpPr/>
          <p:nvPr/>
        </p:nvSpPr>
        <p:spPr>
          <a:xfrm>
            <a:off x="5219891" y="4369821"/>
            <a:ext cx="744386" cy="4778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12200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EA7A92-20E8-45E2-9F4E-CF7466DB1238}"/>
              </a:ext>
            </a:extLst>
          </p:cNvPr>
          <p:cNvSpPr>
            <a:spLocks noGrp="1"/>
          </p:cNvSpPr>
          <p:nvPr>
            <p:ph type="title"/>
          </p:nvPr>
        </p:nvSpPr>
        <p:spPr/>
        <p:txBody>
          <a:bodyPr/>
          <a:lstStyle/>
          <a:p>
            <a:r>
              <a:rPr lang="en-US" altLang="zh-CN" dirty="0"/>
              <a:t>POJ 3044</a:t>
            </a:r>
            <a:endParaRPr lang="zh-CN" altLang="en-US" dirty="0"/>
          </a:p>
        </p:txBody>
      </p:sp>
      <p:sp>
        <p:nvSpPr>
          <p:cNvPr id="3" name="内容占位符 2">
            <a:extLst>
              <a:ext uri="{FF2B5EF4-FFF2-40B4-BE49-F238E27FC236}">
                <a16:creationId xmlns:a16="http://schemas.microsoft.com/office/drawing/2014/main" xmlns="" id="{61572407-09F0-4DB3-A273-714B1C5CA308}"/>
              </a:ext>
            </a:extLst>
          </p:cNvPr>
          <p:cNvSpPr>
            <a:spLocks noGrp="1"/>
          </p:cNvSpPr>
          <p:nvPr>
            <p:ph idx="1"/>
          </p:nvPr>
        </p:nvSpPr>
        <p:spPr/>
        <p:txBody>
          <a:bodyPr>
            <a:normAutofit lnSpcReduction="10000"/>
          </a:bodyPr>
          <a:lstStyle/>
          <a:p>
            <a:r>
              <a:rPr lang="zh-CN" altLang="en-US" dirty="0"/>
              <a:t>思路：</a:t>
            </a:r>
            <a:endParaRPr lang="en-US" altLang="zh-CN" dirty="0"/>
          </a:p>
          <a:p>
            <a:r>
              <a:rPr lang="zh-CN" altLang="en-US" dirty="0"/>
              <a:t>单调栈，先将</a:t>
            </a:r>
            <a:r>
              <a:rPr lang="en-US" altLang="zh-CN" dirty="0"/>
              <a:t>0</a:t>
            </a:r>
            <a:r>
              <a:rPr lang="zh-CN" altLang="en-US" dirty="0"/>
              <a:t>压栈，然后遍历</a:t>
            </a:r>
            <a:r>
              <a:rPr lang="en-US" altLang="zh-CN" dirty="0"/>
              <a:t>n</a:t>
            </a:r>
            <a:r>
              <a:rPr lang="zh-CN" altLang="en-US" dirty="0"/>
              <a:t>个数</a:t>
            </a:r>
            <a:endParaRPr lang="en-US" altLang="zh-CN" dirty="0"/>
          </a:p>
          <a:p>
            <a:r>
              <a:rPr lang="zh-CN" altLang="en-US" dirty="0"/>
              <a:t>设当前高度为</a:t>
            </a:r>
            <a:r>
              <a:rPr lang="en-US" altLang="zh-CN" dirty="0"/>
              <a:t>y</a:t>
            </a:r>
          </a:p>
          <a:p>
            <a:r>
              <a:rPr lang="zh-CN" altLang="en-US" dirty="0"/>
              <a:t>如果栈顶元素大于</a:t>
            </a:r>
            <a:r>
              <a:rPr lang="en-US" altLang="zh-CN" dirty="0"/>
              <a:t>y</a:t>
            </a:r>
            <a:r>
              <a:rPr lang="zh-CN" altLang="en-US" dirty="0"/>
              <a:t>的话，就不断弹出栈顶元素并</a:t>
            </a:r>
            <a:r>
              <a:rPr lang="en-US" altLang="zh-CN" dirty="0" err="1"/>
              <a:t>ans</a:t>
            </a:r>
            <a:r>
              <a:rPr lang="en-US" altLang="zh-CN" dirty="0"/>
              <a:t>++</a:t>
            </a:r>
            <a:r>
              <a:rPr lang="zh-CN" altLang="en-US" dirty="0"/>
              <a:t>，直到栈顶元素小于等于</a:t>
            </a:r>
            <a:r>
              <a:rPr lang="en-US" altLang="zh-CN" dirty="0"/>
              <a:t>y</a:t>
            </a:r>
          </a:p>
          <a:p>
            <a:r>
              <a:rPr lang="zh-CN" altLang="en-US" dirty="0"/>
              <a:t>如果此时栈顶元素小于</a:t>
            </a:r>
            <a:r>
              <a:rPr lang="en-US" altLang="zh-CN" dirty="0"/>
              <a:t>y</a:t>
            </a:r>
            <a:r>
              <a:rPr lang="zh-CN" altLang="en-US" dirty="0"/>
              <a:t>的话，就将</a:t>
            </a:r>
            <a:r>
              <a:rPr lang="en-US" altLang="zh-CN" dirty="0"/>
              <a:t>y</a:t>
            </a:r>
            <a:r>
              <a:rPr lang="zh-CN" altLang="en-US" dirty="0"/>
              <a:t>压栈</a:t>
            </a:r>
            <a:endParaRPr lang="en-US" altLang="zh-CN" dirty="0"/>
          </a:p>
          <a:p>
            <a:r>
              <a:rPr lang="zh-CN" altLang="en-US" dirty="0"/>
              <a:t>否则</a:t>
            </a:r>
            <a:r>
              <a:rPr lang="en-US" altLang="zh-CN" dirty="0"/>
              <a:t>continue</a:t>
            </a:r>
            <a:r>
              <a:rPr lang="zh-CN" altLang="en-US" dirty="0"/>
              <a:t>。</a:t>
            </a:r>
          </a:p>
        </p:txBody>
      </p:sp>
    </p:spTree>
    <p:extLst>
      <p:ext uri="{BB962C8B-B14F-4D97-AF65-F5344CB8AC3E}">
        <p14:creationId xmlns:p14="http://schemas.microsoft.com/office/powerpoint/2010/main" val="30735916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764D444A-40EF-4E72-81C1-75DC6549CCE0}"/>
              </a:ext>
            </a:extLst>
          </p:cNvPr>
          <p:cNvSpPr>
            <a:spLocks noGrp="1"/>
          </p:cNvSpPr>
          <p:nvPr>
            <p:ph type="title"/>
          </p:nvPr>
        </p:nvSpPr>
        <p:spPr/>
        <p:txBody>
          <a:bodyPr/>
          <a:lstStyle/>
          <a:p>
            <a:r>
              <a:rPr lang="zh-CN" altLang="en-US" dirty="0"/>
              <a:t>二叉堆</a:t>
            </a:r>
          </a:p>
        </p:txBody>
      </p:sp>
    </p:spTree>
    <p:extLst>
      <p:ext uri="{BB962C8B-B14F-4D97-AF65-F5344CB8AC3E}">
        <p14:creationId xmlns:p14="http://schemas.microsoft.com/office/powerpoint/2010/main" val="39984160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3E2D1E6-8CA5-4831-B661-D493FCAB8968}"/>
              </a:ext>
            </a:extLst>
          </p:cNvPr>
          <p:cNvSpPr>
            <a:spLocks noGrp="1"/>
          </p:cNvSpPr>
          <p:nvPr>
            <p:ph type="title"/>
          </p:nvPr>
        </p:nvSpPr>
        <p:spPr/>
        <p:txBody>
          <a:bodyPr/>
          <a:lstStyle/>
          <a:p>
            <a:r>
              <a:rPr lang="zh-CN" altLang="en-US" dirty="0"/>
              <a:t>什么是二叉堆？</a:t>
            </a:r>
          </a:p>
        </p:txBody>
      </p:sp>
      <p:sp>
        <p:nvSpPr>
          <p:cNvPr id="3" name="内容占位符 2">
            <a:extLst>
              <a:ext uri="{FF2B5EF4-FFF2-40B4-BE49-F238E27FC236}">
                <a16:creationId xmlns:a16="http://schemas.microsoft.com/office/drawing/2014/main" xmlns="" id="{EABDD030-52A7-4218-9F8C-346D5016032D}"/>
              </a:ext>
            </a:extLst>
          </p:cNvPr>
          <p:cNvSpPr>
            <a:spLocks noGrp="1"/>
          </p:cNvSpPr>
          <p:nvPr>
            <p:ph idx="1"/>
          </p:nvPr>
        </p:nvSpPr>
        <p:spPr/>
        <p:txBody>
          <a:bodyPr/>
          <a:lstStyle/>
          <a:p>
            <a:r>
              <a:rPr lang="zh-CN" altLang="en-US" dirty="0"/>
              <a:t>一颗完全二叉树，每个节点有一个权值</a:t>
            </a:r>
            <a:endParaRPr lang="en-US" altLang="zh-CN" dirty="0"/>
          </a:p>
          <a:p>
            <a:r>
              <a:rPr lang="zh-CN" altLang="en-US" dirty="0"/>
              <a:t>父节点的权值总是大于等于（或小于等于）两个子节点的权值</a:t>
            </a:r>
          </a:p>
          <a:p>
            <a:endParaRPr lang="zh-CN" altLang="en-US" dirty="0"/>
          </a:p>
        </p:txBody>
      </p:sp>
    </p:spTree>
    <p:extLst>
      <p:ext uri="{BB962C8B-B14F-4D97-AF65-F5344CB8AC3E}">
        <p14:creationId xmlns:p14="http://schemas.microsoft.com/office/powerpoint/2010/main" val="3119594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xmlns="" id="{598DFC50-EF35-4D91-8F21-92F2955FB552}"/>
              </a:ext>
            </a:extLst>
          </p:cNvPr>
          <p:cNvSpPr>
            <a:spLocks noGrp="1"/>
          </p:cNvSpPr>
          <p:nvPr>
            <p:ph type="title"/>
          </p:nvPr>
        </p:nvSpPr>
        <p:spPr/>
        <p:txBody>
          <a:bodyPr/>
          <a:lstStyle/>
          <a:p>
            <a:r>
              <a:rPr lang="en-US" altLang="zh-CN" dirty="0"/>
              <a:t>Easy part</a:t>
            </a:r>
            <a:endParaRPr lang="zh-CN" altLang="en-US" dirty="0"/>
          </a:p>
        </p:txBody>
      </p:sp>
      <p:sp>
        <p:nvSpPr>
          <p:cNvPr id="9" name="内容占位符 8">
            <a:extLst>
              <a:ext uri="{FF2B5EF4-FFF2-40B4-BE49-F238E27FC236}">
                <a16:creationId xmlns:a16="http://schemas.microsoft.com/office/drawing/2014/main" xmlns="" id="{9A430CB2-B027-4F1F-AD36-C07B7A45A562}"/>
              </a:ext>
            </a:extLst>
          </p:cNvPr>
          <p:cNvSpPr>
            <a:spLocks noGrp="1"/>
          </p:cNvSpPr>
          <p:nvPr>
            <p:ph idx="1"/>
          </p:nvPr>
        </p:nvSpPr>
        <p:spPr/>
        <p:txBody>
          <a:bodyPr>
            <a:normAutofit/>
          </a:bodyPr>
          <a:lstStyle/>
          <a:p>
            <a:r>
              <a:rPr lang="zh-CN" altLang="en-US" dirty="0"/>
              <a:t>单调队列</a:t>
            </a:r>
            <a:endParaRPr lang="en-US" altLang="zh-CN" dirty="0"/>
          </a:p>
          <a:p>
            <a:r>
              <a:rPr lang="zh-CN" altLang="en-US" dirty="0"/>
              <a:t>单调栈</a:t>
            </a:r>
            <a:endParaRPr lang="en-US" altLang="zh-CN" dirty="0"/>
          </a:p>
          <a:p>
            <a:r>
              <a:rPr lang="zh-CN" altLang="en-US" dirty="0"/>
              <a:t>二叉堆（</a:t>
            </a:r>
            <a:r>
              <a:rPr lang="en-US" altLang="zh-CN" dirty="0" err="1"/>
              <a:t>priority_queue</a:t>
            </a:r>
            <a:r>
              <a:rPr lang="zh-CN" altLang="en-US" dirty="0"/>
              <a:t>）</a:t>
            </a:r>
            <a:endParaRPr lang="en-US" altLang="zh-CN" dirty="0"/>
          </a:p>
          <a:p>
            <a:r>
              <a:rPr lang="zh-CN" altLang="en-US" dirty="0"/>
              <a:t>并查集</a:t>
            </a:r>
            <a:endParaRPr lang="en-US" altLang="zh-CN" dirty="0"/>
          </a:p>
          <a:p>
            <a:r>
              <a:rPr lang="en-US" altLang="zh-CN" dirty="0"/>
              <a:t>set/multiset/map</a:t>
            </a:r>
            <a:r>
              <a:rPr lang="zh-CN" altLang="en-US" dirty="0"/>
              <a:t>能搞定的平衡树问题</a:t>
            </a:r>
            <a:endParaRPr lang="en-US" altLang="zh-CN" dirty="0"/>
          </a:p>
        </p:txBody>
      </p:sp>
    </p:spTree>
    <p:extLst>
      <p:ext uri="{BB962C8B-B14F-4D97-AF65-F5344CB8AC3E}">
        <p14:creationId xmlns:p14="http://schemas.microsoft.com/office/powerpoint/2010/main" val="31637455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92A10-2667-4395-86CF-C8152C48A484}"/>
              </a:ext>
            </a:extLst>
          </p:cNvPr>
          <p:cNvSpPr>
            <a:spLocks noGrp="1"/>
          </p:cNvSpPr>
          <p:nvPr>
            <p:ph type="title"/>
          </p:nvPr>
        </p:nvSpPr>
        <p:spPr/>
        <p:txBody>
          <a:bodyPr/>
          <a:lstStyle/>
          <a:p>
            <a:r>
              <a:rPr lang="zh-CN" altLang="en-US" dirty="0"/>
              <a:t>常用特性</a:t>
            </a:r>
          </a:p>
        </p:txBody>
      </p:sp>
      <p:sp>
        <p:nvSpPr>
          <p:cNvPr id="3" name="内容占位符 2">
            <a:extLst>
              <a:ext uri="{FF2B5EF4-FFF2-40B4-BE49-F238E27FC236}">
                <a16:creationId xmlns:a16="http://schemas.microsoft.com/office/drawing/2014/main" xmlns="" id="{9D8E3F68-589D-409E-845B-68A5712AA662}"/>
              </a:ext>
            </a:extLst>
          </p:cNvPr>
          <p:cNvSpPr>
            <a:spLocks noGrp="1"/>
          </p:cNvSpPr>
          <p:nvPr>
            <p:ph idx="1"/>
          </p:nvPr>
        </p:nvSpPr>
        <p:spPr/>
        <p:txBody>
          <a:bodyPr/>
          <a:lstStyle/>
          <a:p>
            <a:r>
              <a:rPr lang="en-US" altLang="zh-CN" dirty="0"/>
              <a:t>O(1) </a:t>
            </a:r>
            <a:r>
              <a:rPr lang="zh-CN" altLang="en-US" dirty="0"/>
              <a:t>的时间查询最大（小）值，直接取堆顶</a:t>
            </a:r>
            <a:endParaRPr lang="en-US" altLang="zh-CN" dirty="0"/>
          </a:p>
          <a:p>
            <a:r>
              <a:rPr lang="en-US" altLang="zh-CN" dirty="0"/>
              <a:t>O(</a:t>
            </a:r>
            <a:r>
              <a:rPr lang="en-US" altLang="zh-CN" dirty="0" err="1"/>
              <a:t>logn</a:t>
            </a:r>
            <a:r>
              <a:rPr lang="en-US" altLang="zh-CN" dirty="0"/>
              <a:t>) </a:t>
            </a:r>
            <a:r>
              <a:rPr lang="zh-CN" altLang="en-US" dirty="0"/>
              <a:t>的时间删除最大（小）值</a:t>
            </a:r>
            <a:endParaRPr lang="en-US" altLang="zh-CN" dirty="0"/>
          </a:p>
          <a:p>
            <a:r>
              <a:rPr lang="en-US" altLang="zh-CN" dirty="0"/>
              <a:t>O(</a:t>
            </a:r>
            <a:r>
              <a:rPr lang="en-US" altLang="zh-CN" dirty="0" err="1"/>
              <a:t>logn</a:t>
            </a:r>
            <a:r>
              <a:rPr lang="en-US" altLang="zh-CN" dirty="0"/>
              <a:t>) </a:t>
            </a:r>
            <a:r>
              <a:rPr lang="zh-CN" altLang="en-US" dirty="0"/>
              <a:t>的时间插入元素</a:t>
            </a:r>
            <a:endParaRPr lang="en-US" altLang="zh-CN" dirty="0"/>
          </a:p>
          <a:p>
            <a:r>
              <a:rPr lang="en-US" altLang="zh-CN" dirty="0"/>
              <a:t>O(n)</a:t>
            </a:r>
            <a:r>
              <a:rPr lang="zh-CN" altLang="en-US" dirty="0"/>
              <a:t>的时间整体建堆</a:t>
            </a:r>
            <a:endParaRPr lang="en-US" altLang="zh-CN" dirty="0"/>
          </a:p>
          <a:p>
            <a:endParaRPr lang="en-US" altLang="zh-CN" dirty="0"/>
          </a:p>
        </p:txBody>
      </p:sp>
    </p:spTree>
    <p:extLst>
      <p:ext uri="{BB962C8B-B14F-4D97-AF65-F5344CB8AC3E}">
        <p14:creationId xmlns:p14="http://schemas.microsoft.com/office/powerpoint/2010/main" val="31902878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7B82162-5BB4-4E1A-AE6D-5F739E9D3C96}"/>
              </a:ext>
            </a:extLst>
          </p:cNvPr>
          <p:cNvSpPr>
            <a:spLocks noGrp="1"/>
          </p:cNvSpPr>
          <p:nvPr>
            <p:ph type="title"/>
          </p:nvPr>
        </p:nvSpPr>
        <p:spPr/>
        <p:txBody>
          <a:bodyPr/>
          <a:lstStyle/>
          <a:p>
            <a:r>
              <a:rPr lang="zh-CN" altLang="en-US" dirty="0"/>
              <a:t>如何实现二叉堆？</a:t>
            </a:r>
          </a:p>
        </p:txBody>
      </p:sp>
      <p:sp>
        <p:nvSpPr>
          <p:cNvPr id="3" name="内容占位符 2">
            <a:extLst>
              <a:ext uri="{FF2B5EF4-FFF2-40B4-BE49-F238E27FC236}">
                <a16:creationId xmlns:a16="http://schemas.microsoft.com/office/drawing/2014/main" xmlns="" id="{1C3365CC-82CA-47AB-8905-26EE3AB797CF}"/>
              </a:ext>
            </a:extLst>
          </p:cNvPr>
          <p:cNvSpPr>
            <a:spLocks noGrp="1"/>
          </p:cNvSpPr>
          <p:nvPr>
            <p:ph idx="1"/>
          </p:nvPr>
        </p:nvSpPr>
        <p:spPr/>
        <p:txBody>
          <a:bodyPr>
            <a:normAutofit fontScale="92500" lnSpcReduction="10000"/>
          </a:bodyPr>
          <a:lstStyle/>
          <a:p>
            <a:r>
              <a:rPr lang="zh-CN" altLang="en-US" dirty="0"/>
              <a:t>存储：用一维数组直接表示，结点下标为</a:t>
            </a:r>
            <a:r>
              <a:rPr lang="en-US" altLang="zh-CN" dirty="0"/>
              <a:t>x</a:t>
            </a:r>
            <a:r>
              <a:rPr lang="zh-CN" altLang="en-US" dirty="0"/>
              <a:t>的左右儿子下标分别是</a:t>
            </a:r>
            <a:r>
              <a:rPr lang="en-US" altLang="zh-CN" dirty="0"/>
              <a:t>2x </a:t>
            </a:r>
            <a:r>
              <a:rPr lang="zh-CN" altLang="en-US" dirty="0"/>
              <a:t>和</a:t>
            </a:r>
            <a:r>
              <a:rPr lang="en-US" altLang="zh-CN" dirty="0"/>
              <a:t>2x+1</a:t>
            </a:r>
          </a:p>
          <a:p>
            <a:r>
              <a:rPr lang="zh-CN" altLang="en-US" dirty="0"/>
              <a:t>插入：先插入到数组末尾，不断向上调整直到比父结点不优为止</a:t>
            </a:r>
          </a:p>
          <a:p>
            <a:r>
              <a:rPr lang="zh-CN" altLang="en-US" dirty="0"/>
              <a:t>删除：将根结点和数组末尾的结点交换，然后删除数组末尾元素，从根结点开始向下调整直到比儿子结点都优为止</a:t>
            </a:r>
            <a:endParaRPr lang="en-US" altLang="zh-CN" dirty="0"/>
          </a:p>
          <a:p>
            <a:r>
              <a:rPr kumimoji="1" lang="zh-CN" altLang="en-US" dirty="0"/>
              <a:t>查询最值：取出第一个数</a:t>
            </a:r>
          </a:p>
          <a:p>
            <a:endParaRPr lang="en-US" altLang="zh-CN" dirty="0"/>
          </a:p>
          <a:p>
            <a:r>
              <a:rPr lang="en-US" altLang="zh-CN" dirty="0"/>
              <a:t>//</a:t>
            </a:r>
            <a:r>
              <a:rPr lang="zh-CN" altLang="en-US" dirty="0"/>
              <a:t>这是手写版需要知道的</a:t>
            </a:r>
            <a:endParaRPr lang="en-US" altLang="zh-CN" dirty="0"/>
          </a:p>
        </p:txBody>
      </p:sp>
    </p:spTree>
    <p:extLst>
      <p:ext uri="{BB962C8B-B14F-4D97-AF65-F5344CB8AC3E}">
        <p14:creationId xmlns:p14="http://schemas.microsoft.com/office/powerpoint/2010/main" val="33707692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1733F62-71C0-4FC7-BC8C-6B3D2F18B601}"/>
              </a:ext>
            </a:extLst>
          </p:cNvPr>
          <p:cNvSpPr>
            <a:spLocks noGrp="1"/>
          </p:cNvSpPr>
          <p:nvPr>
            <p:ph type="title"/>
          </p:nvPr>
        </p:nvSpPr>
        <p:spPr/>
        <p:txBody>
          <a:bodyPr/>
          <a:lstStyle/>
          <a:p>
            <a:r>
              <a:rPr lang="zh-CN" altLang="en-US" dirty="0"/>
              <a:t>如何实现二叉堆？</a:t>
            </a:r>
          </a:p>
        </p:txBody>
      </p:sp>
      <p:sp>
        <p:nvSpPr>
          <p:cNvPr id="3" name="内容占位符 2">
            <a:extLst>
              <a:ext uri="{FF2B5EF4-FFF2-40B4-BE49-F238E27FC236}">
                <a16:creationId xmlns:a16="http://schemas.microsoft.com/office/drawing/2014/main" xmlns="" id="{6CF8C466-7DFA-4F90-85D3-AE530A91BC6B}"/>
              </a:ext>
            </a:extLst>
          </p:cNvPr>
          <p:cNvSpPr>
            <a:spLocks noGrp="1"/>
          </p:cNvSpPr>
          <p:nvPr>
            <p:ph idx="1"/>
          </p:nvPr>
        </p:nvSpPr>
        <p:spPr/>
        <p:txBody>
          <a:bodyPr>
            <a:normAutofit fontScale="85000" lnSpcReduction="10000"/>
          </a:bodyPr>
          <a:lstStyle/>
          <a:p>
            <a:r>
              <a:rPr lang="zh-CN" altLang="en-US" dirty="0"/>
              <a:t>需要知道的函数：</a:t>
            </a:r>
            <a:endParaRPr lang="en-US" altLang="zh-CN" dirty="0"/>
          </a:p>
          <a:p>
            <a:pPr lvl="1"/>
            <a:r>
              <a:rPr lang="en-US" altLang="zh-CN" dirty="0"/>
              <a:t>std::</a:t>
            </a:r>
            <a:r>
              <a:rPr lang="en-US" altLang="zh-CN" dirty="0" err="1"/>
              <a:t>priority_queue</a:t>
            </a:r>
            <a:r>
              <a:rPr lang="en-US" altLang="zh-CN" dirty="0"/>
              <a:t>::size</a:t>
            </a:r>
          </a:p>
          <a:p>
            <a:pPr lvl="1"/>
            <a:r>
              <a:rPr lang="en-US" altLang="zh-CN" dirty="0"/>
              <a:t>std::</a:t>
            </a:r>
            <a:r>
              <a:rPr lang="en-US" altLang="zh-CN" dirty="0" err="1"/>
              <a:t>priority_queue</a:t>
            </a:r>
            <a:r>
              <a:rPr lang="en-US" altLang="zh-CN" dirty="0"/>
              <a:t>::empty</a:t>
            </a:r>
          </a:p>
          <a:p>
            <a:pPr lvl="1"/>
            <a:r>
              <a:rPr lang="en-US" altLang="zh-CN" dirty="0"/>
              <a:t>std::</a:t>
            </a:r>
            <a:r>
              <a:rPr lang="en-US" altLang="zh-CN" dirty="0" err="1"/>
              <a:t>priority_queue</a:t>
            </a:r>
            <a:r>
              <a:rPr lang="en-US" altLang="zh-CN" dirty="0"/>
              <a:t>::top</a:t>
            </a:r>
          </a:p>
          <a:p>
            <a:pPr lvl="1"/>
            <a:r>
              <a:rPr lang="en-US" altLang="zh-CN" dirty="0"/>
              <a:t>std::</a:t>
            </a:r>
            <a:r>
              <a:rPr lang="en-US" altLang="zh-CN" dirty="0" err="1"/>
              <a:t>priority_queue</a:t>
            </a:r>
            <a:r>
              <a:rPr lang="en-US" altLang="zh-CN" dirty="0"/>
              <a:t>::pop</a:t>
            </a:r>
          </a:p>
          <a:p>
            <a:pPr lvl="1"/>
            <a:r>
              <a:rPr lang="en-US" altLang="zh-CN" dirty="0"/>
              <a:t>std::</a:t>
            </a:r>
            <a:r>
              <a:rPr lang="en-US" altLang="zh-CN" dirty="0" err="1"/>
              <a:t>priority_queue</a:t>
            </a:r>
            <a:r>
              <a:rPr lang="en-US" altLang="zh-CN" dirty="0"/>
              <a:t>::push</a:t>
            </a:r>
          </a:p>
          <a:p>
            <a:r>
              <a:rPr lang="zh-CN" altLang="en-US" dirty="0"/>
              <a:t>重载运算符</a:t>
            </a:r>
            <a:endParaRPr lang="en-US" altLang="zh-CN" dirty="0"/>
          </a:p>
          <a:p>
            <a:r>
              <a:rPr lang="en-US" altLang="zh-CN" dirty="0" err="1"/>
              <a:t>priority_queue</a:t>
            </a:r>
            <a:r>
              <a:rPr lang="en-US" altLang="zh-CN" dirty="0"/>
              <a:t>&lt;</a:t>
            </a:r>
            <a:r>
              <a:rPr lang="en-US" altLang="zh-CN" dirty="0" err="1"/>
              <a:t>int,vector</a:t>
            </a:r>
            <a:r>
              <a:rPr lang="en-US" altLang="zh-CN" dirty="0"/>
              <a:t>&lt;int&gt;,greater&lt;int&gt; &gt;        int</a:t>
            </a:r>
            <a:r>
              <a:rPr lang="zh-CN" altLang="en-US" dirty="0"/>
              <a:t>类型的小根堆</a:t>
            </a:r>
            <a:endParaRPr lang="en-US" altLang="zh-CN" dirty="0"/>
          </a:p>
          <a:p>
            <a:endParaRPr lang="en-US" altLang="zh-CN" dirty="0"/>
          </a:p>
          <a:p>
            <a:endParaRPr lang="zh-CN" altLang="en-US" dirty="0"/>
          </a:p>
        </p:txBody>
      </p:sp>
      <p:sp>
        <p:nvSpPr>
          <p:cNvPr id="6" name="箭头: 右 5">
            <a:extLst>
              <a:ext uri="{FF2B5EF4-FFF2-40B4-BE49-F238E27FC236}">
                <a16:creationId xmlns:a16="http://schemas.microsoft.com/office/drawing/2014/main" xmlns="" id="{4780ECF6-C408-4143-A8D4-1A5B10EC9EF2}"/>
              </a:ext>
            </a:extLst>
          </p:cNvPr>
          <p:cNvSpPr/>
          <p:nvPr/>
        </p:nvSpPr>
        <p:spPr>
          <a:xfrm>
            <a:off x="7624367" y="5153974"/>
            <a:ext cx="441118" cy="312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55407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23731A-6D93-498D-9710-82637D974279}"/>
              </a:ext>
            </a:extLst>
          </p:cNvPr>
          <p:cNvSpPr>
            <a:spLocks noGrp="1"/>
          </p:cNvSpPr>
          <p:nvPr>
            <p:ph type="title"/>
          </p:nvPr>
        </p:nvSpPr>
        <p:spPr/>
        <p:txBody>
          <a:bodyPr/>
          <a:lstStyle/>
          <a:p>
            <a:r>
              <a:rPr lang="zh-CN" altLang="en-US" dirty="0"/>
              <a:t>二叉堆的应用范围？</a:t>
            </a:r>
          </a:p>
        </p:txBody>
      </p:sp>
      <p:sp>
        <p:nvSpPr>
          <p:cNvPr id="3" name="内容占位符 2">
            <a:extLst>
              <a:ext uri="{FF2B5EF4-FFF2-40B4-BE49-F238E27FC236}">
                <a16:creationId xmlns:a16="http://schemas.microsoft.com/office/drawing/2014/main" xmlns="" id="{F6650F15-88BB-4D95-8080-AEDC5DAEBE40}"/>
              </a:ext>
            </a:extLst>
          </p:cNvPr>
          <p:cNvSpPr>
            <a:spLocks noGrp="1"/>
          </p:cNvSpPr>
          <p:nvPr>
            <p:ph idx="1"/>
          </p:nvPr>
        </p:nvSpPr>
        <p:spPr/>
        <p:txBody>
          <a:bodyPr/>
          <a:lstStyle/>
          <a:p>
            <a:r>
              <a:rPr lang="zh-CN" altLang="en-US" dirty="0"/>
              <a:t>常见于用堆贪心</a:t>
            </a:r>
            <a:endParaRPr lang="en-US" altLang="zh-CN" dirty="0"/>
          </a:p>
          <a:p>
            <a:r>
              <a:rPr lang="zh-CN" altLang="en-US" dirty="0"/>
              <a:t>堆优化</a:t>
            </a:r>
            <a:r>
              <a:rPr lang="en-US" altLang="zh-CN" dirty="0"/>
              <a:t>Dijkstra</a:t>
            </a:r>
          </a:p>
          <a:p>
            <a:endParaRPr lang="en-US" altLang="zh-CN" dirty="0"/>
          </a:p>
          <a:p>
            <a:r>
              <a:rPr lang="zh-CN" altLang="en-US" dirty="0"/>
              <a:t>可以进行：</a:t>
            </a:r>
            <a:endParaRPr lang="en-US" altLang="zh-CN" dirty="0"/>
          </a:p>
          <a:p>
            <a:r>
              <a:rPr lang="zh-CN" altLang="en-US" dirty="0"/>
              <a:t>堆排序</a:t>
            </a:r>
            <a:endParaRPr lang="en-US" altLang="zh-CN" dirty="0"/>
          </a:p>
          <a:p>
            <a:r>
              <a:rPr lang="zh-CN" altLang="en-US" dirty="0"/>
              <a:t>等</a:t>
            </a:r>
          </a:p>
        </p:txBody>
      </p:sp>
    </p:spTree>
    <p:extLst>
      <p:ext uri="{BB962C8B-B14F-4D97-AF65-F5344CB8AC3E}">
        <p14:creationId xmlns:p14="http://schemas.microsoft.com/office/powerpoint/2010/main" val="22533615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999D507-7585-4DF8-B1B5-5BC7CB4C0BC8}"/>
              </a:ext>
            </a:extLst>
          </p:cNvPr>
          <p:cNvSpPr>
            <a:spLocks noGrp="1"/>
          </p:cNvSpPr>
          <p:nvPr>
            <p:ph type="title"/>
          </p:nvPr>
        </p:nvSpPr>
        <p:spPr/>
        <p:txBody>
          <a:bodyPr/>
          <a:lstStyle/>
          <a:p>
            <a:r>
              <a:rPr lang="en-US" altLang="zh-CN" dirty="0"/>
              <a:t>BZOJ 1572</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A59EBC42-29A3-4993-A123-20C5CBB01F83}"/>
                  </a:ext>
                </a:extLst>
              </p:cNvPr>
              <p:cNvSpPr>
                <a:spLocks noGrp="1"/>
              </p:cNvSpPr>
              <p:nvPr>
                <p:ph idx="1"/>
              </p:nvPr>
            </p:nvSpPr>
            <p:spPr/>
            <p:txBody>
              <a:bodyPr/>
              <a:lstStyle/>
              <a:p>
                <a:r>
                  <a:rPr lang="zh-CN" altLang="en-US" dirty="0"/>
                  <a:t>题意：</a:t>
                </a:r>
                <a:endParaRPr lang="en-US" altLang="zh-CN" dirty="0"/>
              </a:p>
              <a:p>
                <a:r>
                  <a:rPr lang="zh-CN" altLang="en-US" dirty="0"/>
                  <a:t>给定</a:t>
                </a:r>
                <a:r>
                  <a:rPr lang="en-US" altLang="zh-CN" dirty="0"/>
                  <a:t>n</a:t>
                </a:r>
                <a:r>
                  <a:rPr lang="zh-CN" altLang="en-US" dirty="0"/>
                  <a:t>项工作的截止时间和价值，每项工作需要</a:t>
                </a:r>
                <a:r>
                  <a:rPr lang="en-US" altLang="zh-CN" dirty="0"/>
                  <a:t>1</a:t>
                </a:r>
                <a:r>
                  <a:rPr lang="zh-CN" altLang="en-US" dirty="0"/>
                  <a:t>单位时间完成，求最大价值。</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en-US" altLang="zh-CN" b="0" dirty="0"/>
              </a:p>
              <a:p>
                <a:endParaRPr lang="zh-CN" altLang="en-US" dirty="0"/>
              </a:p>
            </p:txBody>
          </p:sp>
        </mc:Choice>
        <mc:Fallback xmlns="">
          <p:sp>
            <p:nvSpPr>
              <p:cNvPr id="3" name="内容占位符 2">
                <a:extLst>
                  <a:ext uri="{FF2B5EF4-FFF2-40B4-BE49-F238E27FC236}">
                    <a16:creationId xmlns:a16="http://schemas.microsoft.com/office/drawing/2014/main" id="{A59EBC42-29A3-4993-A123-20C5CBB01F83}"/>
                  </a:ext>
                </a:extLst>
              </p:cNvPr>
              <p:cNvSpPr>
                <a:spLocks noGrp="1" noRot="1" noChangeAspect="1" noMove="1" noResize="1" noEditPoints="1" noAdjustHandles="1" noChangeArrowheads="1" noChangeShapeType="1" noTextEdit="1"/>
              </p:cNvSpPr>
              <p:nvPr>
                <p:ph idx="1"/>
              </p:nvPr>
            </p:nvSpPr>
            <p:spPr>
              <a:blipFill>
                <a:blip r:embed="rId2"/>
                <a:stretch>
                  <a:fillRect l="-1144" t="-27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32362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B0366D-9EF4-4D3B-A5D7-D115657F2630}"/>
              </a:ext>
            </a:extLst>
          </p:cNvPr>
          <p:cNvSpPr>
            <a:spLocks noGrp="1"/>
          </p:cNvSpPr>
          <p:nvPr>
            <p:ph type="title"/>
          </p:nvPr>
        </p:nvSpPr>
        <p:spPr/>
        <p:txBody>
          <a:bodyPr/>
          <a:lstStyle/>
          <a:p>
            <a:r>
              <a:rPr lang="en-US" altLang="zh-CN" dirty="0"/>
              <a:t>BZOJ 1572</a:t>
            </a:r>
            <a:endParaRPr lang="zh-CN" altLang="en-US" dirty="0"/>
          </a:p>
        </p:txBody>
      </p:sp>
      <p:sp>
        <p:nvSpPr>
          <p:cNvPr id="3" name="内容占位符 2">
            <a:extLst>
              <a:ext uri="{FF2B5EF4-FFF2-40B4-BE49-F238E27FC236}">
                <a16:creationId xmlns:a16="http://schemas.microsoft.com/office/drawing/2014/main" xmlns="" id="{2D633BA9-3C47-455F-BD95-D859BF6CC56D}"/>
              </a:ext>
            </a:extLst>
          </p:cNvPr>
          <p:cNvSpPr>
            <a:spLocks noGrp="1"/>
          </p:cNvSpPr>
          <p:nvPr>
            <p:ph idx="1"/>
          </p:nvPr>
        </p:nvSpPr>
        <p:spPr/>
        <p:txBody>
          <a:bodyPr/>
          <a:lstStyle/>
          <a:p>
            <a:r>
              <a:rPr lang="zh-CN" altLang="en-US" dirty="0"/>
              <a:t>按工作时间排序，如果工作能按时完成的工作就按时完成，如果工作不能按时完成就把之前价值最小的工作和当前作比较，取最优的情况。</a:t>
            </a:r>
            <a:endParaRPr lang="en-US" altLang="zh-CN" dirty="0"/>
          </a:p>
          <a:p>
            <a:r>
              <a:rPr lang="zh-CN" altLang="en-US" dirty="0"/>
              <a:t>考虑使用堆维护工作价值。</a:t>
            </a:r>
          </a:p>
        </p:txBody>
      </p:sp>
    </p:spTree>
    <p:extLst>
      <p:ext uri="{BB962C8B-B14F-4D97-AF65-F5344CB8AC3E}">
        <p14:creationId xmlns:p14="http://schemas.microsoft.com/office/powerpoint/2010/main" val="676850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C17CFBE-FF15-4DCC-9B7C-9854E8D5FA05}"/>
              </a:ext>
            </a:extLst>
          </p:cNvPr>
          <p:cNvSpPr>
            <a:spLocks noGrp="1"/>
          </p:cNvSpPr>
          <p:nvPr>
            <p:ph type="title"/>
          </p:nvPr>
        </p:nvSpPr>
        <p:spPr/>
        <p:txBody>
          <a:bodyPr/>
          <a:lstStyle/>
          <a:p>
            <a:r>
              <a:rPr lang="en-US" altLang="zh-CN" dirty="0"/>
              <a:t>BZOJ 2802</a:t>
            </a:r>
            <a:endParaRPr lang="zh-CN" altLang="en-US" dirty="0"/>
          </a:p>
        </p:txBody>
      </p:sp>
      <p:sp>
        <p:nvSpPr>
          <p:cNvPr id="3" name="内容占位符 2">
            <a:extLst>
              <a:ext uri="{FF2B5EF4-FFF2-40B4-BE49-F238E27FC236}">
                <a16:creationId xmlns:a16="http://schemas.microsoft.com/office/drawing/2014/main" xmlns="" id="{93ED31BF-8CC1-4082-9338-5AC5D98C7D76}"/>
              </a:ext>
            </a:extLst>
          </p:cNvPr>
          <p:cNvSpPr>
            <a:spLocks noGrp="1"/>
          </p:cNvSpPr>
          <p:nvPr>
            <p:ph idx="1"/>
          </p:nvPr>
        </p:nvSpPr>
        <p:spPr/>
        <p:txBody>
          <a:bodyPr/>
          <a:lstStyle/>
          <a:p>
            <a:r>
              <a:rPr lang="zh-CN" altLang="en-US" dirty="0"/>
              <a:t>题意：</a:t>
            </a:r>
            <a:endParaRPr lang="en-US" altLang="zh-CN" dirty="0"/>
          </a:p>
          <a:p>
            <a:r>
              <a:rPr lang="zh-CN" altLang="en-US" dirty="0"/>
              <a:t>每天上午进</a:t>
            </a:r>
            <a:r>
              <a:rPr lang="en-US" altLang="zh-CN" dirty="0"/>
              <a:t>a</a:t>
            </a:r>
            <a:r>
              <a:rPr lang="en-US" altLang="zh-CN" baseline="-25000" dirty="0"/>
              <a:t>i</a:t>
            </a:r>
            <a:r>
              <a:rPr lang="zh-CN" altLang="en-US" dirty="0"/>
              <a:t>的货物，中午有顾客买</a:t>
            </a:r>
            <a:r>
              <a:rPr lang="en-US" altLang="zh-CN" dirty="0"/>
              <a:t>b</a:t>
            </a:r>
            <a:r>
              <a:rPr lang="en-US" altLang="zh-CN" baseline="-25000" dirty="0"/>
              <a:t>i</a:t>
            </a:r>
            <a:r>
              <a:rPr lang="zh-CN" altLang="en-US" dirty="0"/>
              <a:t>个，我们可以满足他可以无视他，但若要满足顾客要求必须有足够的库存，问最多能满足多少顾客要求。</a:t>
            </a:r>
          </a:p>
        </p:txBody>
      </p:sp>
    </p:spTree>
    <p:extLst>
      <p:ext uri="{BB962C8B-B14F-4D97-AF65-F5344CB8AC3E}">
        <p14:creationId xmlns:p14="http://schemas.microsoft.com/office/powerpoint/2010/main" val="19052387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6FF13FC-BC6A-42DB-BEEB-054A38B22E24}"/>
              </a:ext>
            </a:extLst>
          </p:cNvPr>
          <p:cNvSpPr>
            <a:spLocks noGrp="1"/>
          </p:cNvSpPr>
          <p:nvPr>
            <p:ph type="title"/>
          </p:nvPr>
        </p:nvSpPr>
        <p:spPr/>
        <p:txBody>
          <a:bodyPr/>
          <a:lstStyle/>
          <a:p>
            <a:r>
              <a:rPr lang="en-US" altLang="zh-CN" dirty="0"/>
              <a:t>BZOJ 2802</a:t>
            </a:r>
            <a:endParaRPr lang="zh-CN" altLang="en-US" dirty="0"/>
          </a:p>
        </p:txBody>
      </p:sp>
      <p:sp>
        <p:nvSpPr>
          <p:cNvPr id="3" name="内容占位符 2">
            <a:extLst>
              <a:ext uri="{FF2B5EF4-FFF2-40B4-BE49-F238E27FC236}">
                <a16:creationId xmlns:a16="http://schemas.microsoft.com/office/drawing/2014/main" xmlns="" id="{17E832AF-CFCA-4B53-94F1-CEE56D4CE4F5}"/>
              </a:ext>
            </a:extLst>
          </p:cNvPr>
          <p:cNvSpPr>
            <a:spLocks noGrp="1"/>
          </p:cNvSpPr>
          <p:nvPr>
            <p:ph idx="1"/>
          </p:nvPr>
        </p:nvSpPr>
        <p:spPr/>
        <p:txBody>
          <a:bodyPr>
            <a:normAutofit/>
          </a:bodyPr>
          <a:lstStyle/>
          <a:p>
            <a:r>
              <a:rPr lang="zh-CN" altLang="en-US" dirty="0"/>
              <a:t>思路：</a:t>
            </a:r>
            <a:endParaRPr lang="en-US" altLang="zh-CN" dirty="0"/>
          </a:p>
          <a:p>
            <a:r>
              <a:rPr lang="zh-CN" altLang="en-US" dirty="0"/>
              <a:t>我们先贪心当天能不能满足客户要求，如果能就尽量满足。</a:t>
            </a:r>
          </a:p>
          <a:p>
            <a:r>
              <a:rPr lang="zh-CN" altLang="en-US" dirty="0"/>
              <a:t>如果不能满足怎么办？作为一个无良的商家，可以退掉以前的订单。。。（现实中真的可以？、、、）</a:t>
            </a:r>
          </a:p>
          <a:p>
            <a:r>
              <a:rPr lang="zh-CN" altLang="en-US" dirty="0"/>
              <a:t>为了让当前剩余货物总量尽可能大，当然是退掉之前要求最高的订单喽，于是用堆维护一下就好了</a:t>
            </a:r>
          </a:p>
          <a:p>
            <a:endParaRPr lang="zh-CN" altLang="en-US" dirty="0"/>
          </a:p>
        </p:txBody>
      </p:sp>
    </p:spTree>
    <p:extLst>
      <p:ext uri="{BB962C8B-B14F-4D97-AF65-F5344CB8AC3E}">
        <p14:creationId xmlns:p14="http://schemas.microsoft.com/office/powerpoint/2010/main" val="39380684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cs-CZ" altLang="zh-CN" dirty="0"/>
              <a:t>BZOJ 1150</a:t>
            </a:r>
            <a:r>
              <a:rPr lang="zh-CN" altLang="en-US" dirty="0"/>
              <a:t> </a:t>
            </a:r>
            <a:r>
              <a:rPr lang="en-US" altLang="zh-CN" dirty="0"/>
              <a:t>CTSC 2007 Backup </a:t>
            </a:r>
            <a:endParaRPr lang="cs-CZ" altLang="zh-CN" dirty="0"/>
          </a:p>
        </p:txBody>
      </p:sp>
      <p:sp>
        <p:nvSpPr>
          <p:cNvPr id="3" name="内容占位符 2"/>
          <p:cNvSpPr>
            <a:spLocks noGrp="1"/>
          </p:cNvSpPr>
          <p:nvPr>
            <p:ph idx="1"/>
          </p:nvPr>
        </p:nvSpPr>
        <p:spPr/>
        <p:txBody>
          <a:bodyPr/>
          <a:lstStyle/>
          <a:p>
            <a:r>
              <a:rPr lang="zh-CN" altLang="en-US" dirty="0"/>
              <a:t>数轴上有 </a:t>
            </a:r>
            <a:r>
              <a:rPr lang="en-US" altLang="zh-CN" dirty="0"/>
              <a:t>n </a:t>
            </a:r>
            <a:r>
              <a:rPr lang="zh-CN" altLang="en-US" dirty="0"/>
              <a:t>个点，选出其中的 </a:t>
            </a:r>
            <a:r>
              <a:rPr lang="en-US" altLang="zh-CN" dirty="0"/>
              <a:t>k </a:t>
            </a:r>
            <a:r>
              <a:rPr lang="zh-CN" altLang="en-US" dirty="0"/>
              <a:t>对点，选出的点只允许出现在一对里，使得每对点距离的总和最小。</a:t>
            </a:r>
            <a:endParaRPr lang="en-US" altLang="zh-CN" dirty="0"/>
          </a:p>
          <a:p>
            <a:r>
              <a:rPr lang="is-IS" altLang="zh-CN" dirty="0"/>
              <a:t>2 ≤ n ≤ 100000</a:t>
            </a:r>
          </a:p>
          <a:p>
            <a:r>
              <a:rPr lang="is-IS" altLang="zh-CN" dirty="0"/>
              <a:t>1≤k≤n</a:t>
            </a:r>
            <a:r>
              <a:rPr lang="en-US" altLang="zh-CN" dirty="0"/>
              <a:t>/2</a:t>
            </a:r>
            <a:endParaRPr lang="is-IS" altLang="zh-CN" dirty="0"/>
          </a:p>
          <a:p>
            <a:r>
              <a:rPr lang="is-IS" altLang="zh-CN" dirty="0"/>
              <a:t>0≤xi≤10</a:t>
            </a:r>
            <a:r>
              <a:rPr lang="en-US" altLang="zh-CN" dirty="0"/>
              <a:t>^</a:t>
            </a:r>
            <a:r>
              <a:rPr lang="is-IS" altLang="zh-CN" dirty="0"/>
              <a:t>9 </a:t>
            </a:r>
          </a:p>
        </p:txBody>
      </p:sp>
    </p:spTree>
    <p:extLst>
      <p:ext uri="{BB962C8B-B14F-4D97-AF65-F5344CB8AC3E}">
        <p14:creationId xmlns:p14="http://schemas.microsoft.com/office/powerpoint/2010/main" val="6132269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5FF80A6-27D6-4656-8D3A-4C5D0BF86B9F}"/>
              </a:ext>
            </a:extLst>
          </p:cNvPr>
          <p:cNvSpPr>
            <a:spLocks noGrp="1"/>
          </p:cNvSpPr>
          <p:nvPr>
            <p:ph type="title"/>
          </p:nvPr>
        </p:nvSpPr>
        <p:spPr/>
        <p:txBody>
          <a:bodyPr>
            <a:normAutofit/>
          </a:bodyPr>
          <a:lstStyle/>
          <a:p>
            <a:r>
              <a:rPr lang="en-US" altLang="zh-CN" dirty="0"/>
              <a:t>BZOJ1150[CTSC2007]</a:t>
            </a:r>
            <a:endParaRPr lang="zh-CN" altLang="en-US" dirty="0"/>
          </a:p>
        </p:txBody>
      </p:sp>
      <p:sp>
        <p:nvSpPr>
          <p:cNvPr id="3" name="内容占位符 2">
            <a:extLst>
              <a:ext uri="{FF2B5EF4-FFF2-40B4-BE49-F238E27FC236}">
                <a16:creationId xmlns:a16="http://schemas.microsoft.com/office/drawing/2014/main" xmlns="" id="{42F41FDB-A289-4A58-BB4C-20C21A635DA2}"/>
              </a:ext>
            </a:extLst>
          </p:cNvPr>
          <p:cNvSpPr>
            <a:spLocks noGrp="1"/>
          </p:cNvSpPr>
          <p:nvPr>
            <p:ph sz="quarter" idx="4294967295"/>
          </p:nvPr>
        </p:nvSpPr>
        <p:spPr>
          <a:xfrm>
            <a:off x="596900" y="1215342"/>
            <a:ext cx="10680700" cy="4575858"/>
          </a:xfrm>
          <a:prstGeom prst="rect">
            <a:avLst/>
          </a:prstGeom>
        </p:spPr>
        <p:txBody>
          <a:bodyPr/>
          <a:lstStyle/>
          <a:p>
            <a:r>
              <a:rPr lang="zh-CN" altLang="en-US" dirty="0"/>
              <a:t>数据范围很大，考虑贪心求解</a:t>
            </a:r>
            <a:endParaRPr lang="en-US" altLang="zh-CN" dirty="0"/>
          </a:p>
          <a:p>
            <a:r>
              <a:rPr lang="zh-CN" altLang="en-US" dirty="0"/>
              <a:t>显然选出的每对中的两个点必然两两相邻，否则必然可以找到更优的解。</a:t>
            </a:r>
            <a:endParaRPr lang="en-US" altLang="zh-CN" dirty="0"/>
          </a:p>
          <a:p>
            <a:r>
              <a:rPr lang="zh-CN" altLang="en-US" dirty="0"/>
              <a:t>首先定义段，段是每两个相邻点的距离，共</a:t>
            </a:r>
            <a:r>
              <a:rPr lang="en-US" altLang="zh-CN" dirty="0"/>
              <a:t>n-1</a:t>
            </a:r>
            <a:r>
              <a:rPr lang="zh-CN" altLang="en-US" dirty="0"/>
              <a:t>段</a:t>
            </a:r>
            <a:endParaRPr lang="en-US" altLang="zh-CN" dirty="0"/>
          </a:p>
          <a:p>
            <a:r>
              <a:rPr lang="zh-CN" altLang="en-US" dirty="0"/>
              <a:t>如果仅仅贪心选择最小的段加入，则显然错误，如</a:t>
            </a:r>
            <a:r>
              <a:rPr lang="en-US" altLang="zh-CN" dirty="0"/>
              <a:t>2126</a:t>
            </a:r>
            <a:r>
              <a:rPr lang="zh-CN" altLang="en-US" dirty="0"/>
              <a:t>，共</a:t>
            </a:r>
            <a:r>
              <a:rPr lang="en-US" altLang="zh-CN" dirty="0"/>
              <a:t>4</a:t>
            </a:r>
            <a:r>
              <a:rPr lang="zh-CN" altLang="en-US" dirty="0"/>
              <a:t>段，选择</a:t>
            </a:r>
            <a:r>
              <a:rPr lang="en-US" altLang="zh-CN" dirty="0"/>
              <a:t>2</a:t>
            </a:r>
            <a:r>
              <a:rPr lang="zh-CN" altLang="en-US" dirty="0"/>
              <a:t>段</a:t>
            </a:r>
            <a:endParaRPr lang="en-US" altLang="zh-CN" dirty="0"/>
          </a:p>
          <a:p>
            <a:r>
              <a:rPr lang="zh-CN" altLang="en-US" dirty="0"/>
              <a:t>考虑修正的贪心算法，每次选择了一段后，删除它本身和相邻的两段，并加入新的一段的长度为</a:t>
            </a:r>
            <a:r>
              <a:rPr lang="en-US" altLang="zh-CN" dirty="0" err="1"/>
              <a:t>len</a:t>
            </a:r>
            <a:r>
              <a:rPr lang="en-US" altLang="zh-CN" dirty="0"/>
              <a:t>[now-1]+</a:t>
            </a:r>
            <a:r>
              <a:rPr lang="en-US" altLang="zh-CN" dirty="0" err="1"/>
              <a:t>len</a:t>
            </a:r>
            <a:r>
              <a:rPr lang="en-US" altLang="zh-CN" dirty="0"/>
              <a:t>[now+1]-</a:t>
            </a:r>
            <a:r>
              <a:rPr lang="en-US" altLang="zh-CN" dirty="0" err="1"/>
              <a:t>len</a:t>
            </a:r>
            <a:r>
              <a:rPr lang="en-US" altLang="zh-CN" dirty="0"/>
              <a:t>[now]</a:t>
            </a:r>
            <a:r>
              <a:rPr lang="zh-CN" altLang="en-US" dirty="0"/>
              <a:t>。下一次选择了新加入相当于去掉中间的线段而加入另外两个线段。</a:t>
            </a:r>
            <a:endParaRPr lang="en-US" altLang="zh-CN" dirty="0"/>
          </a:p>
          <a:p>
            <a:r>
              <a:rPr lang="zh-CN" altLang="en-US" dirty="0"/>
              <a:t>类似于网络流寻找增广路的思想</a:t>
            </a:r>
          </a:p>
        </p:txBody>
      </p:sp>
    </p:spTree>
    <p:extLst>
      <p:ext uri="{BB962C8B-B14F-4D97-AF65-F5344CB8AC3E}">
        <p14:creationId xmlns:p14="http://schemas.microsoft.com/office/powerpoint/2010/main" val="1957778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129F6FFE-EEB5-4686-9D6E-BEECEAF97C4B}"/>
              </a:ext>
            </a:extLst>
          </p:cNvPr>
          <p:cNvSpPr>
            <a:spLocks noGrp="1"/>
          </p:cNvSpPr>
          <p:nvPr>
            <p:ph type="title"/>
          </p:nvPr>
        </p:nvSpPr>
        <p:spPr/>
        <p:txBody>
          <a:bodyPr/>
          <a:lstStyle/>
          <a:p>
            <a:r>
              <a:rPr lang="zh-CN" altLang="en-US" dirty="0"/>
              <a:t>单调队列</a:t>
            </a:r>
          </a:p>
        </p:txBody>
      </p:sp>
    </p:spTree>
    <p:extLst>
      <p:ext uri="{BB962C8B-B14F-4D97-AF65-F5344CB8AC3E}">
        <p14:creationId xmlns:p14="http://schemas.microsoft.com/office/powerpoint/2010/main" val="33229191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F352644-80A1-497F-9D2B-60CD69F765B6}"/>
              </a:ext>
            </a:extLst>
          </p:cNvPr>
          <p:cNvSpPr>
            <a:spLocks noGrp="1"/>
          </p:cNvSpPr>
          <p:nvPr>
            <p:ph type="title"/>
          </p:nvPr>
        </p:nvSpPr>
        <p:spPr/>
        <p:txBody>
          <a:bodyPr>
            <a:normAutofit/>
          </a:bodyPr>
          <a:lstStyle/>
          <a:p>
            <a:r>
              <a:rPr lang="en-US" altLang="zh-CN" dirty="0"/>
              <a:t>BZOJ 2288</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D615A98D-9E82-4BC9-A312-81944CC0F97A}"/>
                  </a:ext>
                </a:extLst>
              </p:cNvPr>
              <p:cNvSpPr>
                <a:spLocks noGrp="1"/>
              </p:cNvSpPr>
              <p:nvPr>
                <p:ph idx="1"/>
              </p:nvPr>
            </p:nvSpPr>
            <p:spPr/>
            <p:txBody>
              <a:bodyPr/>
              <a:lstStyle/>
              <a:p>
                <a:r>
                  <a:rPr lang="zh-CN" altLang="en-US" dirty="0"/>
                  <a:t>题意：</a:t>
                </a:r>
                <a:endParaRPr lang="en-US" altLang="zh-CN" dirty="0"/>
              </a:p>
              <a:p>
                <a:r>
                  <a:rPr lang="zh-CN" altLang="en-US" dirty="0"/>
                  <a:t>给出一个长度为</a:t>
                </a:r>
                <a:r>
                  <a:rPr lang="en-US" altLang="zh-CN" dirty="0"/>
                  <a:t>n</a:t>
                </a:r>
                <a:r>
                  <a:rPr lang="zh-CN" altLang="en-US" dirty="0"/>
                  <a:t>的数列，要求从中取出不超过</a:t>
                </a:r>
                <a:r>
                  <a:rPr lang="en-US" altLang="zh-CN" dirty="0"/>
                  <a:t>m</a:t>
                </a:r>
                <a:r>
                  <a:rPr lang="zh-CN" altLang="en-US" dirty="0"/>
                  <a:t>段连续的数，使其和最大。 </a:t>
                </a:r>
                <a:endParaRPr lang="en-US" altLang="zh-CN" b="0" i="1" dirty="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r>
                  <a:rPr lang="zh-CN" altLang="en-US" dirty="0"/>
                  <a:t/>
                </a:r>
                <a:br>
                  <a:rPr lang="zh-CN" altLang="en-US" dirty="0"/>
                </a:br>
                <a:endParaRPr lang="zh-CN" altLang="en-US" dirty="0"/>
              </a:p>
            </p:txBody>
          </p:sp>
        </mc:Choice>
        <mc:Fallback xmlns="">
          <p:sp>
            <p:nvSpPr>
              <p:cNvPr id="3" name="内容占位符 2">
                <a:extLst>
                  <a:ext uri="{FF2B5EF4-FFF2-40B4-BE49-F238E27FC236}">
                    <a16:creationId xmlns:a16="http://schemas.microsoft.com/office/drawing/2014/main" id="{D615A98D-9E82-4BC9-A312-81944CC0F97A}"/>
                  </a:ext>
                </a:extLst>
              </p:cNvPr>
              <p:cNvSpPr>
                <a:spLocks noGrp="1" noRot="1" noChangeAspect="1" noMove="1" noResize="1" noEditPoints="1" noAdjustHandles="1" noChangeArrowheads="1" noChangeShapeType="1" noTextEdit="1"/>
              </p:cNvSpPr>
              <p:nvPr>
                <p:ph idx="1"/>
              </p:nvPr>
            </p:nvSpPr>
            <p:spPr>
              <a:blipFill>
                <a:blip r:embed="rId2"/>
                <a:stretch>
                  <a:fillRect l="-1144" t="-27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51169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E692E65-0E50-4329-97A7-5826F68ACCB7}"/>
              </a:ext>
            </a:extLst>
          </p:cNvPr>
          <p:cNvSpPr>
            <a:spLocks noGrp="1"/>
          </p:cNvSpPr>
          <p:nvPr>
            <p:ph type="title"/>
          </p:nvPr>
        </p:nvSpPr>
        <p:spPr/>
        <p:txBody>
          <a:bodyPr/>
          <a:lstStyle/>
          <a:p>
            <a:r>
              <a:rPr lang="en-US" altLang="zh-CN" dirty="0"/>
              <a:t>BZOJ 2288</a:t>
            </a:r>
            <a:endParaRPr lang="zh-CN" altLang="en-US" dirty="0"/>
          </a:p>
        </p:txBody>
      </p:sp>
      <p:sp>
        <p:nvSpPr>
          <p:cNvPr id="3" name="内容占位符 2">
            <a:extLst>
              <a:ext uri="{FF2B5EF4-FFF2-40B4-BE49-F238E27FC236}">
                <a16:creationId xmlns:a16="http://schemas.microsoft.com/office/drawing/2014/main" xmlns="" id="{20F84C54-A7EC-43E5-8DE5-851682A87E2D}"/>
              </a:ext>
            </a:extLst>
          </p:cNvPr>
          <p:cNvSpPr>
            <a:spLocks noGrp="1"/>
          </p:cNvSpPr>
          <p:nvPr>
            <p:ph idx="1"/>
          </p:nvPr>
        </p:nvSpPr>
        <p:spPr/>
        <p:txBody>
          <a:bodyPr>
            <a:normAutofit fontScale="62500" lnSpcReduction="20000"/>
          </a:bodyPr>
          <a:lstStyle/>
          <a:p>
            <a:r>
              <a:rPr lang="zh-CN" altLang="en-US" dirty="0"/>
              <a:t>思路：</a:t>
            </a:r>
            <a:endParaRPr lang="en-US" altLang="zh-CN" dirty="0"/>
          </a:p>
          <a:p>
            <a:r>
              <a:rPr lang="zh-CN" altLang="en-US" dirty="0"/>
              <a:t>首先连在一块的正负相同的肯定可以看成一个点，然后我们就得到了一个正负交替的数列，并且首位两项都是正数（负数去掉）</a:t>
            </a:r>
          </a:p>
          <a:p>
            <a:r>
              <a:rPr lang="zh-CN" altLang="en-US" dirty="0"/>
              <a:t>如果正的项数</a:t>
            </a:r>
            <a:r>
              <a:rPr lang="en-US" altLang="zh-CN" dirty="0"/>
              <a:t>&lt;=m</a:t>
            </a:r>
            <a:r>
              <a:rPr lang="zh-CN" altLang="en-US" dirty="0"/>
              <a:t>，那显然我们全部选走就获得了最大权值，否则我们需要做一点牺牲。</a:t>
            </a:r>
          </a:p>
          <a:p>
            <a:r>
              <a:rPr lang="en-US" altLang="zh-CN" dirty="0"/>
              <a:t>1</a:t>
            </a:r>
            <a:r>
              <a:rPr lang="zh-CN" altLang="en-US" dirty="0"/>
              <a:t>）不选某些正项</a:t>
            </a:r>
          </a:p>
          <a:p>
            <a:r>
              <a:rPr lang="en-US" altLang="zh-CN" dirty="0"/>
              <a:t>2</a:t>
            </a:r>
            <a:r>
              <a:rPr lang="zh-CN" altLang="en-US" dirty="0"/>
              <a:t>）选一些负项使得相邻的正项成为</a:t>
            </a:r>
            <a:r>
              <a:rPr lang="en-US" altLang="zh-CN" dirty="0"/>
              <a:t>1</a:t>
            </a:r>
            <a:r>
              <a:rPr lang="zh-CN" altLang="en-US" dirty="0"/>
              <a:t>块</a:t>
            </a:r>
          </a:p>
          <a:p>
            <a:r>
              <a:rPr lang="zh-CN" altLang="en-US" dirty="0"/>
              <a:t>将所有点的绝对值加入堆，用一个链表记录这个点前后的是什么。</a:t>
            </a:r>
            <a:endParaRPr lang="en-US" altLang="zh-CN" dirty="0"/>
          </a:p>
          <a:p>
            <a:r>
              <a:rPr lang="zh-CN" altLang="en-US" dirty="0"/>
              <a:t>我们每次取出绝对值最小的点，将他与他两边的点合并形成新点。</a:t>
            </a:r>
            <a:endParaRPr lang="en-US" altLang="zh-CN" dirty="0"/>
          </a:p>
          <a:p>
            <a:r>
              <a:rPr lang="zh-CN" altLang="en-US" dirty="0"/>
              <a:t>对于每一次进行这样的操作，我们会发现正的点数一定会少</a:t>
            </a:r>
            <a:r>
              <a:rPr lang="en-US" altLang="zh-CN" dirty="0"/>
              <a:t>1</a:t>
            </a:r>
            <a:r>
              <a:rPr lang="zh-CN" altLang="en-US" dirty="0"/>
              <a:t>。</a:t>
            </a:r>
            <a:endParaRPr lang="en-US" altLang="zh-CN" dirty="0"/>
          </a:p>
          <a:p>
            <a:r>
              <a:rPr lang="zh-CN" altLang="en-US" dirty="0"/>
              <a:t>如果取出的是负点，则代表取了这个负点两边的正点与负点的集合形成的一个新段。</a:t>
            </a:r>
            <a:endParaRPr lang="en-US" altLang="zh-CN" dirty="0"/>
          </a:p>
          <a:p>
            <a:r>
              <a:rPr lang="zh-CN" altLang="en-US" dirty="0"/>
              <a:t>如果取出的是正点，则代表删除了这个点不再取。 </a:t>
            </a:r>
          </a:p>
        </p:txBody>
      </p:sp>
    </p:spTree>
    <p:extLst>
      <p:ext uri="{BB962C8B-B14F-4D97-AF65-F5344CB8AC3E}">
        <p14:creationId xmlns:p14="http://schemas.microsoft.com/office/powerpoint/2010/main" val="11145095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FC91A08-BA17-4AF8-856B-C8A27B6E085C}"/>
              </a:ext>
            </a:extLst>
          </p:cNvPr>
          <p:cNvSpPr>
            <a:spLocks noGrp="1"/>
          </p:cNvSpPr>
          <p:nvPr>
            <p:ph type="title"/>
          </p:nvPr>
        </p:nvSpPr>
        <p:spPr/>
        <p:txBody>
          <a:bodyPr/>
          <a:lstStyle/>
          <a:p>
            <a:r>
              <a:rPr lang="en-US" altLang="zh-CN" dirty="0"/>
              <a:t>POJ 2227</a:t>
            </a:r>
            <a:endParaRPr lang="zh-CN" altLang="en-US" dirty="0"/>
          </a:p>
        </p:txBody>
      </p:sp>
      <p:sp>
        <p:nvSpPr>
          <p:cNvPr id="3" name="内容占位符 2">
            <a:extLst>
              <a:ext uri="{FF2B5EF4-FFF2-40B4-BE49-F238E27FC236}">
                <a16:creationId xmlns:a16="http://schemas.microsoft.com/office/drawing/2014/main" xmlns="" id="{49A9E652-0773-464F-ABB0-76DBC36C0EEC}"/>
              </a:ext>
            </a:extLst>
          </p:cNvPr>
          <p:cNvSpPr>
            <a:spLocks noGrp="1"/>
          </p:cNvSpPr>
          <p:nvPr>
            <p:ph idx="1"/>
          </p:nvPr>
        </p:nvSpPr>
        <p:spPr/>
        <p:txBody>
          <a:bodyPr/>
          <a:lstStyle/>
          <a:p>
            <a:r>
              <a:rPr lang="zh-CN" altLang="en-US" dirty="0"/>
              <a:t>题意：</a:t>
            </a:r>
            <a:endParaRPr lang="en-US" altLang="zh-CN" dirty="0"/>
          </a:p>
          <a:p>
            <a:r>
              <a:rPr lang="zh-CN" altLang="en-US" dirty="0"/>
              <a:t>一个矩形区域，高低起伏，求最多储水量。（边界不能储水）</a:t>
            </a:r>
          </a:p>
        </p:txBody>
      </p:sp>
    </p:spTree>
    <p:extLst>
      <p:ext uri="{BB962C8B-B14F-4D97-AF65-F5344CB8AC3E}">
        <p14:creationId xmlns:p14="http://schemas.microsoft.com/office/powerpoint/2010/main" val="14751595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664FF30-1C27-465F-BFD7-2B9184A6D58F}"/>
              </a:ext>
            </a:extLst>
          </p:cNvPr>
          <p:cNvSpPr>
            <a:spLocks noGrp="1"/>
          </p:cNvSpPr>
          <p:nvPr>
            <p:ph type="title"/>
          </p:nvPr>
        </p:nvSpPr>
        <p:spPr/>
        <p:txBody>
          <a:bodyPr/>
          <a:lstStyle/>
          <a:p>
            <a:r>
              <a:rPr lang="en-US" altLang="zh-CN" dirty="0"/>
              <a:t>POJ 2227</a:t>
            </a:r>
            <a:endParaRPr lang="zh-CN" altLang="en-US" dirty="0"/>
          </a:p>
        </p:txBody>
      </p:sp>
      <p:sp>
        <p:nvSpPr>
          <p:cNvPr id="3" name="内容占位符 2">
            <a:extLst>
              <a:ext uri="{FF2B5EF4-FFF2-40B4-BE49-F238E27FC236}">
                <a16:creationId xmlns:a16="http://schemas.microsoft.com/office/drawing/2014/main" xmlns="" id="{2B1B9947-FD2F-40F7-AD14-F93D191DFC8D}"/>
              </a:ext>
            </a:extLst>
          </p:cNvPr>
          <p:cNvSpPr>
            <a:spLocks noGrp="1"/>
          </p:cNvSpPr>
          <p:nvPr>
            <p:ph idx="1"/>
          </p:nvPr>
        </p:nvSpPr>
        <p:spPr/>
        <p:txBody>
          <a:bodyPr>
            <a:normAutofit lnSpcReduction="10000"/>
          </a:bodyPr>
          <a:lstStyle/>
          <a:p>
            <a:r>
              <a:rPr lang="zh-CN" altLang="en-US" dirty="0"/>
              <a:t>思路：</a:t>
            </a:r>
            <a:endParaRPr lang="en-US" altLang="zh-CN" dirty="0"/>
          </a:p>
          <a:p>
            <a:r>
              <a:rPr lang="zh-CN" altLang="en-US" dirty="0"/>
              <a:t>先将边界装入优先队列中（高度越小越优先），并标记为已访问。看队首元素四周未访问过的点</a:t>
            </a:r>
            <a:endParaRPr lang="en-US" altLang="zh-CN" dirty="0"/>
          </a:p>
          <a:p>
            <a:r>
              <a:rPr lang="en-US" altLang="zh-CN" dirty="0"/>
              <a:t>1</a:t>
            </a:r>
            <a:r>
              <a:rPr lang="zh-CN" altLang="en-US" dirty="0"/>
              <a:t>、如果该点不比队首低，则将它加入队列，标记为已访问，即它变成了新的边界。</a:t>
            </a:r>
            <a:endParaRPr lang="en-US" altLang="zh-CN" dirty="0"/>
          </a:p>
          <a:p>
            <a:r>
              <a:rPr lang="en-US" altLang="zh-CN" dirty="0"/>
              <a:t>2</a:t>
            </a:r>
            <a:r>
              <a:rPr lang="zh-CN" altLang="en-US" dirty="0"/>
              <a:t>、该点比队首低，意味着该点可以储水，更新</a:t>
            </a:r>
            <a:r>
              <a:rPr lang="en-US" altLang="zh-CN" dirty="0" err="1"/>
              <a:t>ans</a:t>
            </a:r>
            <a:r>
              <a:rPr lang="zh-CN" altLang="en-US" dirty="0"/>
              <a:t>值，同时将它加入队列中，但是它的高度为原队首元素的高度，即以它为边界的点不能超过这个高度，同时将该点标记为已访问。</a:t>
            </a:r>
          </a:p>
        </p:txBody>
      </p:sp>
    </p:spTree>
    <p:extLst>
      <p:ext uri="{BB962C8B-B14F-4D97-AF65-F5344CB8AC3E}">
        <p14:creationId xmlns:p14="http://schemas.microsoft.com/office/powerpoint/2010/main" val="42907943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83ED1EE8-083D-421A-A14F-E36F96CDC7A9}"/>
              </a:ext>
            </a:extLst>
          </p:cNvPr>
          <p:cNvSpPr>
            <a:spLocks noGrp="1"/>
          </p:cNvSpPr>
          <p:nvPr>
            <p:ph type="title"/>
          </p:nvPr>
        </p:nvSpPr>
        <p:spPr/>
        <p:txBody>
          <a:bodyPr/>
          <a:lstStyle/>
          <a:p>
            <a:r>
              <a:rPr lang="zh-CN" altLang="en-US" dirty="0"/>
              <a:t>并查集</a:t>
            </a:r>
          </a:p>
        </p:txBody>
      </p:sp>
      <p:sp>
        <p:nvSpPr>
          <p:cNvPr id="5" name="文本占位符 4">
            <a:extLst>
              <a:ext uri="{FF2B5EF4-FFF2-40B4-BE49-F238E27FC236}">
                <a16:creationId xmlns:a16="http://schemas.microsoft.com/office/drawing/2014/main" xmlns="" id="{DD714873-6549-4F76-AF33-C57B5F7DEC8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273481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79B3612C-6346-4A23-9D68-7083A0C22479}"/>
              </a:ext>
            </a:extLst>
          </p:cNvPr>
          <p:cNvSpPr>
            <a:spLocks noGrp="1"/>
          </p:cNvSpPr>
          <p:nvPr>
            <p:ph type="title"/>
          </p:nvPr>
        </p:nvSpPr>
        <p:spPr/>
        <p:txBody>
          <a:bodyPr/>
          <a:lstStyle/>
          <a:p>
            <a:r>
              <a:rPr lang="zh-CN" altLang="en-US" dirty="0"/>
              <a:t>什么是并查集？</a:t>
            </a:r>
          </a:p>
        </p:txBody>
      </p:sp>
      <p:sp>
        <p:nvSpPr>
          <p:cNvPr id="5" name="内容占位符 4">
            <a:extLst>
              <a:ext uri="{FF2B5EF4-FFF2-40B4-BE49-F238E27FC236}">
                <a16:creationId xmlns:a16="http://schemas.microsoft.com/office/drawing/2014/main" xmlns="" id="{A13F2533-764B-4ABD-B5DD-8DF10763B498}"/>
              </a:ext>
            </a:extLst>
          </p:cNvPr>
          <p:cNvSpPr>
            <a:spLocks noGrp="1"/>
          </p:cNvSpPr>
          <p:nvPr>
            <p:ph idx="1"/>
          </p:nvPr>
        </p:nvSpPr>
        <p:spPr/>
        <p:txBody>
          <a:bodyPr/>
          <a:lstStyle/>
          <a:p>
            <a:r>
              <a:rPr lang="zh-CN" altLang="en-US" dirty="0"/>
              <a:t>定义：并查集为森林的结构，有多棵多叉树，每个树的根结点定义为这棵树中元素的代表结点</a:t>
            </a:r>
          </a:p>
          <a:p>
            <a:r>
              <a:rPr lang="zh-CN" altLang="en-US" dirty="0"/>
              <a:t>功能：在近似于常数的时间内查询某两个结点是不是在一棵树中；在近似于常数的时间内合并两棵树</a:t>
            </a:r>
          </a:p>
          <a:p>
            <a:r>
              <a:rPr lang="zh-CN" altLang="en-US" dirty="0"/>
              <a:t>存储：通常用一维数组</a:t>
            </a:r>
            <a:r>
              <a:rPr lang="en-US" altLang="zh-CN" dirty="0"/>
              <a:t>f[</a:t>
            </a:r>
            <a:r>
              <a:rPr lang="en-US" altLang="zh-CN" dirty="0" err="1"/>
              <a:t>i</a:t>
            </a:r>
            <a:r>
              <a:rPr lang="en-US" altLang="zh-CN" dirty="0"/>
              <a:t>]</a:t>
            </a:r>
            <a:r>
              <a:rPr lang="zh-CN" altLang="en-US" dirty="0"/>
              <a:t>表示结点</a:t>
            </a:r>
            <a:r>
              <a:rPr lang="en-US" altLang="zh-CN" dirty="0" err="1"/>
              <a:t>i</a:t>
            </a:r>
            <a:r>
              <a:rPr lang="zh-CN" altLang="en-US" dirty="0"/>
              <a:t>的父亲，并查集的所有操作都基于寻找根结点的过程</a:t>
            </a:r>
          </a:p>
        </p:txBody>
      </p:sp>
    </p:spTree>
    <p:extLst>
      <p:ext uri="{BB962C8B-B14F-4D97-AF65-F5344CB8AC3E}">
        <p14:creationId xmlns:p14="http://schemas.microsoft.com/office/powerpoint/2010/main" val="16578155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40D395-1FF1-4471-88E0-07B835433567}"/>
              </a:ext>
            </a:extLst>
          </p:cNvPr>
          <p:cNvSpPr>
            <a:spLocks noGrp="1"/>
          </p:cNvSpPr>
          <p:nvPr>
            <p:ph type="title"/>
          </p:nvPr>
        </p:nvSpPr>
        <p:spPr/>
        <p:txBody>
          <a:bodyPr/>
          <a:lstStyle/>
          <a:p>
            <a:r>
              <a:rPr lang="zh-CN" altLang="en-US" dirty="0"/>
              <a:t>如何实现并查集？</a:t>
            </a:r>
          </a:p>
        </p:txBody>
      </p:sp>
      <p:sp>
        <p:nvSpPr>
          <p:cNvPr id="3" name="内容占位符 2">
            <a:extLst>
              <a:ext uri="{FF2B5EF4-FFF2-40B4-BE49-F238E27FC236}">
                <a16:creationId xmlns:a16="http://schemas.microsoft.com/office/drawing/2014/main" xmlns="" id="{EB7669F4-A305-40B3-A2AB-07DD7FE53093}"/>
              </a:ext>
            </a:extLst>
          </p:cNvPr>
          <p:cNvSpPr>
            <a:spLocks noGrp="1"/>
          </p:cNvSpPr>
          <p:nvPr>
            <p:ph idx="1"/>
          </p:nvPr>
        </p:nvSpPr>
        <p:spPr/>
        <p:txBody>
          <a:bodyPr>
            <a:normAutofit fontScale="92500" lnSpcReduction="20000"/>
          </a:bodyPr>
          <a:lstStyle/>
          <a:p>
            <a:r>
              <a:rPr lang="zh-CN" altLang="en-US" b="1" dirty="0"/>
              <a:t>按秩合并</a:t>
            </a:r>
            <a:r>
              <a:rPr lang="zh-CN" altLang="en-US" dirty="0"/>
              <a:t>：</a:t>
            </a:r>
            <a:endParaRPr lang="en-US" altLang="zh-CN" dirty="0"/>
          </a:p>
          <a:p>
            <a:r>
              <a:rPr lang="zh-CN" altLang="en-US" dirty="0"/>
              <a:t>由于我们在找出一个元素所在集合的代表时需要递归地找出它所在的树的根结点，所以为了减短查找路径，在合并两棵树时要尽量使合并后的树的高度降低，所以要将高度低的树指向高度更高的那棵。（或者是</a:t>
            </a:r>
            <a:r>
              <a:rPr lang="en-US" altLang="zh-CN" dirty="0"/>
              <a:t>size</a:t>
            </a:r>
            <a:r>
              <a:rPr lang="zh-CN" altLang="en-US" dirty="0"/>
              <a:t>）</a:t>
            </a:r>
            <a:endParaRPr lang="en-US" altLang="zh-CN" dirty="0"/>
          </a:p>
          <a:p>
            <a:r>
              <a:rPr lang="zh-CN" altLang="en-US" dirty="0"/>
              <a:t>这里我们引入一个秩的概念：为每一个结点维护一个秩，它表示以该节点为根的树的高度的上界。在做合并操作时，将秩小的根指向秩大的结点。</a:t>
            </a:r>
            <a:endParaRPr lang="en-US" altLang="zh-CN" dirty="0"/>
          </a:p>
          <a:p>
            <a:r>
              <a:rPr lang="zh-CN" altLang="en-US" b="1" dirty="0"/>
              <a:t>路径压缩</a:t>
            </a:r>
            <a:r>
              <a:rPr lang="zh-CN" altLang="en-US" dirty="0"/>
              <a:t>：</a:t>
            </a:r>
            <a:endParaRPr lang="en-US" altLang="zh-CN" dirty="0"/>
          </a:p>
          <a:p>
            <a:r>
              <a:rPr lang="zh-CN" altLang="en-US" dirty="0"/>
              <a:t>为了进一步减短查找路径，可以使查找路径中的每一个节点都指向根结点，这就是路径压缩。</a:t>
            </a:r>
          </a:p>
        </p:txBody>
      </p:sp>
    </p:spTree>
    <p:extLst>
      <p:ext uri="{BB962C8B-B14F-4D97-AF65-F5344CB8AC3E}">
        <p14:creationId xmlns:p14="http://schemas.microsoft.com/office/powerpoint/2010/main" val="31285054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9532E40-05EB-44D8-9F2A-808EFD1A0704}"/>
              </a:ext>
            </a:extLst>
          </p:cNvPr>
          <p:cNvSpPr>
            <a:spLocks noGrp="1"/>
          </p:cNvSpPr>
          <p:nvPr>
            <p:ph type="title"/>
          </p:nvPr>
        </p:nvSpPr>
        <p:spPr/>
        <p:txBody>
          <a:bodyPr/>
          <a:lstStyle/>
          <a:p>
            <a:r>
              <a:rPr lang="zh-CN" altLang="en-US" dirty="0"/>
              <a:t>如何实现并查集？</a:t>
            </a:r>
          </a:p>
        </p:txBody>
      </p:sp>
      <p:sp>
        <p:nvSpPr>
          <p:cNvPr id="3" name="内容占位符 2">
            <a:extLst>
              <a:ext uri="{FF2B5EF4-FFF2-40B4-BE49-F238E27FC236}">
                <a16:creationId xmlns:a16="http://schemas.microsoft.com/office/drawing/2014/main" xmlns="" id="{4D3FF5AC-F58F-49B3-9CC8-493DA59847A3}"/>
              </a:ext>
            </a:extLst>
          </p:cNvPr>
          <p:cNvSpPr>
            <a:spLocks noGrp="1"/>
          </p:cNvSpPr>
          <p:nvPr>
            <p:ph idx="1"/>
          </p:nvPr>
        </p:nvSpPr>
        <p:spPr/>
        <p:txBody>
          <a:bodyPr/>
          <a:lstStyle/>
          <a:p>
            <a:r>
              <a:rPr lang="zh-CN" altLang="en-US" dirty="0"/>
              <a:t>只有路径压缩：</a:t>
            </a:r>
            <a:endParaRPr lang="en-US" altLang="zh-CN" dirty="0"/>
          </a:p>
          <a:p>
            <a:r>
              <a:rPr lang="en-US" altLang="zh-CN" dirty="0"/>
              <a:t>int find(int x){return x==f[x]?</a:t>
            </a:r>
            <a:r>
              <a:rPr lang="en-US" altLang="zh-CN" dirty="0" err="1"/>
              <a:t>x:f</a:t>
            </a:r>
            <a:r>
              <a:rPr lang="en-US" altLang="zh-CN" dirty="0"/>
              <a:t>[x]=find(f[x]);}</a:t>
            </a:r>
          </a:p>
          <a:p>
            <a:r>
              <a:rPr lang="en-US" altLang="zh-CN" dirty="0"/>
              <a:t>merge</a:t>
            </a:r>
            <a:r>
              <a:rPr lang="zh-CN" altLang="en-US" dirty="0"/>
              <a:t>：</a:t>
            </a:r>
            <a:endParaRPr lang="en-US" altLang="zh-CN" dirty="0"/>
          </a:p>
          <a:p>
            <a:r>
              <a:rPr lang="en-US" altLang="zh-CN" dirty="0"/>
              <a:t>if(find(x)!=find(y))f[find(x)]=find(y);</a:t>
            </a:r>
          </a:p>
          <a:p>
            <a:endParaRPr lang="en-US" altLang="zh-CN" dirty="0"/>
          </a:p>
          <a:p>
            <a:r>
              <a:rPr lang="zh-CN" altLang="en-US" dirty="0"/>
              <a:t>单次操作复杂度</a:t>
            </a:r>
            <a:r>
              <a:rPr lang="en-US" altLang="zh-CN" dirty="0"/>
              <a:t>O(</a:t>
            </a:r>
            <a:r>
              <a:rPr lang="en-US" altLang="zh-CN" dirty="0" err="1"/>
              <a:t>logn</a:t>
            </a:r>
            <a:r>
              <a:rPr lang="en-US" altLang="zh-CN" dirty="0"/>
              <a:t>)</a:t>
            </a:r>
            <a:endParaRPr lang="zh-CN" altLang="en-US" dirty="0"/>
          </a:p>
        </p:txBody>
      </p:sp>
    </p:spTree>
    <p:extLst>
      <p:ext uri="{BB962C8B-B14F-4D97-AF65-F5344CB8AC3E}">
        <p14:creationId xmlns:p14="http://schemas.microsoft.com/office/powerpoint/2010/main" val="39101671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914BBE2-6A5F-48F2-9CCF-8C58DAAA6259}"/>
              </a:ext>
            </a:extLst>
          </p:cNvPr>
          <p:cNvSpPr>
            <a:spLocks noGrp="1"/>
          </p:cNvSpPr>
          <p:nvPr>
            <p:ph type="title"/>
          </p:nvPr>
        </p:nvSpPr>
        <p:spPr/>
        <p:txBody>
          <a:bodyPr/>
          <a:lstStyle/>
          <a:p>
            <a:r>
              <a:rPr lang="zh-CN" altLang="en-US" dirty="0"/>
              <a:t>如何实现并查集？</a:t>
            </a:r>
          </a:p>
        </p:txBody>
      </p:sp>
      <p:sp>
        <p:nvSpPr>
          <p:cNvPr id="3" name="内容占位符 2">
            <a:extLst>
              <a:ext uri="{FF2B5EF4-FFF2-40B4-BE49-F238E27FC236}">
                <a16:creationId xmlns:a16="http://schemas.microsoft.com/office/drawing/2014/main" xmlns="" id="{91B84BE9-CD12-4A80-95F7-84F0E484A1F3}"/>
              </a:ext>
            </a:extLst>
          </p:cNvPr>
          <p:cNvSpPr>
            <a:spLocks noGrp="1"/>
          </p:cNvSpPr>
          <p:nvPr>
            <p:ph idx="1"/>
          </p:nvPr>
        </p:nvSpPr>
        <p:spPr/>
        <p:txBody>
          <a:bodyPr/>
          <a:lstStyle/>
          <a:p>
            <a:r>
              <a:rPr lang="zh-CN" altLang="en-US" dirty="0"/>
              <a:t>有路径压缩</a:t>
            </a:r>
            <a:r>
              <a:rPr lang="en-US" altLang="zh-CN" dirty="0"/>
              <a:t>&amp;</a:t>
            </a:r>
            <a:r>
              <a:rPr lang="zh-CN" altLang="en-US" dirty="0"/>
              <a:t>按秩合并的：</a:t>
            </a:r>
            <a:endParaRPr lang="en-US" altLang="zh-CN" dirty="0"/>
          </a:p>
          <a:p>
            <a:endParaRPr lang="zh-CN" altLang="en-US" dirty="0"/>
          </a:p>
        </p:txBody>
      </p:sp>
      <p:pic>
        <p:nvPicPr>
          <p:cNvPr id="4" name="图片 3">
            <a:extLst>
              <a:ext uri="{FF2B5EF4-FFF2-40B4-BE49-F238E27FC236}">
                <a16:creationId xmlns:a16="http://schemas.microsoft.com/office/drawing/2014/main" xmlns="" id="{852E17FF-563C-404C-984B-B34A96F1FB6E}"/>
              </a:ext>
            </a:extLst>
          </p:cNvPr>
          <p:cNvPicPr>
            <a:picLocks noChangeAspect="1"/>
          </p:cNvPicPr>
          <p:nvPr/>
        </p:nvPicPr>
        <p:blipFill>
          <a:blip r:embed="rId2"/>
          <a:stretch>
            <a:fillRect/>
          </a:stretch>
        </p:blipFill>
        <p:spPr>
          <a:xfrm>
            <a:off x="1379370" y="2989641"/>
            <a:ext cx="8611530" cy="3245740"/>
          </a:xfrm>
          <a:prstGeom prst="rect">
            <a:avLst/>
          </a:prstGeom>
        </p:spPr>
      </p:pic>
    </p:spTree>
    <p:extLst>
      <p:ext uri="{BB962C8B-B14F-4D97-AF65-F5344CB8AC3E}">
        <p14:creationId xmlns:p14="http://schemas.microsoft.com/office/powerpoint/2010/main" val="5081256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BA8D3EE-79DD-4E82-94A7-816C6754B6D4}"/>
              </a:ext>
            </a:extLst>
          </p:cNvPr>
          <p:cNvSpPr>
            <a:spLocks noGrp="1"/>
          </p:cNvSpPr>
          <p:nvPr>
            <p:ph type="title"/>
          </p:nvPr>
        </p:nvSpPr>
        <p:spPr/>
        <p:txBody>
          <a:bodyPr/>
          <a:lstStyle/>
          <a:p>
            <a:r>
              <a:rPr lang="en-US" altLang="zh-CN" dirty="0"/>
              <a:t>BZOJ 4551</a:t>
            </a:r>
            <a:endParaRPr lang="zh-CN" altLang="en-US" dirty="0"/>
          </a:p>
        </p:txBody>
      </p:sp>
      <p:sp>
        <p:nvSpPr>
          <p:cNvPr id="3" name="内容占位符 2">
            <a:extLst>
              <a:ext uri="{FF2B5EF4-FFF2-40B4-BE49-F238E27FC236}">
                <a16:creationId xmlns:a16="http://schemas.microsoft.com/office/drawing/2014/main" xmlns="" id="{1D700D40-E60D-4345-9435-1705CE048CE6}"/>
              </a:ext>
            </a:extLst>
          </p:cNvPr>
          <p:cNvSpPr>
            <a:spLocks noGrp="1"/>
          </p:cNvSpPr>
          <p:nvPr>
            <p:ph idx="1"/>
          </p:nvPr>
        </p:nvSpPr>
        <p:spPr/>
        <p:txBody>
          <a:bodyPr>
            <a:normAutofit/>
          </a:bodyPr>
          <a:lstStyle/>
          <a:p>
            <a:r>
              <a:rPr lang="zh-CN" altLang="en-US" dirty="0"/>
              <a:t>题意：</a:t>
            </a:r>
            <a:endParaRPr lang="en-US" altLang="zh-CN" dirty="0"/>
          </a:p>
          <a:p>
            <a:r>
              <a:rPr lang="zh-CN" altLang="en-US" dirty="0"/>
              <a:t>给定一颗有根树（根为</a:t>
            </a:r>
            <a:r>
              <a:rPr lang="en-US" altLang="zh-CN" dirty="0"/>
              <a:t>1</a:t>
            </a:r>
            <a:r>
              <a:rPr lang="zh-CN" altLang="en-US" dirty="0"/>
              <a:t>），有以下两种操作：</a:t>
            </a:r>
            <a:endParaRPr lang="en-US" altLang="zh-CN" dirty="0"/>
          </a:p>
          <a:p>
            <a:r>
              <a:rPr lang="en-US" altLang="zh-CN" dirty="0"/>
              <a:t>1. </a:t>
            </a:r>
            <a:r>
              <a:rPr lang="zh-CN" altLang="en-US" dirty="0"/>
              <a:t>标记操作：对某个结点打上标记（在最开始，只有结点</a:t>
            </a:r>
            <a:r>
              <a:rPr lang="en-US" altLang="zh-CN" dirty="0"/>
              <a:t>1</a:t>
            </a:r>
            <a:r>
              <a:rPr lang="zh-CN" altLang="en-US" dirty="0"/>
              <a:t>有标记，其他结点均无标记，而且对于某个结点，可以打多次标记。）</a:t>
            </a:r>
            <a:endParaRPr lang="en-US" altLang="zh-CN" dirty="0"/>
          </a:p>
          <a:p>
            <a:r>
              <a:rPr lang="en-US" altLang="zh-CN" dirty="0"/>
              <a:t>2. </a:t>
            </a:r>
            <a:r>
              <a:rPr lang="zh-CN" altLang="en-US" dirty="0"/>
              <a:t>询问操作：询问某个结点最近的一个打了标记的祖先（这个结点本身也算自己的祖先）你能帮帮他吗</a:t>
            </a:r>
            <a:r>
              <a:rPr lang="en-US" altLang="zh-CN" dirty="0"/>
              <a:t>?</a:t>
            </a:r>
          </a:p>
          <a:p>
            <a:endParaRPr lang="zh-CN" altLang="en-US" dirty="0"/>
          </a:p>
        </p:txBody>
      </p:sp>
    </p:spTree>
    <p:extLst>
      <p:ext uri="{BB962C8B-B14F-4D97-AF65-F5344CB8AC3E}">
        <p14:creationId xmlns:p14="http://schemas.microsoft.com/office/powerpoint/2010/main" val="4079969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784A545B-97BB-4017-9D61-A188CE2AF5FB}"/>
              </a:ext>
            </a:extLst>
          </p:cNvPr>
          <p:cNvSpPr>
            <a:spLocks noGrp="1"/>
          </p:cNvSpPr>
          <p:nvPr>
            <p:ph type="title"/>
          </p:nvPr>
        </p:nvSpPr>
        <p:spPr/>
        <p:txBody>
          <a:bodyPr/>
          <a:lstStyle/>
          <a:p>
            <a:r>
              <a:rPr lang="zh-CN" altLang="en-US" dirty="0"/>
              <a:t>单调队列，即单调递减或单调递增的队列。</a:t>
            </a:r>
          </a:p>
        </p:txBody>
      </p:sp>
      <p:sp>
        <p:nvSpPr>
          <p:cNvPr id="6" name="文本占位符 5">
            <a:extLst>
              <a:ext uri="{FF2B5EF4-FFF2-40B4-BE49-F238E27FC236}">
                <a16:creationId xmlns:a16="http://schemas.microsoft.com/office/drawing/2014/main" xmlns="" id="{B218CE95-63B5-423B-91E9-46C72359F2C9}"/>
              </a:ext>
            </a:extLst>
          </p:cNvPr>
          <p:cNvSpPr>
            <a:spLocks noGrp="1"/>
          </p:cNvSpPr>
          <p:nvPr>
            <p:ph type="body" sz="quarter" idx="13"/>
          </p:nvPr>
        </p:nvSpPr>
        <p:spPr/>
        <p:txBody>
          <a:bodyPr/>
          <a:lstStyle/>
          <a:p>
            <a:r>
              <a:rPr lang="zh-CN" altLang="en-US" dirty="0"/>
              <a:t>百度百科</a:t>
            </a:r>
          </a:p>
        </p:txBody>
      </p:sp>
      <p:sp>
        <p:nvSpPr>
          <p:cNvPr id="5" name="文本占位符 4">
            <a:extLst>
              <a:ext uri="{FF2B5EF4-FFF2-40B4-BE49-F238E27FC236}">
                <a16:creationId xmlns:a16="http://schemas.microsoft.com/office/drawing/2014/main" xmlns="" id="{211E3BF2-C893-47EE-94E7-CE75569CA8B3}"/>
              </a:ext>
            </a:extLst>
          </p:cNvPr>
          <p:cNvSpPr>
            <a:spLocks noGrp="1"/>
          </p:cNvSpPr>
          <p:nvPr>
            <p:ph type="body" idx="1"/>
          </p:nvPr>
        </p:nvSpPr>
        <p:spPr/>
        <p:txBody>
          <a:bodyPr/>
          <a:lstStyle/>
          <a:p>
            <a:r>
              <a:rPr lang="zh-CN" altLang="en-US" strike="sngStrike" dirty="0"/>
              <a:t>他说的很有道理但是我什么都没懂</a:t>
            </a:r>
          </a:p>
        </p:txBody>
      </p:sp>
    </p:spTree>
    <p:extLst>
      <p:ext uri="{BB962C8B-B14F-4D97-AF65-F5344CB8AC3E}">
        <p14:creationId xmlns:p14="http://schemas.microsoft.com/office/powerpoint/2010/main" val="3966758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D5D588-2E43-4B80-975C-384C724325E8}"/>
              </a:ext>
            </a:extLst>
          </p:cNvPr>
          <p:cNvSpPr>
            <a:spLocks noGrp="1"/>
          </p:cNvSpPr>
          <p:nvPr>
            <p:ph type="title"/>
          </p:nvPr>
        </p:nvSpPr>
        <p:spPr/>
        <p:txBody>
          <a:bodyPr/>
          <a:lstStyle/>
          <a:p>
            <a:r>
              <a:rPr lang="en-US" altLang="zh-CN" dirty="0"/>
              <a:t>BZOJ 4551</a:t>
            </a:r>
            <a:endParaRPr lang="zh-CN" altLang="en-US" dirty="0"/>
          </a:p>
        </p:txBody>
      </p:sp>
      <p:sp>
        <p:nvSpPr>
          <p:cNvPr id="3" name="内容占位符 2">
            <a:extLst>
              <a:ext uri="{FF2B5EF4-FFF2-40B4-BE49-F238E27FC236}">
                <a16:creationId xmlns:a16="http://schemas.microsoft.com/office/drawing/2014/main" xmlns="" id="{860CC668-1C5A-4347-866F-FE91B500A8A3}"/>
              </a:ext>
            </a:extLst>
          </p:cNvPr>
          <p:cNvSpPr>
            <a:spLocks noGrp="1"/>
          </p:cNvSpPr>
          <p:nvPr>
            <p:ph idx="1"/>
          </p:nvPr>
        </p:nvSpPr>
        <p:spPr/>
        <p:txBody>
          <a:bodyPr>
            <a:normAutofit lnSpcReduction="10000"/>
          </a:bodyPr>
          <a:lstStyle/>
          <a:p>
            <a:r>
              <a:rPr lang="zh-CN" altLang="en-US" dirty="0"/>
              <a:t>思路：</a:t>
            </a:r>
            <a:endParaRPr lang="en-US" altLang="zh-CN" dirty="0"/>
          </a:p>
          <a:p>
            <a:r>
              <a:rPr lang="zh-CN" altLang="en-US" dirty="0"/>
              <a:t>离线处理所有操作，算出最终某个点被标记了几次。</a:t>
            </a:r>
            <a:endParaRPr lang="en-US" altLang="zh-CN" dirty="0"/>
          </a:p>
          <a:p>
            <a:r>
              <a:rPr lang="zh-CN" altLang="en-US" dirty="0"/>
              <a:t>跑一次</a:t>
            </a:r>
            <a:r>
              <a:rPr lang="en-US" altLang="zh-CN" dirty="0" err="1"/>
              <a:t>dfs</a:t>
            </a:r>
            <a:r>
              <a:rPr lang="zh-CN" altLang="en-US" dirty="0"/>
              <a:t>算出最终状态时每个点最近的打了标记的祖先</a:t>
            </a:r>
            <a:r>
              <a:rPr lang="en-US" altLang="zh-CN" dirty="0"/>
              <a:t>u[</a:t>
            </a:r>
            <a:r>
              <a:rPr lang="en-US" altLang="zh-CN" dirty="0" err="1"/>
              <a:t>i</a:t>
            </a:r>
            <a:r>
              <a:rPr lang="en-US" altLang="zh-CN" dirty="0"/>
              <a:t>]</a:t>
            </a:r>
            <a:r>
              <a:rPr lang="zh-CN" altLang="en-US" dirty="0"/>
              <a:t>。</a:t>
            </a:r>
          </a:p>
          <a:p>
            <a:r>
              <a:rPr lang="zh-CN" altLang="en-US" dirty="0"/>
              <a:t>从后往前重新看操作：</a:t>
            </a:r>
            <a:endParaRPr lang="en-US" altLang="zh-CN" dirty="0"/>
          </a:p>
          <a:p>
            <a:r>
              <a:rPr lang="zh-CN" altLang="en-US" dirty="0"/>
              <a:t>如果是标记操作，那么当前节点标记数</a:t>
            </a:r>
            <a:r>
              <a:rPr lang="en-US" altLang="zh-CN" dirty="0"/>
              <a:t>-1</a:t>
            </a:r>
            <a:r>
              <a:rPr lang="zh-CN" altLang="en-US" dirty="0"/>
              <a:t>，如果标记数为</a:t>
            </a:r>
            <a:r>
              <a:rPr lang="en-US" altLang="zh-CN" dirty="0"/>
              <a:t>0</a:t>
            </a:r>
            <a:r>
              <a:rPr lang="zh-CN" altLang="en-US" dirty="0"/>
              <a:t>了，那么</a:t>
            </a:r>
            <a:r>
              <a:rPr lang="en-US" altLang="zh-CN" dirty="0"/>
              <a:t>u[</a:t>
            </a:r>
            <a:r>
              <a:rPr lang="en-US" altLang="zh-CN" dirty="0" err="1"/>
              <a:t>i</a:t>
            </a:r>
            <a:r>
              <a:rPr lang="en-US" altLang="zh-CN" dirty="0"/>
              <a:t>]=fa[</a:t>
            </a:r>
            <a:r>
              <a:rPr lang="en-US" altLang="zh-CN" dirty="0" err="1"/>
              <a:t>i</a:t>
            </a:r>
            <a:r>
              <a:rPr lang="en-US" altLang="zh-CN" dirty="0"/>
              <a:t>]</a:t>
            </a:r>
            <a:r>
              <a:rPr lang="zh-CN" altLang="en-US" dirty="0"/>
              <a:t>最近的祖先（用并查集来处理之前的更新）。</a:t>
            </a:r>
            <a:endParaRPr lang="en-US" altLang="zh-CN" dirty="0"/>
          </a:p>
          <a:p>
            <a:r>
              <a:rPr lang="zh-CN" altLang="en-US" dirty="0"/>
              <a:t>如果为询问，则输出当前最近的祖先（同样可以用并查集来做）。</a:t>
            </a:r>
          </a:p>
          <a:p>
            <a:endParaRPr lang="en-US" altLang="zh-CN" dirty="0"/>
          </a:p>
          <a:p>
            <a:endParaRPr lang="zh-CN" altLang="en-US" dirty="0"/>
          </a:p>
        </p:txBody>
      </p:sp>
    </p:spTree>
    <p:extLst>
      <p:ext uri="{BB962C8B-B14F-4D97-AF65-F5344CB8AC3E}">
        <p14:creationId xmlns:p14="http://schemas.microsoft.com/office/powerpoint/2010/main" val="307260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67AB577-9FAE-4E50-9F0A-954800E6F9EE}"/>
              </a:ext>
            </a:extLst>
          </p:cNvPr>
          <p:cNvSpPr>
            <a:spLocks noGrp="1"/>
          </p:cNvSpPr>
          <p:nvPr>
            <p:ph type="title"/>
          </p:nvPr>
        </p:nvSpPr>
        <p:spPr/>
        <p:txBody>
          <a:bodyPr/>
          <a:lstStyle/>
          <a:p>
            <a:r>
              <a:rPr lang="en-US" altLang="zh-CN" dirty="0"/>
              <a:t>BZOJ 4668</a:t>
            </a:r>
            <a:endParaRPr lang="zh-CN" altLang="en-US" dirty="0"/>
          </a:p>
        </p:txBody>
      </p:sp>
      <p:sp>
        <p:nvSpPr>
          <p:cNvPr id="3" name="内容占位符 2">
            <a:extLst>
              <a:ext uri="{FF2B5EF4-FFF2-40B4-BE49-F238E27FC236}">
                <a16:creationId xmlns:a16="http://schemas.microsoft.com/office/drawing/2014/main" xmlns="" id="{483CBD30-FFEB-4467-B956-51279D01B4AF}"/>
              </a:ext>
            </a:extLst>
          </p:cNvPr>
          <p:cNvSpPr>
            <a:spLocks noGrp="1"/>
          </p:cNvSpPr>
          <p:nvPr>
            <p:ph idx="1"/>
          </p:nvPr>
        </p:nvSpPr>
        <p:spPr/>
        <p:txBody>
          <a:bodyPr/>
          <a:lstStyle/>
          <a:p>
            <a:r>
              <a:rPr lang="zh-CN" altLang="en-US" dirty="0"/>
              <a:t>题意：</a:t>
            </a:r>
            <a:endParaRPr lang="en-US" altLang="zh-CN" dirty="0"/>
          </a:p>
          <a:p>
            <a:r>
              <a:rPr lang="zh-CN" altLang="en-US" dirty="0"/>
              <a:t>在一个图上</a:t>
            </a:r>
            <a:r>
              <a:rPr lang="en-US" altLang="zh-CN" dirty="0"/>
              <a:t>,</a:t>
            </a:r>
            <a:r>
              <a:rPr lang="zh-CN" altLang="en-US" dirty="0"/>
              <a:t>在两个点间连一条边</a:t>
            </a:r>
            <a:r>
              <a:rPr lang="en-US" altLang="zh-CN" dirty="0"/>
              <a:t>,</a:t>
            </a:r>
            <a:r>
              <a:rPr lang="zh-CN" altLang="en-US" dirty="0"/>
              <a:t>问这两个点最早在什么时候联通</a:t>
            </a:r>
            <a:r>
              <a:rPr lang="en-US" altLang="zh-CN" dirty="0"/>
              <a:t>.</a:t>
            </a:r>
          </a:p>
          <a:p>
            <a:endParaRPr lang="zh-CN" altLang="en-US" dirty="0"/>
          </a:p>
        </p:txBody>
      </p:sp>
    </p:spTree>
    <p:extLst>
      <p:ext uri="{BB962C8B-B14F-4D97-AF65-F5344CB8AC3E}">
        <p14:creationId xmlns:p14="http://schemas.microsoft.com/office/powerpoint/2010/main" val="37053713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C0BF30-C173-47EC-BFA4-091C379795E9}"/>
              </a:ext>
            </a:extLst>
          </p:cNvPr>
          <p:cNvSpPr>
            <a:spLocks noGrp="1"/>
          </p:cNvSpPr>
          <p:nvPr>
            <p:ph type="title"/>
          </p:nvPr>
        </p:nvSpPr>
        <p:spPr/>
        <p:txBody>
          <a:bodyPr/>
          <a:lstStyle/>
          <a:p>
            <a:r>
              <a:rPr lang="en-US" altLang="zh-CN" dirty="0"/>
              <a:t>BZOJ 4668</a:t>
            </a:r>
            <a:endParaRPr lang="zh-CN" altLang="en-US" dirty="0"/>
          </a:p>
        </p:txBody>
      </p:sp>
      <p:sp>
        <p:nvSpPr>
          <p:cNvPr id="3" name="内容占位符 2">
            <a:extLst>
              <a:ext uri="{FF2B5EF4-FFF2-40B4-BE49-F238E27FC236}">
                <a16:creationId xmlns:a16="http://schemas.microsoft.com/office/drawing/2014/main" xmlns="" id="{376A348D-AFEB-4251-9D69-842BA21FDD5A}"/>
              </a:ext>
            </a:extLst>
          </p:cNvPr>
          <p:cNvSpPr>
            <a:spLocks noGrp="1"/>
          </p:cNvSpPr>
          <p:nvPr>
            <p:ph idx="1"/>
          </p:nvPr>
        </p:nvSpPr>
        <p:spPr/>
        <p:txBody>
          <a:bodyPr>
            <a:normAutofit fontScale="92500" lnSpcReduction="10000"/>
          </a:bodyPr>
          <a:lstStyle/>
          <a:p>
            <a:r>
              <a:rPr lang="zh-CN" altLang="en-US" dirty="0"/>
              <a:t>思路：</a:t>
            </a:r>
            <a:endParaRPr lang="en-US" altLang="zh-CN" dirty="0"/>
          </a:p>
          <a:p>
            <a:r>
              <a:rPr lang="zh-CN" altLang="en-US" dirty="0"/>
              <a:t>我们不难发现，在保证留下最早的边并且联通的情况下，最后会连出一棵树，所以我们肯定会想到用并查集维护连通性，但如何知道是哪个操作连接的两个联通块呢？</a:t>
            </a:r>
            <a:endParaRPr lang="en-US" altLang="zh-CN" dirty="0"/>
          </a:p>
          <a:p>
            <a:r>
              <a:rPr lang="zh-CN" altLang="en-US" dirty="0"/>
              <a:t>并查集只会对祖先进行操作，内部的点并不会被影响，所以我们想到了并查集的按秩合并，记录小的联通块连到大的联通块时是第几个操作，由于以后不会有直接的操作连接小联通块和外部节点，所以 这个记录不会被覆盖，查询的时候类似暴力查</a:t>
            </a:r>
            <a:r>
              <a:rPr lang="en-US" altLang="zh-CN" dirty="0" err="1"/>
              <a:t>lca</a:t>
            </a:r>
            <a:r>
              <a:rPr lang="zh-CN" altLang="en-US" dirty="0"/>
              <a:t>，往上跳的同时更新操作编号的最小值就可以了。</a:t>
            </a:r>
          </a:p>
        </p:txBody>
      </p:sp>
    </p:spTree>
    <p:extLst>
      <p:ext uri="{BB962C8B-B14F-4D97-AF65-F5344CB8AC3E}">
        <p14:creationId xmlns:p14="http://schemas.microsoft.com/office/powerpoint/2010/main" val="31276803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3017142-518B-45AF-88EC-AA3BB7E66300}"/>
              </a:ext>
            </a:extLst>
          </p:cNvPr>
          <p:cNvSpPr>
            <a:spLocks noGrp="1"/>
          </p:cNvSpPr>
          <p:nvPr>
            <p:ph type="title"/>
          </p:nvPr>
        </p:nvSpPr>
        <p:spPr/>
        <p:txBody>
          <a:bodyPr/>
          <a:lstStyle/>
          <a:p>
            <a:r>
              <a:rPr lang="en-US" altLang="zh-CN" dirty="0"/>
              <a:t>BZOJ 1015</a:t>
            </a:r>
            <a:endParaRPr lang="zh-CN" altLang="en-US" dirty="0"/>
          </a:p>
        </p:txBody>
      </p:sp>
      <p:sp>
        <p:nvSpPr>
          <p:cNvPr id="3" name="内容占位符 2">
            <a:extLst>
              <a:ext uri="{FF2B5EF4-FFF2-40B4-BE49-F238E27FC236}">
                <a16:creationId xmlns:a16="http://schemas.microsoft.com/office/drawing/2014/main" xmlns="" id="{FB05FE0E-1E67-4EAE-A44C-8DCA4BBB26E0}"/>
              </a:ext>
            </a:extLst>
          </p:cNvPr>
          <p:cNvSpPr>
            <a:spLocks noGrp="1"/>
          </p:cNvSpPr>
          <p:nvPr>
            <p:ph idx="1"/>
          </p:nvPr>
        </p:nvSpPr>
        <p:spPr/>
        <p:txBody>
          <a:bodyPr>
            <a:normAutofit/>
          </a:bodyPr>
          <a:lstStyle/>
          <a:p>
            <a:r>
              <a:rPr lang="zh-CN" altLang="en-US" dirty="0"/>
              <a:t>题意：</a:t>
            </a:r>
            <a:endParaRPr lang="en-US" altLang="zh-CN" dirty="0"/>
          </a:p>
          <a:p>
            <a:r>
              <a:rPr lang="zh-CN" altLang="en-US" dirty="0"/>
              <a:t>给定一张图，支持删点和询问连通块个数</a:t>
            </a:r>
          </a:p>
          <a:p>
            <a:endParaRPr lang="zh-CN" altLang="en-US" dirty="0"/>
          </a:p>
        </p:txBody>
      </p:sp>
    </p:spTree>
    <p:extLst>
      <p:ext uri="{BB962C8B-B14F-4D97-AF65-F5344CB8AC3E}">
        <p14:creationId xmlns:p14="http://schemas.microsoft.com/office/powerpoint/2010/main" val="8731859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80D9CE-6432-47D9-9976-7E09DEA1AFE8}"/>
              </a:ext>
            </a:extLst>
          </p:cNvPr>
          <p:cNvSpPr>
            <a:spLocks noGrp="1"/>
          </p:cNvSpPr>
          <p:nvPr>
            <p:ph type="title"/>
          </p:nvPr>
        </p:nvSpPr>
        <p:spPr/>
        <p:txBody>
          <a:bodyPr/>
          <a:lstStyle/>
          <a:p>
            <a:r>
              <a:rPr lang="en-US" altLang="zh-CN" dirty="0"/>
              <a:t>BZOJ 1015</a:t>
            </a:r>
            <a:endParaRPr lang="zh-CN" altLang="en-US" dirty="0"/>
          </a:p>
        </p:txBody>
      </p:sp>
      <p:sp>
        <p:nvSpPr>
          <p:cNvPr id="3" name="内容占位符 2">
            <a:extLst>
              <a:ext uri="{FF2B5EF4-FFF2-40B4-BE49-F238E27FC236}">
                <a16:creationId xmlns:a16="http://schemas.microsoft.com/office/drawing/2014/main" xmlns="" id="{DF175224-62BA-4735-8950-D3E740FABDCB}"/>
              </a:ext>
            </a:extLst>
          </p:cNvPr>
          <p:cNvSpPr>
            <a:spLocks noGrp="1"/>
          </p:cNvSpPr>
          <p:nvPr>
            <p:ph idx="1"/>
          </p:nvPr>
        </p:nvSpPr>
        <p:spPr/>
        <p:txBody>
          <a:bodyPr/>
          <a:lstStyle/>
          <a:p>
            <a:r>
              <a:rPr lang="zh-CN" altLang="en-US" dirty="0"/>
              <a:t>思路：</a:t>
            </a:r>
            <a:endParaRPr lang="en-US" altLang="zh-CN" dirty="0"/>
          </a:p>
          <a:p>
            <a:r>
              <a:rPr lang="zh-CN" altLang="en-US" dirty="0"/>
              <a:t>按操作顺序处理的话要在删除点的同时维护图的形态（即图具体的连边情况），这是几乎不可做的</a:t>
            </a:r>
          </a:p>
          <a:p>
            <a:r>
              <a:rPr lang="zh-CN" altLang="en-US" dirty="0"/>
              <a:t>我们发现，这道题可以先读入操作，把没删的点的边先连上，然后再倒序处理操作</a:t>
            </a:r>
          </a:p>
          <a:p>
            <a:r>
              <a:rPr lang="zh-CN" altLang="en-US" dirty="0"/>
              <a:t>这样的话从删点变成了加点，而且只要维护连通块的数量，用并查集可以快速的解决这个问题</a:t>
            </a:r>
          </a:p>
          <a:p>
            <a:endParaRPr lang="zh-CN" altLang="en-US" dirty="0"/>
          </a:p>
        </p:txBody>
      </p:sp>
    </p:spTree>
    <p:extLst>
      <p:ext uri="{BB962C8B-B14F-4D97-AF65-F5344CB8AC3E}">
        <p14:creationId xmlns:p14="http://schemas.microsoft.com/office/powerpoint/2010/main" val="1224125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A3A3080-9AC2-40DE-AE6A-639ED946C3E4}"/>
              </a:ext>
            </a:extLst>
          </p:cNvPr>
          <p:cNvSpPr>
            <a:spLocks noGrp="1"/>
          </p:cNvSpPr>
          <p:nvPr>
            <p:ph type="title"/>
          </p:nvPr>
        </p:nvSpPr>
        <p:spPr/>
        <p:txBody>
          <a:bodyPr/>
          <a:lstStyle/>
          <a:p>
            <a:r>
              <a:rPr lang="en-US" altLang="zh-CN" dirty="0"/>
              <a:t>BZOJ 1116</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46796E64-4B75-490A-9B4F-6402064E97B9}"/>
                  </a:ext>
                </a:extLst>
              </p:cNvPr>
              <p:cNvSpPr>
                <a:spLocks noGrp="1"/>
              </p:cNvSpPr>
              <p:nvPr>
                <p:ph idx="1"/>
              </p:nvPr>
            </p:nvSpPr>
            <p:spPr/>
            <p:txBody>
              <a:bodyPr/>
              <a:lstStyle/>
              <a:p>
                <a:r>
                  <a:rPr lang="zh-CN" altLang="en-US" dirty="0"/>
                  <a:t>题意：</a:t>
                </a:r>
                <a:endParaRPr lang="en-US" altLang="zh-CN" dirty="0"/>
              </a:p>
              <a:p>
                <a:r>
                  <a:rPr lang="en-US" altLang="zh-CN" dirty="0" err="1"/>
                  <a:t>Byteotia</a:t>
                </a:r>
                <a:r>
                  <a:rPr lang="zh-CN" altLang="en-US" dirty="0"/>
                  <a:t>城市有</a:t>
                </a:r>
                <a:r>
                  <a:rPr lang="en-US" altLang="zh-CN" dirty="0"/>
                  <a:t>n</a:t>
                </a:r>
                <a:r>
                  <a:rPr lang="zh-CN" altLang="en-US" dirty="0"/>
                  <a:t>个</a:t>
                </a:r>
                <a:r>
                  <a:rPr lang="en-US" altLang="zh-CN" dirty="0"/>
                  <a:t>towns</a:t>
                </a:r>
                <a:r>
                  <a:rPr lang="zh-CN" altLang="en-US" dirty="0"/>
                  <a:t>和</a:t>
                </a:r>
                <a:r>
                  <a:rPr lang="en-US" altLang="zh-CN" dirty="0"/>
                  <a:t>m</a:t>
                </a:r>
                <a:r>
                  <a:rPr lang="zh-CN" altLang="en-US" dirty="0"/>
                  <a:t>条双向</a:t>
                </a:r>
                <a:r>
                  <a:rPr lang="en-US" altLang="zh-CN" dirty="0"/>
                  <a:t>roads</a:t>
                </a:r>
                <a:r>
                  <a:rPr lang="zh-CN" altLang="en-US" dirty="0"/>
                  <a:t>。每条</a:t>
                </a:r>
                <a:r>
                  <a:rPr lang="en-US" altLang="zh-CN" dirty="0"/>
                  <a:t>road </a:t>
                </a:r>
                <a:r>
                  <a:rPr lang="zh-CN" altLang="en-US" dirty="0"/>
                  <a:t>连接两个不同的 </a:t>
                </a:r>
                <a:r>
                  <a:rPr lang="en-US" altLang="zh-CN" dirty="0"/>
                  <a:t>towns ,</a:t>
                </a:r>
                <a:r>
                  <a:rPr lang="zh-CN" altLang="en-US" dirty="0"/>
                  <a:t>没有重复的</a:t>
                </a:r>
                <a:r>
                  <a:rPr lang="en-US" altLang="zh-CN" dirty="0"/>
                  <a:t>road</a:t>
                </a:r>
                <a:r>
                  <a:rPr lang="zh-CN" altLang="en-US" dirty="0"/>
                  <a:t>。你要把其中一些</a:t>
                </a:r>
                <a:r>
                  <a:rPr lang="en-US" altLang="zh-CN" dirty="0"/>
                  <a:t>road</a:t>
                </a:r>
                <a:r>
                  <a:rPr lang="zh-CN" altLang="en-US" dirty="0"/>
                  <a:t>变成单向边使得：每个</a:t>
                </a:r>
                <a:r>
                  <a:rPr lang="en-US" altLang="zh-CN" dirty="0"/>
                  <a:t>town</a:t>
                </a:r>
                <a:r>
                  <a:rPr lang="zh-CN" altLang="en-US" dirty="0"/>
                  <a:t>都有且只有一个入度。</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≤2∗</m:t>
                    </m:r>
                    <m:sSup>
                      <m:sSupPr>
                        <m:ctrlPr>
                          <a:rPr lang="en-US" altLang="zh-CN" b="0" i="1" smtClean="0">
                            <a:latin typeface="Cambria Math"/>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46796E64-4B75-490A-9B4F-6402064E97B9}"/>
                  </a:ext>
                </a:extLst>
              </p:cNvPr>
              <p:cNvSpPr>
                <a:spLocks noGrp="1" noRot="1" noChangeAspect="1" noMove="1" noResize="1" noEditPoints="1" noAdjustHandles="1" noChangeArrowheads="1" noChangeShapeType="1" noTextEdit="1"/>
              </p:cNvSpPr>
              <p:nvPr>
                <p:ph idx="1"/>
              </p:nvPr>
            </p:nvSpPr>
            <p:spPr>
              <a:blipFill>
                <a:blip r:embed="rId2"/>
                <a:stretch>
                  <a:fillRect l="-1144" t="-2752" r="-3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02498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F76C5A2-4811-4666-BF5B-9701784BAEEB}"/>
              </a:ext>
            </a:extLst>
          </p:cNvPr>
          <p:cNvSpPr>
            <a:spLocks noGrp="1"/>
          </p:cNvSpPr>
          <p:nvPr>
            <p:ph type="title"/>
          </p:nvPr>
        </p:nvSpPr>
        <p:spPr/>
        <p:txBody>
          <a:bodyPr/>
          <a:lstStyle/>
          <a:p>
            <a:r>
              <a:rPr lang="en-US" altLang="zh-CN" dirty="0"/>
              <a:t>BZOJ 1116</a:t>
            </a:r>
            <a:endParaRPr lang="zh-CN" altLang="en-US" dirty="0"/>
          </a:p>
        </p:txBody>
      </p:sp>
      <p:sp>
        <p:nvSpPr>
          <p:cNvPr id="3" name="内容占位符 2">
            <a:extLst>
              <a:ext uri="{FF2B5EF4-FFF2-40B4-BE49-F238E27FC236}">
                <a16:creationId xmlns:a16="http://schemas.microsoft.com/office/drawing/2014/main" xmlns="" id="{3ED6B01A-5688-4233-8ABB-BB5F6ABEAE40}"/>
              </a:ext>
            </a:extLst>
          </p:cNvPr>
          <p:cNvSpPr>
            <a:spLocks noGrp="1"/>
          </p:cNvSpPr>
          <p:nvPr>
            <p:ph idx="1"/>
          </p:nvPr>
        </p:nvSpPr>
        <p:spPr/>
        <p:txBody>
          <a:bodyPr/>
          <a:lstStyle/>
          <a:p>
            <a:r>
              <a:rPr lang="zh-CN" altLang="en-US" dirty="0"/>
              <a:t>成立当且仅当所有连通块中都有环存在。 </a:t>
            </a:r>
            <a:br>
              <a:rPr lang="zh-CN" altLang="en-US" dirty="0"/>
            </a:br>
            <a:endParaRPr lang="en-US" altLang="zh-CN" dirty="0"/>
          </a:p>
          <a:p>
            <a:r>
              <a:rPr lang="zh-CN" altLang="en-US" dirty="0"/>
              <a:t>并查集判环即可</a:t>
            </a:r>
          </a:p>
        </p:txBody>
      </p:sp>
    </p:spTree>
    <p:extLst>
      <p:ext uri="{BB962C8B-B14F-4D97-AF65-F5344CB8AC3E}">
        <p14:creationId xmlns:p14="http://schemas.microsoft.com/office/powerpoint/2010/main" val="2590234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0A8C0B1-9773-4DD2-B0E9-3035BAF072AD}"/>
              </a:ext>
            </a:extLst>
          </p:cNvPr>
          <p:cNvSpPr>
            <a:spLocks noGrp="1"/>
          </p:cNvSpPr>
          <p:nvPr>
            <p:ph type="title"/>
          </p:nvPr>
        </p:nvSpPr>
        <p:spPr/>
        <p:txBody>
          <a:bodyPr/>
          <a:lstStyle/>
          <a:p>
            <a:r>
              <a:rPr lang="en-US" altLang="zh-CN" dirty="0"/>
              <a:t>BZOJ 2079</a:t>
            </a:r>
            <a:endParaRPr lang="zh-CN" altLang="en-US" dirty="0"/>
          </a:p>
        </p:txBody>
      </p:sp>
      <p:sp>
        <p:nvSpPr>
          <p:cNvPr id="3" name="内容占位符 2">
            <a:extLst>
              <a:ext uri="{FF2B5EF4-FFF2-40B4-BE49-F238E27FC236}">
                <a16:creationId xmlns:a16="http://schemas.microsoft.com/office/drawing/2014/main" xmlns="" id="{8D3B321B-AFAE-43DD-B6EE-0D4665929CC5}"/>
              </a:ext>
            </a:extLst>
          </p:cNvPr>
          <p:cNvSpPr>
            <a:spLocks noGrp="1"/>
          </p:cNvSpPr>
          <p:nvPr>
            <p:ph idx="1"/>
          </p:nvPr>
        </p:nvSpPr>
        <p:spPr/>
        <p:txBody>
          <a:bodyPr/>
          <a:lstStyle/>
          <a:p>
            <a:r>
              <a:rPr lang="zh-CN" altLang="en-US" dirty="0"/>
              <a:t>题意：</a:t>
            </a:r>
            <a:endParaRPr lang="en-US" altLang="zh-CN" dirty="0"/>
          </a:p>
          <a:p>
            <a:r>
              <a:rPr lang="zh-CN" altLang="en-US" dirty="0"/>
              <a:t>给你一张无向图，并对图中的一些点进行红黑染色，要求： </a:t>
            </a:r>
            <a:br>
              <a:rPr lang="zh-CN" altLang="en-US" dirty="0"/>
            </a:br>
            <a:r>
              <a:rPr lang="en-US" altLang="zh-CN" dirty="0"/>
              <a:t>1</a:t>
            </a:r>
            <a:r>
              <a:rPr lang="zh-CN" altLang="en-US" dirty="0"/>
              <a:t>、对于每个红色的点一定有黑色点与其相连， </a:t>
            </a:r>
            <a:br>
              <a:rPr lang="zh-CN" altLang="en-US" dirty="0"/>
            </a:br>
            <a:r>
              <a:rPr lang="en-US" altLang="zh-CN" dirty="0"/>
              <a:t>2</a:t>
            </a:r>
            <a:r>
              <a:rPr lang="zh-CN" altLang="en-US" dirty="0"/>
              <a:t>、对于每个黑色的点一定有红色点与其相连， </a:t>
            </a:r>
            <a:br>
              <a:rPr lang="zh-CN" altLang="en-US" dirty="0"/>
            </a:br>
            <a:r>
              <a:rPr lang="en-US" altLang="zh-CN" dirty="0"/>
              <a:t>3</a:t>
            </a:r>
            <a:r>
              <a:rPr lang="zh-CN" altLang="en-US" dirty="0"/>
              <a:t>、对于每个未染色的点一定有红色点和黑色点与其相连。 </a:t>
            </a:r>
            <a:br>
              <a:rPr lang="zh-CN" altLang="en-US" dirty="0"/>
            </a:br>
            <a:r>
              <a:rPr lang="zh-CN" altLang="en-US" dirty="0"/>
              <a:t>判断这个图是否有一个染色的可行解，若有，输出一个解</a:t>
            </a:r>
            <a:br>
              <a:rPr lang="zh-CN" altLang="en-US" dirty="0"/>
            </a:br>
            <a:endParaRPr lang="zh-CN" altLang="en-US" dirty="0"/>
          </a:p>
        </p:txBody>
      </p:sp>
    </p:spTree>
    <p:extLst>
      <p:ext uri="{BB962C8B-B14F-4D97-AF65-F5344CB8AC3E}">
        <p14:creationId xmlns:p14="http://schemas.microsoft.com/office/powerpoint/2010/main" val="31237328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A015859-7FA4-4F5B-AE65-7F3C3A53DF14}"/>
              </a:ext>
            </a:extLst>
          </p:cNvPr>
          <p:cNvSpPr>
            <a:spLocks noGrp="1"/>
          </p:cNvSpPr>
          <p:nvPr>
            <p:ph type="title"/>
          </p:nvPr>
        </p:nvSpPr>
        <p:spPr/>
        <p:txBody>
          <a:bodyPr/>
          <a:lstStyle/>
          <a:p>
            <a:r>
              <a:rPr lang="en-US" altLang="zh-CN" dirty="0"/>
              <a:t>BZOJ 2079</a:t>
            </a:r>
            <a:endParaRPr lang="zh-CN" altLang="en-US" dirty="0"/>
          </a:p>
        </p:txBody>
      </p:sp>
      <p:sp>
        <p:nvSpPr>
          <p:cNvPr id="3" name="内容占位符 2">
            <a:extLst>
              <a:ext uri="{FF2B5EF4-FFF2-40B4-BE49-F238E27FC236}">
                <a16:creationId xmlns:a16="http://schemas.microsoft.com/office/drawing/2014/main" xmlns="" id="{E6C5AE36-4EA9-48F2-942F-A3EAED20061B}"/>
              </a:ext>
            </a:extLst>
          </p:cNvPr>
          <p:cNvSpPr>
            <a:spLocks noGrp="1"/>
          </p:cNvSpPr>
          <p:nvPr>
            <p:ph idx="1"/>
          </p:nvPr>
        </p:nvSpPr>
        <p:spPr/>
        <p:txBody>
          <a:bodyPr/>
          <a:lstStyle/>
          <a:p>
            <a:r>
              <a:rPr lang="zh-CN" altLang="en-US" dirty="0"/>
              <a:t>思路：</a:t>
            </a:r>
            <a:endParaRPr lang="en-US" altLang="zh-CN" dirty="0"/>
          </a:p>
          <a:p>
            <a:r>
              <a:rPr lang="zh-CN" altLang="en-US" dirty="0"/>
              <a:t>考虑一下树的情况</a:t>
            </a:r>
            <a:r>
              <a:rPr lang="en-US" altLang="zh-CN" dirty="0"/>
              <a:t>,</a:t>
            </a:r>
            <a:r>
              <a:rPr lang="zh-CN" altLang="en-US" dirty="0"/>
              <a:t>把树按照深度奇偶染色一定符合题意</a:t>
            </a:r>
          </a:p>
          <a:p>
            <a:r>
              <a:rPr lang="zh-CN" altLang="en-US" dirty="0"/>
              <a:t>图一定有生成树</a:t>
            </a:r>
            <a:r>
              <a:rPr lang="en-US" altLang="zh-CN" dirty="0"/>
              <a:t>,</a:t>
            </a:r>
            <a:r>
              <a:rPr lang="zh-CN" altLang="en-US" dirty="0"/>
              <a:t>所以点数</a:t>
            </a:r>
            <a:r>
              <a:rPr lang="en-US" altLang="zh-CN" dirty="0"/>
              <a:t>&gt;1</a:t>
            </a:r>
            <a:r>
              <a:rPr lang="zh-CN" altLang="en-US" dirty="0"/>
              <a:t>的联通块一定有解</a:t>
            </a:r>
          </a:p>
          <a:p>
            <a:r>
              <a:rPr lang="zh-CN" altLang="en-US" dirty="0"/>
              <a:t>那么就是判断有没有一个联通块只有一个结点</a:t>
            </a:r>
          </a:p>
          <a:p>
            <a:endParaRPr lang="zh-CN" altLang="en-US" dirty="0"/>
          </a:p>
        </p:txBody>
      </p:sp>
    </p:spTree>
    <p:extLst>
      <p:ext uri="{BB962C8B-B14F-4D97-AF65-F5344CB8AC3E}">
        <p14:creationId xmlns:p14="http://schemas.microsoft.com/office/powerpoint/2010/main" val="8490964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7A2482F-7643-4C97-B7F3-10163E846689}"/>
              </a:ext>
            </a:extLst>
          </p:cNvPr>
          <p:cNvSpPr>
            <a:spLocks noGrp="1"/>
          </p:cNvSpPr>
          <p:nvPr>
            <p:ph type="title"/>
          </p:nvPr>
        </p:nvSpPr>
        <p:spPr/>
        <p:txBody>
          <a:bodyPr/>
          <a:lstStyle/>
          <a:p>
            <a:r>
              <a:rPr lang="en-US" altLang="zh-CN" dirty="0"/>
              <a:t>BZOJ 5101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xmlns="" id="{E012B233-1851-45A0-B75C-BEA98EDC77B2}"/>
                  </a:ext>
                </a:extLst>
              </p:cNvPr>
              <p:cNvSpPr>
                <a:spLocks noGrp="1"/>
              </p:cNvSpPr>
              <p:nvPr>
                <p:ph idx="1"/>
              </p:nvPr>
            </p:nvSpPr>
            <p:spPr/>
            <p:txBody>
              <a:bodyPr>
                <a:normAutofit lnSpcReduction="10000"/>
              </a:bodyPr>
              <a:lstStyle/>
              <a:p>
                <a:r>
                  <a:rPr lang="zh-CN" altLang="en-US" dirty="0"/>
                  <a:t>题意：</a:t>
                </a:r>
                <a:endParaRPr lang="en-US" altLang="zh-CN" dirty="0"/>
              </a:p>
              <a:p>
                <a:r>
                  <a:rPr lang="zh-CN" altLang="en-US" dirty="0"/>
                  <a:t>在地面上有一个水箱，它的俯视图被划分成了</a:t>
                </a:r>
                <a:r>
                  <a:rPr lang="en-US" altLang="zh-CN" dirty="0"/>
                  <a:t>n</a:t>
                </a:r>
                <a:r>
                  <a:rPr lang="zh-CN" altLang="en-US" dirty="0"/>
                  <a:t>行</a:t>
                </a:r>
                <a:r>
                  <a:rPr lang="en-US" altLang="zh-CN" dirty="0"/>
                  <a:t>m</a:t>
                </a:r>
                <a:r>
                  <a:rPr lang="zh-CN" altLang="en-US" dirty="0"/>
                  <a:t>列个方格，相邻两个方格之间有一堵厚度可以忽略不计的墙，水箱与外界之间有一堵高度无穷大的墙，因此水不可能漏到外面。</a:t>
                </a:r>
                <a:endParaRPr lang="en-US" altLang="zh-CN" dirty="0"/>
              </a:p>
              <a:p>
                <a:r>
                  <a:rPr lang="zh-CN" altLang="en-US" dirty="0"/>
                  <a:t>已知水箱内每个格子的高度都是</a:t>
                </a:r>
                <a:r>
                  <a:rPr lang="en-US" altLang="zh-CN" dirty="0"/>
                  <a:t>[0,H]</a:t>
                </a:r>
                <a:r>
                  <a:rPr lang="zh-CN" altLang="en-US" dirty="0"/>
                  <a:t>之间的整数，请统计有多少可能的水位情况。因为答案可能很大，请对</a:t>
                </a:r>
                <a:r>
                  <a:rPr lang="en-US" altLang="zh-CN" dirty="0"/>
                  <a:t>10^9+7</a:t>
                </a:r>
                <a:r>
                  <a:rPr lang="zh-CN" altLang="en-US" dirty="0"/>
                  <a:t>取模输出。两个情况不同当且仅当存在至少一个方格的水位在两个情况中不同。</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≤5∗</m:t>
                    </m:r>
                    <m:sSup>
                      <m:sSupPr>
                        <m:ctrlPr>
                          <a:rPr lang="en-US" altLang="zh-CN" b="0" i="1" smtClean="0">
                            <a:latin typeface="Cambria Math"/>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1≤</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sSup>
                      <m:sSupPr>
                        <m:ctrlPr>
                          <a:rPr lang="en-US" altLang="zh-CN" b="0" i="1" smtClean="0">
                            <a:latin typeface="Cambria Math"/>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endParaRPr lang="zh-CN" altLang="en-US" dirty="0"/>
              </a:p>
            </p:txBody>
          </p:sp>
        </mc:Choice>
        <mc:Fallback xmlns="">
          <p:sp>
            <p:nvSpPr>
              <p:cNvPr id="3" name="内容占位符 2">
                <a:extLst>
                  <a:ext uri="{FF2B5EF4-FFF2-40B4-BE49-F238E27FC236}">
                    <a16:creationId xmlns:a16="http://schemas.microsoft.com/office/drawing/2014/main" id="{E012B233-1851-45A0-B75C-BEA98EDC77B2}"/>
                  </a:ext>
                </a:extLst>
              </p:cNvPr>
              <p:cNvSpPr>
                <a:spLocks noGrp="1" noRot="1" noChangeAspect="1" noMove="1" noResize="1" noEditPoints="1" noAdjustHandles="1" noChangeArrowheads="1" noChangeShapeType="1" noTextEdit="1"/>
              </p:cNvSpPr>
              <p:nvPr>
                <p:ph idx="1"/>
              </p:nvPr>
            </p:nvSpPr>
            <p:spPr>
              <a:blipFill>
                <a:blip r:embed="rId2"/>
                <a:stretch>
                  <a:fillRect l="-1144" t="-3853" b="-16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2767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88B5FD7-81EB-4F4E-A5CF-723F70CF88E7}"/>
              </a:ext>
            </a:extLst>
          </p:cNvPr>
          <p:cNvSpPr>
            <a:spLocks noGrp="1"/>
          </p:cNvSpPr>
          <p:nvPr>
            <p:ph type="title"/>
          </p:nvPr>
        </p:nvSpPr>
        <p:spPr/>
        <p:txBody>
          <a:bodyPr/>
          <a:lstStyle/>
          <a:p>
            <a:r>
              <a:rPr lang="zh-CN" altLang="en-US" dirty="0"/>
              <a:t>什么是单调队列？</a:t>
            </a:r>
          </a:p>
        </p:txBody>
      </p:sp>
      <p:sp>
        <p:nvSpPr>
          <p:cNvPr id="3" name="内容占位符 2">
            <a:extLst>
              <a:ext uri="{FF2B5EF4-FFF2-40B4-BE49-F238E27FC236}">
                <a16:creationId xmlns:a16="http://schemas.microsoft.com/office/drawing/2014/main" xmlns="" id="{88606599-1117-441B-B8B6-23D17001D231}"/>
              </a:ext>
            </a:extLst>
          </p:cNvPr>
          <p:cNvSpPr>
            <a:spLocks noGrp="1"/>
          </p:cNvSpPr>
          <p:nvPr>
            <p:ph idx="1"/>
          </p:nvPr>
        </p:nvSpPr>
        <p:spPr/>
        <p:txBody>
          <a:bodyPr/>
          <a:lstStyle/>
          <a:p>
            <a:r>
              <a:rPr lang="zh-CN" altLang="en-US" dirty="0"/>
              <a:t>一个双端队列</a:t>
            </a:r>
            <a:endParaRPr lang="en-US" altLang="zh-CN" dirty="0"/>
          </a:p>
          <a:p>
            <a:r>
              <a:rPr lang="zh-CN" altLang="en-US" dirty="0"/>
              <a:t>队内元素是单调的</a:t>
            </a:r>
            <a:endParaRPr lang="en-US" altLang="zh-CN" dirty="0"/>
          </a:p>
          <a:p>
            <a:r>
              <a:rPr lang="zh-CN" altLang="en-US" dirty="0"/>
              <a:t>每个元素只进队一次，出队一次</a:t>
            </a:r>
            <a:endParaRPr lang="en-US" altLang="zh-CN" dirty="0"/>
          </a:p>
          <a:p>
            <a:r>
              <a:rPr lang="zh-CN" altLang="en-US" dirty="0"/>
              <a:t>操作每个元素的均摊复杂度很小</a:t>
            </a:r>
            <a:endParaRPr lang="en-US" altLang="zh-CN" dirty="0"/>
          </a:p>
        </p:txBody>
      </p:sp>
    </p:spTree>
    <p:extLst>
      <p:ext uri="{BB962C8B-B14F-4D97-AF65-F5344CB8AC3E}">
        <p14:creationId xmlns:p14="http://schemas.microsoft.com/office/powerpoint/2010/main" val="61725431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8A1ED24-F6D8-45A4-9AFE-53BC5EA9A6DB}"/>
              </a:ext>
            </a:extLst>
          </p:cNvPr>
          <p:cNvSpPr>
            <a:spLocks noGrp="1"/>
          </p:cNvSpPr>
          <p:nvPr>
            <p:ph type="title"/>
          </p:nvPr>
        </p:nvSpPr>
        <p:spPr/>
        <p:txBody>
          <a:bodyPr/>
          <a:lstStyle/>
          <a:p>
            <a:r>
              <a:rPr lang="en-US" altLang="zh-CN" dirty="0"/>
              <a:t>BZOJ 5101</a:t>
            </a:r>
            <a:endParaRPr lang="zh-CN" altLang="en-US" dirty="0"/>
          </a:p>
        </p:txBody>
      </p:sp>
      <p:sp>
        <p:nvSpPr>
          <p:cNvPr id="3" name="内容占位符 2">
            <a:extLst>
              <a:ext uri="{FF2B5EF4-FFF2-40B4-BE49-F238E27FC236}">
                <a16:creationId xmlns:a16="http://schemas.microsoft.com/office/drawing/2014/main" xmlns="" id="{E374A696-B918-4633-A67D-5BC76445FB63}"/>
              </a:ext>
            </a:extLst>
          </p:cNvPr>
          <p:cNvSpPr>
            <a:spLocks noGrp="1"/>
          </p:cNvSpPr>
          <p:nvPr>
            <p:ph idx="1"/>
          </p:nvPr>
        </p:nvSpPr>
        <p:spPr/>
        <p:txBody>
          <a:bodyPr>
            <a:normAutofit fontScale="92500"/>
          </a:bodyPr>
          <a:lstStyle/>
          <a:p>
            <a:r>
              <a:rPr lang="zh-CN" altLang="en-US" dirty="0"/>
              <a:t>思路：</a:t>
            </a:r>
          </a:p>
          <a:p>
            <a:r>
              <a:rPr lang="zh-CN" altLang="en-US" dirty="0"/>
              <a:t>考虑把每堵墙看做一条边，不难发现只有最小生成树上的边是有用的。 </a:t>
            </a:r>
          </a:p>
          <a:p>
            <a:r>
              <a:rPr lang="zh-CN" altLang="en-US" dirty="0"/>
              <a:t>那么我们考虑在</a:t>
            </a:r>
            <a:r>
              <a:rPr lang="en-US" altLang="zh-CN" dirty="0"/>
              <a:t>Kruskal</a:t>
            </a:r>
            <a:r>
              <a:rPr lang="zh-CN" altLang="en-US" dirty="0"/>
              <a:t>算法的加边过程中顺便统计答案。 </a:t>
            </a:r>
          </a:p>
          <a:p>
            <a:r>
              <a:rPr lang="zh-CN" altLang="en-US" dirty="0"/>
              <a:t>对于当前每一个连通块</a:t>
            </a:r>
            <a:r>
              <a:rPr lang="en-US" altLang="zh-CN" dirty="0"/>
              <a:t>x</a:t>
            </a:r>
            <a:r>
              <a:rPr lang="zh-CN" altLang="en-US" dirty="0"/>
              <a:t>，设</a:t>
            </a:r>
            <a:r>
              <a:rPr lang="en-US" altLang="zh-CN" dirty="0"/>
              <a:t>mx[x]</a:t>
            </a:r>
            <a:r>
              <a:rPr lang="zh-CN" altLang="en-US" dirty="0"/>
              <a:t>表示</a:t>
            </a:r>
            <a:r>
              <a:rPr lang="en-US" altLang="zh-CN" dirty="0"/>
              <a:t>x</a:t>
            </a:r>
            <a:r>
              <a:rPr lang="zh-CN" altLang="en-US" dirty="0"/>
              <a:t>中的最大边权，</a:t>
            </a:r>
            <a:r>
              <a:rPr lang="en-US" altLang="zh-CN" dirty="0"/>
              <a:t>s[x]</a:t>
            </a:r>
            <a:r>
              <a:rPr lang="zh-CN" altLang="en-US" dirty="0"/>
              <a:t>表示在连通块</a:t>
            </a:r>
            <a:r>
              <a:rPr lang="en-US" altLang="zh-CN" dirty="0"/>
              <a:t>x</a:t>
            </a:r>
            <a:r>
              <a:rPr lang="zh-CN" altLang="en-US" dirty="0"/>
              <a:t>中每个点的点权不超过</a:t>
            </a:r>
            <a:r>
              <a:rPr lang="en-US" altLang="zh-CN" dirty="0"/>
              <a:t>mx[x]</a:t>
            </a:r>
            <a:r>
              <a:rPr lang="zh-CN" altLang="en-US" dirty="0"/>
              <a:t>时的方案数。 </a:t>
            </a:r>
          </a:p>
          <a:p>
            <a:r>
              <a:rPr lang="zh-CN" altLang="en-US" dirty="0"/>
              <a:t>当合并两个连通块</a:t>
            </a:r>
            <a:r>
              <a:rPr lang="en-US" altLang="zh-CN" dirty="0"/>
              <a:t>x</a:t>
            </a:r>
            <a:r>
              <a:rPr lang="zh-CN" altLang="en-US" dirty="0"/>
              <a:t>和</a:t>
            </a:r>
            <a:r>
              <a:rPr lang="en-US" altLang="zh-CN" dirty="0"/>
              <a:t>y</a:t>
            </a:r>
            <a:r>
              <a:rPr lang="zh-CN" altLang="en-US" dirty="0"/>
              <a:t>时，设当前边权为</a:t>
            </a:r>
            <a:r>
              <a:rPr lang="en-US" altLang="zh-CN" dirty="0"/>
              <a:t>w</a:t>
            </a:r>
            <a:r>
              <a:rPr lang="zh-CN" altLang="en-US" dirty="0"/>
              <a:t>，那么显然有</a:t>
            </a:r>
            <a:r>
              <a:rPr lang="en-US" altLang="zh-CN" dirty="0"/>
              <a:t>s[x</a:t>
            </a:r>
            <a:r>
              <a:rPr lang="zh-CN" altLang="en-US" dirty="0"/>
              <a:t>和</a:t>
            </a:r>
            <a:r>
              <a:rPr lang="en-US" altLang="zh-CN" dirty="0"/>
              <a:t>y]=(s[x]+w-mx[x])*(s[y]+w-mx[y])</a:t>
            </a:r>
            <a:r>
              <a:rPr lang="zh-CN" altLang="en-US" dirty="0"/>
              <a:t>。 </a:t>
            </a:r>
          </a:p>
          <a:p>
            <a:endParaRPr lang="en-US" altLang="zh-CN" dirty="0"/>
          </a:p>
          <a:p>
            <a:endParaRPr lang="zh-CN" altLang="en-US" dirty="0"/>
          </a:p>
        </p:txBody>
      </p:sp>
    </p:spTree>
    <p:extLst>
      <p:ext uri="{BB962C8B-B14F-4D97-AF65-F5344CB8AC3E}">
        <p14:creationId xmlns:p14="http://schemas.microsoft.com/office/powerpoint/2010/main" val="3314116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A46CE2-9F3D-4DAB-913A-47BC28F32D10}"/>
              </a:ext>
            </a:extLst>
          </p:cNvPr>
          <p:cNvSpPr>
            <a:spLocks noGrp="1"/>
          </p:cNvSpPr>
          <p:nvPr>
            <p:ph type="title"/>
          </p:nvPr>
        </p:nvSpPr>
        <p:spPr/>
        <p:txBody>
          <a:bodyPr/>
          <a:lstStyle/>
          <a:p>
            <a:r>
              <a:rPr lang="zh-CN" altLang="en-US" dirty="0"/>
              <a:t>如何实现</a:t>
            </a:r>
            <a:r>
              <a:rPr lang="en-US" altLang="zh-CN" dirty="0"/>
              <a:t>/</a:t>
            </a:r>
            <a:r>
              <a:rPr lang="zh-CN" altLang="en-US" dirty="0"/>
              <a:t>使用单调队列？</a:t>
            </a:r>
          </a:p>
        </p:txBody>
      </p:sp>
      <p:sp>
        <p:nvSpPr>
          <p:cNvPr id="3" name="内容占位符 2">
            <a:extLst>
              <a:ext uri="{FF2B5EF4-FFF2-40B4-BE49-F238E27FC236}">
                <a16:creationId xmlns:a16="http://schemas.microsoft.com/office/drawing/2014/main" xmlns="" id="{9A4674DE-8B14-457C-9270-21C32509FB86}"/>
              </a:ext>
            </a:extLst>
          </p:cNvPr>
          <p:cNvSpPr>
            <a:spLocks noGrp="1"/>
          </p:cNvSpPr>
          <p:nvPr>
            <p:ph idx="1"/>
          </p:nvPr>
        </p:nvSpPr>
        <p:spPr/>
        <p:txBody>
          <a:bodyPr>
            <a:normAutofit/>
          </a:bodyPr>
          <a:lstStyle/>
          <a:p>
            <a:r>
              <a:rPr lang="zh-CN" altLang="en-US" dirty="0"/>
              <a:t>手写队列</a:t>
            </a:r>
            <a:r>
              <a:rPr lang="en-US" altLang="zh-CN" dirty="0"/>
              <a:t>~     </a:t>
            </a:r>
            <a:r>
              <a:rPr lang="zh-CN" altLang="en-US" dirty="0"/>
              <a:t>（用</a:t>
            </a:r>
            <a:r>
              <a:rPr lang="en-US" altLang="zh-CN" dirty="0"/>
              <a:t>STL</a:t>
            </a:r>
            <a:r>
              <a:rPr lang="zh-CN" altLang="en-US" dirty="0"/>
              <a:t>中的</a:t>
            </a:r>
            <a:r>
              <a:rPr lang="en-US" altLang="zh-CN" dirty="0"/>
              <a:t>deque</a:t>
            </a:r>
            <a:r>
              <a:rPr lang="zh-CN" altLang="en-US" dirty="0"/>
              <a:t>也是兹磁的   </a:t>
            </a:r>
            <a:r>
              <a:rPr lang="zh-CN" altLang="en-US" strike="sngStrike" dirty="0"/>
              <a:t>只是会慢</a:t>
            </a:r>
            <a:endParaRPr lang="en-US" altLang="zh-CN" strike="sngStrike" dirty="0"/>
          </a:p>
          <a:p>
            <a:r>
              <a:rPr lang="zh-CN" altLang="en-US" dirty="0"/>
              <a:t>将当前元素和队尾元素进行比较，如果比队尾元素优，则队尾元素 出队；直到不比队尾元素优，将当前元素进队</a:t>
            </a:r>
            <a:endParaRPr lang="en-US" altLang="zh-CN" dirty="0"/>
          </a:p>
          <a:p>
            <a:r>
              <a:rPr lang="zh-CN" altLang="en-US" dirty="0"/>
              <a:t>检查队头，若不满足位置、距离等条件则出队，直到队头满足条件</a:t>
            </a:r>
            <a:endParaRPr lang="en-US" altLang="zh-CN" dirty="0"/>
          </a:p>
          <a:p>
            <a:r>
              <a:rPr lang="zh-CN" altLang="en-US" dirty="0"/>
              <a:t>检查后的队头元素即为最优值</a:t>
            </a:r>
            <a:endParaRPr lang="en-US" altLang="zh-CN" dirty="0"/>
          </a:p>
          <a:p>
            <a:r>
              <a:rPr lang="zh-CN" altLang="en-US" dirty="0"/>
              <a:t>对于每一个元素</a:t>
            </a:r>
            <a:r>
              <a:rPr lang="en-US" altLang="zh-CN" dirty="0"/>
              <a:t>a[</a:t>
            </a:r>
            <a:r>
              <a:rPr lang="en-US" altLang="zh-CN" dirty="0" err="1"/>
              <a:t>i</a:t>
            </a:r>
            <a:r>
              <a:rPr lang="en-US" altLang="zh-CN" dirty="0"/>
              <a:t>]</a:t>
            </a:r>
            <a:r>
              <a:rPr lang="zh-CN" altLang="en-US" dirty="0"/>
              <a:t>都执行以上的操作</a:t>
            </a:r>
          </a:p>
        </p:txBody>
      </p:sp>
    </p:spTree>
    <p:extLst>
      <p:ext uri="{BB962C8B-B14F-4D97-AF65-F5344CB8AC3E}">
        <p14:creationId xmlns:p14="http://schemas.microsoft.com/office/powerpoint/2010/main" val="3388632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FEF081-90AD-4F39-B3E0-A6629F632FF2}"/>
              </a:ext>
            </a:extLst>
          </p:cNvPr>
          <p:cNvSpPr>
            <a:spLocks noGrp="1"/>
          </p:cNvSpPr>
          <p:nvPr>
            <p:ph type="title"/>
          </p:nvPr>
        </p:nvSpPr>
        <p:spPr/>
        <p:txBody>
          <a:bodyPr/>
          <a:lstStyle/>
          <a:p>
            <a:r>
              <a:rPr lang="zh-CN" altLang="en-US" dirty="0"/>
              <a:t>单调队列的应用范围？</a:t>
            </a:r>
          </a:p>
        </p:txBody>
      </p:sp>
      <p:sp>
        <p:nvSpPr>
          <p:cNvPr id="3" name="内容占位符 2">
            <a:extLst>
              <a:ext uri="{FF2B5EF4-FFF2-40B4-BE49-F238E27FC236}">
                <a16:creationId xmlns:a16="http://schemas.microsoft.com/office/drawing/2014/main" xmlns="" id="{F57B4B6B-F987-4AED-AC41-FCA36B9503F8}"/>
              </a:ext>
            </a:extLst>
          </p:cNvPr>
          <p:cNvSpPr>
            <a:spLocks noGrp="1"/>
          </p:cNvSpPr>
          <p:nvPr>
            <p:ph idx="1"/>
          </p:nvPr>
        </p:nvSpPr>
        <p:spPr/>
        <p:txBody>
          <a:bodyPr/>
          <a:lstStyle/>
          <a:p>
            <a:r>
              <a:rPr lang="zh-CN" altLang="en-US" dirty="0"/>
              <a:t>有一些裸题  （但是不经常见</a:t>
            </a:r>
            <a:endParaRPr lang="en-US" altLang="zh-CN" dirty="0"/>
          </a:p>
          <a:p>
            <a:endParaRPr lang="en-US" altLang="zh-CN" dirty="0"/>
          </a:p>
          <a:p>
            <a:r>
              <a:rPr lang="en-US" altLang="zh-CN" dirty="0"/>
              <a:t>1D-1D</a:t>
            </a:r>
            <a:r>
              <a:rPr lang="zh-CN" altLang="en-US" dirty="0"/>
              <a:t>动态规划    </a:t>
            </a:r>
            <a:r>
              <a:rPr lang="en-US" altLang="zh-CN" dirty="0"/>
              <a:t>-&gt;</a:t>
            </a:r>
            <a:r>
              <a:rPr lang="zh-CN" altLang="en-US" dirty="0"/>
              <a:t>“单调队列优化</a:t>
            </a:r>
            <a:r>
              <a:rPr lang="en-US" altLang="zh-CN" dirty="0"/>
              <a:t>DP</a:t>
            </a:r>
            <a:r>
              <a:rPr lang="zh-CN" altLang="en-US" dirty="0"/>
              <a:t>”</a:t>
            </a:r>
            <a:endParaRPr lang="en-US" altLang="zh-CN" dirty="0"/>
          </a:p>
        </p:txBody>
      </p:sp>
    </p:spTree>
    <p:extLst>
      <p:ext uri="{BB962C8B-B14F-4D97-AF65-F5344CB8AC3E}">
        <p14:creationId xmlns:p14="http://schemas.microsoft.com/office/powerpoint/2010/main" val="702660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B1189BF-DA98-4827-A14B-14EA1BA83D55}"/>
              </a:ext>
            </a:extLst>
          </p:cNvPr>
          <p:cNvSpPr>
            <a:spLocks noGrp="1"/>
          </p:cNvSpPr>
          <p:nvPr>
            <p:ph type="title"/>
          </p:nvPr>
        </p:nvSpPr>
        <p:spPr/>
        <p:txBody>
          <a:bodyPr/>
          <a:lstStyle/>
          <a:p>
            <a:r>
              <a:rPr lang="en-US" altLang="zh-CN" dirty="0"/>
              <a:t>POJ 2823</a:t>
            </a:r>
            <a:endParaRPr lang="zh-CN" altLang="en-US" dirty="0"/>
          </a:p>
        </p:txBody>
      </p:sp>
      <p:sp>
        <p:nvSpPr>
          <p:cNvPr id="3" name="内容占位符 2">
            <a:extLst>
              <a:ext uri="{FF2B5EF4-FFF2-40B4-BE49-F238E27FC236}">
                <a16:creationId xmlns:a16="http://schemas.microsoft.com/office/drawing/2014/main" xmlns="" id="{42700012-D0C0-4F4E-9A3D-4FA2E602B393}"/>
              </a:ext>
            </a:extLst>
          </p:cNvPr>
          <p:cNvSpPr>
            <a:spLocks noGrp="1"/>
          </p:cNvSpPr>
          <p:nvPr>
            <p:ph idx="1"/>
          </p:nvPr>
        </p:nvSpPr>
        <p:spPr/>
        <p:txBody>
          <a:bodyPr/>
          <a:lstStyle/>
          <a:p>
            <a:r>
              <a:rPr lang="zh-CN" altLang="en-US" dirty="0"/>
              <a:t>回顾一下这道题</a:t>
            </a:r>
            <a:endParaRPr lang="en-US" altLang="zh-CN" dirty="0"/>
          </a:p>
          <a:p>
            <a:endParaRPr lang="en-US" altLang="zh-CN" dirty="0"/>
          </a:p>
          <a:p>
            <a:r>
              <a:rPr lang="zh-CN" altLang="en-US" dirty="0"/>
              <a:t>题意：</a:t>
            </a:r>
            <a:endParaRPr lang="en-US" altLang="zh-CN" dirty="0"/>
          </a:p>
          <a:p>
            <a:r>
              <a:rPr lang="zh-CN" altLang="en-US" dirty="0"/>
              <a:t>给你一个长度为</a:t>
            </a:r>
            <a:r>
              <a:rPr lang="en-US" altLang="zh-CN" dirty="0"/>
              <a:t>n</a:t>
            </a:r>
            <a:r>
              <a:rPr lang="zh-CN" altLang="en-US" dirty="0"/>
              <a:t>的数组，一个长为</a:t>
            </a:r>
            <a:r>
              <a:rPr lang="en-US" altLang="zh-CN" dirty="0"/>
              <a:t>k</a:t>
            </a:r>
            <a:r>
              <a:rPr lang="zh-CN" altLang="en-US" dirty="0"/>
              <a:t>的滑动窗口从最左移至最右端，你只能见到窗口的</a:t>
            </a:r>
            <a:r>
              <a:rPr lang="en-US" altLang="zh-CN" dirty="0"/>
              <a:t>k</a:t>
            </a:r>
            <a:r>
              <a:rPr lang="zh-CN" altLang="en-US" dirty="0"/>
              <a:t>个数，每次窗体向右移动一位。求窗口在每个位置，窗口内数据的最大值</a:t>
            </a:r>
            <a:r>
              <a:rPr lang="en-US" altLang="zh-CN" dirty="0"/>
              <a:t>/</a:t>
            </a:r>
            <a:r>
              <a:rPr lang="zh-CN" altLang="en-US" dirty="0"/>
              <a:t>最小值</a:t>
            </a:r>
            <a:endParaRPr lang="en-US" altLang="zh-CN" dirty="0"/>
          </a:p>
        </p:txBody>
      </p:sp>
    </p:spTree>
    <p:extLst>
      <p:ext uri="{BB962C8B-B14F-4D97-AF65-F5344CB8AC3E}">
        <p14:creationId xmlns:p14="http://schemas.microsoft.com/office/powerpoint/2010/main" val="27310885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A000120140530A99PPBG">
  <a:themeElements>
    <a:clrScheme name="自定义 641">
      <a:dk1>
        <a:srgbClr val="FFFFFF"/>
      </a:dk1>
      <a:lt1>
        <a:srgbClr val="3D3F41"/>
      </a:lt1>
      <a:dk2>
        <a:srgbClr val="FFFFFF"/>
      </a:dk2>
      <a:lt2>
        <a:srgbClr val="3D3F41"/>
      </a:lt2>
      <a:accent1>
        <a:srgbClr val="47B6E7"/>
      </a:accent1>
      <a:accent2>
        <a:srgbClr val="628EE3"/>
      </a:accent2>
      <a:accent3>
        <a:srgbClr val="2BC3B5"/>
      </a:accent3>
      <a:accent4>
        <a:srgbClr val="92D050"/>
      </a:accent4>
      <a:accent5>
        <a:srgbClr val="C00000"/>
      </a:accent5>
      <a:accent6>
        <a:srgbClr val="FFC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itchFamily="34" charset="0"/>
            <a:ea typeface="微软雅黑" pitchFamily="34" charset="-122"/>
          </a:defRPr>
        </a:defPPr>
      </a:lstStyle>
    </a:txDef>
  </a:objectDefaults>
  <a:extraClrSchemeLst/>
  <a:extLst>
    <a:ext uri="{05A4C25C-085E-4340-85A3-A5531E510DB2}">
      <thm15:themeFamily xmlns:thm15="http://schemas.microsoft.com/office/thememl/2012/main" xmlns="" name="blue" id="{A2EDCE3D-B250-1645-9312-DB187795D211}" vid="{F72A91B9-311D-AC44-8D1D-959275643095}"/>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1180</TotalTime>
  <Words>3831</Words>
  <Application>Microsoft Office PowerPoint</Application>
  <PresentationFormat>自定义</PresentationFormat>
  <Paragraphs>321</Paragraphs>
  <Slides>60</Slides>
  <Notes>1</Notes>
  <HiddenSlides>0</HiddenSlides>
  <MMClips>0</MMClips>
  <ScaleCrop>false</ScaleCrop>
  <HeadingPairs>
    <vt:vector size="4" baseType="variant">
      <vt:variant>
        <vt:lpstr>主题</vt:lpstr>
      </vt:variant>
      <vt:variant>
        <vt:i4>2</vt:i4>
      </vt:variant>
      <vt:variant>
        <vt:lpstr>幻灯片标题</vt:lpstr>
      </vt:variant>
      <vt:variant>
        <vt:i4>60</vt:i4>
      </vt:variant>
    </vt:vector>
  </HeadingPairs>
  <TitlesOfParts>
    <vt:vector size="62" baseType="lpstr">
      <vt:lpstr>环保</vt:lpstr>
      <vt:lpstr>A000120140530A99PPBG</vt:lpstr>
      <vt:lpstr>数据结构算法选讲</vt:lpstr>
      <vt:lpstr>Basic part</vt:lpstr>
      <vt:lpstr>Easy part</vt:lpstr>
      <vt:lpstr>单调队列</vt:lpstr>
      <vt:lpstr>单调队列，即单调递减或单调递增的队列。</vt:lpstr>
      <vt:lpstr>什么是单调队列？</vt:lpstr>
      <vt:lpstr>如何实现/使用单调队列？</vt:lpstr>
      <vt:lpstr>单调队列的应用范围？</vt:lpstr>
      <vt:lpstr>POJ 2823</vt:lpstr>
      <vt:lpstr>POJ 2823</vt:lpstr>
      <vt:lpstr>POJ 2823</vt:lpstr>
      <vt:lpstr>PowerPoint 演示文稿</vt:lpstr>
      <vt:lpstr>POJ 2373 </vt:lpstr>
      <vt:lpstr>POJ 2373</vt:lpstr>
      <vt:lpstr>POJ 2373</vt:lpstr>
      <vt:lpstr>POJ 2373</vt:lpstr>
      <vt:lpstr>BZOJ 3831</vt:lpstr>
      <vt:lpstr>BZOJ 3831</vt:lpstr>
      <vt:lpstr>单调栈</vt:lpstr>
      <vt:lpstr>单调栈，单调递增或单调减的栈，跟单调队列差不多，但是只用到它的一端，利用它可以用来解决一些ACM/ICPC和OI的题目，如……</vt:lpstr>
      <vt:lpstr>什么是单调栈？</vt:lpstr>
      <vt:lpstr>如何实现/使用单调栈？</vt:lpstr>
      <vt:lpstr>POJ 3250</vt:lpstr>
      <vt:lpstr>POJ 3250</vt:lpstr>
      <vt:lpstr>POJ 3250</vt:lpstr>
      <vt:lpstr>POJ 3044</vt:lpstr>
      <vt:lpstr>POJ 3044</vt:lpstr>
      <vt:lpstr>二叉堆</vt:lpstr>
      <vt:lpstr>什么是二叉堆？</vt:lpstr>
      <vt:lpstr>常用特性</vt:lpstr>
      <vt:lpstr>如何实现二叉堆？</vt:lpstr>
      <vt:lpstr>如何实现二叉堆？</vt:lpstr>
      <vt:lpstr>二叉堆的应用范围？</vt:lpstr>
      <vt:lpstr>BZOJ 1572</vt:lpstr>
      <vt:lpstr>BZOJ 1572</vt:lpstr>
      <vt:lpstr>BZOJ 2802</vt:lpstr>
      <vt:lpstr>BZOJ 2802</vt:lpstr>
      <vt:lpstr>BZOJ 1150 CTSC 2007 Backup </vt:lpstr>
      <vt:lpstr>BZOJ1150[CTSC2007]</vt:lpstr>
      <vt:lpstr>BZOJ 2288</vt:lpstr>
      <vt:lpstr>BZOJ 2288</vt:lpstr>
      <vt:lpstr>POJ 2227</vt:lpstr>
      <vt:lpstr>POJ 2227</vt:lpstr>
      <vt:lpstr>并查集</vt:lpstr>
      <vt:lpstr>什么是并查集？</vt:lpstr>
      <vt:lpstr>如何实现并查集？</vt:lpstr>
      <vt:lpstr>如何实现并查集？</vt:lpstr>
      <vt:lpstr>如何实现并查集？</vt:lpstr>
      <vt:lpstr>BZOJ 4551</vt:lpstr>
      <vt:lpstr>BZOJ 4551</vt:lpstr>
      <vt:lpstr>BZOJ 4668</vt:lpstr>
      <vt:lpstr>BZOJ 4668</vt:lpstr>
      <vt:lpstr>BZOJ 1015</vt:lpstr>
      <vt:lpstr>BZOJ 1015</vt:lpstr>
      <vt:lpstr>BZOJ 1116</vt:lpstr>
      <vt:lpstr>BZOJ 1116</vt:lpstr>
      <vt:lpstr>BZOJ 2079</vt:lpstr>
      <vt:lpstr>BZOJ 2079</vt:lpstr>
      <vt:lpstr>BZOJ 5101</vt:lpstr>
      <vt:lpstr>BZOJ 5101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数据结构算法选讲</dc:title>
  <dc:creator>任 羽辰</dc:creator>
  <cp:lastModifiedBy>sjzez</cp:lastModifiedBy>
  <cp:revision>101</cp:revision>
  <dcterms:created xsi:type="dcterms:W3CDTF">2019-04-02T05:34:00Z</dcterms:created>
  <dcterms:modified xsi:type="dcterms:W3CDTF">2019-04-05T03:30:47Z</dcterms:modified>
</cp:coreProperties>
</file>