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98"/>
  </p:handoutMasterIdLst>
  <p:sldIdLst>
    <p:sldId id="1426" r:id="rId3"/>
    <p:sldId id="1427" r:id="rId4"/>
    <p:sldId id="1428" r:id="rId5"/>
    <p:sldId id="1429" r:id="rId6"/>
    <p:sldId id="1430" r:id="rId7"/>
    <p:sldId id="1431" r:id="rId8"/>
    <p:sldId id="1432" r:id="rId9"/>
    <p:sldId id="1433" r:id="rId10"/>
    <p:sldId id="1434" r:id="rId11"/>
    <p:sldId id="1435" r:id="rId13"/>
    <p:sldId id="1436" r:id="rId14"/>
    <p:sldId id="1437" r:id="rId15"/>
    <p:sldId id="1438" r:id="rId16"/>
    <p:sldId id="1439" r:id="rId17"/>
    <p:sldId id="1440" r:id="rId18"/>
    <p:sldId id="1441" r:id="rId19"/>
    <p:sldId id="1442" r:id="rId20"/>
    <p:sldId id="1443" r:id="rId21"/>
    <p:sldId id="1444" r:id="rId22"/>
    <p:sldId id="1445" r:id="rId23"/>
    <p:sldId id="1446" r:id="rId24"/>
    <p:sldId id="1447" r:id="rId25"/>
    <p:sldId id="1448" r:id="rId26"/>
    <p:sldId id="1449" r:id="rId27"/>
    <p:sldId id="1450" r:id="rId28"/>
    <p:sldId id="1451" r:id="rId29"/>
    <p:sldId id="1452" r:id="rId30"/>
    <p:sldId id="1453" r:id="rId31"/>
    <p:sldId id="1454" r:id="rId32"/>
    <p:sldId id="1455" r:id="rId33"/>
    <p:sldId id="1456" r:id="rId34"/>
    <p:sldId id="1457" r:id="rId35"/>
    <p:sldId id="1458" r:id="rId36"/>
    <p:sldId id="1459" r:id="rId37"/>
    <p:sldId id="1460" r:id="rId38"/>
    <p:sldId id="1461" r:id="rId39"/>
    <p:sldId id="1462" r:id="rId40"/>
    <p:sldId id="1463" r:id="rId41"/>
    <p:sldId id="1464" r:id="rId42"/>
    <p:sldId id="1465" r:id="rId43"/>
    <p:sldId id="1466" r:id="rId44"/>
    <p:sldId id="1467" r:id="rId45"/>
    <p:sldId id="1468" r:id="rId46"/>
    <p:sldId id="1472" r:id="rId47"/>
    <p:sldId id="1473" r:id="rId48"/>
    <p:sldId id="1474" r:id="rId49"/>
    <p:sldId id="1475" r:id="rId50"/>
    <p:sldId id="1476" r:id="rId51"/>
    <p:sldId id="1477" r:id="rId52"/>
    <p:sldId id="1478" r:id="rId53"/>
    <p:sldId id="1479" r:id="rId54"/>
    <p:sldId id="1480" r:id="rId55"/>
    <p:sldId id="1481" r:id="rId56"/>
    <p:sldId id="1482" r:id="rId57"/>
    <p:sldId id="1483" r:id="rId58"/>
    <p:sldId id="1484" r:id="rId59"/>
    <p:sldId id="1485" r:id="rId60"/>
    <p:sldId id="1486" r:id="rId61"/>
    <p:sldId id="1487" r:id="rId62"/>
    <p:sldId id="1488" r:id="rId63"/>
    <p:sldId id="1489" r:id="rId64"/>
    <p:sldId id="1490" r:id="rId65"/>
    <p:sldId id="1546" r:id="rId66"/>
    <p:sldId id="1547" r:id="rId67"/>
    <p:sldId id="1513" r:id="rId68"/>
    <p:sldId id="1514" r:id="rId69"/>
    <p:sldId id="1515" r:id="rId70"/>
    <p:sldId id="1516" r:id="rId71"/>
    <p:sldId id="1517" r:id="rId72"/>
    <p:sldId id="1518" r:id="rId73"/>
    <p:sldId id="1519" r:id="rId74"/>
    <p:sldId id="1522" r:id="rId75"/>
    <p:sldId id="1523" r:id="rId76"/>
    <p:sldId id="1524" r:id="rId77"/>
    <p:sldId id="1525" r:id="rId78"/>
    <p:sldId id="1526" r:id="rId79"/>
    <p:sldId id="1527" r:id="rId80"/>
    <p:sldId id="1528" r:id="rId81"/>
    <p:sldId id="1529" r:id="rId82"/>
    <p:sldId id="1530" r:id="rId83"/>
    <p:sldId id="1531" r:id="rId84"/>
    <p:sldId id="1532" r:id="rId85"/>
    <p:sldId id="1533" r:id="rId86"/>
    <p:sldId id="1534" r:id="rId87"/>
    <p:sldId id="1535" r:id="rId88"/>
    <p:sldId id="1536" r:id="rId89"/>
    <p:sldId id="1537" r:id="rId90"/>
    <p:sldId id="1538" r:id="rId91"/>
    <p:sldId id="1539" r:id="rId92"/>
    <p:sldId id="1540" r:id="rId93"/>
    <p:sldId id="1541" r:id="rId94"/>
    <p:sldId id="1542" r:id="rId95"/>
    <p:sldId id="1543" r:id="rId96"/>
    <p:sldId id="1545" r:id="rId9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handoutMaster" Target="handoutMasters/handoutMaster1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dij </a:t>
            </a: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证明：blog.csdn.net/softee/article/details/39034129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dij </a:t>
            </a:r>
            <a:r>
              <a:rPr lang="zh-CN" altLang="en-US"/>
              <a:t>做法：</a:t>
            </a: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http://blog.csdn.net/just_lm/article/details/53296950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dij </a:t>
            </a:r>
            <a:r>
              <a:rPr lang="zh-CN" altLang="en-US"/>
              <a:t>做法：</a:t>
            </a:r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http://blog.csdn.net/just_lm/article/details/53296950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457200" fontAlgn="base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或者。。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2-SAT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建图具有一定对称性：若存在链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i1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-&gt;B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i2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-&gt;A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i3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-&gt;A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i4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-&gt;B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i5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，则存在对应链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i1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&lt;-A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i2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&lt;-B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i3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&lt;-B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i4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&lt;-A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i5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，两对应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中元素也为互补。只有当存在链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i1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-&gt;...-&gt;B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i1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时，另一链为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i1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-&gt;...-&gt;B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i1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，始末与互补链相同，对称性打破，此时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i1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必选，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i1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必不选。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具体判定：某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出度为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时，对应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出度是否也为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0.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【正确性能保证吗？】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95675" y="1408430"/>
            <a:ext cx="520128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88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图论</a:t>
            </a:r>
            <a:endParaRPr lang="zh-CN" altLang="en-US" sz="8800" b="1" strike="noStrike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2048360" y="3956766"/>
            <a:ext cx="8095129" cy="21228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33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唐正纲</a:t>
            </a:r>
            <a:endParaRPr lang="zh-CN" altLang="en-US" sz="33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algn="ctr"/>
            <a:endParaRPr lang="zh-CN" altLang="en-US" sz="33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algn="ctr"/>
            <a:r>
              <a:rPr lang="zh-CN" altLang="en-US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北京大学 </a:t>
            </a:r>
            <a:r>
              <a:rPr lang="zh-CN" altLang="en-US" sz="33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</a:t>
            </a:r>
            <a:endParaRPr lang="zh-CN" altLang="en-US" sz="33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ctr"/>
            <a:endParaRPr lang="zh-CN" altLang="en-US" sz="33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Floyd 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可以看做成一种动态规划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设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f[k][i][j]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表示：从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经过的所有点都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&lt;=k(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除始末外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的最短路，将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k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从小到大枚举，再枚举所有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i,j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，则有递推式：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f[k][i][j]=min(f[k][i][j],f[k-1][i][k]+f[k-1][k][j]);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k</a:t>
            </a: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维在空间上可以省掉。即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f[i][j]=min(f[i][j],f[i][k]+f[k][j]);</a:t>
            </a:r>
            <a:endParaRPr lang="zh-CN" altLang="en-US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时间复杂度：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O(n</a:t>
            </a:r>
            <a:r>
              <a:rPr lang="en-US" altLang="zh-CN" sz="28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注意，图中不能带有负环，否则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...</a:t>
            </a:r>
            <a:endParaRPr lang="en-US" altLang="zh-CN" sz="28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倍增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floyd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类似的，我们可以设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f[r][i][j]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表示经过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条边从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的最短路。则有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f[r][i][j]=min(f[r][i][j],f[r-1][i][k]+f[r-1][k][j])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时间复杂度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O(rn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(n&lt;=100)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个点的图，问从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经过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条边的最短路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（默认当前与之后的题边权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&gt;0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且无重边）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(x&lt;=1e9)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倍增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floyd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裸题，二进制拆分即可。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3000">
                <a:solidFill>
                  <a:schemeClr val="bg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000">
                <a:solidFill>
                  <a:schemeClr val="bg1"/>
                </a:solidFill>
                <a:ea typeface="宋体" panose="02010600030101010101" pitchFamily="2" charset="-122"/>
              </a:rPr>
              <a:t>(n&lt;=100)</a:t>
            </a:r>
            <a:r>
              <a:rPr lang="zh-CN" altLang="en-US" sz="3000">
                <a:solidFill>
                  <a:schemeClr val="bg1"/>
                </a:solidFill>
                <a:ea typeface="宋体" panose="02010600030101010101" pitchFamily="2" charset="-122"/>
              </a:rPr>
              <a:t>个点的带边权有向图，问最小环。</a:t>
            </a:r>
            <a:endParaRPr lang="en-US" altLang="zh-CN" sz="3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sz="3000">
                <a:solidFill>
                  <a:schemeClr val="bg1"/>
                </a:solidFill>
                <a:ea typeface="宋体" panose="02010600030101010101" pitchFamily="2" charset="-122"/>
              </a:rPr>
              <a:t>f[i][i]=+</a:t>
            </a:r>
            <a:r>
              <a:rPr lang="zh-CN" altLang="en-US" sz="3000" dirty="0">
                <a:solidFill>
                  <a:schemeClr val="bg1"/>
                </a:solidFill>
                <a:ea typeface="楷体" panose="02010609060101010101" pitchFamily="49" charset="-122"/>
                <a:sym typeface="+mn-ea"/>
              </a:rPr>
              <a:t>∞，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floyd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后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min{f[i][i]}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即为答案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.</a:t>
            </a:r>
            <a:endParaRPr lang="en-US" altLang="zh-CN" sz="30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无向图呢？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不可有重边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30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用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f[k-1][i][j]+E[i][k]+E[k][j]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去更新答案即可。</a:t>
            </a:r>
            <a:endParaRPr lang="zh-CN" altLang="en-US" sz="30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dijkstra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算法（可看做一种贪心）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将图中点分为两部分：已确定和未确定。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从与已确定点相连的未确定点中，拿出距离起点最近的未确定点，放入已确定集合。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重复以上直至全部确定。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（不可有负权边）复杂度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O(n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16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拿出距离起点最近的未确定点这一步，可用堆优化。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复杂度：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O(mlogn)   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注意有时这比朴素要慢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如果堆可以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O(1)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修改 复杂度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O(nlogn)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5077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Bellman-Ford 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算法，对每条边更新，进行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n-1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次。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证明：显然最短路长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&lt;=n-1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条边。（无负环）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队列优化：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SPFA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两个优化：Small Label First 策略，设要加入的节点是j，队首元素为i，若dis(j) &lt; dis(i)，则将j插入队首，否则插入队尾。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Large Label Last 策略，设队首元素为i，每次弹出时进行判断，队列中所有dis值的平均值为x，若dis(i)&gt;x则将i插入到队尾，查找下一元素，直到找到某一i使得dis(i)&lt;=x，则将i出对进行松弛操作。 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8455"/>
            <a:ext cx="987361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个节点，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条绳子将某些节点相连，所有绳子的长度都是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。你将点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与点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向两相反方向拉伸，问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的最远距离？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(n&lt;=1000,m&lt;=10000)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即为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的最短路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8455"/>
            <a:ext cx="9873615" cy="216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个点，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条边的有向图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.(n&lt;=1000,m&lt;=10000)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到点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最短路，次短路条数？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mod 1e9+7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spfa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的时候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dp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一下。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16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个点，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条边的有向图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.(n&lt;=1000,m&lt;=10000)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问其中是否存在负环？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spfa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松弛，若到某个点的最短路边数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&gt;=n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则存在负环。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关于刷题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33716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POJ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上题目量大，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题解全（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很多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ACMer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所写），既有简单题也有难题，可以在初学时练手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图论：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blog.csdn.net/kksleric/article/details/7439599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dp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：blog.csdn.net/clove_unique/article/details/52853182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搜索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blog.csdn.net/liujian20150808/article/details/50879539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数学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:blog.csdn.net/qq_30076791/article/details/47668199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sym typeface="+mn-ea"/>
              </a:rPr>
              <a:t>POJ </a:t>
            </a:r>
            <a:r>
              <a:rPr sz="3000" dirty="0">
                <a:solidFill>
                  <a:schemeClr val="bg1"/>
                </a:solidFill>
                <a:sym typeface="+mn-ea"/>
              </a:rPr>
              <a:t>3013 Big Christmas Tree 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一个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点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边的无向图，要求从中选出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n-1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条边构成一棵树，其中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为根节点，使得     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∑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每条树边的边权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*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子树节点个数最小  （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n,m&lt;=5w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其实就是使得所有节点的最短路和最小，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spfa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求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到各点的最短路即可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sym typeface="+mn-ea"/>
              </a:rPr>
              <a:t>POJ 1135</a:t>
            </a:r>
            <a:r>
              <a:rPr sz="3000" dirty="0">
                <a:solidFill>
                  <a:schemeClr val="bg1"/>
                </a:solidFill>
                <a:sym typeface="+mn-ea"/>
              </a:rPr>
              <a:t> Domino Effect </a:t>
            </a:r>
            <a:r>
              <a:rPr lang="en-US" sz="3000" dirty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点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边无向图，边由多米诺骨牌构成，你同时在一些节点推倒牌，牌的行进速度为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1s/m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，问最后一块牌倒下的时间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多源点最短路，建立超级源点向其连边权为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的边；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分类讨论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777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900" dirty="0">
                <a:solidFill>
                  <a:schemeClr val="bg1"/>
                </a:solidFill>
                <a:sym typeface="+mn-ea"/>
              </a:rPr>
              <a:t>BZOJ 2750 n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点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边的有向图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边权均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&gt;0).</a:t>
            </a:r>
            <a:r>
              <a:rPr lang="en-US" sz="2900" dirty="0">
                <a:solidFill>
                  <a:schemeClr val="bg1"/>
                </a:solidFill>
                <a:sym typeface="+mn-ea"/>
              </a:rPr>
              <a:t>我们需要对每条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边</a:t>
            </a:r>
            <a:r>
              <a:rPr lang="en-US" sz="2900" dirty="0">
                <a:solidFill>
                  <a:schemeClr val="bg1"/>
                </a:solidFill>
                <a:sym typeface="+mn-ea"/>
              </a:rPr>
              <a:t>的重要性进行评估，评估方式为计算有多少条不同的最短路经过该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条边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最短路的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S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T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是任意的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只要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S≠T)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n≤1500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m≤5000</a:t>
            </a:r>
            <a:endParaRPr lang="zh-CN" altLang="en-US" sz="29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不大的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，我们枚举起点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S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then?</a:t>
            </a:r>
            <a:endParaRPr lang="en-US" altLang="zh-CN" sz="29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spfa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上做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dp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，算出到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的最短路条数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f1[x]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，最短路构成的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DAG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图上做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dp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，算出从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向后延伸出去的最短路条数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f2[x]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，枚举每条在最短路图上的边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(u,v)</a:t>
            </a:r>
            <a:r>
              <a:rPr lang="zh-CN" altLang="en-US" sz="2900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ans</a:t>
            </a:r>
            <a:r>
              <a:rPr lang="en-US" altLang="zh-CN" sz="2900" baseline="-25000" dirty="0">
                <a:solidFill>
                  <a:schemeClr val="bg1"/>
                </a:solidFill>
                <a:sym typeface="+mn-ea"/>
              </a:rPr>
              <a:t>u,v</a:t>
            </a:r>
            <a:r>
              <a:rPr lang="en-US" altLang="zh-CN" sz="2900" dirty="0">
                <a:solidFill>
                  <a:schemeClr val="bg1"/>
                </a:solidFill>
                <a:sym typeface="+mn-ea"/>
              </a:rPr>
              <a:t>+=f1[u]*f2[v].</a:t>
            </a:r>
            <a:endParaRPr lang="en-US" altLang="zh-CN" sz="29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7078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POJ 3635 N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点</a:t>
            </a: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边无向图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。加油站都在点上，油价单价不一样；道路的长度即为耗油量。现在你需要计算，一架油箱容量为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C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的车子，从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S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开到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T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至少要花多少油钱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？</a:t>
            </a: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N&lt;=1k, M&lt;=1w, C&lt;=100</a:t>
            </a:r>
            <a:endParaRPr lang="en-US" altLang="zh-CN" sz="25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F[u][j]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表示到达城市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u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，还剩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j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升汽油的最少花费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5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解法</a:t>
            </a: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1 (TLE)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F[v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][j]=Min(F[v][j-L]+price[v]*L, F[u][</a:t>
            </a:r>
            <a:r>
              <a:rPr lang="en-US" altLang="zh-CN" sz="2500" dirty="0" err="1">
                <a:solidFill>
                  <a:schemeClr val="bg1"/>
                </a:solidFill>
                <a:sym typeface="+mn-ea"/>
              </a:rPr>
              <a:t>j+E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(u</a:t>
            </a:r>
            <a:r>
              <a:rPr lang="en-US" altLang="zh-CN" sz="2500" dirty="0" err="1">
                <a:solidFill>
                  <a:schemeClr val="bg1"/>
                </a:solidFill>
                <a:sym typeface="+mn-ea"/>
              </a:rPr>
              <a:t>,v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)])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，其中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0&lt;L&lt;=j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，可以用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SPFA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求出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5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解法</a:t>
            </a: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：在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某个城市每时刻的动作其实只有两种：加一升油，或者开往下一个城市，不如在每个城市建立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C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个点表示油箱不同情况</a:t>
            </a:r>
            <a:endParaRPr lang="en-US" altLang="zh-CN" sz="25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016490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 dirty="0" smtClean="0">
                <a:solidFill>
                  <a:schemeClr val="bg1"/>
                </a:solidFill>
                <a:sym typeface="+mn-ea"/>
              </a:rPr>
              <a:t>有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T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个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城镇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1&lt;=T&lt;=25,000)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。城镇间有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R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条道路和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P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条航线 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(R,P&lt;=5w)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。每条道路</a:t>
            </a:r>
            <a:r>
              <a:rPr lang="en-US" altLang="zh-CN" sz="3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或者航线</a:t>
            </a:r>
            <a:r>
              <a:rPr lang="en-US" altLang="zh-CN" sz="3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连接城镇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Ai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Bi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，花费为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Ci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。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道路花费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&gt;=0,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且一定是双向的，航线花费可能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&lt;0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，且一定是单向的。因为一些奇怪的原因，如果有一条航线可以从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Ai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到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Bi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，那么不可能通过一些道路和航线从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Bi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回到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Ai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。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问中心城镇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S(1&lt;=S&lt;=T)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至其他每一城镇的最短路。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不可达输出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-1)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30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016490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直接</a:t>
            </a:r>
            <a:r>
              <a:rPr lang="en-US" alt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spfa</a:t>
            </a:r>
            <a:r>
              <a:rPr lang="zh-CN" altLang="en-US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会</a:t>
            </a:r>
            <a:r>
              <a:rPr lang="en-US" alt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dij</a:t>
            </a:r>
            <a:r>
              <a:rPr lang="zh-CN" altLang="en-US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不能做负权边的图，</a:t>
            </a:r>
            <a:r>
              <a:rPr lang="en-US" alt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then</a:t>
            </a:r>
            <a:r>
              <a:rPr lang="zh-CN" altLang="en-US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？</a:t>
            </a:r>
            <a:endParaRPr lang="zh-CN" altLang="en-US" sz="30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根据题意，将双向边连成的联通块缩点，全图变为一个</a:t>
            </a:r>
            <a:r>
              <a:rPr lang="en-US" alt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DAG</a:t>
            </a:r>
            <a:r>
              <a:rPr lang="zh-CN" altLang="en-US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图。按</a:t>
            </a:r>
            <a:r>
              <a:rPr lang="en-US" alt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topsort</a:t>
            </a:r>
            <a:r>
              <a:rPr lang="zh-CN" altLang="en-US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顺序处理每个联通块，联通块内边权</a:t>
            </a:r>
            <a:r>
              <a:rPr lang="en-US" alt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&gt;=0</a:t>
            </a:r>
            <a:r>
              <a:rPr lang="zh-CN" altLang="en-US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dij</a:t>
            </a:r>
            <a:r>
              <a:rPr lang="zh-CN" altLang="en-US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做最短路，块间通过航线直接转移即可。</a:t>
            </a:r>
            <a:endParaRPr lang="zh-CN" altLang="en-US" sz="30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差分约束是求解N元一次特殊不等式组的一种方法。</a:t>
            </a:r>
            <a:endParaRPr lang="zh-CN" sz="30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差分约束系统包含N个变量和M个约束条件，每个约束条件都是一个关于其中两个变量的一次不等式，每个不等式形如X[i]-X[j]&lt;=A[k]， X[i]</a:t>
            </a:r>
            <a:r>
              <a:rPr lang="en-US" alt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X[j]为变量， A[k]为常数。</a:t>
            </a:r>
            <a:endParaRPr lang="zh-CN" sz="30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引理：若{Xi}为差分约束系统的一组解， Δ为任意常数，那么{Xi+Δ}也是一组解。</a:t>
            </a:r>
            <a:r>
              <a:rPr lang="en-US" altLang="zh-CN" sz="3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		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(from MHR 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课件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0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04633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差分约束系统中的每个不等式都与最短路中的三角形不等式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dis</a:t>
            </a:r>
            <a:r>
              <a:rPr 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[v]&lt;=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dis</a:t>
            </a:r>
            <a:r>
              <a:rPr 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[u]+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E</a:t>
            </a:r>
            <a:r>
              <a:rPr 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(u,v)，即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dis</a:t>
            </a:r>
            <a:r>
              <a:rPr 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[v]-dis[u]&lt;=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E</a:t>
            </a:r>
            <a:r>
              <a:rPr 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(u,v)形似。 所以我们把每个变量Xi看做有向图中的一个点i，对于每个不等式X[i]-X[j]&lt;=A[k]，即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x[i]&lt;=x[j]+A[k]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可看做从j向i连一条有向边，边权为A[k]。另外设源点为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，由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向所有点建边权为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的边，</a:t>
            </a:r>
            <a:r>
              <a:rPr 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求完最短路后的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dis[i]</a:t>
            </a:r>
            <a:r>
              <a:rPr 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即为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X[i]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的一组解。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另一种理解：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bellmanford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其实这是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X[i]&lt;=a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的最大解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0300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有负环说明无解。</a:t>
            </a:r>
            <a:endParaRPr lang="zh-CN" sz="28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如果想求最小值，将不等式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*=-1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，则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&lt;=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变为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&gt;=</a:t>
            </a: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zh-CN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⽤单源最⻓路解决即可。此时有正环说明无解。</a:t>
            </a:r>
            <a:endParaRPr lang="zh-CN" sz="28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676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块西瓜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地的种植范围是一条直线，有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个形如“从西瓜地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</a:t>
            </a:r>
            <a:r>
              <a:rPr lang="en-US" altLang="zh-CN" sz="2800" baseline="-25000" dirty="0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处到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B</a:t>
            </a:r>
            <a:r>
              <a:rPr lang="en-US" altLang="zh-CN" sz="2800" baseline="-25000" dirty="0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处至少要种植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</a:t>
            </a:r>
            <a:r>
              <a:rPr lang="en-US" altLang="zh-CN" sz="2800" baseline="-25000" dirty="0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个西瓜”的条件，每块地最多种一个西瓜。问在满足所有条件的前提下，最少要种植多少西瓜？ 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前缀和上建立差分不等式即可。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图的概念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969500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图：一个点和边的集合，其中每条边的两端都在点集中。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有向图：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无向图：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sym typeface="+mn-ea"/>
              </a:rPr>
              <a:t>POJ</a:t>
            </a:r>
            <a:r>
              <a:rPr sz="3000" dirty="0">
                <a:solidFill>
                  <a:schemeClr val="bg1"/>
                </a:solidFill>
                <a:sym typeface="+mn-ea"/>
              </a:rPr>
              <a:t>1275        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超市中一</a:t>
            </a:r>
            <a:r>
              <a:rPr sz="3000" dirty="0">
                <a:solidFill>
                  <a:schemeClr val="bg1"/>
                </a:solidFill>
                <a:sym typeface="+mn-ea"/>
              </a:rPr>
              <a:t>天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里每一小时</a:t>
            </a:r>
            <a:r>
              <a:rPr sz="3000" dirty="0">
                <a:solidFill>
                  <a:schemeClr val="bg1"/>
                </a:solidFill>
                <a:sym typeface="+mn-ea"/>
              </a:rPr>
              <a:t>需要出纳员的最少数量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为</a:t>
            </a:r>
            <a:r>
              <a:rPr sz="3000" dirty="0">
                <a:solidFill>
                  <a:schemeClr val="bg1"/>
                </a:solidFill>
                <a:sym typeface="+mn-ea"/>
              </a:rPr>
              <a:t> R(</a:t>
            </a:r>
            <a:r>
              <a:rPr lang="en-US" sz="3000" dirty="0">
                <a:solidFill>
                  <a:schemeClr val="bg1"/>
                </a:solidFill>
                <a:sym typeface="+mn-ea"/>
              </a:rPr>
              <a:t>1</a:t>
            </a:r>
            <a:r>
              <a:rPr sz="3000" dirty="0">
                <a:solidFill>
                  <a:schemeClr val="bg1"/>
                </a:solidFill>
                <a:sym typeface="+mn-ea"/>
              </a:rPr>
              <a:t>),R(</a:t>
            </a:r>
            <a:r>
              <a:rPr lang="en-US" sz="3000" dirty="0">
                <a:solidFill>
                  <a:schemeClr val="bg1"/>
                </a:solidFill>
                <a:sym typeface="+mn-ea"/>
              </a:rPr>
              <a:t>2</a:t>
            </a:r>
            <a:r>
              <a:rPr sz="3000" dirty="0">
                <a:solidFill>
                  <a:schemeClr val="bg1"/>
                </a:solidFill>
                <a:sym typeface="+mn-ea"/>
              </a:rPr>
              <a:t>),…,R(</a:t>
            </a:r>
            <a:r>
              <a:rPr lang="en-US" sz="3000" dirty="0">
                <a:solidFill>
                  <a:schemeClr val="bg1"/>
                </a:solidFill>
                <a:sym typeface="+mn-ea"/>
              </a:rPr>
              <a:t>24</a:t>
            </a:r>
            <a:r>
              <a:rPr sz="3000" dirty="0">
                <a:solidFill>
                  <a:schemeClr val="bg1"/>
                </a:solidFill>
                <a:sym typeface="+mn-ea"/>
              </a:rPr>
              <a:t>)。 R(</a:t>
            </a:r>
            <a:r>
              <a:rPr lang="en-US" sz="3000" dirty="0">
                <a:solidFill>
                  <a:schemeClr val="bg1"/>
                </a:solidFill>
                <a:sym typeface="+mn-ea"/>
              </a:rPr>
              <a:t>1</a:t>
            </a:r>
            <a:r>
              <a:rPr sz="3000" dirty="0">
                <a:solidFill>
                  <a:schemeClr val="bg1"/>
                </a:solidFill>
                <a:sym typeface="+mn-ea"/>
              </a:rPr>
              <a:t>)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表示</a:t>
            </a:r>
            <a:r>
              <a:rPr sz="3000" dirty="0">
                <a:solidFill>
                  <a:schemeClr val="bg1"/>
                </a:solidFill>
                <a:sym typeface="+mn-ea"/>
              </a:rPr>
              <a:t>从</a:t>
            </a:r>
            <a:r>
              <a:rPr lang="en-US" sz="3000" dirty="0">
                <a:solidFill>
                  <a:schemeClr val="bg1"/>
                </a:solidFill>
                <a:sym typeface="+mn-ea"/>
              </a:rPr>
              <a:t>0:00~</a:t>
            </a:r>
            <a:r>
              <a:rPr sz="3000" dirty="0">
                <a:solidFill>
                  <a:schemeClr val="bg1"/>
                </a:solidFill>
                <a:sym typeface="+mn-ea"/>
              </a:rPr>
              <a:t>1:00所需要出纳员的最少数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目</a:t>
            </a:r>
            <a:r>
              <a:rPr sz="3000" dirty="0">
                <a:solidFill>
                  <a:schemeClr val="bg1"/>
                </a:solidFill>
                <a:sym typeface="+mn-ea"/>
              </a:rPr>
              <a:t>； R(</a:t>
            </a:r>
            <a:r>
              <a:rPr lang="en-US" sz="3000" dirty="0">
                <a:solidFill>
                  <a:schemeClr val="bg1"/>
                </a:solidFill>
                <a:sym typeface="+mn-ea"/>
              </a:rPr>
              <a:t>2</a:t>
            </a:r>
            <a:r>
              <a:rPr sz="3000" dirty="0">
                <a:solidFill>
                  <a:schemeClr val="bg1"/>
                </a:solidFill>
                <a:sym typeface="+mn-ea"/>
              </a:rPr>
              <a:t>)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表示</a:t>
            </a:r>
            <a:r>
              <a:rPr sz="3000" dirty="0">
                <a:solidFill>
                  <a:schemeClr val="bg1"/>
                </a:solidFill>
                <a:sym typeface="+mn-ea"/>
              </a:rPr>
              <a:t>1:00到2:00之间需要的；等等。每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一</a:t>
            </a:r>
            <a:r>
              <a:rPr sz="3000" dirty="0">
                <a:solidFill>
                  <a:schemeClr val="bg1"/>
                </a:solidFill>
                <a:sym typeface="+mn-ea"/>
              </a:rPr>
              <a:t>天，这些数据都是相同的。有N</a:t>
            </a:r>
            <a:r>
              <a:rPr lang="en-US" sz="3000" dirty="0">
                <a:solidFill>
                  <a:schemeClr val="bg1"/>
                </a:solidFill>
                <a:sym typeface="+mn-ea"/>
              </a:rPr>
              <a:t>(N&lt;=1000)</a:t>
            </a:r>
            <a:r>
              <a:rPr sz="3000" dirty="0">
                <a:solidFill>
                  <a:schemeClr val="bg1"/>
                </a:solidFill>
                <a:sym typeface="+mn-ea"/>
              </a:rPr>
              <a:t>⼈申请这项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工</a:t>
            </a:r>
            <a:r>
              <a:rPr sz="3000" dirty="0">
                <a:solidFill>
                  <a:schemeClr val="bg1"/>
                </a:solidFill>
                <a:sym typeface="+mn-ea"/>
              </a:rPr>
              <a:t>作，每个申请者i在每天24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小时当中</a:t>
            </a:r>
            <a:r>
              <a:rPr sz="3000" dirty="0">
                <a:solidFill>
                  <a:schemeClr val="bg1"/>
                </a:solidFill>
                <a:sym typeface="+mn-ea"/>
              </a:rPr>
              <a:t>，从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一个</a:t>
            </a:r>
            <a:r>
              <a:rPr sz="3000" dirty="0">
                <a:solidFill>
                  <a:schemeClr val="bg1"/>
                </a:solidFill>
                <a:sym typeface="+mn-ea"/>
              </a:rPr>
              <a:t>特定的时刻</a:t>
            </a:r>
            <a:r>
              <a:rPr lang="en-US" sz="3000" dirty="0">
                <a:solidFill>
                  <a:schemeClr val="bg1"/>
                </a:solidFill>
                <a:sym typeface="+mn-ea"/>
              </a:rPr>
              <a:t>t</a:t>
            </a:r>
            <a:r>
              <a:rPr lang="en-US" sz="3000" baseline="-25000" dirty="0">
                <a:solidFill>
                  <a:schemeClr val="bg1"/>
                </a:solidFill>
                <a:sym typeface="+mn-ea"/>
              </a:rPr>
              <a:t>i</a:t>
            </a:r>
            <a:r>
              <a:rPr sz="3000" dirty="0">
                <a:solidFill>
                  <a:schemeClr val="bg1"/>
                </a:solidFill>
                <a:sym typeface="+mn-ea"/>
              </a:rPr>
              <a:t>开始连续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工</a:t>
            </a:r>
            <a:r>
              <a:rPr sz="3000" dirty="0">
                <a:solidFill>
                  <a:schemeClr val="bg1"/>
                </a:solidFill>
                <a:sym typeface="+mn-ea"/>
              </a:rPr>
              <a:t>作恰好8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小</a:t>
            </a:r>
            <a:r>
              <a:rPr sz="3000" dirty="0">
                <a:solidFill>
                  <a:schemeClr val="bg1"/>
                </a:solidFill>
                <a:sym typeface="+mn-ea"/>
              </a:rPr>
              <a:t>时。计算为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满足</a:t>
            </a:r>
            <a:r>
              <a:rPr sz="3000" dirty="0">
                <a:solidFill>
                  <a:schemeClr val="bg1"/>
                </a:solidFill>
                <a:sym typeface="+mn-ea"/>
              </a:rPr>
              <a:t>上述限制需要雇佣的最少出纳员数。</a:t>
            </a:r>
            <a:endParaRPr sz="3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54927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设a[i]为</a:t>
            </a:r>
            <a:r>
              <a:rPr lang="en-US" altLang="zh-CN" sz="2600" dirty="0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点到</a:t>
            </a:r>
            <a:r>
              <a:rPr lang="en-US" altLang="zh-CN" sz="2600" dirty="0">
                <a:solidFill>
                  <a:schemeClr val="bg1"/>
                </a:solidFill>
                <a:sym typeface="+mn-ea"/>
              </a:rPr>
              <a:t>(i+1)</a:t>
            </a: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点最少雇佣的收银员数量， b[i]为</a:t>
            </a:r>
            <a:r>
              <a:rPr lang="en-US" altLang="zh-CN" sz="2600" dirty="0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点的总申请数， f[i]为0点~i点实际雇佣的收银员数，其中</a:t>
            </a:r>
            <a:r>
              <a:rPr lang="en-US" altLang="zh-CN" sz="2600" dirty="0">
                <a:solidFill>
                  <a:schemeClr val="bg1"/>
                </a:solidFill>
                <a:sym typeface="+mn-ea"/>
              </a:rPr>
              <a:t>f[23]</a:t>
            </a: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是我们要求的答案。</a:t>
            </a:r>
            <a:endParaRPr lang="zh-CN" altLang="en-US" sz="26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f[i]-f[i-1]&gt;=0 (</a:t>
            </a:r>
            <a:r>
              <a:rPr lang="en-US" altLang="zh-CN" sz="2600" dirty="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&lt;=i&lt;=</a:t>
            </a:r>
            <a:r>
              <a:rPr lang="en-US" altLang="zh-CN" sz="2600" dirty="0">
                <a:solidFill>
                  <a:schemeClr val="bg1"/>
                </a:solidFill>
                <a:sym typeface="+mn-ea"/>
              </a:rPr>
              <a:t>23,f[-1]=0</a:t>
            </a: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) ——</a:t>
            </a:r>
            <a:r>
              <a:rPr lang="en-US" altLang="zh-CN" sz="2600" dirty="0">
                <a:solidFill>
                  <a:schemeClr val="bg1"/>
                </a:solidFill>
                <a:sym typeface="+mn-ea"/>
              </a:rPr>
              <a:t>i:00</a:t>
            </a: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雇佣数量大于等于0</a:t>
            </a:r>
            <a:endParaRPr lang="zh-CN" altLang="en-US" sz="26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f[i]-f[i-1]&lt;=b[i] (</a:t>
            </a:r>
            <a:r>
              <a:rPr lang="en-US" altLang="zh-CN" sz="2600" dirty="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&lt;=i&lt;=</a:t>
            </a:r>
            <a:r>
              <a:rPr lang="en-US" altLang="zh-CN" sz="2600" dirty="0">
                <a:solidFill>
                  <a:schemeClr val="bg1"/>
                </a:solidFill>
                <a:sym typeface="+mn-ea"/>
              </a:rPr>
              <a:t>23</a:t>
            </a: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) ——</a:t>
            </a:r>
            <a:r>
              <a:rPr lang="en-US" altLang="zh-CN" sz="2600" dirty="0">
                <a:solidFill>
                  <a:schemeClr val="bg1"/>
                </a:solidFill>
                <a:sym typeface="+mn-ea"/>
              </a:rPr>
              <a:t>i:00</a:t>
            </a: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雇佣数量不超过总申请数</a:t>
            </a:r>
            <a:endParaRPr lang="zh-CN" altLang="en-US" sz="26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f[i]-f[i-8]&gt;=a[i] (7&lt;=i&lt;=23) ——实际雇佣数量满足最小需求（不跨天）</a:t>
            </a:r>
            <a:endParaRPr lang="zh-CN" altLang="en-US" sz="26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sym typeface="+mn-ea"/>
              </a:rPr>
              <a:t>f[i-24]-f[i-8]&gt;=a[i-24]-f[23](23+1&lt;=i&lt;=23+7)</a:t>
            </a: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 ——（跨天）。</a:t>
            </a:r>
            <a:endParaRPr lang="zh-CN" altLang="en-US" sz="26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bg1"/>
                </a:solidFill>
                <a:sym typeface="+mn-ea"/>
              </a:rPr>
              <a:t>f[23]是个变量，怎么办？</a:t>
            </a:r>
            <a:endParaRPr lang="zh-CN" altLang="en-US" sz="26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216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 dirty="0">
                <a:solidFill>
                  <a:schemeClr val="bg1"/>
                </a:solidFill>
                <a:sym typeface="+mn-ea"/>
              </a:rPr>
              <a:t>我们可以枚举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f[23]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的值！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 dirty="0">
                <a:solidFill>
                  <a:schemeClr val="bg1"/>
                </a:solidFill>
                <a:sym typeface="+mn-ea"/>
              </a:rPr>
              <a:t>枚举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ans=1~n,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另加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f[23]&gt;=ans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f[23]&lt;=ans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spfa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判是否有解即可。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518160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最小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(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权重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)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生成树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定义：边权和最小的极小联通子图。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prim 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算法。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复杂度同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dij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，可堆优化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（类似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dij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的证明）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（相似地，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prim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不能处理负权）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kruscal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算法。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一定存在一个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MST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包含最小边（反证）缩点后继续如上。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518160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最小生成树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endParaRPr lang="en-US" altLang="zh-CN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 dirty="0">
                <a:solidFill>
                  <a:schemeClr val="bg1"/>
                </a:solidFill>
                <a:sym typeface="+mn-ea"/>
              </a:rPr>
              <a:t>其实，每一棵最小权重生成树也是一棵最大边权最小的生成树。</a:t>
            </a:r>
            <a:endParaRPr lang="zh-CN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 dirty="0">
                <a:solidFill>
                  <a:schemeClr val="bg1"/>
                </a:solidFill>
                <a:sym typeface="+mn-ea"/>
              </a:rPr>
              <a:t>（类似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kruscal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的证明）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最小生成树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sym typeface="+mn-ea"/>
              </a:rPr>
              <a:t>TYVJ 1659</a:t>
            </a:r>
            <a:endParaRPr 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一个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个点，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条边的无向图，仅保留其中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N-1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条边，从任意起点出发，遍历所有其他点后再返回起点，每经过点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v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会耗费时间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t[v](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包括始末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，经过边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i,j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耗费时间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E(i,j)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，问最小时间花费。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(5&lt;=N&lt;=10000，N-1&lt;=M&lt;=100000)</a:t>
            </a:r>
            <a:endParaRPr lang="en-US" altLang="zh-CN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对树做遍历时每条边经过两遍，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so...</a:t>
            </a:r>
            <a:endParaRPr lang="en-US" altLang="zh-CN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设边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(i,j)=2*E(i,j)+t[i]+t[j]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做最小生成树后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ans+=min{t[i]}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即可。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最小生成树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另外一些问题：（考虑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kruscal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的过程）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可能在最小生成树上的边？</a:t>
            </a:r>
            <a:endParaRPr lang="en-US" altLang="zh-CN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（看两端点连通与否）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一定不在最小生成树上的边？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（同上）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一定在最小生成树上的边？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（子图做边双）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最小生成树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TYVJ 1391 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给定一棵树，把它扩充为完全图（所有边权为整数），使得图的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MST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仍仅为这棵树。求边权和最小的扩充方法。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n&lt;=6000</a:t>
            </a:r>
            <a:endParaRPr lang="en-US" altLang="zh-CN" sz="30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考虑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kruscal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的过程。</a:t>
            </a:r>
            <a:endParaRPr lang="zh-CN" altLang="en-US" sz="30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对树上的边重新执行一遍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kruscal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，当边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(u,v)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被枚举到时，将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u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联通块内的每个点与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v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联通块内的点连一条边权为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E(u,v) + 1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的边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最小生成树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 给定简单无向图，求其最小生成树个数 mod 31011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 N&lt;=100,M&lt;=1000，相同边权的边不超过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R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条。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(R&lt;=10)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同边权的边按组添加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 一组边数量不超过10，暴力求方案数即可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如果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R&lt;=100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？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Matrix-tree 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定理。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0/1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分数规划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求出解集 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{x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 | x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=0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或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1}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，解集另外满足一些其他条件，使以下式子最大化：</a:t>
            </a:r>
            <a:br>
              <a:rPr lang="zh-CN" altLang="en-US" sz="3000" dirty="0">
                <a:solidFill>
                  <a:schemeClr val="bg1"/>
                </a:solidFill>
                <a:sym typeface="+mn-ea"/>
              </a:rPr>
            </a:b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(c1*x1+c2*x2+...+</a:t>
            </a:r>
            <a:r>
              <a:rPr lang="en-US" altLang="zh-CN" sz="3000" dirty="0" err="1">
                <a:solidFill>
                  <a:schemeClr val="bg1"/>
                </a:solidFill>
                <a:sym typeface="+mn-ea"/>
              </a:rPr>
              <a:t>cn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*</a:t>
            </a:r>
            <a:r>
              <a:rPr lang="en-US" altLang="zh-CN" sz="3000" dirty="0" err="1">
                <a:solidFill>
                  <a:schemeClr val="bg1"/>
                </a:solidFill>
                <a:sym typeface="+mn-ea"/>
              </a:rPr>
              <a:t>xn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) / (d1*x1+d2*x2+…+</a:t>
            </a:r>
            <a:r>
              <a:rPr lang="en-US" altLang="zh-CN" sz="3000" dirty="0" err="1">
                <a:solidFill>
                  <a:schemeClr val="bg1"/>
                </a:solidFill>
                <a:sym typeface="+mn-ea"/>
              </a:rPr>
              <a:t>dn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*</a:t>
            </a:r>
            <a:r>
              <a:rPr lang="en-US" altLang="zh-CN" sz="3000" dirty="0" err="1">
                <a:solidFill>
                  <a:schemeClr val="bg1"/>
                </a:solidFill>
                <a:sym typeface="+mn-ea"/>
              </a:rPr>
              <a:t>xn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。</a:t>
            </a:r>
            <a:br>
              <a:rPr lang="zh-CN" altLang="en-US" sz="3000" dirty="0">
                <a:solidFill>
                  <a:schemeClr val="bg1"/>
                </a:solidFill>
                <a:sym typeface="+mn-ea"/>
              </a:rPr>
            </a:b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我们设最优解为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L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ans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=∑c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ans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/∑d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ans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。直接算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L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ans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往往较难，因而我们有二分的思路。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图的存储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邻接表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邻接矩阵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a[i][i]=0,a[i][j]=E(i,j),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边集数组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（利用一维数组存储边，每一元素为一个二元组）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（比邻接表快，卡常数时可能会用）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0/1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分数规划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二分答案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L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，若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L&lt;L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ans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=∑c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ans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/∑d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ans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，则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∑c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ans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-L*∑d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ans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&gt;0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，因此存在一组解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c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en-US" altLang="zh-CN" sz="3000" dirty="0" err="1">
                <a:solidFill>
                  <a:schemeClr val="bg1"/>
                </a:solidFill>
                <a:sym typeface="+mn-ea"/>
              </a:rPr>
              <a:t>,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d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，使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∑(c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-L*d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)&gt;0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。若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L&gt;L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ans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=∑c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ans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/∑d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ans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&gt;∑c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/∑d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，则对于任意一组解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c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en-US" altLang="zh-CN" sz="3000" dirty="0" err="1">
                <a:solidFill>
                  <a:schemeClr val="bg1"/>
                </a:solidFill>
                <a:sym typeface="+mn-ea"/>
              </a:rPr>
              <a:t>,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d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，有   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∑(c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-L*d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)&lt;0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二分边界即便为是否存在一组解使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∑(c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-L*d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)&gt;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30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0/1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分数规划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点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边的有向图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(N&lt;=1000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M&lt;=5000)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，点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的点权为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c[x]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，边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u,v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的边权为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E(u,v)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，找到这样一个环，使其上点权和除以边权和最大。</a:t>
            </a:r>
            <a:endParaRPr lang="en-US" altLang="zh-CN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二分比值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L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，若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L&lt;ans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，则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∑(c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-L·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d</a:t>
            </a:r>
            <a:r>
              <a:rPr lang="en-US" altLang="zh-CN" sz="3000" baseline="-25000" dirty="0">
                <a:solidFill>
                  <a:schemeClr val="bg1"/>
                </a:solidFill>
                <a:sym typeface="+mn-ea"/>
              </a:rPr>
              <a:t>x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&gt;0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，令边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u,v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的新边权为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c[v]-L·E(u,v)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，二分边界为是否存在正环。</a:t>
            </a:r>
            <a:endParaRPr lang="zh-CN" altLang="en-US" sz="30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0/1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分数规划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点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边的无向图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(N&lt;=1000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M&lt;=5000)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，边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(i,j)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有两种边权为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c(i,j)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与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d(i,j)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，找到这样一个生成树，使所有边的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c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权值之和除以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d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权值之和最大。</a:t>
            </a:r>
            <a:endParaRPr lang="en-US" altLang="zh-CN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二分比值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L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，令边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i,j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的新边权为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c(i,j)-L·d(i,j)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，二分边界为最大生成树是否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&gt;0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0/1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分数规划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sym typeface="+mn-ea"/>
              </a:rPr>
              <a:t>bzoj </a:t>
            </a:r>
            <a:r>
              <a:rPr sz="3000" dirty="0">
                <a:solidFill>
                  <a:schemeClr val="bg1"/>
                </a:solidFill>
                <a:sym typeface="+mn-ea"/>
              </a:rPr>
              <a:t>3232: 圈地游戏</a:t>
            </a:r>
            <a:endParaRPr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  <a:sym typeface="+mn-ea"/>
              </a:rPr>
              <a:t>n*m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的格子图，格子中有价值，格子与格子间可修筑篱笆，篱笆的费用各有不同，请圈出一块地方使得价值和除以费用和最大。（篱笆不可相交重叠）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将价值看做面积，让篱笆拥有费用和有向面积两个属性，即为找到一个多边形使面积和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费用和最大，即化为最优比率生成环问题。</a:t>
            </a:r>
            <a:endParaRPr lang="en-US" altLang="zh-CN" sz="3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定义：所有点可以分成两个集合，所有边的两个端点分别位于两集合中的图。</a:t>
            </a:r>
            <a:endParaRPr lang="zh-CN" altLang="en-US" sz="30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二分图判定：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用</a:t>
            </a:r>
            <a:r>
              <a:rPr lang="en-US" altLang="zh-CN" sz="3000" dirty="0" smtClean="0">
                <a:solidFill>
                  <a:schemeClr val="bg1"/>
                </a:solidFill>
                <a:sym typeface="+mn-ea"/>
              </a:rPr>
              <a:t>DFS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对二分图进行黑白</a:t>
            </a:r>
            <a:r>
              <a:rPr lang="zh-CN" altLang="en-US" sz="3000" b="1" dirty="0" smtClean="0">
                <a:solidFill>
                  <a:schemeClr val="bg1"/>
                </a:solidFill>
                <a:sym typeface="+mn-ea"/>
              </a:rPr>
              <a:t>染色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。如果某个点染成黑色，那么与这个点相连的所有点都必须染成白色，反之同理，如果染色过程中不出现矛盾，那么这就是一个二分图。（二分图不存在奇环）</a:t>
            </a:r>
            <a:endParaRPr lang="en-US" altLang="zh-CN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任意两条边都没有公共点的一个边的集合称为二分图的一个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匹配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最大匹配就是边的个数最多的匹配。</a:t>
            </a:r>
            <a:endParaRPr lang="zh-CN" altLang="en-US" sz="28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对于一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个匹配，如果存在一条长度为奇数的路径，路径起点终点都为未匹配点，且路径的第奇数条边不属于这个匹配，路径的第偶数条边属于这个匹配，那么称这条路径为</a:t>
            </a:r>
            <a:r>
              <a:rPr lang="zh-CN" altLang="en-US" sz="2800" b="1" dirty="0" smtClean="0">
                <a:solidFill>
                  <a:schemeClr val="bg1"/>
                </a:solidFill>
                <a:sym typeface="+mn-ea"/>
              </a:rPr>
              <a:t>增广路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8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最大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匹配不存在增广路。（否则通过翻转而得到更大的匹配）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5700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700" dirty="0">
                <a:solidFill>
                  <a:schemeClr val="bg1"/>
                </a:solidFill>
                <a:sym typeface="+mn-ea"/>
              </a:rPr>
              <a:t>匈牙利算法即为从每个</a:t>
            </a:r>
            <a:r>
              <a:rPr lang="zh-CN" altLang="en-US" sz="2700" dirty="0">
                <a:solidFill>
                  <a:schemeClr val="bg1"/>
                </a:solidFill>
                <a:sym typeface="+mn-ea"/>
              </a:rPr>
              <a:t>右</a:t>
            </a:r>
            <a:r>
              <a:rPr lang="zh-CN" altLang="en-US" sz="2700" dirty="0">
                <a:solidFill>
                  <a:schemeClr val="bg1"/>
                </a:solidFill>
                <a:sym typeface="+mn-ea"/>
              </a:rPr>
              <a:t>部点贪心寻找增广路的过程。</a:t>
            </a:r>
            <a:endParaRPr lang="zh-CN" altLang="en-US" sz="27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枚举每个</a:t>
            </a:r>
            <a:r>
              <a:rPr lang="zh-CN" altLang="en-US" sz="2700" dirty="0">
                <a:solidFill>
                  <a:schemeClr val="bg1"/>
                </a:solidFill>
                <a:sym typeface="+mn-ea"/>
              </a:rPr>
              <a:t>右</a:t>
            </a: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部点，遍历所有边：</a:t>
            </a:r>
            <a:endParaRPr lang="en-US" altLang="zh-CN" sz="27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若有未匹配左部点，则将此两点匹配。</a:t>
            </a:r>
            <a:endParaRPr lang="zh-CN" altLang="en-US" sz="27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否则递归处理该左部点的对应</a:t>
            </a:r>
            <a:r>
              <a:rPr lang="zh-CN" altLang="en-US" sz="2700" dirty="0">
                <a:solidFill>
                  <a:schemeClr val="bg1"/>
                </a:solidFill>
                <a:sym typeface="+mn-ea"/>
              </a:rPr>
              <a:t>右</a:t>
            </a: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部点，处理同上，直至找到未匹配左部点而形成增广路或以失败告终。</a:t>
            </a:r>
            <a:endParaRPr lang="zh-CN" altLang="en-US" sz="27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形成增广路后将匹配边与未匹配边翻转即可。</a:t>
            </a:r>
            <a:endParaRPr lang="zh-CN" altLang="en-US" sz="27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（另外，在每次寻找交错路中，对已访问点打上标记，使每个点最多被搜索一次，单次复杂度</a:t>
            </a:r>
            <a:r>
              <a:rPr lang="en-US" altLang="zh-CN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O(m)</a:t>
            </a: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</a:t>
            </a:r>
            <a:endParaRPr lang="zh-CN" altLang="en-US" sz="27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总复杂度</a:t>
            </a:r>
            <a:r>
              <a:rPr lang="en-US" altLang="zh-CN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O(nm)</a:t>
            </a:r>
            <a:endParaRPr lang="en-US" altLang="zh-CN" sz="27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53232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bool 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 x)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{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i,y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;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	for(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=head[x];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i;i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=next[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])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		if(!v[y=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ver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]])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		{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			v[y]=1;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			if(!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pre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[y]||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pre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[y])) {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pre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[y]=x; return 1;}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		}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	return 0;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}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for(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=1;i&lt;=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n;i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++)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{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memset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(v,0,sizeof(v));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	if(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dfs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)) 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ans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++;</a:t>
            </a:r>
            <a:endParaRPr lang="en-US" altLang="zh-CN" sz="2000" cap="none" dirty="0">
              <a:solidFill>
                <a:schemeClr val="bg1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}</a:t>
            </a:r>
            <a:endParaRPr lang="en-US" altLang="zh-CN" sz="2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二分图最小点覆盖（最少的点覆盖所有边）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最大匹配。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构造方法：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先求出最大匹配。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然后从右部的每一个未匹配点开始寻找增广路，并标记访问过的节点。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取左部标记的节点、右部未标记的节点，构成一组最小覆盖</a:t>
            </a:r>
            <a:r>
              <a:rPr lang="zh-CN" altLang="en-US" sz="3000" dirty="0" smtClean="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54927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现说明为什么这样的构造在数值上</a:t>
            </a: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最大匹配：</a:t>
            </a:r>
            <a:endParaRPr lang="zh-CN" altLang="en-US" sz="26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bg1"/>
                </a:solidFill>
                <a:sym typeface="+mn-ea"/>
              </a:rPr>
              <a:t>点的</a:t>
            </a:r>
            <a:r>
              <a:rPr lang="en-US" altLang="zh-CN" sz="2600" dirty="0" smtClean="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2600" dirty="0" smtClean="0">
                <a:solidFill>
                  <a:schemeClr val="bg1"/>
                </a:solidFill>
                <a:sym typeface="+mn-ea"/>
              </a:rPr>
              <a:t>种情况：</a:t>
            </a:r>
            <a:endParaRPr lang="zh-CN" altLang="en-US" sz="26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bg1"/>
                </a:solidFill>
                <a:sym typeface="+mn-ea"/>
              </a:rPr>
              <a:t>右部未匹配点一定被标记了（因为从这些点出发）。</a:t>
            </a:r>
            <a:endParaRPr lang="zh-CN" altLang="en-US" sz="26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bg1"/>
                </a:solidFill>
                <a:sym typeface="+mn-ea"/>
              </a:rPr>
              <a:t>左部未匹配点一定未被标记（因为最大匹配不存在交错路）。</a:t>
            </a:r>
            <a:endParaRPr lang="zh-CN" altLang="en-US" sz="26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bg1"/>
                </a:solidFill>
                <a:sym typeface="+mn-ea"/>
              </a:rPr>
              <a:t>一对对应的左右匹配点，都被标记或者都未被标记（因为找增广路的过程中，在左匹配点被访问后，下一步即为访问右匹配点）。</a:t>
            </a:r>
            <a:endParaRPr lang="zh-CN" altLang="en-US" sz="26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bg1"/>
                </a:solidFill>
                <a:sym typeface="+mn-ea"/>
              </a:rPr>
              <a:t>所以这种构造方法中取的都是匹配点，恰好每个匹配中有一个。所以数值上</a:t>
            </a:r>
            <a:r>
              <a:rPr lang="en-US" altLang="zh-CN" sz="2600" dirty="0" smtClean="0">
                <a:solidFill>
                  <a:schemeClr val="bg1"/>
                </a:solidFill>
                <a:sym typeface="+mn-ea"/>
              </a:rPr>
              <a:t>=</a:t>
            </a:r>
            <a:r>
              <a:rPr lang="zh-CN" altLang="en-US" sz="2600" dirty="0" smtClean="0">
                <a:solidFill>
                  <a:schemeClr val="bg1"/>
                </a:solidFill>
                <a:sym typeface="+mn-ea"/>
              </a:rPr>
              <a:t>最大匹配。</a:t>
            </a:r>
            <a:endParaRPr lang="zh-CN" altLang="en-US" sz="26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6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图的遍历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1.BFS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（广度优先）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2.DFS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（深度优先）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队列和栈的区别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55700"/>
            <a:ext cx="9864725" cy="4892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再证明最小覆盖一定</a:t>
            </a: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&gt;=</a:t>
            </a: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最大匹配：</a:t>
            </a:r>
            <a:endParaRPr lang="zh-CN" altLang="en-US" sz="26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最大匹配，则匹配边都覆盖不全。</a:t>
            </a:r>
            <a:endParaRPr lang="zh-CN" altLang="en-US" sz="26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最后证明这样构造可以覆盖所有边：</a:t>
            </a:r>
            <a:endParaRPr lang="zh-CN" altLang="en-US" sz="26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匹配边</a:t>
            </a: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两端都被标记或都不被标记</a:t>
            </a: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26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两端都为匹配点的非匹配边</a:t>
            </a: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类似</a:t>
            </a: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zh-CN" altLang="en-US" sz="26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两端都为非匹配点的边</a:t>
            </a: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不存在，否则不是最大匹配</a:t>
            </a: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26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左端匹配点，右端非匹配点</a:t>
            </a: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左点经右点的遍历会被标记</a:t>
            </a: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26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左端非匹配点，右端匹配点</a:t>
            </a: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都不会被标记，否则找到增广路</a:t>
            </a:r>
            <a:r>
              <a:rPr lang="en-US" altLang="zh-CN" sz="26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26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5908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最大独立集（最多的点且之间无边相连）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点数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最小点覆盖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问题等价于去掉尽可能少的点使剩下点无边相连，去掉的即为最小点覆盖。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最小边覆盖（最少的边覆盖所有点）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点数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最大匹配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（每一条边可以覆盖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个点，若让覆盖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个点的边尽可能多，则只能选择最大匹配，剩下部分用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边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点的方式处理，则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ans=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最大匹配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+(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点数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-2*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最大匹配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)=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点数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最大匹配。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63239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给定一个</a:t>
            </a:r>
            <a:r>
              <a:rPr lang="en-US" altLang="zh-CN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行</a:t>
            </a:r>
            <a:r>
              <a:rPr lang="en-US" altLang="zh-CN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列的棋盘，已知某些位置禁止放置，在上面放</a:t>
            </a:r>
            <a:r>
              <a:rPr lang="en-US" altLang="zh-CN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1*2</a:t>
            </a: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的多米诺骨牌，问最多能放多少块？</a:t>
            </a:r>
            <a:r>
              <a:rPr lang="en-US" altLang="zh-CN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N&lt;=50,M&lt;=50</a:t>
            </a:r>
            <a:endParaRPr lang="en-US" altLang="zh-CN" sz="27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对棋盘黑白染色，则构成二分图，对相邻节点连边，则每条边对应一种放置方式。最多的放置方式即为最大匹配。</a:t>
            </a:r>
            <a:endParaRPr lang="zh-CN" altLang="en-US" sz="27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给定</a:t>
            </a:r>
            <a:r>
              <a:rPr lang="en-US" altLang="zh-CN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行</a:t>
            </a:r>
            <a:r>
              <a:rPr lang="en-US" altLang="zh-CN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列棋盘，有些地方不能放棋子，问其中最多能放下多少个不能相互攻击的车？</a:t>
            </a:r>
            <a:r>
              <a:rPr lang="en-US" altLang="zh-CN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N&lt;=50</a:t>
            </a: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M&lt;=50</a:t>
            </a: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en-US" sz="27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若将行作为左部点，列作为右部点，空位看做左右点所连边，找尽可能多的车且没有两辆车在同一行同一列，即为找尽可能多的边无公共点。即为最大匹配。</a:t>
            </a:r>
            <a:endParaRPr lang="zh-CN" altLang="en-US" sz="27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7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5862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给定一个</a:t>
            </a:r>
            <a:r>
              <a:rPr lang="en-US" altLang="zh-CN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行</a:t>
            </a:r>
            <a:r>
              <a:rPr lang="en-US" altLang="zh-CN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列的泥地，你有各种型号的宽度为</a:t>
            </a:r>
            <a:r>
              <a:rPr lang="en-US" altLang="zh-CN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的木板，已知某些位置为石头，不可铺木板，另一些地方为滩涂，必须要用木板覆盖，木板间可以相互重叠，若要将滩涂覆盖完全，问最少需多少木板？</a:t>
            </a:r>
            <a:r>
              <a:rPr lang="en-US" altLang="zh-CN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N&lt;=50,M&lt;=50 </a:t>
            </a:r>
            <a:endParaRPr lang="en-US" altLang="zh-CN" sz="25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左右部点变为行列联通块，其他同上，则化为最小点覆盖问题。</a:t>
            </a:r>
            <a:endParaRPr lang="zh-CN" altLang="en-US" sz="25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*M(N,M&lt;=50)的棋盘，棋盘的每一格是三种类型之一：空地、草地、墙。机器人只能放在空地上。在同一行或同一列的两个机器人，若它们之间没有墙，则它们可以互相攻击。问给定的棋盘，最多可以放置多少个机器人，使它们不能互相攻击。</a:t>
            </a:r>
            <a:endParaRPr lang="zh-CN" altLang="en-US" sz="25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类似于上，联通块不受草地限制，连边受限制。最大匹配</a:t>
            </a:r>
            <a:endParaRPr lang="zh-CN" altLang="en-US" sz="25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11" name="Group 4"/>
          <p:cNvGrpSpPr/>
          <p:nvPr/>
        </p:nvGrpSpPr>
        <p:grpSpPr bwMode="auto">
          <a:xfrm>
            <a:off x="561975" y="3468370"/>
            <a:ext cx="1176020" cy="1094740"/>
            <a:chOff x="3515" y="1049"/>
            <a:chExt cx="1812" cy="1686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CC33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lIns="0" tIns="0" rIns="0" bIns="0"/>
            <a:p>
              <a: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p>
              <a:endParaRPr lang="zh-CN" altLang="en-US"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p>
              <a:endParaRPr lang="zh-CN" altLang="en-US"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p>
              <a:endParaRPr lang="zh-CN" altLang="en-US"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lIns="0" tIns="0" rIns="0" bIns="0"/>
            <a:p>
              <a:endParaRPr lang="zh-CN" altLang="en-US">
                <a:latin typeface="Lucida Fax" panose="02060602050505020204" pitchFamily="18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47078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endParaRPr lang="en-US" altLang="zh-CN" sz="25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5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5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容易想到建图：一端是</a:t>
            </a:r>
            <a:r>
              <a:rPr lang="en-US" altLang="zh-CN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头牛，另一端是</a:t>
            </a:r>
            <a:r>
              <a:rPr lang="en-US" altLang="zh-CN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C(T,K)</a:t>
            </a: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种披萨，显然时空都会炸。</a:t>
            </a:r>
            <a:endParaRPr lang="zh-CN" altLang="en-US" sz="25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其实如果对于每头牛只建立其能食用的</a:t>
            </a:r>
            <a:r>
              <a:rPr lang="en-US" altLang="zh-CN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种披萨就足以。（若足够的话）（因为其他牛最多占用</a:t>
            </a:r>
            <a:r>
              <a:rPr lang="en-US" altLang="zh-CN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n-1</a:t>
            </a: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种披萨，必能保证该牛能吃到）</a:t>
            </a:r>
            <a:endParaRPr lang="zh-CN" altLang="en-US" sz="25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因而我们只用在一端建</a:t>
            </a:r>
            <a:r>
              <a:rPr lang="en-US" altLang="zh-CN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个点，另一端最多</a:t>
            </a:r>
            <a:r>
              <a:rPr lang="en-US" altLang="zh-CN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n^2</a:t>
            </a:r>
            <a:r>
              <a:rPr lang="zh-CN" altLang="en-US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个点，复杂度</a:t>
            </a:r>
            <a:r>
              <a:rPr lang="en-US" altLang="zh-CN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O(n</a:t>
            </a:r>
            <a:r>
              <a:rPr lang="en-US" altLang="zh-CN" sz="2500" baseline="30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en-US" altLang="zh-CN" sz="25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en-US" altLang="zh-CN" sz="25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620" y="1270635"/>
            <a:ext cx="9563100" cy="13906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5285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0" lvl="1" indent="457200" fontAlgn="auto">
              <a:lnSpc>
                <a:spcPct val="150000"/>
              </a:lnSpc>
            </a:pP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POJ1325 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Machine </a:t>
            </a: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Schedule</a:t>
            </a:r>
            <a:endParaRPr lang="en-US" altLang="zh-CN" sz="2500" dirty="0" smtClean="0">
              <a:solidFill>
                <a:schemeClr val="bg1"/>
              </a:solidFill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有两台机器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A,B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及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个任务。每台机器有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种不同的模式。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M,N &lt;= 100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。对每个任务</a:t>
            </a:r>
            <a:r>
              <a:rPr lang="en-US" altLang="zh-CN" sz="25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给定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a[</a:t>
            </a:r>
            <a:r>
              <a:rPr lang="en-US" altLang="zh-CN" sz="25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]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b[</a:t>
            </a:r>
            <a:r>
              <a:rPr lang="en-US" altLang="zh-CN" sz="25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]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，表示如果该任务在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上执行，需要设置模式为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a[</a:t>
            </a:r>
            <a:r>
              <a:rPr lang="en-US" altLang="zh-CN" sz="25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]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，如果在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B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上执行，需要模式为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b[</a:t>
            </a:r>
            <a:r>
              <a:rPr lang="en-US" altLang="zh-CN" sz="25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]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500" cap="none" dirty="0">
              <a:solidFill>
                <a:schemeClr val="bg1"/>
              </a:solidFill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任务可以以任意顺序被执行。但每台机器转换一次模式就要重启一次。要求合理分配任务并合理安排顺序，使得机器重启次数最少。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开机那次也算。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)</a:t>
            </a:r>
            <a:endParaRPr lang="en-US" altLang="zh-CN" sz="2500" cap="none" dirty="0" smtClean="0">
              <a:solidFill>
                <a:schemeClr val="bg1"/>
              </a:solidFill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左部图是机器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上的模式，右部图是机器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B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上的模式，对于每个任务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a[</a:t>
            </a:r>
            <a:r>
              <a:rPr lang="en-US" altLang="zh-CN" sz="2500" dirty="0" err="1" smtClean="0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]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500" dirty="0" smtClean="0">
                <a:solidFill>
                  <a:schemeClr val="bg1"/>
                </a:solidFill>
                <a:sym typeface="+mn-ea"/>
              </a:rPr>
              <a:t>b[</a:t>
            </a:r>
            <a:r>
              <a:rPr lang="en-US" altLang="zh-CN" sz="2500" dirty="0" err="1" smtClean="0">
                <a:solidFill>
                  <a:schemeClr val="bg1"/>
                </a:solidFill>
                <a:sym typeface="+mn-ea"/>
              </a:rPr>
              <a:t>i</a:t>
            </a:r>
            <a:r>
              <a:rPr lang="en-US" altLang="zh-CN" sz="2500" dirty="0">
                <a:solidFill>
                  <a:schemeClr val="bg1"/>
                </a:solidFill>
                <a:sym typeface="+mn-ea"/>
              </a:rPr>
              <a:t>]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之间</a:t>
            </a:r>
            <a:r>
              <a:rPr lang="zh-CN" altLang="en-US" sz="2500" dirty="0" smtClean="0">
                <a:solidFill>
                  <a:schemeClr val="bg1"/>
                </a:solidFill>
                <a:sym typeface="+mn-ea"/>
              </a:rPr>
              <a:t>连边</a:t>
            </a: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。答案就是最小覆盖。</a:t>
            </a:r>
            <a:endParaRPr lang="zh-CN" altLang="en-US" sz="25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43618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0" lvl="1" indent="457200" fontAlgn="auto">
              <a:lnSpc>
                <a:spcPct val="150000"/>
              </a:lnSpc>
            </a:pP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Tyvj 1935 N座导弹防御塔，M个入侵者，每座塔都有充足的导弹，但每次只能发射一枚。每座塔每次发射前需要预热T1秒，发射后需要冷却T2秒。</a:t>
            </a:r>
            <a:endParaRPr lang="zh-CN" altLang="en-US" sz="2500" dirty="0">
              <a:solidFill>
                <a:schemeClr val="bg1"/>
              </a:solidFill>
            </a:endParaRPr>
          </a:p>
          <a:p>
            <a:pPr marL="342900" indent="457200" fontAlgn="auto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	给定塔和入侵者的坐标。导弹从塔发出直到击中目标所需的飞行时间=塔和入侵者之间的距离</a:t>
            </a:r>
            <a:endParaRPr lang="zh-CN" altLang="en-US" sz="2500" dirty="0">
              <a:solidFill>
                <a:schemeClr val="bg1"/>
              </a:solidFill>
              <a:sym typeface="+mn-ea"/>
            </a:endParaRPr>
          </a:p>
          <a:p>
            <a:pPr marL="342900" indent="457200" fontAlgn="auto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问击退所有入侵者的最小时间？N,M&lt;=100</a:t>
            </a:r>
            <a:endParaRPr lang="zh-CN" altLang="en-US" sz="2500" dirty="0">
              <a:solidFill>
                <a:schemeClr val="bg1"/>
              </a:solidFill>
              <a:sym typeface="+mn-ea"/>
            </a:endParaRPr>
          </a:p>
          <a:p>
            <a:pPr marL="342900" indent="457200" fontAlgn="auto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zh-CN" altLang="en-US" sz="2500" dirty="0">
                <a:solidFill>
                  <a:schemeClr val="bg1"/>
                </a:solidFill>
                <a:sym typeface="+mn-ea"/>
              </a:rPr>
              <a:t>二分答案，将每个发射塔拆点，代表不同时间发射的导弹即可</a:t>
            </a:r>
            <a:endParaRPr lang="zh-CN" altLang="en-US" sz="25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0" lvl="1" indent="457200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最小路径覆盖：在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DAG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图上用尽可能少的路径（可以只包含一个点，但不允许有公共点）将所有点覆盖。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等效成这样的问题：在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DAG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图中选取尽可能多的边（因为每选一边即可合并两路径，即路径数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-=1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），且没有两条边从一个点出发或汇聚到一个点。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将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DAG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图上每个点拆为入点和出点，若原图存在边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(u,v)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，则让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u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的出点向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v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的入点连边，答案即为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n-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最大匹配。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4431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0" lvl="1" indent="457200" fontAlgn="auto">
              <a:lnSpc>
                <a:spcPct val="150000"/>
              </a:lnSpc>
            </a:pPr>
            <a:r>
              <a:rPr 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若允许路径相重合呢？</a:t>
            </a:r>
            <a:endParaRPr lang="zh-CN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457200" fontAlgn="auto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考虑一个交叉的路径：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u-v-w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x-v-y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，这里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v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被两条路径重复覆盖了。如果添加一条边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x-y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，那么相当于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u-v-w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x-y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的不可重叠的最小路径覆盖。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342900" indent="457200" fontAlgn="auto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进一步在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所有能间接到达的点之间加一条直接相连的边。</a:t>
            </a:r>
            <a:r>
              <a:rPr 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Floyd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传递闭包重新建图后同不可重叠。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0" lvl="1" indent="457200" fontAlgn="auto">
              <a:lnSpc>
                <a:spcPct val="150000"/>
              </a:lnSpc>
            </a:pPr>
            <a:r>
              <a:rPr 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zoj 1239 Hanoi Tower Troubles Again!</a:t>
            </a:r>
            <a:endParaRPr lang="zh-CN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个柱子，按顺序将标有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1~m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的盘子放在柱子上（小号在大号下面），要求相邻盘子标号之和为完全平方数（若某柱子上只有一个盘子则无所谓）给定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，求最大的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二分答案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a+b=r</a:t>
            </a:r>
            <a:r>
              <a:rPr lang="en-US" altLang="zh-CN" sz="3000" baseline="30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且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a&lt;b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则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向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连边。求最小路径覆盖数，与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比较即可。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way2.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找规律！？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拓扑排序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拓扑排序是将一个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有向无环图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DAG)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所有顶点变成一个序列，使得若原图中存在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u-&gt;v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的路径，则序列上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u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一定出现在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v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之前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显然，有环的图不能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拓扑排序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具体做法：不断地拿出入度为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的点，加入序列，将该点和该点引出的边删去，重复操作，直至所有顶点被加入或不存在入度为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的点（这时原图必存在环）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98880" y="1082675"/>
            <a:ext cx="1012380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sym typeface="+mn-ea"/>
              </a:rPr>
              <a:t>给定平面上N个点，要求对点进行黑白染色，使得每一行每一列黑点和白点数量差不超过1。</a:t>
            </a:r>
            <a:endParaRPr sz="300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sym typeface="+mn-ea"/>
              </a:rPr>
              <a:t>N&lt;=10w</a:t>
            </a:r>
            <a:endParaRPr sz="300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sym typeface="+mn-ea"/>
              </a:rPr>
              <a:t>以行为左部点，列为右部点，平面上点为边，即为经典二分图建图，原问题化为对边黑白染色，使所有点所连黑白边数目相差</a:t>
            </a:r>
            <a:r>
              <a:rPr lang="en-US" altLang="zh-CN" sz="3000">
                <a:solidFill>
                  <a:schemeClr val="bg1"/>
                </a:solidFill>
                <a:sym typeface="+mn-ea"/>
              </a:rPr>
              <a:t>&lt;=1</a:t>
            </a:r>
            <a:endParaRPr lang="en-US" altLang="zh-CN" sz="300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sym typeface="+mn-ea"/>
              </a:rPr>
              <a:t>因为二分图的性质，直接黑白染色即可</a:t>
            </a:r>
            <a:endParaRPr lang="zh-CN" altLang="en-US" sz="30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二分图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51255" y="332105"/>
            <a:ext cx="10123805" cy="63239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sym typeface="+mn-ea"/>
              </a:rPr>
              <a:t>Mirko 和 Slavko 发明了一种新的游戏。他们在二维坐标系上画下 N 个点。现在他们轮流画直线,从Mirko开始,Mirko 画下一条平行于坐标轴的直线,这条直线需要经过 N 个点中的某一个。在接下来的操作中,两人轮流画直线,操作的一方画下一条平行于坐标轴 的直线,直线需经过 N 个点中的某一个点,并且这个点要在上次对方所画下的直线上。同一条直线不能被画两次。谁无法画直线谁就输掉比赛。在双方都以最优策略进行游戏的前提下,谁有必胜策略?</a:t>
            </a:r>
            <a:endParaRPr sz="300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sz="3000">
                <a:solidFill>
                  <a:schemeClr val="bg1"/>
                </a:solidFill>
                <a:sym typeface="+mn-ea"/>
              </a:rPr>
              <a:t>• N&lt;=1</a:t>
            </a:r>
            <a:r>
              <a:rPr lang="en-US" sz="3000">
                <a:solidFill>
                  <a:schemeClr val="bg1"/>
                </a:solidFill>
                <a:sym typeface="+mn-ea"/>
              </a:rPr>
              <a:t>w</a:t>
            </a:r>
            <a:r>
              <a:rPr sz="3000">
                <a:solidFill>
                  <a:schemeClr val="bg1"/>
                </a:solidFill>
                <a:sym typeface="+mn-ea"/>
              </a:rPr>
              <a:t> 1&lt;=坐标范围&lt;=500</a:t>
            </a:r>
            <a:endParaRPr sz="3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33780" y="613410"/>
            <a:ext cx="1012380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sym typeface="+mn-ea"/>
              </a:rPr>
              <a:t>依然是以行为左部点，以列为右部点，平面中点为边，该问题化为两个人在二分图上轮流移动，每个点只能经过最多一次。</a:t>
            </a:r>
            <a:endParaRPr lang="zh-CN" sz="300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sym typeface="+mn-ea"/>
              </a:rPr>
              <a:t>若存在完备匹配，则后手胜利</a:t>
            </a:r>
            <a:endParaRPr lang="zh-CN" sz="300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sym typeface="+mn-ea"/>
              </a:rPr>
              <a:t>否则先手胜利：求出最大匹配，先手可选择未匹配点开始，后手必然引向匹配点（否则形成新匹配），先手进而引向该匹配点对应匹配点，后手或者无路可走，或者继续引向匹配点（否则形成增广路），以此类推</a:t>
            </a:r>
            <a:endParaRPr lang="zh-CN" sz="3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8880" y="1078865"/>
            <a:ext cx="10038080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给一棵n个点的有边权的树。边权为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&lt;=1e9</a:t>
            </a:r>
            <a:r>
              <a:rPr 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的正整数。给定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q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组询问，</a:t>
            </a:r>
            <a:r>
              <a:rPr 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u到v的路径上是否存在三条边，其边权能够组成一个三角形。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(n,q&lt;=10w)</a:t>
            </a:r>
            <a:endParaRPr lang="en-US" altLang="zh-CN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如果路径上不存在，则须满足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en-US" altLang="zh-CN" sz="3000" kern="1200" baseline="-25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&gt;a</a:t>
            </a:r>
            <a:r>
              <a:rPr lang="en-US" altLang="zh-CN" sz="3000" kern="1200" baseline="-25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+a</a:t>
            </a:r>
            <a:r>
              <a:rPr lang="en-US" altLang="zh-CN" sz="3000" kern="1200" baseline="-25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,a</a:t>
            </a:r>
            <a:r>
              <a:rPr lang="en-US" altLang="zh-CN" sz="3000" kern="1200" baseline="-25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&gt;a</a:t>
            </a:r>
            <a:r>
              <a:rPr lang="en-US" altLang="zh-CN" sz="3000" kern="1200" baseline="-25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+a</a:t>
            </a:r>
            <a:r>
              <a:rPr lang="en-US" altLang="zh-CN" sz="3000" kern="1200" baseline="-25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...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这样类似于斐波那契数列，在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1e9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的范围内不会太长。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解法：小距离暴力，大距离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yes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乱搞？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8880" y="1078865"/>
            <a:ext cx="10038080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给一棵n个点的有边权</a:t>
            </a:r>
            <a:endParaRPr lang="zh-CN" altLang="en-US" sz="3000" dirty="0" smtClean="0">
              <a:sym typeface="+mn-ea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给定一张图，有N个点M条边。点、边均有权。</a:t>
            </a:r>
            <a:endParaRPr lang="zh-CN" sz="3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Alice和Bob依次取点。</a:t>
            </a:r>
            <a:endParaRPr lang="zh-CN" sz="3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若某一方最终取的点集为S，则其最终得分为S中点的点权和以及两个端点都在S中的边的边权和。</a:t>
            </a:r>
            <a:endParaRPr lang="zh-CN" sz="3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sz="3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两个人都希望自己得分减他人得分尽可能大，且都是理性的，求Alice-Bob的得分。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乱搞？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树上倍增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63239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通过倍增和二进制的思想，我们可以按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O(nlogn)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的时间复杂度预处理，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O(logn)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做一些树链上无修改的查询。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最近公共祖先（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LCA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）：两点深度最大的公共祖先节点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我们先学习一下倍增求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LCA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的算法。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记录一些数组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:deep[u]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（点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在树上的深度）</a:t>
            </a:r>
            <a:endParaRPr lang="en-US" altLang="zh-CN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pre[u][i]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（点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向上走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zh-CN" sz="3000" baseline="30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倍的祖先）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于是我们有递推式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pre[u][i]=pre[pre[u][i-1]][i-1]</a:t>
            </a:r>
            <a:endParaRPr lang="en-US" altLang="zh-CN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dfs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的时候便可将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pre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与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deep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数组求出。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树上倍增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求点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x,y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LCA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时，（假设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x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是较深点）先通过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pre[x][0~logN]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将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x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提至和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y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相同深度。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由大至小枚举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，若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pre[x][i]≠pre[y][i]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，令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x=pre[x][i]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y=pre[y][i]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。否则无操作。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return pre[x][0]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或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pre[y][0]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（若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x=y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则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return x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或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y)</a:t>
            </a:r>
            <a:endParaRPr lang="en-US" altLang="zh-CN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树上倍增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58928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00000"/>
              </a:lnSpc>
              <a:buNone/>
            </a:pPr>
            <a:r>
              <a:rPr sz="29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int lca(int x,int y)</a:t>
            </a:r>
            <a:endParaRPr sz="29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00000"/>
              </a:lnSpc>
              <a:buNone/>
            </a:pPr>
            <a:r>
              <a:rPr sz="29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sz="29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00000"/>
              </a:lnSpc>
              <a:buNone/>
            </a:pPr>
            <a:r>
              <a:rPr sz="29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   if(deep[x]&lt;deep[y])swap(x,y);</a:t>
            </a:r>
            <a:endParaRPr sz="29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00000"/>
              </a:lnSpc>
              <a:buNone/>
            </a:pPr>
            <a:r>
              <a:rPr sz="29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   int d=deep[x]-deep[y];</a:t>
            </a:r>
            <a:endParaRPr sz="29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00000"/>
              </a:lnSpc>
              <a:buNone/>
            </a:pPr>
            <a:r>
              <a:rPr sz="29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   for(int i=0;i&lt;=17;i++)if(d&amp;(1&lt;&lt;i))x=pre[x][i];</a:t>
            </a:r>
            <a:endParaRPr sz="29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00000"/>
              </a:lnSpc>
              <a:buNone/>
            </a:pPr>
            <a:r>
              <a:rPr sz="29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   for(int i=17;i&gt;=0;i--)</a:t>
            </a:r>
            <a:endParaRPr sz="29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00000"/>
              </a:lnSpc>
              <a:buNone/>
            </a:pPr>
            <a:r>
              <a:rPr sz="29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   {</a:t>
            </a:r>
            <a:endParaRPr sz="29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00000"/>
              </a:lnSpc>
              <a:buNone/>
            </a:pPr>
            <a:r>
              <a:rPr sz="29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       if(pre[x][i]!=pre[y][i])</a:t>
            </a:r>
            <a:endParaRPr sz="29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00000"/>
              </a:lnSpc>
              <a:buNone/>
            </a:pPr>
            <a:r>
              <a:rPr sz="29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       x=pre[x][i],y=pre[y][i];</a:t>
            </a:r>
            <a:endParaRPr sz="29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00000"/>
              </a:lnSpc>
              <a:buNone/>
            </a:pPr>
            <a:r>
              <a:rPr sz="29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   }</a:t>
            </a:r>
            <a:endParaRPr sz="29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00000"/>
              </a:lnSpc>
              <a:buNone/>
            </a:pPr>
            <a:r>
              <a:rPr sz="29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   if(x==y)return x;</a:t>
            </a:r>
            <a:endParaRPr sz="29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00000"/>
              </a:lnSpc>
              <a:buNone/>
            </a:pPr>
            <a:r>
              <a:rPr sz="29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   else return pre[x][0];</a:t>
            </a:r>
            <a:endParaRPr sz="29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00000"/>
              </a:lnSpc>
              <a:buNone/>
            </a:pPr>
            <a:r>
              <a:rPr sz="29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sz="29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树上倍增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个点的树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(n&lt;=10w)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，每个点有点权，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q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组询问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(q&lt;=10w)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问从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x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到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y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的链上点权的最大值？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数组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ma[u][i]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表示：点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向上直至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zh-CN" sz="3000" kern="1200" baseline="30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倍的祖先及之间点的点权最大值。递推式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ma[u][i]=max(ma[u][i-1],ma[pre[u][i-1]] [i-1]);</a:t>
            </a:r>
            <a:endParaRPr lang="en-US" altLang="zh-CN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查询时，在提至相同深度和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x,y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同提时将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ans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与对应区间的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ma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数组取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max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即可。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树上倍增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NOIP2013货车运输</a:t>
            </a:r>
            <a:endParaRPr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 国有 n 座城市，编号从 1 到 n，城市之间有 m 条双向道路。每一条道路</a:t>
            </a:r>
            <a:r>
              <a:rPr 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都有</a:t>
            </a: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限重。现在有 q 辆货车在运输货物，司机们想知道每辆车在不超过车辆限重的情况下，最多能运多重的货物。</a:t>
            </a:r>
            <a:r>
              <a:rPr 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n,q&lt;=10w)</a:t>
            </a:r>
            <a:endParaRPr lang="en-US" altLang="zh-CN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其实，所有货车一定在最大生成树上跑，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why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？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化为上一问题。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endParaRPr lang="en-US" altLang="zh-CN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拓扑排序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为什么要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拓扑排序？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某个任务（比如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顶点上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dp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值的维护）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的完成需要以另外一些任务的完成为基础，拓扑排序可给出一个完成所有任务的顺序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8880" y="1078865"/>
            <a:ext cx="10038080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BZO</a:t>
            </a:r>
            <a:r>
              <a:rPr 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J </a:t>
            </a: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4144: [AMPPZ2014] Petrol</a:t>
            </a:r>
            <a:endParaRPr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给定一个n个点、m条边的带权无向图，其中有s个点是加油站。 每辆车都有一个油量上限b，即每次行走距离不能超过b，但在加油站可以补满。 q次询问，每次给出x,y,b，表示出发点是x，终点是y，油量上限为b，且保证x点和y点都是加油站，请回答能否从x走到y。 </a:t>
            </a:r>
            <a:endParaRPr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(2&lt;=s&lt;=n&lt;=20</a:t>
            </a:r>
            <a:r>
              <a:rPr 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w</a:t>
            </a: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,1&lt;=</a:t>
            </a:r>
            <a:r>
              <a:rPr 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q,</a:t>
            </a: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m&lt;=20</a:t>
            </a:r>
            <a:r>
              <a:rPr 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w</a:t>
            </a:r>
            <a:r>
              <a:rPr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树上倍增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8880" y="1078865"/>
            <a:ext cx="10038080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求出所有点到最近加油站的距离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dis[x]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，那么能成功经过边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(u,v)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的最小油量为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dis[u]+edge(u,v)+dis[v]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以这个新边权做小生成树后同上题，或对询问离线，一边查询一边并查集。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树上倍增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39693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0" lvl="1" indent="457200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在有向图G中，如果两个顶点间</a:t>
            </a:r>
            <a:r>
              <a:rPr lang="zh-CN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至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少存在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往返的各一条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路径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（或称两顶点可互达）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，称两个顶点</a:t>
            </a:r>
            <a:r>
              <a:rPr lang="en-US" altLang="zh-CN" sz="2800" b="1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强连通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如果有向图G的每两个顶点都强连通，称G是一个</a:t>
            </a:r>
            <a:r>
              <a:rPr lang="en-US" altLang="zh-CN" sz="2800" b="1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强连通图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⾮强连通有向图的极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大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强连通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子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图，称为</a:t>
            </a:r>
            <a:r>
              <a:rPr lang="en-US" altLang="zh-CN" sz="2800" b="1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强连通分量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SCC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我们现在讲解一下求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SCC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Tarjan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算法。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46158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0" lvl="1" indent="457200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Tarjan算法是基于对图深度优先搜索的算法。它维护了一个栈，搜索时，把与当前点相连的未访问的节点递归搜索并入栈，回溯时可以判断栈顶到栈中的节点是否为一个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SCC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在每个节点记录两个量：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dfn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dfs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过程中访问次序的标号），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low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（可以到达的栈内元素的最小标号）。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当Dfn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u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=Low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u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时，执行退栈操作，以u为根的搜索子树上所有节点（从栈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顶到u的所有节点）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构成一个新的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SCC。</a:t>
            </a:r>
            <a:endParaRPr lang="en-US" altLang="zh-CN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5908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0" lvl="1" indent="457200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当搜索到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时，Low数组的计算方法：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如果x→y是树枝边（在搜索树中的边，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从未访问过），那么递归处理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；low[x]=min(low[x],low[y])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如果x→y是后向边（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被访问过，且在栈中），那么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low[x]=min(low[x],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low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[y])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（但往往写成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min(low[x],dfn[y])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如果x→y是横叉边（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被访问过，但不在栈中），什么也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不做。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复杂度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O(n)</a:t>
            </a:r>
            <a:endParaRPr lang="en-US" altLang="zh-CN" sz="28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0810" y="94615"/>
            <a:ext cx="9864725" cy="72936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void tarjan(int x)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{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low[x]=dfn[x]=++num;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[++p]=x;vis[x]=1;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for(int i=head[x];i;i=nxt[i]) 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{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if(!dfn[ver[i]])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{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	tarjan(ver[i]);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	low[x]=min(low[ver[i]],low[x]);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}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else  if(vis[ver[i]])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low[x]=min(dfn[ver[i]],low[x]);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}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if(dfn[x]==low[x])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{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int temp;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scc_num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++;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do{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	temp=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[p--];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	vis[temp]=0;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	c[temp]=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scc_num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;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}while(x!=temp);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	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	}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457200" fontAlgn="auto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}</a:t>
            </a:r>
            <a:endParaRPr lang="zh-CN" altLang="en-US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9495" y="1736725"/>
            <a:ext cx="5300345" cy="3384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indent="457200" fontAlgn="base">
              <a:lnSpc>
                <a:spcPct val="150000"/>
              </a:lnSpc>
            </a:pPr>
            <a:r>
              <a:rPr lang="en-US" altLang="x-none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POJ1236</a:t>
            </a:r>
            <a:endParaRPr lang="en-US" altLang="x-none" sz="30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给一个有向联通图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(n&lt;=10w)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，问添加几条边后可以使之成为一个强连通图。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将每个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缩为一个点，全图变为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DAG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图。答案即为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max(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入度为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的点数，出度为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的点数）。注意特判缩点后变为一个点的情况。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indent="457200" fontAlgn="base">
              <a:lnSpc>
                <a:spcPct val="150000"/>
              </a:lnSpc>
            </a:pPr>
            <a:r>
              <a:rPr lang="en-US" altLang="x-none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POJ2762</a:t>
            </a:r>
            <a:endParaRPr lang="en-US" altLang="x-none" sz="30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给一个有向联通图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(n&lt;=10w)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，问全图是否单向联通：即对于任意两个点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u,v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x-none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能到</a:t>
            </a:r>
            <a:r>
              <a:rPr lang="en-US" altLang="x-none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，或者</a:t>
            </a:r>
            <a:r>
              <a:rPr lang="en-US" altLang="x-none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能到</a:t>
            </a:r>
            <a:r>
              <a:rPr lang="en-US" altLang="x-none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，二者满足其一。</a:t>
            </a:r>
            <a:endParaRPr lang="zh-CN" altLang="en-US" sz="30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将</a:t>
            </a:r>
            <a:r>
              <a:rPr lang="en-US" altLang="zh-CN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30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缩点，若全图变为一个链，即为单向连通图。</a:t>
            </a:r>
            <a:endParaRPr lang="zh-CN" altLang="en-US" sz="30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5908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indent="457200" fontAlgn="base">
              <a:lnSpc>
                <a:spcPct val="150000"/>
              </a:lnSpc>
            </a:pP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BZOJ 2330 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有 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 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颗恒星，亮度用正整数表示。有 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 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对恒星亮度之间的相对关系已经判明，可能会有相等、小于、大于、不小于、不大于五种关系。求这 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 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颗恒星的亮度值总和至少有多大。 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N&lt;=10w,M&lt;=100w.</a:t>
            </a:r>
            <a:endParaRPr lang="en-US" altLang="x-none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显然差分约束。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SPFA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暴力求最长路会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T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注意到边权只为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1.</a:t>
            </a:r>
            <a:endParaRPr lang="en-US" altLang="zh-CN"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有解情况下，每个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中只存在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边（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why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？）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因为只存在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边，每个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内星星亮度相同，将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缩点，即转化为只存在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边的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DAG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最长路。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topsort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即可。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46158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indent="457200" fontAlgn="base">
              <a:lnSpc>
                <a:spcPct val="150000"/>
              </a:lnSpc>
            </a:pPr>
            <a:r>
              <a:rPr 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有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对小伙伴，出席一场会议。其中每对小伙伴必须只出席一个人，有些小伙伴喜欢另一些小伙伴，在他出席的时候一定要求另一些小伙伴也要出席。问是否存在合法方案？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我们将喜欢关系连成图：若小伙伴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Ai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喜欢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Bj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，则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Ai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向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Bj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连边，且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Bi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向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Aj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连边（每对必须出席一个，则选择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Bi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就不能选择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Bj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，即不能选择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Ai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，即必须选择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Aj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）若最终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Ai,Aj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可互达，即二者在一个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内，则无解。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拓扑排序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16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例：一张给定起点的正边权有向图上的所有最短路构成一张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DAG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图，可通过拓扑排序求出到每一点最短路条数等信息。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33229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indent="457200" fontAlgn="base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这类问题被称作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2-SAT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问题，即有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对选项，每个选项只选也必选一项，有一些限定关系，求可行性或合法解。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合法解求法：将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缩点，在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DAG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图上拓扑排序，不断找出出度为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，若未被打上删除标记，则选择整个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，并将相对的另一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以及所有能到达该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的其他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打上删除标记。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5908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indent="457200" fontAlgn="base">
              <a:lnSpc>
                <a:spcPct val="150000"/>
              </a:lnSpc>
            </a:pP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POJ 3207</a:t>
            </a:r>
            <a:endParaRPr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平面上，一个圆，圆的边上按顺时针放着n个点。现在要连m条边，比如</a:t>
            </a:r>
            <a:r>
              <a:rPr 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</a:t>
            </a:r>
            <a:r>
              <a:rPr 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，那么a到b可以从圆的内部连接，也可以从圆的外部连接。给你的信息中，每个点最多只会连接的一条边。问能不能连接这m条边，使这些边都不相交。</a:t>
            </a:r>
            <a:endParaRPr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每段线只有外部和内部两个状态，不同的线可能会相冲突，显然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2-SAT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这道题也可以表述成这样：给你一个图的一条哈密尔顿回路，问该图是不是一个平面图。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9864725" cy="39693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indent="457200" fontAlgn="base">
              <a:lnSpc>
                <a:spcPct val="150000"/>
              </a:lnSpc>
            </a:pP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N&lt;=100个议案， M&lt;=500名</a:t>
            </a: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大臣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。每名</a:t>
            </a: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大臣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会向</a:t>
            </a:r>
            <a:r>
              <a:rPr 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1~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4个议案投票。投的票一定是同意或者反对。一个大</a:t>
            </a: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臣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感到满意需要</a:t>
            </a: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至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少有大于</a:t>
            </a: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一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半的建议被满足。你的程序需要指出是否每个</a:t>
            </a: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大臣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都能被满足，如果是，请指出哪些议案只能被通过或否决。如果这个议案一定要被通过输出Y</a:t>
            </a: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一定不被通过输出N</a:t>
            </a: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两种都可以输出?</a:t>
            </a: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不能满足所有</a:t>
            </a: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大臣则</a:t>
            </a:r>
            <a:r>
              <a:rPr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输出IMPOSSIBLE</a:t>
            </a: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zh-CN"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2676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indent="457200" fontAlgn="base">
              <a:lnSpc>
                <a:spcPct val="150000"/>
              </a:lnSpc>
            </a:pP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其实还是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2-sat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的建图。</a:t>
            </a: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大于一半建议被满足：若大臣只有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1~2</a:t>
            </a:r>
            <a:r>
              <a:rPr 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个建议则必须满足（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Ai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向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Bi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连边表示只能选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Bi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）若大臣有</a:t>
            </a:r>
            <a:r>
              <a:rPr lang="en-US" altLang="zh-CN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3~4</a:t>
            </a: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个建议则任意建议被否决后其他建议必须执行。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457200" fontAlgn="base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每个议案的可行性枚举就好。</a:t>
            </a:r>
            <a:endParaRPr lang="zh-CN" altLang="en-US" sz="2800" dirty="0" smtClean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64395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在无向连通图</a:t>
            </a:r>
            <a:r>
              <a:rPr lang="en-US" altLang="x-none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G</a:t>
            </a: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上进行如下定义：</a:t>
            </a:r>
            <a:endParaRPr lang="zh-CN" altLang="en-US" sz="25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割点：若删掉某点</a:t>
            </a:r>
            <a:r>
              <a:rPr lang="en-US" altLang="x-none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P</a:t>
            </a: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后，</a:t>
            </a:r>
            <a:r>
              <a:rPr lang="en-US" altLang="x-none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G</a:t>
            </a: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分裂为两个或两个以上的子图，则称</a:t>
            </a:r>
            <a:r>
              <a:rPr lang="en-US" altLang="x-none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P</a:t>
            </a: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为</a:t>
            </a:r>
            <a:r>
              <a:rPr lang="en-US" altLang="x-none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G</a:t>
            </a: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的割点。</a:t>
            </a:r>
            <a:endParaRPr lang="zh-CN" altLang="en-US" sz="25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割边(桥)：若删掉某条边</a:t>
            </a:r>
            <a:r>
              <a:rPr lang="en-US" altLang="zh-CN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</a:t>
            </a: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后，G分裂为两个或两个以上的子图，则称B为G的割边(桥)。 </a:t>
            </a:r>
            <a:endParaRPr lang="zh-CN" altLang="en-US" sz="25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点双联通图：图中任意两点间都存在两条除始末外无相交点的路径（即不存在割点）</a:t>
            </a:r>
            <a:endParaRPr lang="zh-CN" altLang="en-US" sz="25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边双联通图：图中任意两点间都存在两条边完全不同的路径（即不存在割边）</a:t>
            </a:r>
            <a:endParaRPr lang="zh-CN" altLang="en-US" sz="25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点</a:t>
            </a:r>
            <a:r>
              <a:rPr lang="en-US" altLang="zh-CN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边双联通分量</a:t>
            </a:r>
            <a:r>
              <a:rPr lang="en-US" altLang="zh-CN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(v-DCC/e-DCC)</a:t>
            </a: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：无向图中极大点</a:t>
            </a:r>
            <a:r>
              <a:rPr lang="en-US" altLang="zh-CN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r>
              <a:rPr lang="zh-CN" altLang="en-US" sz="25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边双联通子图。</a:t>
            </a:r>
            <a:endParaRPr lang="zh-CN" altLang="en-US" sz="25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endParaRPr lang="zh-CN" altLang="en-US" sz="25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tarjan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算法求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v-DCC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的过程：</a:t>
            </a:r>
            <a:endParaRPr lang="zh-CN" altLang="en-US" sz="30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dfn</a:t>
            </a:r>
            <a:r>
              <a:rPr 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含义不变，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low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含义为当前点和搜索子树中点经过一次回溯边达到的最小标号。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low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数组的转移不变。</a:t>
            </a:r>
            <a:endParaRPr lang="zh-CN" altLang="en-US" sz="30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另外无向图不存在横叉边。</a:t>
            </a:r>
            <a:endParaRPr lang="zh-CN" altLang="en-US" sz="30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对于搜索树上的边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(u,v)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，若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是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的父节点，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low[v]==dfn[u]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，即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不经过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不能到达标号更小的点。则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是割点。</a:t>
            </a:r>
            <a:endParaRPr lang="zh-CN" altLang="en-US" sz="30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是根，且</a:t>
            </a:r>
            <a:r>
              <a:rPr lang="en-US" alt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zh-CN" altLang="en-US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只有一个时例外</a:t>
            </a:r>
            <a:endParaRPr lang="zh-CN" altLang="en-US" sz="30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5908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可以在求割点的过程中维护一个栈求出每个点双连通分量。</a:t>
            </a:r>
            <a:endParaRPr lang="zh-CN" altLang="en-US" sz="28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建立一个栈，存储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DFS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过程中访问的节点，初次访问一个点时把该点入栈。</a:t>
            </a:r>
            <a:endParaRPr lang="zh-CN" altLang="en-US" sz="28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如果边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(u,v)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满足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low[v]==dfn[u]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，即满足了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是割点的判断条件，那么把点从栈顶依次取出，直至取出了点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，取出的这些点和点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一起组成一个点双连通分量。</a:t>
            </a:r>
            <a:endParaRPr lang="zh-CN" altLang="en-US" sz="28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割点可能属于多个点双连通分量，其余点和每条边属于且仅属于一个点双连通分量。在从栈中取出节点时，要把</a:t>
            </a:r>
            <a:r>
              <a:rPr lang="en-US" altLang="x-none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留在栈中。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1805" y="123190"/>
            <a:ext cx="5386070" cy="67106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2676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求割边类似于上页，但不允许访问父亲边，即从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递归至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时，在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下不允许访问边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(v,u)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，当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low[u]=dfn[u]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时，栈内元素组成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e-DCC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u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的父亲边即为割边。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代码类似求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SCC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0" y="342900"/>
            <a:ext cx="7124065" cy="63334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最短路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Floyd  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（任意两点间最短路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O(n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Dijkstra 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（单起点多终点最短路，朴素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O(n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，堆优化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O(mlogn)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或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O(nlogn)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dij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算法不能处理负权边）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Bellman-ford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（单起点多终点最短路，朴素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O(nm),                  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队列优化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——SPFA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，稀疏图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O(m)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（另外，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SPFA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网格图上很慢）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2676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poj 3352 Road Construction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点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边的无向图，问增加几条边后成为一个边双联通图？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求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e-DCC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，缩点，全图会变为一棵树。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(n&lt;=10w,m&lt;=20w)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ans=ceil(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叶子数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/2)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bzoj2730 [HNOI2012]矿场搭建</a:t>
            </a:r>
            <a:endParaRPr lang="en-US" altLang="zh-CN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点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边的无向图，每个顶点处为一个矿坑。在一些矿坑设立尽可能少的出口使得：任意矿坑坍塌后其它矿坑的矿工可以到达出口。问最少出口数。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利用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tarjan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求出所有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v-DCC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如果坍塌在非割点则无所谓。对于每个点双联通分量，若拥有的割点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=1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，则需要一个出口，</a:t>
            </a:r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&gt;1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则不用。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注意特判全图为点双联通图的情况。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63239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poj 2942 Knights of the Round Table</a:t>
            </a:r>
            <a:endParaRPr lang="en-US" sz="27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国王要在圆桌上召开骑士会议，但是若干对骑士之间互相憎恨。出于各种各样奇怪的原因，每次开会都必须有如下要求：</a:t>
            </a:r>
            <a:endParaRPr lang="zh-CN" altLang="en-US" sz="27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① 相互憎恨的两个骑士不能坐在相邻的</a:t>
            </a:r>
            <a:r>
              <a:rPr lang="en-US" altLang="x-none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个位置；</a:t>
            </a:r>
            <a:endParaRPr lang="zh-CN" altLang="en-US" sz="27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② 为了让投票表决议题时都能有结果（不平票），出席会议的骑士数必须是奇数。</a:t>
            </a:r>
            <a:endParaRPr lang="zh-CN" altLang="en-US" sz="27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如果有某个骑士无法出席任何会议，则国王会为了世界和平把他踢出骑士团。现在给定骑士总数</a:t>
            </a:r>
            <a:r>
              <a:rPr lang="en-US" altLang="x-none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，以及</a:t>
            </a:r>
            <a:r>
              <a:rPr lang="en-US" altLang="zh-CN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m</a:t>
            </a:r>
            <a:r>
              <a:rPr lang="zh-CN" altLang="en-US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对相互憎恨的关系</a:t>
            </a:r>
            <a:r>
              <a:rPr lang="en-US" altLang="zh-CN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(n&lt;=1000,m&lt;=n</a:t>
            </a:r>
            <a:r>
              <a:rPr lang="en-US" altLang="zh-CN" sz="2700" baseline="30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zh-CN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r>
              <a:rPr lang="zh-CN" altLang="en-US" sz="27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，求至少要踢掉多少个骑士？</a:t>
            </a:r>
            <a:endParaRPr lang="zh-CN" altLang="en-US" sz="27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endParaRPr lang="zh-CN" altLang="en-US" sz="27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4894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图的联通性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078865"/>
            <a:ext cx="10038080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sz="30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将无仇恨的骑士间连边，问题即转化为有多少骑士在至少一个奇环内。</a:t>
            </a:r>
            <a:endParaRPr lang="zh-CN" sz="30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显然，无重复点的环只能出现在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v-DCC</a:t>
            </a:r>
            <a:r>
              <a:rPr 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内部。</a:t>
            </a:r>
            <a:endParaRPr lang="zh-CN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其实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v-DCC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中若存在奇环，则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v-DCC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内所有点都至少在一个奇环上。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why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？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2900" indent="457200" algn="l" defTabSz="0" fontAlgn="auto">
              <a:lnSpc>
                <a:spcPct val="150000"/>
              </a:lnSpc>
              <a:buNone/>
            </a:pP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对每个</a:t>
            </a:r>
            <a:r>
              <a:rPr lang="en-US" altLang="zh-CN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v-DCC</a:t>
            </a:r>
            <a:r>
              <a:rPr lang="zh-CN" altLang="en-US" sz="3000" kern="1200" dirty="0">
                <a:solidFill>
                  <a:schemeClr val="bg1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黑白染色判二分图，不是二分图的即存在奇环。</a:t>
            </a:r>
            <a:endParaRPr lang="zh-CN" altLang="en-US" sz="3000" kern="1200" dirty="0">
              <a:solidFill>
                <a:schemeClr val="bg1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95675" y="1408430"/>
            <a:ext cx="520128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88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THANKS</a:t>
            </a:r>
            <a:endParaRPr lang="en-US" altLang="zh-CN" sz="8800" b="1" strike="noStrike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2048360" y="3956766"/>
            <a:ext cx="8095129" cy="11068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33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部分内容参考</a:t>
            </a:r>
            <a:r>
              <a:rPr lang="en-US" altLang="zh-CN" sz="33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MHR</a:t>
            </a:r>
            <a:r>
              <a:rPr lang="zh-CN" altLang="en-US" sz="33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33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ZXR</a:t>
            </a:r>
            <a:r>
              <a:rPr lang="zh-CN" altLang="en-US" sz="33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33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LYD</a:t>
            </a:r>
            <a:r>
              <a:rPr lang="zh-CN" altLang="en-US" sz="33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课件</a:t>
            </a:r>
            <a:endParaRPr lang="zh-CN" altLang="en-US" sz="33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algn="ctr"/>
            <a:r>
              <a:rPr lang="zh-CN" altLang="en-US" sz="33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在此表示感谢</a:t>
            </a:r>
            <a:endParaRPr lang="zh-CN" altLang="en-US" sz="33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13964</Words>
  <Application>WPS 演示</Application>
  <PresentationFormat>宽屏</PresentationFormat>
  <Paragraphs>671</Paragraphs>
  <Slides>94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5" baseType="lpstr">
      <vt:lpstr>Arial</vt:lpstr>
      <vt:lpstr>宋体</vt:lpstr>
      <vt:lpstr>Wingdings</vt:lpstr>
      <vt:lpstr>Calibri</vt:lpstr>
      <vt:lpstr>黑体</vt:lpstr>
      <vt:lpstr>微软雅黑</vt:lpstr>
      <vt:lpstr>Arial Unicode MS</vt:lpstr>
      <vt:lpstr>Calibri Light</vt:lpstr>
      <vt:lpstr>楷体</vt:lpstr>
      <vt:lpstr>Lucida Fax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Stellarisa</cp:lastModifiedBy>
  <cp:revision>1058</cp:revision>
  <dcterms:created xsi:type="dcterms:W3CDTF">2017-02-14T16:03:00Z</dcterms:created>
  <dcterms:modified xsi:type="dcterms:W3CDTF">2019-01-28T15:37:23Z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