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80" r:id="rId2"/>
  </p:sldMasterIdLst>
  <p:sldIdLst>
    <p:sldId id="256" r:id="rId3"/>
    <p:sldId id="326" r:id="rId4"/>
    <p:sldId id="305" r:id="rId5"/>
    <p:sldId id="306" r:id="rId6"/>
    <p:sldId id="307" r:id="rId7"/>
    <p:sldId id="328" r:id="rId8"/>
    <p:sldId id="308" r:id="rId9"/>
    <p:sldId id="329" r:id="rId10"/>
    <p:sldId id="330" r:id="rId11"/>
    <p:sldId id="331" r:id="rId12"/>
    <p:sldId id="312" r:id="rId13"/>
    <p:sldId id="332" r:id="rId14"/>
    <p:sldId id="333" r:id="rId15"/>
    <p:sldId id="327" r:id="rId16"/>
    <p:sldId id="313" r:id="rId17"/>
    <p:sldId id="334" r:id="rId18"/>
    <p:sldId id="335" r:id="rId19"/>
    <p:sldId id="314" r:id="rId20"/>
    <p:sldId id="315" r:id="rId21"/>
    <p:sldId id="317" r:id="rId22"/>
    <p:sldId id="318" r:id="rId23"/>
    <p:sldId id="319" r:id="rId24"/>
    <p:sldId id="320" r:id="rId25"/>
    <p:sldId id="322" r:id="rId26"/>
    <p:sldId id="323" r:id="rId27"/>
    <p:sldId id="324" r:id="rId28"/>
    <p:sldId id="281" r:id="rId29"/>
    <p:sldId id="283" r:id="rId30"/>
    <p:sldId id="284" r:id="rId31"/>
    <p:sldId id="309" r:id="rId32"/>
    <p:sldId id="310" r:id="rId33"/>
    <p:sldId id="311"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25" r:id="rId51"/>
    <p:sldId id="303"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p:cViewPr varScale="1">
        <p:scale>
          <a:sx n="98" d="100"/>
          <a:sy n="98" d="100"/>
        </p:scale>
        <p:origin x="-498" y="-96"/>
      </p:cViewPr>
      <p:guideLst>
        <p:guide orient="horz" pos="2160"/>
        <p:guide pos="3840"/>
      </p:guideLst>
    </p:cSldViewPr>
  </p:slideViewPr>
  <p:notesTextViewPr>
    <p:cViewPr>
      <p:scale>
        <a:sx n="1" d="1"/>
        <a:sy n="1" d="1"/>
      </p:scale>
      <p:origin x="0" y="0"/>
    </p:cViewPr>
  </p:notesTextViewPr>
  <p:sorterViewPr>
    <p:cViewPr>
      <p:scale>
        <a:sx n="100" d="100"/>
        <a:sy n="100" d="100"/>
      </p:scale>
      <p:origin x="0" y="78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02101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335238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921359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294259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293417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3172311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121141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3679273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746352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629183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170199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311061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4242835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1562739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4032844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2076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943720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11816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472753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174959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189557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303422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16354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72DCD3-229E-4E97-884E-237560651054}"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61464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72DCD3-229E-4E97-884E-237560651054}"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3786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16174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88664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E804D35-7C4E-4C91-AAE3-F75FBB45DDED}"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351594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280730929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E804D35-7C4E-4C91-AAE3-F75FBB45DDED}" type="datetimeFigureOut">
              <a:rPr lang="zh-CN" altLang="en-US" smtClean="0"/>
              <a:t>2019/2/11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72DCD3-229E-4E97-884E-237560651054}" type="slidenum">
              <a:rPr lang="zh-CN" altLang="en-US" smtClean="0"/>
              <a:t>‹#›</a:t>
            </a:fld>
            <a:endParaRPr lang="zh-CN" altLang="en-US"/>
          </a:p>
        </p:txBody>
      </p:sp>
    </p:spTree>
    <p:extLst>
      <p:ext uri="{BB962C8B-B14F-4D97-AF65-F5344CB8AC3E}">
        <p14:creationId xmlns:p14="http://schemas.microsoft.com/office/powerpoint/2010/main" val="70896231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https://www.luogu.org/problemnew/show/P1041"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www.luogu.org/problemnew/show/P1032"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oj.org/problem?id=2449"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poj.org/problem?id=2449"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poj.org/problem?id=2449"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poj.org/problem?id=1084"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poj.org/problem?id=1084"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poj.org/problem?id=1084"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poj.org/problem?id=108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baike.baidu.com/item/%E6%B7%B1%E5%BA%A6%E4%BC%98%E5%85%88%E9%81%8D%E5%8E%86" TargetMode="Externa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hyperlink" Target="https://vijos.org/p/1980"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vijos.org/p/1980"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poj.org/problem?id=1190"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poj.org/problem?id=4007"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hyperlink" Target="http://poj.org/problem?id=4007" TargetMode="Externa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s://vijos.org/p/1126"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vijos.org/p/1738"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hyperlink" Target="https://vijos.org/p/1738"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https://vijos.org/p/1755"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s://vijos.org/p/1755"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2502222-1492-4893-9FC9-EA740038EDEF}"/>
              </a:ext>
            </a:extLst>
          </p:cNvPr>
          <p:cNvSpPr>
            <a:spLocks noGrp="1"/>
          </p:cNvSpPr>
          <p:nvPr>
            <p:ph type="ctrTitle"/>
          </p:nvPr>
        </p:nvSpPr>
        <p:spPr/>
        <p:txBody>
          <a:bodyPr/>
          <a:lstStyle/>
          <a:p>
            <a:r>
              <a:rPr lang="zh-CN" altLang="en-US" dirty="0"/>
              <a:t>搜索</a:t>
            </a:r>
          </a:p>
        </p:txBody>
      </p:sp>
      <p:sp>
        <p:nvSpPr>
          <p:cNvPr id="3" name="副标题 2">
            <a:extLst>
              <a:ext uri="{FF2B5EF4-FFF2-40B4-BE49-F238E27FC236}">
                <a16:creationId xmlns:a16="http://schemas.microsoft.com/office/drawing/2014/main" xmlns="" id="{7DE70F70-BB17-44A6-AFD2-F1A747003938}"/>
              </a:ext>
            </a:extLst>
          </p:cNvPr>
          <p:cNvSpPr>
            <a:spLocks noGrp="1"/>
          </p:cNvSpPr>
          <p:nvPr>
            <p:ph type="subTitle" idx="1"/>
          </p:nvPr>
        </p:nvSpPr>
        <p:spPr/>
        <p:txBody>
          <a:bodyPr/>
          <a:lstStyle/>
          <a:p>
            <a:r>
              <a:rPr lang="zh-CN" altLang="en-US" dirty="0"/>
              <a:t>梁浩 </a:t>
            </a:r>
            <a:r>
              <a:rPr lang="en-US" altLang="zh-CN" dirty="0"/>
              <a:t>2019·2·11</a:t>
            </a:r>
            <a:endParaRPr lang="zh-CN" altLang="en-US" dirty="0"/>
          </a:p>
        </p:txBody>
      </p:sp>
    </p:spTree>
    <p:extLst>
      <p:ext uri="{BB962C8B-B14F-4D97-AF65-F5344CB8AC3E}">
        <p14:creationId xmlns:p14="http://schemas.microsoft.com/office/powerpoint/2010/main" val="2449992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BE2297-9989-4BAD-952C-E496DC0D5DBD}"/>
              </a:ext>
            </a:extLst>
          </p:cNvPr>
          <p:cNvSpPr>
            <a:spLocks noGrp="1"/>
          </p:cNvSpPr>
          <p:nvPr>
            <p:ph type="title"/>
          </p:nvPr>
        </p:nvSpPr>
        <p:spPr/>
        <p:txBody>
          <a:bodyPr/>
          <a:lstStyle/>
          <a:p>
            <a:r>
              <a:rPr lang="en-US" altLang="zh-CN" dirty="0"/>
              <a:t>POJ 2531</a:t>
            </a:r>
            <a:endParaRPr lang="zh-CN" altLang="en-US" dirty="0"/>
          </a:p>
        </p:txBody>
      </p:sp>
      <p:sp>
        <p:nvSpPr>
          <p:cNvPr id="3" name="内容占位符 2">
            <a:extLst>
              <a:ext uri="{FF2B5EF4-FFF2-40B4-BE49-F238E27FC236}">
                <a16:creationId xmlns:a16="http://schemas.microsoft.com/office/drawing/2014/main" xmlns="" id="{72A20CFF-5ADA-49CA-8F4F-DD5659EECABA}"/>
              </a:ext>
            </a:extLst>
          </p:cNvPr>
          <p:cNvSpPr>
            <a:spLocks noGrp="1"/>
          </p:cNvSpPr>
          <p:nvPr>
            <p:ph idx="1"/>
          </p:nvPr>
        </p:nvSpPr>
        <p:spPr/>
        <p:txBody>
          <a:bodyPr/>
          <a:lstStyle/>
          <a:p>
            <a:r>
              <a:rPr lang="zh-CN" altLang="en-US" dirty="0"/>
              <a:t>我们的每一种方案都会被枚举两遍，</a:t>
            </a:r>
            <a:r>
              <a:rPr lang="en-US" altLang="zh-CN" dirty="0"/>
              <a:t>{1,2},{3}</a:t>
            </a:r>
            <a:r>
              <a:rPr lang="zh-CN" altLang="en-US" dirty="0"/>
              <a:t>和</a:t>
            </a:r>
            <a:r>
              <a:rPr lang="en-US" altLang="zh-CN" dirty="0"/>
              <a:t>{3},{1,2}</a:t>
            </a:r>
            <a:r>
              <a:rPr lang="zh-CN" altLang="en-US" dirty="0"/>
              <a:t>。</a:t>
            </a:r>
            <a:endParaRPr lang="en-US" altLang="zh-CN" dirty="0"/>
          </a:p>
          <a:p>
            <a:r>
              <a:rPr lang="zh-CN" altLang="en-US" dirty="0"/>
              <a:t>我们不要枚举</a:t>
            </a:r>
            <a:r>
              <a:rPr lang="en-US" altLang="zh-CN" dirty="0"/>
              <a:t>1</a:t>
            </a:r>
            <a:r>
              <a:rPr lang="zh-CN" altLang="en-US" dirty="0"/>
              <a:t>号点，将</a:t>
            </a:r>
            <a:r>
              <a:rPr lang="en-US" altLang="zh-CN" dirty="0"/>
              <a:t>1</a:t>
            </a:r>
            <a:r>
              <a:rPr lang="zh-CN" altLang="en-US" dirty="0"/>
              <a:t>号点默认放在</a:t>
            </a:r>
            <a:r>
              <a:rPr lang="en-US" altLang="zh-CN" dirty="0"/>
              <a:t>1</a:t>
            </a:r>
            <a:r>
              <a:rPr lang="zh-CN" altLang="en-US" dirty="0"/>
              <a:t>号组中。</a:t>
            </a:r>
          </a:p>
        </p:txBody>
      </p:sp>
    </p:spTree>
    <p:extLst>
      <p:ext uri="{BB962C8B-B14F-4D97-AF65-F5344CB8AC3E}">
        <p14:creationId xmlns:p14="http://schemas.microsoft.com/office/powerpoint/2010/main" val="384984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C9FD88-7463-408A-A1B7-20CAF4251487}"/>
              </a:ext>
            </a:extLst>
          </p:cNvPr>
          <p:cNvSpPr>
            <a:spLocks noGrp="1"/>
          </p:cNvSpPr>
          <p:nvPr>
            <p:ph type="title"/>
          </p:nvPr>
        </p:nvSpPr>
        <p:spPr/>
        <p:txBody>
          <a:bodyPr/>
          <a:lstStyle/>
          <a:p>
            <a:r>
              <a:rPr lang="zh-CN" altLang="en-US" dirty="0"/>
              <a:t>深度优先搜索</a:t>
            </a:r>
          </a:p>
        </p:txBody>
      </p:sp>
      <p:sp>
        <p:nvSpPr>
          <p:cNvPr id="3" name="内容占位符 2">
            <a:extLst>
              <a:ext uri="{FF2B5EF4-FFF2-40B4-BE49-F238E27FC236}">
                <a16:creationId xmlns:a16="http://schemas.microsoft.com/office/drawing/2014/main" xmlns="" id="{303441E7-F6F9-429B-AFA8-0FCBA3A03FEF}"/>
              </a:ext>
            </a:extLst>
          </p:cNvPr>
          <p:cNvSpPr>
            <a:spLocks noGrp="1"/>
          </p:cNvSpPr>
          <p:nvPr>
            <p:ph idx="1"/>
          </p:nvPr>
        </p:nvSpPr>
        <p:spPr/>
        <p:txBody>
          <a:bodyPr/>
          <a:lstStyle/>
          <a:p>
            <a:r>
              <a:rPr lang="zh-CN" altLang="en-US" dirty="0"/>
              <a:t>迭代加深搜索（</a:t>
            </a:r>
            <a:r>
              <a:rPr lang="en-US" altLang="zh-CN" dirty="0"/>
              <a:t>IDDFS</a:t>
            </a:r>
            <a:r>
              <a:rPr lang="zh-CN" altLang="en-US" dirty="0"/>
              <a:t>）：</a:t>
            </a:r>
            <a:endParaRPr lang="en-US" altLang="zh-CN" dirty="0"/>
          </a:p>
          <a:p>
            <a:r>
              <a:rPr lang="zh-CN" altLang="en-US" dirty="0"/>
              <a:t>从小到大枚举答案所需步数，然后在搜索时一旦超出这个步数就不再搜索。</a:t>
            </a:r>
            <a:endParaRPr lang="en-US" altLang="zh-CN" dirty="0"/>
          </a:p>
          <a:p>
            <a:r>
              <a:rPr lang="zh-CN" altLang="en-US" dirty="0"/>
              <a:t>根据搜索空间的一般规律，搜索的状态空间随着步数指数级增长。这样我们的时间主要取决于最后一次搜索的时间，</a:t>
            </a:r>
            <a:r>
              <a:rPr lang="en-US" altLang="zh-CN" dirty="0"/>
              <a:t>DFS</a:t>
            </a:r>
            <a:r>
              <a:rPr lang="zh-CN" altLang="en-US" dirty="0"/>
              <a:t>的缺点得到了一定程度的弥补。</a:t>
            </a:r>
            <a:endParaRPr lang="en-US" altLang="zh-CN" dirty="0"/>
          </a:p>
          <a:p>
            <a:endParaRPr lang="zh-CN" altLang="en-US" dirty="0"/>
          </a:p>
        </p:txBody>
      </p:sp>
    </p:spTree>
    <p:extLst>
      <p:ext uri="{BB962C8B-B14F-4D97-AF65-F5344CB8AC3E}">
        <p14:creationId xmlns:p14="http://schemas.microsoft.com/office/powerpoint/2010/main" val="70449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0D98FB-C748-41F4-B7C0-5F6885EAAC10}"/>
              </a:ext>
            </a:extLst>
          </p:cNvPr>
          <p:cNvSpPr>
            <a:spLocks noGrp="1"/>
          </p:cNvSpPr>
          <p:nvPr>
            <p:ph type="title"/>
          </p:nvPr>
        </p:nvSpPr>
        <p:spPr/>
        <p:txBody>
          <a:bodyPr/>
          <a:lstStyle/>
          <a:p>
            <a:r>
              <a:rPr lang="en-US" altLang="zh-CN" dirty="0"/>
              <a:t>POJ 3134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EBADE15B-029E-42BA-B6B9-A35DCBE13EB0}"/>
                  </a:ext>
                </a:extLst>
              </p:cNvPr>
              <p:cNvSpPr>
                <a:spLocks noGrp="1"/>
              </p:cNvSpPr>
              <p:nvPr>
                <p:ph idx="1"/>
              </p:nvPr>
            </p:nvSpPr>
            <p:spPr/>
            <p:txBody>
              <a:bodyPr/>
              <a:lstStyle/>
              <a:p>
                <a:r>
                  <a:rPr lang="zh-CN" altLang="en-US" dirty="0"/>
                  <a:t>给定</a:t>
                </a:r>
                <a:r>
                  <a:rPr lang="en-US" altLang="zh-CN" dirty="0"/>
                  <a:t>n</a:t>
                </a:r>
                <a:r>
                  <a:rPr lang="zh-CN" altLang="en-US" dirty="0"/>
                  <a:t>，问最少使用多少次乘法和除法，就可以通过</a:t>
                </a:r>
                <a14:m>
                  <m:oMath xmlns:m="http://schemas.openxmlformats.org/officeDocument/2006/math">
                    <m:r>
                      <a:rPr lang="en-US" altLang="zh-CN" b="0" i="1" smtClean="0">
                        <a:latin typeface="Cambria Math" panose="02040503050406030204" pitchFamily="18" charset="0"/>
                      </a:rPr>
                      <m:t>𝑥</m:t>
                    </m:r>
                  </m:oMath>
                </a14:m>
                <a:r>
                  <a:rPr lang="zh-CN" altLang="en-US" dirty="0"/>
                  <a:t>得到</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oMath>
                </a14:m>
                <a:r>
                  <a:rPr lang="zh-CN" altLang="en-US" dirty="0"/>
                  <a:t>，可以使用中间结果。</a:t>
                </a:r>
                <a:endParaRPr lang="en-US" altLang="zh-CN" dirty="0"/>
              </a:p>
              <a:p>
                <a14:m>
                  <m:oMath xmlns:m="http://schemas.openxmlformats.org/officeDocument/2006/math">
                    <m:r>
                      <m:rPr>
                        <m:sty m:val="p"/>
                      </m:rPr>
                      <a:rPr lang="en-US" altLang="zh-CN" b="0" i="0" smtClean="0">
                        <a:latin typeface="Cambria Math" panose="02040503050406030204" pitchFamily="18" charset="0"/>
                      </a:rPr>
                      <m:t>n</m:t>
                    </m:r>
                    <m:r>
                      <a:rPr lang="en-US" altLang="zh-CN" b="0" i="1" smtClean="0">
                        <a:latin typeface="Cambria Math" panose="02040503050406030204" pitchFamily="18" charset="0"/>
                      </a:rPr>
                      <m:t>≤1000</m:t>
                    </m:r>
                  </m:oMath>
                </a14:m>
                <a:endParaRPr lang="zh-CN" altLang="en-US" dirty="0"/>
              </a:p>
            </p:txBody>
          </p:sp>
        </mc:Choice>
        <mc:Fallback xmlns="">
          <p:sp>
            <p:nvSpPr>
              <p:cNvPr id="3" name="内容占位符 2">
                <a:extLst>
                  <a:ext uri="{FF2B5EF4-FFF2-40B4-BE49-F238E27FC236}">
                    <a16:creationId xmlns:a16="http://schemas.microsoft.com/office/drawing/2014/main" id="{EBADE15B-029E-42BA-B6B9-A35DCBE13EB0}"/>
                  </a:ext>
                </a:extLst>
              </p:cNvPr>
              <p:cNvSpPr>
                <a:spLocks noGrp="1" noRot="1" noChangeAspect="1" noMove="1" noResize="1" noEditPoints="1" noAdjustHandles="1" noChangeArrowheads="1" noChangeShapeType="1" noTextEdit="1"/>
              </p:cNvSpPr>
              <p:nvPr>
                <p:ph idx="1"/>
              </p:nvPr>
            </p:nvSpPr>
            <p:spPr>
              <a:blipFill>
                <a:blip r:embed="rId2"/>
                <a:stretch>
                  <a:fillRect l="-341"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89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0D98FB-C748-41F4-B7C0-5F6885EAAC10}"/>
              </a:ext>
            </a:extLst>
          </p:cNvPr>
          <p:cNvSpPr>
            <a:spLocks noGrp="1"/>
          </p:cNvSpPr>
          <p:nvPr>
            <p:ph type="title"/>
          </p:nvPr>
        </p:nvSpPr>
        <p:spPr/>
        <p:txBody>
          <a:bodyPr/>
          <a:lstStyle/>
          <a:p>
            <a:r>
              <a:rPr lang="en-US" altLang="zh-CN" dirty="0"/>
              <a:t>POJ 3134</a:t>
            </a:r>
            <a:endParaRPr lang="zh-CN" altLang="en-US" dirty="0"/>
          </a:p>
        </p:txBody>
      </p:sp>
      <p:sp>
        <p:nvSpPr>
          <p:cNvPr id="3" name="内容占位符 2">
            <a:extLst>
              <a:ext uri="{FF2B5EF4-FFF2-40B4-BE49-F238E27FC236}">
                <a16:creationId xmlns:a16="http://schemas.microsoft.com/office/drawing/2014/main" xmlns="" id="{EBADE15B-029E-42BA-B6B9-A35DCBE13EB0}"/>
              </a:ext>
            </a:extLst>
          </p:cNvPr>
          <p:cNvSpPr>
            <a:spLocks noGrp="1"/>
          </p:cNvSpPr>
          <p:nvPr>
            <p:ph idx="1"/>
          </p:nvPr>
        </p:nvSpPr>
        <p:spPr/>
        <p:txBody>
          <a:bodyPr/>
          <a:lstStyle/>
          <a:p>
            <a:r>
              <a:rPr lang="zh-CN" altLang="en-US" dirty="0"/>
              <a:t>保守估计，通过类似快速幂的方法需要不超过</a:t>
            </a:r>
            <a:r>
              <a:rPr lang="en-US" altLang="zh-CN" dirty="0"/>
              <a:t>15</a:t>
            </a:r>
            <a:r>
              <a:rPr lang="zh-CN" altLang="en-US" dirty="0"/>
              <a:t>次运算。</a:t>
            </a:r>
            <a:endParaRPr lang="en-US" altLang="zh-CN" dirty="0"/>
          </a:p>
          <a:p>
            <a:r>
              <a:rPr lang="zh-CN" altLang="en-US" dirty="0"/>
              <a:t>但</a:t>
            </a:r>
            <a:r>
              <a:rPr lang="en-US" altLang="zh-CN" dirty="0"/>
              <a:t>20</a:t>
            </a:r>
            <a:r>
              <a:rPr lang="zh-CN" altLang="en-US" dirty="0"/>
              <a:t>次运算已经非常多了，肯定无法完全枚举，所以使用</a:t>
            </a:r>
            <a:r>
              <a:rPr lang="en-US" altLang="zh-CN" dirty="0"/>
              <a:t>IDDFS</a:t>
            </a:r>
            <a:r>
              <a:rPr lang="zh-CN" altLang="en-US" dirty="0"/>
              <a:t>。</a:t>
            </a:r>
            <a:endParaRPr lang="en-US" altLang="zh-CN" dirty="0"/>
          </a:p>
          <a:p>
            <a:endParaRPr lang="en-US" altLang="zh-CN" dirty="0"/>
          </a:p>
          <a:p>
            <a:r>
              <a:rPr lang="zh-CN" altLang="en-US" dirty="0"/>
              <a:t>剪枝：最大的幂次自乘多少次才能大于</a:t>
            </a:r>
            <a:r>
              <a:rPr lang="en-US" altLang="zh-CN" dirty="0"/>
              <a:t>n</a:t>
            </a:r>
            <a:r>
              <a:rPr lang="zh-CN" altLang="en-US" dirty="0"/>
              <a:t>。</a:t>
            </a:r>
          </a:p>
        </p:txBody>
      </p:sp>
    </p:spTree>
    <p:extLst>
      <p:ext uri="{BB962C8B-B14F-4D97-AF65-F5344CB8AC3E}">
        <p14:creationId xmlns:p14="http://schemas.microsoft.com/office/powerpoint/2010/main" val="86535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C9FD88-7463-408A-A1B7-20CAF4251487}"/>
              </a:ext>
            </a:extLst>
          </p:cNvPr>
          <p:cNvSpPr>
            <a:spLocks noGrp="1"/>
          </p:cNvSpPr>
          <p:nvPr>
            <p:ph type="title"/>
          </p:nvPr>
        </p:nvSpPr>
        <p:spPr/>
        <p:txBody>
          <a:bodyPr/>
          <a:lstStyle/>
          <a:p>
            <a:r>
              <a:rPr lang="zh-CN" altLang="en-US" dirty="0"/>
              <a:t>深度优先搜索</a:t>
            </a:r>
          </a:p>
        </p:txBody>
      </p:sp>
      <p:sp>
        <p:nvSpPr>
          <p:cNvPr id="3" name="内容占位符 2">
            <a:extLst>
              <a:ext uri="{FF2B5EF4-FFF2-40B4-BE49-F238E27FC236}">
                <a16:creationId xmlns:a16="http://schemas.microsoft.com/office/drawing/2014/main" xmlns="" id="{303441E7-F6F9-429B-AFA8-0FCBA3A03FEF}"/>
              </a:ext>
            </a:extLst>
          </p:cNvPr>
          <p:cNvSpPr>
            <a:spLocks noGrp="1"/>
          </p:cNvSpPr>
          <p:nvPr>
            <p:ph idx="1"/>
          </p:nvPr>
        </p:nvSpPr>
        <p:spPr/>
        <p:txBody>
          <a:bodyPr/>
          <a:lstStyle/>
          <a:p>
            <a:r>
              <a:rPr lang="zh-CN" altLang="en-US" dirty="0"/>
              <a:t>启发式搜索：我们曾经提到过最优性剪枝，最基础的最优性剪枝是当前状态已经比最优状态更差了，我们就不用继续从当前状态进行搜索了。</a:t>
            </a:r>
            <a:endParaRPr lang="en-US" altLang="zh-CN" dirty="0"/>
          </a:p>
          <a:p>
            <a:r>
              <a:rPr lang="zh-CN" altLang="en-US" dirty="0"/>
              <a:t>启发式算法则进一步估计了当前状态距离“终点”的“距离”，找到了这个距离的下界。那么我们就可以判断通过当前状态能不能到达一个可以更新已有最优解的“终点”。</a:t>
            </a:r>
            <a:endParaRPr lang="en-US" altLang="zh-CN" dirty="0"/>
          </a:p>
          <a:p>
            <a:r>
              <a:rPr lang="zh-CN" altLang="en-US" dirty="0"/>
              <a:t>启发式算法进行的剪枝一定会比最基础的剪枝要好。（其实在</a:t>
            </a:r>
            <a:r>
              <a:rPr lang="en-US" altLang="zh-CN" dirty="0"/>
              <a:t>DFS</a:t>
            </a:r>
            <a:r>
              <a:rPr lang="zh-CN" altLang="en-US" dirty="0"/>
              <a:t>中，最优性剪枝和启发式搜索基本上相同）</a:t>
            </a:r>
            <a:endParaRPr lang="en-US" altLang="zh-CN" dirty="0"/>
          </a:p>
          <a:p>
            <a:r>
              <a:rPr lang="zh-CN" altLang="en-US" dirty="0"/>
              <a:t>启发式算法可以优化枚举顺序，优先拓展更有可能更新最优解的状态。</a:t>
            </a:r>
          </a:p>
        </p:txBody>
      </p:sp>
    </p:spTree>
    <p:extLst>
      <p:ext uri="{BB962C8B-B14F-4D97-AF65-F5344CB8AC3E}">
        <p14:creationId xmlns:p14="http://schemas.microsoft.com/office/powerpoint/2010/main" val="164543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C9FD88-7463-408A-A1B7-20CAF4251487}"/>
              </a:ext>
            </a:extLst>
          </p:cNvPr>
          <p:cNvSpPr>
            <a:spLocks noGrp="1"/>
          </p:cNvSpPr>
          <p:nvPr>
            <p:ph type="title"/>
          </p:nvPr>
        </p:nvSpPr>
        <p:spPr/>
        <p:txBody>
          <a:bodyPr/>
          <a:lstStyle/>
          <a:p>
            <a:r>
              <a:rPr lang="zh-CN" altLang="en-US" dirty="0"/>
              <a:t>深度优先搜索</a:t>
            </a:r>
          </a:p>
        </p:txBody>
      </p:sp>
      <p:sp>
        <p:nvSpPr>
          <p:cNvPr id="3" name="内容占位符 2">
            <a:extLst>
              <a:ext uri="{FF2B5EF4-FFF2-40B4-BE49-F238E27FC236}">
                <a16:creationId xmlns:a16="http://schemas.microsoft.com/office/drawing/2014/main" xmlns="" id="{303441E7-F6F9-429B-AFA8-0FCBA3A03FEF}"/>
              </a:ext>
            </a:extLst>
          </p:cNvPr>
          <p:cNvSpPr>
            <a:spLocks noGrp="1"/>
          </p:cNvSpPr>
          <p:nvPr>
            <p:ph idx="1"/>
          </p:nvPr>
        </p:nvSpPr>
        <p:spPr/>
        <p:txBody>
          <a:bodyPr/>
          <a:lstStyle/>
          <a:p>
            <a:r>
              <a:rPr lang="zh-CN" altLang="en-US" dirty="0"/>
              <a:t>启发式搜索：</a:t>
            </a:r>
            <a:endParaRPr lang="en-US" altLang="zh-CN" dirty="0"/>
          </a:p>
          <a:p>
            <a:r>
              <a:rPr lang="zh-CN" altLang="en-US" dirty="0"/>
              <a:t>并且启发式搜索还能与剪枝、迭代加深搜索结合：如果当前状态的距离加上预估到终点的最小距离都比当前的最优解</a:t>
            </a:r>
            <a:r>
              <a:rPr lang="en-US" altLang="zh-CN" dirty="0"/>
              <a:t>/</a:t>
            </a:r>
            <a:r>
              <a:rPr lang="zh-CN" altLang="en-US" dirty="0"/>
              <a:t>枚举的深度大，那么就不用搜索。</a:t>
            </a:r>
            <a:endParaRPr lang="en-US" altLang="zh-CN" dirty="0"/>
          </a:p>
          <a:p>
            <a:r>
              <a:rPr lang="zh-CN" altLang="en-US" dirty="0"/>
              <a:t>这个东西一般就被称为</a:t>
            </a:r>
            <a:r>
              <a:rPr lang="en-US" altLang="zh-CN" dirty="0"/>
              <a:t>IDA</a:t>
            </a:r>
            <a:r>
              <a:rPr lang="zh-CN" altLang="en-US" dirty="0"/>
              <a:t>*。我们用到的那个预估函数被称为</a:t>
            </a:r>
            <a:r>
              <a:rPr lang="en-US" altLang="zh-CN" dirty="0"/>
              <a:t>h*</a:t>
            </a:r>
            <a:r>
              <a:rPr lang="zh-CN" altLang="en-US" dirty="0"/>
              <a:t>，它能够计算出一个状态到终点的距离下界是多少。</a:t>
            </a:r>
            <a:endParaRPr lang="en-US" altLang="zh-CN" dirty="0"/>
          </a:p>
        </p:txBody>
      </p:sp>
    </p:spTree>
    <p:extLst>
      <p:ext uri="{BB962C8B-B14F-4D97-AF65-F5344CB8AC3E}">
        <p14:creationId xmlns:p14="http://schemas.microsoft.com/office/powerpoint/2010/main" val="2111271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042ADC-E57E-4DEA-AB9F-B18FA598D0F9}"/>
              </a:ext>
            </a:extLst>
          </p:cNvPr>
          <p:cNvSpPr>
            <a:spLocks noGrp="1"/>
          </p:cNvSpPr>
          <p:nvPr>
            <p:ph type="title"/>
          </p:nvPr>
        </p:nvSpPr>
        <p:spPr/>
        <p:txBody>
          <a:bodyPr/>
          <a:lstStyle/>
          <a:p>
            <a:r>
              <a:rPr lang="en-US" altLang="zh-CN" dirty="0"/>
              <a:t>POJ 3460</a:t>
            </a:r>
            <a:endParaRPr lang="zh-CN" altLang="en-US" dirty="0"/>
          </a:p>
        </p:txBody>
      </p:sp>
      <p:sp>
        <p:nvSpPr>
          <p:cNvPr id="3" name="内容占位符 2">
            <a:extLst>
              <a:ext uri="{FF2B5EF4-FFF2-40B4-BE49-F238E27FC236}">
                <a16:creationId xmlns:a16="http://schemas.microsoft.com/office/drawing/2014/main" xmlns="" id="{EDEACAAF-5C92-4178-862A-023BF93F21C4}"/>
              </a:ext>
            </a:extLst>
          </p:cNvPr>
          <p:cNvSpPr>
            <a:spLocks noGrp="1"/>
          </p:cNvSpPr>
          <p:nvPr>
            <p:ph idx="1"/>
          </p:nvPr>
        </p:nvSpPr>
        <p:spPr/>
        <p:txBody>
          <a:bodyPr/>
          <a:lstStyle/>
          <a:p>
            <a:r>
              <a:rPr lang="zh-CN" altLang="en-US" dirty="0"/>
              <a:t>给一个长度为</a:t>
            </a:r>
            <a:r>
              <a:rPr lang="en-US" altLang="zh-CN" dirty="0"/>
              <a:t>N</a:t>
            </a:r>
            <a:r>
              <a:rPr lang="zh-CN" altLang="en-US" dirty="0"/>
              <a:t>（</a:t>
            </a:r>
            <a:r>
              <a:rPr lang="en-US" altLang="zh-CN" dirty="0"/>
              <a:t>N&lt;=15</a:t>
            </a:r>
            <a:r>
              <a:rPr lang="zh-CN" altLang="en-US" dirty="0"/>
              <a:t>）的序列，通过最少的操作次数将这个序列变成单调递增的。允许的操作为：选择一段连续的区间，将其从原序列中取出，然后将其插入到任意位置。</a:t>
            </a:r>
          </a:p>
        </p:txBody>
      </p:sp>
    </p:spTree>
    <p:extLst>
      <p:ext uri="{BB962C8B-B14F-4D97-AF65-F5344CB8AC3E}">
        <p14:creationId xmlns:p14="http://schemas.microsoft.com/office/powerpoint/2010/main" val="123109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042ADC-E57E-4DEA-AB9F-B18FA598D0F9}"/>
              </a:ext>
            </a:extLst>
          </p:cNvPr>
          <p:cNvSpPr>
            <a:spLocks noGrp="1"/>
          </p:cNvSpPr>
          <p:nvPr>
            <p:ph type="title"/>
          </p:nvPr>
        </p:nvSpPr>
        <p:spPr/>
        <p:txBody>
          <a:bodyPr/>
          <a:lstStyle/>
          <a:p>
            <a:r>
              <a:rPr lang="en-US" altLang="zh-CN" dirty="0"/>
              <a:t>POJ 3460</a:t>
            </a:r>
            <a:endParaRPr lang="zh-CN" altLang="en-US" dirty="0"/>
          </a:p>
        </p:txBody>
      </p:sp>
      <p:sp>
        <p:nvSpPr>
          <p:cNvPr id="3" name="内容占位符 2">
            <a:extLst>
              <a:ext uri="{FF2B5EF4-FFF2-40B4-BE49-F238E27FC236}">
                <a16:creationId xmlns:a16="http://schemas.microsoft.com/office/drawing/2014/main" xmlns="" id="{EDEACAAF-5C92-4178-862A-023BF93F21C4}"/>
              </a:ext>
            </a:extLst>
          </p:cNvPr>
          <p:cNvSpPr>
            <a:spLocks noGrp="1"/>
          </p:cNvSpPr>
          <p:nvPr>
            <p:ph idx="1"/>
          </p:nvPr>
        </p:nvSpPr>
        <p:spPr/>
        <p:txBody>
          <a:bodyPr/>
          <a:lstStyle/>
          <a:p>
            <a:r>
              <a:rPr lang="zh-CN" altLang="en-US" dirty="0"/>
              <a:t>其实</a:t>
            </a:r>
            <a:r>
              <a:rPr lang="en-US" altLang="zh-CN" dirty="0"/>
              <a:t>IDA*</a:t>
            </a:r>
            <a:r>
              <a:rPr lang="zh-CN" altLang="en-US" dirty="0"/>
              <a:t>就是</a:t>
            </a:r>
            <a:r>
              <a:rPr lang="en-US" altLang="zh-CN" dirty="0"/>
              <a:t>IDDFS+</a:t>
            </a:r>
            <a:r>
              <a:rPr lang="zh-CN" altLang="en-US" dirty="0"/>
              <a:t>启发式剪枝，</a:t>
            </a:r>
            <a:r>
              <a:rPr lang="en-US" altLang="zh-CN" dirty="0"/>
              <a:t>IDDFS</a:t>
            </a:r>
            <a:r>
              <a:rPr lang="zh-CN" altLang="en-US" dirty="0"/>
              <a:t>是模式化的套路。</a:t>
            </a:r>
            <a:endParaRPr lang="en-US" altLang="zh-CN" dirty="0"/>
          </a:p>
          <a:p>
            <a:r>
              <a:rPr lang="zh-CN" altLang="en-US" dirty="0"/>
              <a:t>剪枝：每次移动最多将</a:t>
            </a:r>
            <a:r>
              <a:rPr lang="en-US" altLang="zh-CN" dirty="0"/>
              <a:t>3</a:t>
            </a:r>
            <a:r>
              <a:rPr lang="zh-CN" altLang="en-US" dirty="0"/>
              <a:t>个元素的后继变对，所以最少步数就是当前不正确的后继数</a:t>
            </a:r>
            <a:r>
              <a:rPr lang="en-US" altLang="zh-CN" dirty="0"/>
              <a:t>/3</a:t>
            </a:r>
            <a:r>
              <a:rPr lang="zh-CN" altLang="en-US" dirty="0"/>
              <a:t>。</a:t>
            </a:r>
          </a:p>
        </p:txBody>
      </p:sp>
    </p:spTree>
    <p:extLst>
      <p:ext uri="{BB962C8B-B14F-4D97-AF65-F5344CB8AC3E}">
        <p14:creationId xmlns:p14="http://schemas.microsoft.com/office/powerpoint/2010/main" val="1797247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宽度优先搜索</a:t>
            </a:r>
          </a:p>
        </p:txBody>
      </p:sp>
      <p:sp>
        <p:nvSpPr>
          <p:cNvPr id="3" name="内容占位符 2"/>
          <p:cNvSpPr>
            <a:spLocks noGrp="1"/>
          </p:cNvSpPr>
          <p:nvPr>
            <p:ph idx="1"/>
          </p:nvPr>
        </p:nvSpPr>
        <p:spPr>
          <a:xfrm>
            <a:off x="596900" y="1853248"/>
            <a:ext cx="4131217" cy="4580890"/>
          </a:xfrm>
        </p:spPr>
        <p:txBody>
          <a:bodyPr/>
          <a:lstStyle/>
          <a:p>
            <a:r>
              <a:rPr lang="zh-CN" altLang="en-US" dirty="0">
                <a:latin typeface="+mj-ea"/>
                <a:sym typeface="黑体" charset="-122"/>
              </a:rPr>
              <a:t>宽度优先搜索算法，</a:t>
            </a:r>
            <a:r>
              <a:rPr lang="en-US" altLang="zh-CN" dirty="0">
                <a:latin typeface="+mj-ea"/>
                <a:sym typeface="黑体" charset="-122"/>
              </a:rPr>
              <a:t>Breadth-First Search</a:t>
            </a:r>
          </a:p>
          <a:p>
            <a:r>
              <a:rPr lang="zh-CN" altLang="en-US" dirty="0">
                <a:latin typeface="+mj-ea"/>
                <a:sym typeface="黑体" charset="-122"/>
              </a:rPr>
              <a:t>简称BFS，是一种图上的搜索算法。</a:t>
            </a:r>
            <a:endParaRPr lang="en-US" altLang="zh-CN" dirty="0">
              <a:latin typeface="+mj-ea"/>
              <a:sym typeface="黑体" charset="-122"/>
            </a:endParaRPr>
          </a:p>
          <a:p>
            <a:r>
              <a:rPr lang="zh-CN" altLang="en-US" dirty="0">
                <a:latin typeface="+mj-ea"/>
                <a:sym typeface="黑体" charset="-122"/>
              </a:rPr>
              <a:t>简单的说，在搜索树上，BFS从根节点开始，沿着树的宽度来遍历树的节点。</a:t>
            </a:r>
            <a:endParaRPr lang="en-US" altLang="zh-CN" dirty="0">
              <a:latin typeface="+mj-ea"/>
              <a:sym typeface="黑体" charset="-122"/>
            </a:endParaRPr>
          </a:p>
          <a:p>
            <a:endParaRPr lang="en-US" altLang="zh-CN" dirty="0">
              <a:latin typeface="+mj-ea"/>
              <a:sym typeface="黑体" charset="-122"/>
            </a:endParaRPr>
          </a:p>
          <a:p>
            <a:r>
              <a:rPr lang="zh-CN" altLang="en-US" dirty="0">
                <a:latin typeface="+mj-ea"/>
                <a:sym typeface="黑体" charset="-122"/>
              </a:rPr>
              <a:t>（图源百度百科）</a:t>
            </a:r>
          </a:p>
          <a:p>
            <a:endParaRPr kumimoji="1" lang="zh-CN" altLang="en-US" dirty="0"/>
          </a:p>
        </p:txBody>
      </p:sp>
      <p:pic>
        <p:nvPicPr>
          <p:cNvPr id="1026" name="Picture 2" descr="https://gss3.bdstatic.com/7Po3dSag_xI4khGkpoWK1HF6hhy/baike/w%3D268/sign=77252ef5033b5bb5bed727f80ed3d523/adaf2edda3cc7cd9d2011b873901213fb80e91bb.jpg">
            <a:extLst>
              <a:ext uri="{FF2B5EF4-FFF2-40B4-BE49-F238E27FC236}">
                <a16:creationId xmlns:a16="http://schemas.microsoft.com/office/drawing/2014/main" xmlns="" id="{CFCF33CD-43D9-40F5-A2FD-A0EBD063C20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18632" y="1853248"/>
            <a:ext cx="4624092" cy="37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438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宽度优先搜索</a:t>
            </a:r>
          </a:p>
        </p:txBody>
      </p:sp>
      <p:sp>
        <p:nvSpPr>
          <p:cNvPr id="3" name="内容占位符 2"/>
          <p:cNvSpPr>
            <a:spLocks noGrp="1"/>
          </p:cNvSpPr>
          <p:nvPr>
            <p:ph idx="1"/>
          </p:nvPr>
        </p:nvSpPr>
        <p:spPr/>
        <p:txBody>
          <a:bodyPr/>
          <a:lstStyle/>
          <a:p>
            <a:r>
              <a:rPr lang="zh-CN" altLang="en-US" b="0" dirty="0"/>
              <a:t>广度优先搜索使用队列（</a:t>
            </a:r>
            <a:r>
              <a:rPr lang="en-US" altLang="zh-CN" b="0" dirty="0"/>
              <a:t>queue</a:t>
            </a:r>
            <a:r>
              <a:rPr lang="zh-CN" altLang="en-US" b="0" dirty="0"/>
              <a:t>）来实现，整个过程也可以看做一个树形：</a:t>
            </a:r>
          </a:p>
          <a:p>
            <a:r>
              <a:rPr lang="en-US" altLang="zh-CN" b="0" dirty="0"/>
              <a:t>1</a:t>
            </a:r>
            <a:r>
              <a:rPr lang="zh-CN" altLang="en-US" b="0" dirty="0"/>
              <a:t>、把根节点放到队列的末尾。</a:t>
            </a:r>
          </a:p>
          <a:p>
            <a:r>
              <a:rPr lang="en-US" altLang="zh-CN" b="0" dirty="0"/>
              <a:t>2</a:t>
            </a:r>
            <a:r>
              <a:rPr lang="zh-CN" altLang="en-US" b="0" dirty="0"/>
              <a:t>、每次从队列的头部取出一个元素，查看这个元素所有的下一级元素，把它们放到队列的末尾。并把这个元素记为它下一级元素的前驱。</a:t>
            </a:r>
          </a:p>
          <a:p>
            <a:r>
              <a:rPr lang="en-US" altLang="zh-CN" b="0" dirty="0"/>
              <a:t>3</a:t>
            </a:r>
            <a:r>
              <a:rPr lang="zh-CN" altLang="en-US" b="0" dirty="0"/>
              <a:t>、找到所要找的元素时结束程序。</a:t>
            </a:r>
          </a:p>
          <a:p>
            <a:r>
              <a:rPr lang="en-US" altLang="zh-CN" b="0" dirty="0"/>
              <a:t>4</a:t>
            </a:r>
            <a:r>
              <a:rPr lang="zh-CN" altLang="en-US" b="0" dirty="0"/>
              <a:t>、如果遍历整个树还没有找到，结束程序。</a:t>
            </a:r>
          </a:p>
        </p:txBody>
      </p:sp>
    </p:spTree>
    <p:extLst>
      <p:ext uri="{BB962C8B-B14F-4D97-AF65-F5344CB8AC3E}">
        <p14:creationId xmlns:p14="http://schemas.microsoft.com/office/powerpoint/2010/main" val="35949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6B9FF8-BF17-48F0-A66E-64383A33EA10}"/>
              </a:ext>
            </a:extLst>
          </p:cNvPr>
          <p:cNvSpPr>
            <a:spLocks noGrp="1"/>
          </p:cNvSpPr>
          <p:nvPr>
            <p:ph type="title"/>
          </p:nvPr>
        </p:nvSpPr>
        <p:spPr/>
        <p:txBody>
          <a:bodyPr/>
          <a:lstStyle/>
          <a:p>
            <a:r>
              <a:rPr lang="zh-CN" altLang="en-US" dirty="0"/>
              <a:t>搜索</a:t>
            </a:r>
          </a:p>
        </p:txBody>
      </p:sp>
      <p:sp>
        <p:nvSpPr>
          <p:cNvPr id="3" name="内容占位符 2">
            <a:extLst>
              <a:ext uri="{FF2B5EF4-FFF2-40B4-BE49-F238E27FC236}">
                <a16:creationId xmlns:a16="http://schemas.microsoft.com/office/drawing/2014/main" xmlns="" id="{C063039B-9752-4F00-8D47-9BC1920EE941}"/>
              </a:ext>
            </a:extLst>
          </p:cNvPr>
          <p:cNvSpPr>
            <a:spLocks noGrp="1"/>
          </p:cNvSpPr>
          <p:nvPr>
            <p:ph idx="1"/>
          </p:nvPr>
        </p:nvSpPr>
        <p:spPr/>
        <p:txBody>
          <a:bodyPr/>
          <a:lstStyle/>
          <a:p>
            <a:r>
              <a:rPr lang="zh-CN" altLang="en-US" dirty="0"/>
              <a:t>搜索是简单枚举的一种扩展。它有更高的灵活性，可以处理许多不易枚举的问题。</a:t>
            </a:r>
            <a:endParaRPr lang="en-US" altLang="zh-CN" dirty="0"/>
          </a:p>
          <a:p>
            <a:endParaRPr lang="en-US" altLang="zh-CN" dirty="0"/>
          </a:p>
          <a:p>
            <a:r>
              <a:rPr lang="zh-CN" altLang="en-US" dirty="0"/>
              <a:t>输出</a:t>
            </a:r>
            <a:r>
              <a:rPr lang="en-US" altLang="zh-CN" dirty="0"/>
              <a:t>100</a:t>
            </a:r>
            <a:r>
              <a:rPr lang="zh-CN" altLang="en-US" dirty="0"/>
              <a:t>以内的偶数。</a:t>
            </a:r>
            <a:endParaRPr lang="en-US" altLang="zh-CN" dirty="0"/>
          </a:p>
          <a:p>
            <a:r>
              <a:rPr lang="zh-CN" altLang="en-US" dirty="0"/>
              <a:t>输出</a:t>
            </a:r>
            <a:r>
              <a:rPr lang="en-US" altLang="zh-CN" dirty="0"/>
              <a:t>n</a:t>
            </a:r>
            <a:r>
              <a:rPr lang="zh-CN" altLang="en-US" dirty="0"/>
              <a:t>元组，每个数都是</a:t>
            </a:r>
            <a:r>
              <a:rPr lang="en-US" altLang="zh-CN" dirty="0"/>
              <a:t>100</a:t>
            </a:r>
            <a:r>
              <a:rPr lang="zh-CN" altLang="en-US" dirty="0"/>
              <a:t>以内的偶数。</a:t>
            </a:r>
            <a:endParaRPr lang="en-US" altLang="zh-CN" dirty="0"/>
          </a:p>
          <a:p>
            <a:r>
              <a:rPr lang="zh-CN" altLang="en-US" dirty="0"/>
              <a:t>输出所有和为</a:t>
            </a:r>
            <a:r>
              <a:rPr lang="en-US" altLang="zh-CN" dirty="0"/>
              <a:t>100</a:t>
            </a:r>
            <a:r>
              <a:rPr lang="zh-CN" altLang="en-US" dirty="0"/>
              <a:t>的数组，每个元素都是</a:t>
            </a:r>
            <a:r>
              <a:rPr lang="en-US" altLang="zh-CN" dirty="0"/>
              <a:t>100</a:t>
            </a:r>
            <a:r>
              <a:rPr lang="zh-CN" altLang="en-US" dirty="0"/>
              <a:t>以内的偶数。</a:t>
            </a:r>
            <a:endParaRPr lang="en-US" altLang="zh-CN" dirty="0"/>
          </a:p>
        </p:txBody>
      </p:sp>
    </p:spTree>
    <p:extLst>
      <p:ext uri="{BB962C8B-B14F-4D97-AF65-F5344CB8AC3E}">
        <p14:creationId xmlns:p14="http://schemas.microsoft.com/office/powerpoint/2010/main" val="69818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双向</a:t>
            </a:r>
            <a:r>
              <a:rPr kumimoji="1" lang="en-US" altLang="zh-CN" dirty="0"/>
              <a:t>bfs</a:t>
            </a:r>
            <a:endParaRPr kumimoji="1" lang="zh-CN" altLang="en-US" dirty="0"/>
          </a:p>
        </p:txBody>
      </p:sp>
      <p:sp>
        <p:nvSpPr>
          <p:cNvPr id="3" name="内容占位符 2"/>
          <p:cNvSpPr>
            <a:spLocks noGrp="1"/>
          </p:cNvSpPr>
          <p:nvPr>
            <p:ph idx="1"/>
          </p:nvPr>
        </p:nvSpPr>
        <p:spPr>
          <a:xfrm>
            <a:off x="596900" y="1853248"/>
            <a:ext cx="5335549" cy="4580890"/>
          </a:xfrm>
        </p:spPr>
        <p:txBody>
          <a:bodyPr>
            <a:normAutofit/>
          </a:bodyPr>
          <a:lstStyle/>
          <a:p>
            <a:r>
              <a:rPr lang="zh-CN" altLang="en-US" b="0" dirty="0"/>
              <a:t>我们假设，单向</a:t>
            </a:r>
            <a:r>
              <a:rPr lang="en-US" altLang="zh-CN" b="0" dirty="0"/>
              <a:t>BFS</a:t>
            </a:r>
            <a:r>
              <a:rPr lang="zh-CN" altLang="en-US" b="0" dirty="0"/>
              <a:t>需要搜索</a:t>
            </a:r>
            <a:r>
              <a:rPr lang="en-US" altLang="zh-CN" b="0" dirty="0"/>
              <a:t>N</a:t>
            </a:r>
            <a:r>
              <a:rPr lang="zh-CN" altLang="en-US" b="0" dirty="0"/>
              <a:t>层才能到达终点，在每个层需要进行的判断量（即通常的那个</a:t>
            </a:r>
            <a:r>
              <a:rPr lang="en-US" altLang="zh-CN" b="0" dirty="0"/>
              <a:t>for</a:t>
            </a:r>
            <a:r>
              <a:rPr lang="zh-CN" altLang="en-US" b="0" dirty="0"/>
              <a:t>循环）为</a:t>
            </a:r>
            <a:r>
              <a:rPr lang="en-US" altLang="zh-CN" b="0" dirty="0"/>
              <a:t>X</a:t>
            </a:r>
            <a:r>
              <a:rPr lang="zh-CN" altLang="en-US" b="0" dirty="0"/>
              <a:t>。那么，单</a:t>
            </a:r>
            <a:r>
              <a:rPr lang="en-US" altLang="zh-CN" b="0" dirty="0"/>
              <a:t>BFS</a:t>
            </a:r>
            <a:r>
              <a:rPr lang="zh-CN" altLang="en-US" b="0" dirty="0"/>
              <a:t>的运算量为：</a:t>
            </a:r>
            <a:r>
              <a:rPr lang="en-US" altLang="zh-CN" b="0" dirty="0"/>
              <a:t>X^N</a:t>
            </a:r>
            <a:r>
              <a:rPr lang="zh-CN" altLang="en-US" b="0" dirty="0"/>
              <a:t>。</a:t>
            </a:r>
          </a:p>
          <a:p>
            <a:r>
              <a:rPr lang="zh-CN" altLang="en-US" b="0" dirty="0"/>
              <a:t>如果换成双</a:t>
            </a:r>
            <a:r>
              <a:rPr lang="en-US" altLang="zh-CN" b="0" dirty="0"/>
              <a:t>BFS</a:t>
            </a:r>
            <a:r>
              <a:rPr lang="zh-CN" altLang="en-US" b="0" dirty="0"/>
              <a:t>，那么前后各搜索</a:t>
            </a:r>
            <a:r>
              <a:rPr lang="en-US" altLang="zh-CN" b="0" dirty="0"/>
              <a:t>N/2</a:t>
            </a:r>
            <a:r>
              <a:rPr lang="zh-CN" altLang="en-US" b="0" dirty="0"/>
              <a:t>层，那么总的运算量为：</a:t>
            </a:r>
            <a:r>
              <a:rPr lang="en-US" altLang="zh-CN" b="0" dirty="0"/>
              <a:t>2*(X^(N/2))</a:t>
            </a:r>
            <a:r>
              <a:rPr lang="zh-CN" altLang="en-US" b="0" dirty="0"/>
              <a:t>。</a:t>
            </a:r>
          </a:p>
          <a:p>
            <a:r>
              <a:rPr lang="zh-CN" altLang="en-US" b="0" dirty="0"/>
              <a:t>显然当</a:t>
            </a:r>
            <a:r>
              <a:rPr lang="en-US" altLang="zh-CN" b="0" dirty="0"/>
              <a:t>X</a:t>
            </a:r>
            <a:r>
              <a:rPr lang="zh-CN" altLang="en-US" b="0" dirty="0"/>
              <a:t>比较大时，在运算量上不仅仅不仅仅是减半那么简单。</a:t>
            </a:r>
            <a:endParaRPr lang="en-US" altLang="zh-CN" b="0" dirty="0"/>
          </a:p>
          <a:p>
            <a:endParaRPr kumimoji="1" lang="en-US" altLang="zh-CN" b="0" dirty="0"/>
          </a:p>
          <a:p>
            <a:r>
              <a:rPr kumimoji="1" lang="zh-CN" altLang="en-US" b="0" dirty="0"/>
              <a:t>同样的思路叫做</a:t>
            </a:r>
            <a:r>
              <a:rPr kumimoji="1" lang="en-US" altLang="zh-CN" b="0" dirty="0"/>
              <a:t>meet</a:t>
            </a:r>
            <a:r>
              <a:rPr kumimoji="1" lang="zh-CN" altLang="en-US" b="0" dirty="0"/>
              <a:t> </a:t>
            </a:r>
            <a:r>
              <a:rPr kumimoji="1" lang="en-US" altLang="zh-CN" b="0" dirty="0"/>
              <a:t>in</a:t>
            </a:r>
            <a:r>
              <a:rPr kumimoji="1" lang="zh-CN" altLang="en-US" b="0" dirty="0"/>
              <a:t> </a:t>
            </a:r>
            <a:r>
              <a:rPr kumimoji="1" lang="en-US" altLang="zh-CN" b="0" dirty="0"/>
              <a:t>the</a:t>
            </a:r>
            <a:r>
              <a:rPr kumimoji="1" lang="zh-CN" altLang="en-US" b="0" dirty="0"/>
              <a:t> </a:t>
            </a:r>
            <a:r>
              <a:rPr kumimoji="1" lang="en-US" altLang="zh-CN" b="0" dirty="0"/>
              <a:t>middle</a:t>
            </a:r>
            <a:endParaRPr kumimoji="1" lang="zh-CN" altLang="en-US" dirty="0"/>
          </a:p>
        </p:txBody>
      </p:sp>
      <p:pic>
        <p:nvPicPr>
          <p:cNvPr id="4" name="图片 6" descr="双向广搜.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44385" y="1629568"/>
            <a:ext cx="4391025"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324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双向</a:t>
            </a:r>
            <a:r>
              <a:rPr kumimoji="1" lang="en-US" altLang="zh-CN" dirty="0"/>
              <a:t>bfs</a:t>
            </a:r>
            <a:endParaRPr kumimoji="1" lang="zh-CN" altLang="en-US" dirty="0"/>
          </a:p>
        </p:txBody>
      </p:sp>
      <p:sp>
        <p:nvSpPr>
          <p:cNvPr id="3" name="内容占位符 2"/>
          <p:cNvSpPr>
            <a:spLocks noGrp="1"/>
          </p:cNvSpPr>
          <p:nvPr>
            <p:ph idx="1"/>
          </p:nvPr>
        </p:nvSpPr>
        <p:spPr>
          <a:xfrm>
            <a:off x="596900" y="1853248"/>
            <a:ext cx="6807510" cy="4580890"/>
          </a:xfrm>
        </p:spPr>
        <p:txBody>
          <a:bodyPr>
            <a:normAutofit/>
          </a:bodyPr>
          <a:lstStyle/>
          <a:p>
            <a:r>
              <a:rPr kumimoji="1" lang="en-US" altLang="zh-CN" dirty="0"/>
              <a:t>Bzoj1085</a:t>
            </a:r>
            <a:r>
              <a:rPr kumimoji="1" lang="zh-CN" altLang="en-US" dirty="0"/>
              <a:t> 骑士精神</a:t>
            </a:r>
            <a:endParaRPr kumimoji="1" lang="en-US" altLang="zh-CN" dirty="0"/>
          </a:p>
          <a:p>
            <a:r>
              <a:rPr kumimoji="1" lang="zh-CN" altLang="en-US" dirty="0"/>
              <a:t>在一个</a:t>
            </a:r>
            <a:r>
              <a:rPr kumimoji="1" lang="en-US" altLang="zh-CN" dirty="0"/>
              <a:t>5×5</a:t>
            </a:r>
            <a:r>
              <a:rPr kumimoji="1" lang="zh-CN" altLang="en-US" dirty="0"/>
              <a:t>的棋盘上有</a:t>
            </a:r>
            <a:r>
              <a:rPr kumimoji="1" lang="en-US" altLang="zh-CN" dirty="0"/>
              <a:t>12</a:t>
            </a:r>
            <a:r>
              <a:rPr kumimoji="1" lang="zh-CN" altLang="en-US" dirty="0"/>
              <a:t>个白色的骑士和</a:t>
            </a:r>
            <a:r>
              <a:rPr kumimoji="1" lang="en-US" altLang="zh-CN" dirty="0"/>
              <a:t>12</a:t>
            </a:r>
            <a:r>
              <a:rPr kumimoji="1" lang="zh-CN" altLang="en-US" dirty="0"/>
              <a:t>个黑色的骑士， 且有一个空位。在任何时候一个骑士都能按照骑士的走法（它可以走到和它横坐标相差为</a:t>
            </a:r>
            <a:r>
              <a:rPr kumimoji="1" lang="en-US" altLang="zh-CN" dirty="0"/>
              <a:t>1</a:t>
            </a:r>
            <a:r>
              <a:rPr kumimoji="1" lang="zh-CN" altLang="en-US" dirty="0"/>
              <a:t>，纵坐标相差为</a:t>
            </a:r>
            <a:r>
              <a:rPr kumimoji="1" lang="en-US" altLang="zh-CN" dirty="0"/>
              <a:t>2</a:t>
            </a:r>
            <a:r>
              <a:rPr kumimoji="1" lang="zh-CN" altLang="en-US" dirty="0"/>
              <a:t>或者横坐标相差为</a:t>
            </a:r>
            <a:r>
              <a:rPr kumimoji="1" lang="en-US" altLang="zh-CN" dirty="0"/>
              <a:t>2</a:t>
            </a:r>
            <a:r>
              <a:rPr kumimoji="1" lang="zh-CN" altLang="en-US" dirty="0"/>
              <a:t>，纵坐标相差为</a:t>
            </a:r>
            <a:r>
              <a:rPr kumimoji="1" lang="en-US" altLang="zh-CN" dirty="0"/>
              <a:t>1</a:t>
            </a:r>
            <a:r>
              <a:rPr kumimoji="1" lang="zh-CN" altLang="en-US" dirty="0"/>
              <a:t>的格子）移动到空位上。 给定一个初始的棋盘，怎样才能经过移动变成如下目标棋盘： 为了体现出骑士精神，他们必须以最少的步数完成任务。</a:t>
            </a:r>
            <a:endParaRPr kumimoji="1" lang="en-US" altLang="zh-CN" dirty="0"/>
          </a:p>
          <a:p>
            <a:r>
              <a:rPr kumimoji="1" lang="zh-CN" altLang="en-US" dirty="0"/>
              <a:t>如果能在</a:t>
            </a:r>
            <a:r>
              <a:rPr kumimoji="1" lang="en-US" altLang="zh-CN" dirty="0"/>
              <a:t>15</a:t>
            </a:r>
            <a:r>
              <a:rPr kumimoji="1" lang="zh-CN" altLang="en-US" dirty="0"/>
              <a:t>步以内（包括</a:t>
            </a:r>
            <a:r>
              <a:rPr kumimoji="1" lang="en-US" altLang="zh-CN" dirty="0"/>
              <a:t>15</a:t>
            </a:r>
            <a:r>
              <a:rPr kumimoji="1" lang="zh-CN" altLang="en-US" dirty="0"/>
              <a:t>步）到达目标状态，则输出步数，否则输出－</a:t>
            </a:r>
            <a:r>
              <a:rPr kumimoji="1" lang="en-US" altLang="zh-CN" dirty="0"/>
              <a:t>1</a:t>
            </a:r>
            <a:r>
              <a:rPr kumimoji="1" lang="zh-CN" altLang="en-US" dirty="0"/>
              <a:t>。</a:t>
            </a:r>
            <a:endParaRPr kumimoji="1" lang="en-US" altLang="zh-CN" dirty="0"/>
          </a:p>
          <a:p>
            <a:r>
              <a:rPr kumimoji="1" lang="en-US" altLang="zh-CN" dirty="0"/>
              <a:t>10</a:t>
            </a:r>
            <a:r>
              <a:rPr kumimoji="1" lang="zh-CN" altLang="en-US" dirty="0"/>
              <a:t>组数据</a:t>
            </a:r>
          </a:p>
        </p:txBody>
      </p:sp>
      <p:pic>
        <p:nvPicPr>
          <p:cNvPr id="4" name="图片 3"/>
          <p:cNvPicPr>
            <a:picLocks noChangeAspect="1"/>
          </p:cNvPicPr>
          <p:nvPr/>
        </p:nvPicPr>
        <p:blipFill>
          <a:blip r:embed="rId2"/>
          <a:stretch>
            <a:fillRect/>
          </a:stretch>
        </p:blipFill>
        <p:spPr>
          <a:xfrm>
            <a:off x="7676066" y="2024856"/>
            <a:ext cx="3543300" cy="3505200"/>
          </a:xfrm>
          <a:prstGeom prst="rect">
            <a:avLst/>
          </a:prstGeom>
        </p:spPr>
      </p:pic>
    </p:spTree>
    <p:extLst>
      <p:ext uri="{BB962C8B-B14F-4D97-AF65-F5344CB8AC3E}">
        <p14:creationId xmlns:p14="http://schemas.microsoft.com/office/powerpoint/2010/main" val="214209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双向</a:t>
            </a:r>
            <a:r>
              <a:rPr kumimoji="1" lang="en-US" altLang="zh-CN" dirty="0"/>
              <a:t>bfs</a:t>
            </a:r>
            <a:endParaRPr kumimoji="1" lang="zh-CN" altLang="en-US" dirty="0"/>
          </a:p>
        </p:txBody>
      </p:sp>
      <p:sp>
        <p:nvSpPr>
          <p:cNvPr id="3" name="内容占位符 2"/>
          <p:cNvSpPr>
            <a:spLocks noGrp="1"/>
          </p:cNvSpPr>
          <p:nvPr>
            <p:ph idx="1"/>
          </p:nvPr>
        </p:nvSpPr>
        <p:spPr/>
        <p:txBody>
          <a:bodyPr/>
          <a:lstStyle/>
          <a:p>
            <a:r>
              <a:rPr kumimoji="1" lang="zh-CN" altLang="en-US" dirty="0"/>
              <a:t>既然都把它写在双向</a:t>
            </a:r>
            <a:r>
              <a:rPr kumimoji="1" lang="en-US" altLang="zh-CN" dirty="0"/>
              <a:t>bfs</a:t>
            </a:r>
            <a:r>
              <a:rPr kumimoji="1" lang="zh-CN" altLang="en-US" dirty="0"/>
              <a:t>的分类里了，那么就用双向</a:t>
            </a:r>
            <a:r>
              <a:rPr kumimoji="1" lang="en-US" altLang="zh-CN" dirty="0"/>
              <a:t>bfs</a:t>
            </a:r>
            <a:r>
              <a:rPr kumimoji="1" lang="zh-CN" altLang="en-US" dirty="0"/>
              <a:t>吧</a:t>
            </a:r>
            <a:endParaRPr kumimoji="1" lang="en-US" altLang="zh-CN" dirty="0"/>
          </a:p>
          <a:p>
            <a:r>
              <a:rPr kumimoji="1" lang="zh-CN" altLang="en-US" dirty="0"/>
              <a:t>从初始状态和结尾状态同时</a:t>
            </a:r>
            <a:r>
              <a:rPr kumimoji="1" lang="en-US" altLang="zh-CN" dirty="0"/>
              <a:t>bfs</a:t>
            </a:r>
            <a:r>
              <a:rPr kumimoji="1" lang="zh-CN" altLang="en-US" dirty="0"/>
              <a:t>，将整个局面用</a:t>
            </a:r>
            <a:r>
              <a:rPr kumimoji="1" lang="en-US" altLang="zh-CN" dirty="0"/>
              <a:t>hash</a:t>
            </a:r>
            <a:r>
              <a:rPr kumimoji="1" lang="zh-CN" altLang="en-US" dirty="0"/>
              <a:t>判重</a:t>
            </a:r>
            <a:endParaRPr kumimoji="1" lang="en-US" altLang="zh-CN" dirty="0"/>
          </a:p>
          <a:p>
            <a:r>
              <a:rPr kumimoji="1" lang="zh-CN" altLang="en-US" dirty="0"/>
              <a:t>正搜：在搜的过程中，判断此状态在反向中出现没，若出现则答案为两个状态的步数和。反搜：在搜的过程中，判断此状态在正向中出现没，若出现则答案为两个状态的步数和。 </a:t>
            </a:r>
            <a:endParaRPr kumimoji="1" lang="en-US" altLang="zh-CN" dirty="0"/>
          </a:p>
          <a:p>
            <a:endParaRPr kumimoji="1" lang="en-US" altLang="zh-CN" dirty="0"/>
          </a:p>
          <a:p>
            <a:r>
              <a:rPr kumimoji="1" lang="zh-CN" altLang="en-US" dirty="0"/>
              <a:t>最后统计是否可行。</a:t>
            </a:r>
          </a:p>
        </p:txBody>
      </p:sp>
    </p:spTree>
    <p:extLst>
      <p:ext uri="{BB962C8B-B14F-4D97-AF65-F5344CB8AC3E}">
        <p14:creationId xmlns:p14="http://schemas.microsoft.com/office/powerpoint/2010/main" val="1480332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启发式搜索</a:t>
            </a:r>
          </a:p>
        </p:txBody>
      </p:sp>
      <p:sp>
        <p:nvSpPr>
          <p:cNvPr id="3" name="内容占位符 2"/>
          <p:cNvSpPr>
            <a:spLocks noGrp="1"/>
          </p:cNvSpPr>
          <p:nvPr>
            <p:ph idx="1"/>
          </p:nvPr>
        </p:nvSpPr>
        <p:spPr/>
        <p:txBody>
          <a:bodyPr/>
          <a:lstStyle/>
          <a:p>
            <a:r>
              <a:rPr kumimoji="1" lang="zh-CN" altLang="en-US" dirty="0"/>
              <a:t>启发式搜索又叫</a:t>
            </a:r>
            <a:r>
              <a:rPr kumimoji="1" lang="en-US" altLang="zh-CN" dirty="0"/>
              <a:t>A*(A-Star)</a:t>
            </a:r>
          </a:p>
          <a:p>
            <a:r>
              <a:rPr kumimoji="1" lang="zh-CN" altLang="en-US" dirty="0"/>
              <a:t>搜索本是一个暴力的过程，但是如果我们加上一些人为智慧的设计，结局会大不一样。</a:t>
            </a:r>
            <a:endParaRPr kumimoji="1" lang="en-US" altLang="zh-CN" dirty="0"/>
          </a:p>
          <a:p>
            <a:r>
              <a:rPr lang="en-US" altLang="zh-CN" dirty="0">
                <a:latin typeface="+mj-ea"/>
                <a:sym typeface="黑体" charset="-122"/>
              </a:rPr>
              <a:t>A*</a:t>
            </a:r>
            <a:r>
              <a:rPr lang="zh-CN" altLang="en-US" dirty="0">
                <a:latin typeface="+mj-ea"/>
                <a:sym typeface="黑体" charset="-122"/>
              </a:rPr>
              <a:t>算法和</a:t>
            </a:r>
            <a:r>
              <a:rPr lang="en-US" altLang="zh-CN" dirty="0">
                <a:latin typeface="+mj-ea"/>
                <a:sym typeface="黑体" charset="-122"/>
              </a:rPr>
              <a:t>BFS</a:t>
            </a:r>
            <a:r>
              <a:rPr lang="zh-CN" altLang="en-US" dirty="0">
                <a:latin typeface="+mj-ea"/>
                <a:sym typeface="黑体" charset="-122"/>
              </a:rPr>
              <a:t>相似，但用优先队列替代了队列，其中存储的节点包含两个信息：已经走过的距离</a:t>
            </a:r>
            <a:r>
              <a:rPr lang="en-US" altLang="zh-CN" dirty="0">
                <a:latin typeface="+mj-ea"/>
                <a:sym typeface="黑体" charset="-122"/>
              </a:rPr>
              <a:t>d[</a:t>
            </a:r>
            <a:r>
              <a:rPr lang="en-US" altLang="zh-CN" dirty="0" err="1">
                <a:latin typeface="+mj-ea"/>
                <a:sym typeface="黑体" charset="-122"/>
              </a:rPr>
              <a:t>i</a:t>
            </a:r>
            <a:r>
              <a:rPr lang="en-US" altLang="zh-CN" dirty="0">
                <a:latin typeface="+mj-ea"/>
                <a:sym typeface="黑体" charset="-122"/>
              </a:rPr>
              <a:t>]</a:t>
            </a:r>
            <a:r>
              <a:rPr lang="zh-CN" altLang="en-US" dirty="0">
                <a:latin typeface="+mj-ea"/>
                <a:sym typeface="黑体" charset="-122"/>
              </a:rPr>
              <a:t>和距离终点的估计距离</a:t>
            </a:r>
            <a:r>
              <a:rPr lang="en-US" altLang="zh-CN" dirty="0">
                <a:latin typeface="+mj-ea"/>
                <a:sym typeface="黑体" charset="-122"/>
              </a:rPr>
              <a:t>h[</a:t>
            </a:r>
            <a:r>
              <a:rPr lang="en-US" altLang="zh-CN" dirty="0" err="1">
                <a:latin typeface="+mj-ea"/>
                <a:sym typeface="黑体" charset="-122"/>
              </a:rPr>
              <a:t>i</a:t>
            </a:r>
            <a:r>
              <a:rPr lang="en-US" altLang="zh-CN" dirty="0">
                <a:latin typeface="+mj-ea"/>
                <a:sym typeface="黑体" charset="-122"/>
              </a:rPr>
              <a:t>]</a:t>
            </a:r>
            <a:r>
              <a:rPr lang="zh-CN" altLang="en-US" dirty="0">
                <a:latin typeface="+mj-ea"/>
                <a:sym typeface="黑体" charset="-122"/>
              </a:rPr>
              <a:t>，每次从优先队列中取出</a:t>
            </a:r>
            <a:r>
              <a:rPr lang="en-US" altLang="zh-CN" dirty="0">
                <a:latin typeface="+mj-ea"/>
                <a:sym typeface="黑体" charset="-122"/>
              </a:rPr>
              <a:t>d[</a:t>
            </a:r>
            <a:r>
              <a:rPr lang="en-US" altLang="zh-CN" dirty="0" err="1">
                <a:latin typeface="+mj-ea"/>
                <a:sym typeface="黑体" charset="-122"/>
              </a:rPr>
              <a:t>i</a:t>
            </a:r>
            <a:r>
              <a:rPr lang="en-US" altLang="zh-CN" dirty="0">
                <a:latin typeface="+mj-ea"/>
                <a:sym typeface="黑体" charset="-122"/>
              </a:rPr>
              <a:t>]+h[</a:t>
            </a:r>
            <a:r>
              <a:rPr lang="en-US" altLang="zh-CN" dirty="0" err="1">
                <a:latin typeface="+mj-ea"/>
                <a:sym typeface="黑体" charset="-122"/>
              </a:rPr>
              <a:t>i</a:t>
            </a:r>
            <a:r>
              <a:rPr lang="en-US" altLang="zh-CN" dirty="0">
                <a:latin typeface="+mj-ea"/>
                <a:sym typeface="黑体" charset="-122"/>
              </a:rPr>
              <a:t>]</a:t>
            </a:r>
            <a:r>
              <a:rPr lang="zh-CN" altLang="en-US" dirty="0">
                <a:latin typeface="+mj-ea"/>
                <a:sym typeface="黑体" charset="-122"/>
              </a:rPr>
              <a:t>最小的，再以它进行扩展，直到终点被取出为止。（在</a:t>
            </a:r>
            <a:r>
              <a:rPr lang="en-US" altLang="zh-CN" dirty="0">
                <a:latin typeface="+mj-ea"/>
                <a:sym typeface="黑体" charset="-122"/>
              </a:rPr>
              <a:t>A*</a:t>
            </a:r>
            <a:r>
              <a:rPr lang="zh-CN" altLang="en-US" dirty="0">
                <a:latin typeface="+mj-ea"/>
                <a:sym typeface="黑体" charset="-122"/>
              </a:rPr>
              <a:t>算法中</a:t>
            </a:r>
            <a:r>
              <a:rPr lang="en-US" altLang="zh-CN" dirty="0">
                <a:latin typeface="+mj-ea"/>
                <a:sym typeface="黑体" charset="-122"/>
              </a:rPr>
              <a:t>h[</a:t>
            </a:r>
            <a:r>
              <a:rPr lang="en-US" altLang="zh-CN" dirty="0" err="1">
                <a:latin typeface="+mj-ea"/>
                <a:sym typeface="黑体" charset="-122"/>
              </a:rPr>
              <a:t>i</a:t>
            </a:r>
            <a:r>
              <a:rPr lang="en-US" altLang="zh-CN" dirty="0">
                <a:latin typeface="+mj-ea"/>
                <a:sym typeface="黑体" charset="-122"/>
              </a:rPr>
              <a:t>]&lt;=</a:t>
            </a:r>
            <a:r>
              <a:rPr lang="zh-CN" altLang="en-US" dirty="0">
                <a:latin typeface="+mj-ea"/>
                <a:sym typeface="黑体" charset="-122"/>
              </a:rPr>
              <a:t>实际距离）</a:t>
            </a:r>
            <a:endParaRPr kumimoji="1" lang="en-US" altLang="zh-CN" dirty="0"/>
          </a:p>
          <a:p>
            <a:endParaRPr kumimoji="1" lang="zh-CN" altLang="en-US" dirty="0"/>
          </a:p>
        </p:txBody>
      </p:sp>
    </p:spTree>
    <p:extLst>
      <p:ext uri="{BB962C8B-B14F-4D97-AF65-F5344CB8AC3E}">
        <p14:creationId xmlns:p14="http://schemas.microsoft.com/office/powerpoint/2010/main" val="3047810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启发式搜索</a:t>
            </a:r>
          </a:p>
        </p:txBody>
      </p:sp>
      <p:sp>
        <p:nvSpPr>
          <p:cNvPr id="3" name="内容占位符 2"/>
          <p:cNvSpPr>
            <a:spLocks noGrp="1"/>
          </p:cNvSpPr>
          <p:nvPr>
            <p:ph idx="1"/>
          </p:nvPr>
        </p:nvSpPr>
        <p:spPr/>
        <p:txBody>
          <a:bodyPr/>
          <a:lstStyle/>
          <a:p>
            <a:r>
              <a:rPr kumimoji="1" lang="en-US" altLang="zh-CN" dirty="0"/>
              <a:t>A*</a:t>
            </a:r>
            <a:r>
              <a:rPr kumimoji="1" lang="zh-CN" altLang="en-US" dirty="0"/>
              <a:t>可以看作</a:t>
            </a:r>
            <a:r>
              <a:rPr kumimoji="1" lang="en-US" altLang="zh-CN" dirty="0"/>
              <a:t>bfs</a:t>
            </a:r>
            <a:r>
              <a:rPr kumimoji="1" lang="zh-CN" altLang="en-US" dirty="0"/>
              <a:t>的剪枝，既然是剪枝首先要保证正确</a:t>
            </a:r>
            <a:endParaRPr kumimoji="1" lang="en-US" altLang="zh-CN" dirty="0"/>
          </a:p>
          <a:p>
            <a:r>
              <a:rPr kumimoji="1" lang="zh-CN" altLang="en-US" dirty="0"/>
              <a:t>正确性：在取出终点</a:t>
            </a:r>
            <a:r>
              <a:rPr kumimoji="1" lang="en-US" altLang="zh-CN" dirty="0"/>
              <a:t>x</a:t>
            </a:r>
            <a:r>
              <a:rPr kumimoji="1" lang="zh-CN" altLang="en-US" dirty="0"/>
              <a:t>时，所有节点的</a:t>
            </a:r>
            <a:r>
              <a:rPr kumimoji="1" lang="en-US" altLang="zh-CN" dirty="0"/>
              <a:t>d[v]+h</a:t>
            </a:r>
            <a:r>
              <a:rPr kumimoji="1" lang="zh-CN" altLang="en-US" dirty="0"/>
              <a:t>*</a:t>
            </a:r>
            <a:r>
              <a:rPr kumimoji="1" lang="en-US" altLang="zh-CN" dirty="0"/>
              <a:t>[v]&gt;=d[x]</a:t>
            </a:r>
            <a:r>
              <a:rPr kumimoji="1" lang="zh-CN" altLang="en-US" dirty="0"/>
              <a:t>，而通过任意节点到达终点的距离</a:t>
            </a:r>
            <a:r>
              <a:rPr kumimoji="1" lang="en-US" altLang="zh-CN" dirty="0"/>
              <a:t>&gt;=d[v]+h</a:t>
            </a:r>
            <a:r>
              <a:rPr kumimoji="1" lang="zh-CN" altLang="en-US" dirty="0"/>
              <a:t>*</a:t>
            </a:r>
            <a:r>
              <a:rPr kumimoji="1" lang="en-US" altLang="zh-CN" dirty="0"/>
              <a:t>[v]</a:t>
            </a:r>
            <a:r>
              <a:rPr kumimoji="1" lang="zh-CN" altLang="en-US" dirty="0"/>
              <a:t>，所以不存在更优路径。</a:t>
            </a:r>
          </a:p>
        </p:txBody>
      </p:sp>
    </p:spTree>
    <p:extLst>
      <p:ext uri="{BB962C8B-B14F-4D97-AF65-F5344CB8AC3E}">
        <p14:creationId xmlns:p14="http://schemas.microsoft.com/office/powerpoint/2010/main" val="194717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启发式搜索</a:t>
            </a:r>
          </a:p>
        </p:txBody>
      </p:sp>
      <p:sp>
        <p:nvSpPr>
          <p:cNvPr id="3" name="内容占位符 2"/>
          <p:cNvSpPr>
            <a:spLocks noGrp="1"/>
          </p:cNvSpPr>
          <p:nvPr>
            <p:ph idx="1"/>
          </p:nvPr>
        </p:nvSpPr>
        <p:spPr/>
        <p:txBody>
          <a:bodyPr/>
          <a:lstStyle/>
          <a:p>
            <a:r>
              <a:rPr kumimoji="1" lang="zh-CN" altLang="en-US" dirty="0"/>
              <a:t>例子：</a:t>
            </a:r>
            <a:endParaRPr kumimoji="1" lang="en-US" altLang="zh-CN" dirty="0"/>
          </a:p>
          <a:p>
            <a:r>
              <a:rPr kumimoji="1" lang="zh-CN" altLang="en-US" dirty="0"/>
              <a:t>在一个有障碍的网格图中，起点到终点的最短路</a:t>
            </a:r>
            <a:endParaRPr kumimoji="1" lang="en-US" altLang="zh-CN" dirty="0"/>
          </a:p>
          <a:p>
            <a:r>
              <a:rPr kumimoji="1" lang="zh-CN" altLang="en-US" dirty="0"/>
              <a:t>估价函数怎么写？</a:t>
            </a:r>
            <a:endParaRPr kumimoji="1" lang="en-US" altLang="zh-CN" dirty="0"/>
          </a:p>
          <a:p>
            <a:endParaRPr kumimoji="1" lang="en-US" altLang="zh-CN" dirty="0"/>
          </a:p>
        </p:txBody>
      </p:sp>
    </p:spTree>
    <p:extLst>
      <p:ext uri="{BB962C8B-B14F-4D97-AF65-F5344CB8AC3E}">
        <p14:creationId xmlns:p14="http://schemas.microsoft.com/office/powerpoint/2010/main" val="130195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启发式搜索</a:t>
            </a:r>
          </a:p>
        </p:txBody>
      </p:sp>
      <p:sp>
        <p:nvSpPr>
          <p:cNvPr id="3" name="内容占位符 2"/>
          <p:cNvSpPr>
            <a:spLocks noGrp="1"/>
          </p:cNvSpPr>
          <p:nvPr>
            <p:ph idx="1"/>
          </p:nvPr>
        </p:nvSpPr>
        <p:spPr/>
        <p:txBody>
          <a:bodyPr/>
          <a:lstStyle/>
          <a:p>
            <a:r>
              <a:rPr kumimoji="1" lang="zh-CN" altLang="en-US" dirty="0"/>
              <a:t>例子：</a:t>
            </a:r>
            <a:endParaRPr kumimoji="1" lang="en-US" altLang="zh-CN" dirty="0"/>
          </a:p>
          <a:p>
            <a:r>
              <a:rPr kumimoji="1" lang="zh-CN" altLang="en-US" dirty="0"/>
              <a:t>在一个有障碍的网格图中，起点到终点的最短路</a:t>
            </a:r>
            <a:endParaRPr kumimoji="1" lang="en-US" altLang="zh-CN" dirty="0"/>
          </a:p>
          <a:p>
            <a:r>
              <a:rPr kumimoji="1" lang="zh-CN" altLang="en-US" dirty="0"/>
              <a:t>估价函数怎么写？</a:t>
            </a:r>
            <a:endParaRPr kumimoji="1" lang="en-US" altLang="zh-CN" dirty="0"/>
          </a:p>
          <a:p>
            <a:endParaRPr kumimoji="1" lang="en-US" altLang="zh-CN" dirty="0"/>
          </a:p>
          <a:p>
            <a:r>
              <a:rPr kumimoji="1" lang="zh-CN" altLang="en-US" dirty="0"/>
              <a:t>取曼哈顿距离</a:t>
            </a:r>
            <a:endParaRPr kumimoji="1" lang="en-US" altLang="zh-CN" dirty="0"/>
          </a:p>
        </p:txBody>
      </p:sp>
    </p:spTree>
    <p:extLst>
      <p:ext uri="{BB962C8B-B14F-4D97-AF65-F5344CB8AC3E}">
        <p14:creationId xmlns:p14="http://schemas.microsoft.com/office/powerpoint/2010/main" val="463797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搜索题目集合</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49894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NOIp2003 </a:t>
            </a:r>
            <a:r>
              <a:rPr lang="zh-CN" altLang="en-US" dirty="0">
                <a:hlinkClick r:id="rId2"/>
              </a:rPr>
              <a:t>传染病防治</a:t>
            </a:r>
            <a:endParaRPr lang="zh-CN" altLang="en-US" dirty="0"/>
          </a:p>
        </p:txBody>
      </p:sp>
      <p:sp>
        <p:nvSpPr>
          <p:cNvPr id="3" name="内容占位符 2"/>
          <p:cNvSpPr>
            <a:spLocks noGrp="1"/>
          </p:cNvSpPr>
          <p:nvPr>
            <p:ph idx="1"/>
          </p:nvPr>
        </p:nvSpPr>
        <p:spPr/>
        <p:txBody>
          <a:bodyPr/>
          <a:lstStyle/>
          <a:p>
            <a:r>
              <a:rPr lang="zh-CN" altLang="en-US" dirty="0"/>
              <a:t>如何搜索？</a:t>
            </a:r>
            <a:endParaRPr lang="en-US" altLang="zh-CN" dirty="0"/>
          </a:p>
          <a:p>
            <a:endParaRPr lang="en-US" altLang="zh-CN" dirty="0"/>
          </a:p>
          <a:p>
            <a:r>
              <a:rPr lang="zh-CN" altLang="en-US" dirty="0"/>
              <a:t>注意到每一层只能删掉一个点，我们可以用</a:t>
            </a:r>
            <a:r>
              <a:rPr lang="en-US" altLang="zh-CN" dirty="0"/>
              <a:t>DFS</a:t>
            </a:r>
            <a:r>
              <a:rPr lang="zh-CN" altLang="en-US" dirty="0"/>
              <a:t>逐个枚举在每一层删哪个点。</a:t>
            </a:r>
            <a:endParaRPr lang="en-US" altLang="zh-CN" dirty="0"/>
          </a:p>
        </p:txBody>
      </p:sp>
    </p:spTree>
    <p:extLst>
      <p:ext uri="{BB962C8B-B14F-4D97-AF65-F5344CB8AC3E}">
        <p14:creationId xmlns:p14="http://schemas.microsoft.com/office/powerpoint/2010/main" val="325187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NOIp2002 </a:t>
            </a:r>
            <a:r>
              <a:rPr lang="zh-CN" altLang="en-US" dirty="0">
                <a:hlinkClick r:id="rId2"/>
              </a:rPr>
              <a:t>字串变换</a:t>
            </a:r>
            <a:endParaRPr lang="zh-CN" altLang="en-US" dirty="0"/>
          </a:p>
        </p:txBody>
      </p:sp>
      <p:sp>
        <p:nvSpPr>
          <p:cNvPr id="3" name="内容占位符 2"/>
          <p:cNvSpPr>
            <a:spLocks noGrp="1"/>
          </p:cNvSpPr>
          <p:nvPr>
            <p:ph idx="1"/>
          </p:nvPr>
        </p:nvSpPr>
        <p:spPr/>
        <p:txBody>
          <a:bodyPr/>
          <a:lstStyle/>
          <a:p>
            <a:r>
              <a:rPr lang="zh-CN" altLang="en-US" dirty="0"/>
              <a:t>如何搜索？</a:t>
            </a:r>
            <a:endParaRPr lang="en-US" altLang="zh-CN" dirty="0"/>
          </a:p>
          <a:p>
            <a:endParaRPr lang="en-US" altLang="zh-CN" dirty="0"/>
          </a:p>
          <a:p>
            <a:r>
              <a:rPr lang="zh-CN" altLang="en-US" dirty="0"/>
              <a:t>这道题要求最短路，所以会想到使用</a:t>
            </a:r>
            <a:r>
              <a:rPr lang="en-US" altLang="zh-CN" dirty="0"/>
              <a:t>BFS</a:t>
            </a:r>
            <a:r>
              <a:rPr lang="zh-CN" altLang="en-US" dirty="0"/>
              <a:t>。</a:t>
            </a:r>
            <a:endParaRPr lang="en-US" altLang="zh-CN" dirty="0"/>
          </a:p>
          <a:p>
            <a:endParaRPr lang="en-US" altLang="zh-CN" dirty="0"/>
          </a:p>
          <a:p>
            <a:r>
              <a:rPr lang="zh-CN" altLang="en-US" dirty="0"/>
              <a:t>可以使用双向</a:t>
            </a:r>
            <a:r>
              <a:rPr lang="en-US" altLang="zh-CN" dirty="0"/>
              <a:t>BFS</a:t>
            </a:r>
            <a:r>
              <a:rPr lang="zh-CN" altLang="en-US" dirty="0"/>
              <a:t>来优化时空复杂度。</a:t>
            </a:r>
          </a:p>
        </p:txBody>
      </p:sp>
    </p:spTree>
    <p:extLst>
      <p:ext uri="{BB962C8B-B14F-4D97-AF65-F5344CB8AC3E}">
        <p14:creationId xmlns:p14="http://schemas.microsoft.com/office/powerpoint/2010/main" val="28839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03D922-F44B-457D-9B8F-55C5695F4732}"/>
              </a:ext>
            </a:extLst>
          </p:cNvPr>
          <p:cNvSpPr>
            <a:spLocks noGrp="1"/>
          </p:cNvSpPr>
          <p:nvPr>
            <p:ph type="title"/>
          </p:nvPr>
        </p:nvSpPr>
        <p:spPr/>
        <p:txBody>
          <a:bodyPr/>
          <a:lstStyle/>
          <a:p>
            <a:r>
              <a:rPr lang="zh-CN" altLang="en-US" dirty="0"/>
              <a:t>搜索</a:t>
            </a:r>
          </a:p>
        </p:txBody>
      </p:sp>
      <p:sp>
        <p:nvSpPr>
          <p:cNvPr id="3" name="内容占位符 2">
            <a:extLst>
              <a:ext uri="{FF2B5EF4-FFF2-40B4-BE49-F238E27FC236}">
                <a16:creationId xmlns:a16="http://schemas.microsoft.com/office/drawing/2014/main" xmlns="" id="{E82CDC41-B16D-4A2E-ACD2-EFB07BE05037}"/>
              </a:ext>
            </a:extLst>
          </p:cNvPr>
          <p:cNvSpPr>
            <a:spLocks noGrp="1"/>
          </p:cNvSpPr>
          <p:nvPr>
            <p:ph idx="1"/>
          </p:nvPr>
        </p:nvSpPr>
        <p:spPr/>
        <p:txBody>
          <a:bodyPr/>
          <a:lstStyle/>
          <a:p>
            <a:r>
              <a:rPr lang="zh-CN" altLang="en-US" dirty="0"/>
              <a:t>深度优先搜索</a:t>
            </a:r>
            <a:endParaRPr lang="en-US" altLang="zh-CN" dirty="0"/>
          </a:p>
          <a:p>
            <a:pPr lvl="1"/>
            <a:r>
              <a:rPr lang="zh-CN" altLang="en-US" dirty="0"/>
              <a:t>迭代加深搜索</a:t>
            </a:r>
            <a:endParaRPr lang="en-US" altLang="zh-CN" dirty="0"/>
          </a:p>
          <a:p>
            <a:pPr lvl="1"/>
            <a:r>
              <a:rPr lang="zh-CN" altLang="en-US" dirty="0"/>
              <a:t>启发式搜索</a:t>
            </a:r>
            <a:endParaRPr lang="en-US" altLang="zh-CN" dirty="0"/>
          </a:p>
          <a:p>
            <a:pPr lvl="1"/>
            <a:r>
              <a:rPr lang="zh-CN" altLang="en-US" dirty="0"/>
              <a:t>最优性剪枝</a:t>
            </a:r>
            <a:endParaRPr lang="en-US" altLang="zh-CN" dirty="0"/>
          </a:p>
          <a:p>
            <a:pPr lvl="1"/>
            <a:r>
              <a:rPr lang="zh-CN" altLang="en-US" dirty="0"/>
              <a:t>可行性剪枝</a:t>
            </a:r>
            <a:endParaRPr lang="en-US" altLang="zh-CN" dirty="0"/>
          </a:p>
          <a:p>
            <a:r>
              <a:rPr lang="zh-CN" altLang="en-US" dirty="0"/>
              <a:t>宽度优先搜索</a:t>
            </a:r>
            <a:endParaRPr lang="en-US" altLang="zh-CN" dirty="0"/>
          </a:p>
          <a:p>
            <a:pPr lvl="1"/>
            <a:r>
              <a:rPr lang="zh-CN" altLang="en-US" dirty="0"/>
              <a:t>双向搜索</a:t>
            </a:r>
            <a:endParaRPr lang="en-US" altLang="zh-CN" dirty="0"/>
          </a:p>
          <a:p>
            <a:pPr lvl="1"/>
            <a:r>
              <a:rPr lang="zh-CN" altLang="en-US" dirty="0"/>
              <a:t>启发式搜索</a:t>
            </a:r>
            <a:endParaRPr lang="en-US" altLang="zh-CN" dirty="0"/>
          </a:p>
        </p:txBody>
      </p:sp>
    </p:spTree>
    <p:extLst>
      <p:ext uri="{BB962C8B-B14F-4D97-AF65-F5344CB8AC3E}">
        <p14:creationId xmlns:p14="http://schemas.microsoft.com/office/powerpoint/2010/main" val="2872312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POJ 1011</a:t>
            </a:r>
            <a:r>
              <a:rPr kumimoji="1" lang="zh-CN" altLang="en-US" dirty="0"/>
              <a:t> </a:t>
            </a:r>
            <a:r>
              <a:rPr lang="en-US" altLang="zh-CN" b="0" dirty="0"/>
              <a:t>Sticks</a:t>
            </a:r>
            <a:endParaRPr kumimoji="1" lang="zh-CN" altLang="en-US" dirty="0"/>
          </a:p>
        </p:txBody>
      </p:sp>
      <p:sp>
        <p:nvSpPr>
          <p:cNvPr id="3" name="内容占位符 2"/>
          <p:cNvSpPr>
            <a:spLocks noGrp="1"/>
          </p:cNvSpPr>
          <p:nvPr>
            <p:ph idx="1"/>
          </p:nvPr>
        </p:nvSpPr>
        <p:spPr/>
        <p:txBody>
          <a:bodyPr/>
          <a:lstStyle/>
          <a:p>
            <a:r>
              <a:rPr lang="zh-CN" altLang="en-US" b="0" dirty="0">
                <a:latin typeface="+mj-ea"/>
              </a:rPr>
              <a:t>题意：给出</a:t>
            </a:r>
            <a:r>
              <a:rPr lang="en-US" altLang="zh-CN" b="0" dirty="0">
                <a:latin typeface="+mj-ea"/>
              </a:rPr>
              <a:t>n</a:t>
            </a:r>
            <a:r>
              <a:rPr lang="zh-CN" altLang="en-US" b="0" dirty="0">
                <a:latin typeface="+mj-ea"/>
              </a:rPr>
              <a:t>根小棒的长度</a:t>
            </a:r>
            <a:r>
              <a:rPr lang="en-US" altLang="zh-CN" b="0" dirty="0">
                <a:latin typeface="+mj-ea"/>
              </a:rPr>
              <a:t>stick[i]</a:t>
            </a:r>
            <a:r>
              <a:rPr lang="zh-CN" altLang="en-US" b="0" dirty="0">
                <a:latin typeface="+mj-ea"/>
              </a:rPr>
              <a:t>，已知这</a:t>
            </a:r>
            <a:r>
              <a:rPr lang="en-US" altLang="zh-CN" b="0" dirty="0">
                <a:latin typeface="+mj-ea"/>
              </a:rPr>
              <a:t>n</a:t>
            </a:r>
            <a:r>
              <a:rPr lang="zh-CN" altLang="en-US" b="0" dirty="0">
                <a:latin typeface="+mj-ea"/>
              </a:rPr>
              <a:t>根小棒原本由若干根长度相同的长木棒（原棒）分解而来。求出原棒的最小可能长度。</a:t>
            </a:r>
            <a:endParaRPr lang="en-US" altLang="zh-CN" b="0" dirty="0">
              <a:latin typeface="+mj-ea"/>
            </a:endParaRPr>
          </a:p>
        </p:txBody>
      </p:sp>
    </p:spTree>
    <p:extLst>
      <p:ext uri="{BB962C8B-B14F-4D97-AF65-F5344CB8AC3E}">
        <p14:creationId xmlns:p14="http://schemas.microsoft.com/office/powerpoint/2010/main" val="2481629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POJ 1011</a:t>
            </a:r>
            <a:r>
              <a:rPr kumimoji="1" lang="zh-CN" altLang="en-US" dirty="0"/>
              <a:t> </a:t>
            </a:r>
            <a:r>
              <a:rPr lang="en-US" altLang="zh-CN" b="0" dirty="0"/>
              <a:t>Sticks</a:t>
            </a:r>
            <a:endParaRPr kumimoji="1" lang="zh-CN" altLang="en-US" dirty="0"/>
          </a:p>
        </p:txBody>
      </p:sp>
      <p:sp>
        <p:nvSpPr>
          <p:cNvPr id="3" name="内容占位符 2"/>
          <p:cNvSpPr>
            <a:spLocks noGrp="1"/>
          </p:cNvSpPr>
          <p:nvPr>
            <p:ph idx="1"/>
          </p:nvPr>
        </p:nvSpPr>
        <p:spPr/>
        <p:txBody>
          <a:bodyPr/>
          <a:lstStyle/>
          <a:p>
            <a:r>
              <a:rPr lang="zh-CN" altLang="en-US" b="0" dirty="0">
                <a:latin typeface="+mj-ea"/>
              </a:rPr>
              <a:t>题意：给出</a:t>
            </a:r>
            <a:r>
              <a:rPr lang="en-US" altLang="zh-CN" b="0" dirty="0">
                <a:latin typeface="+mj-ea"/>
              </a:rPr>
              <a:t>n</a:t>
            </a:r>
            <a:r>
              <a:rPr lang="zh-CN" altLang="en-US" b="0" dirty="0">
                <a:latin typeface="+mj-ea"/>
              </a:rPr>
              <a:t>根小棒的长度</a:t>
            </a:r>
            <a:r>
              <a:rPr lang="en-US" altLang="zh-CN" b="0" dirty="0">
                <a:latin typeface="+mj-ea"/>
              </a:rPr>
              <a:t>stick[i]</a:t>
            </a:r>
            <a:r>
              <a:rPr lang="zh-CN" altLang="en-US" b="0" dirty="0">
                <a:latin typeface="+mj-ea"/>
              </a:rPr>
              <a:t>，已知这</a:t>
            </a:r>
            <a:r>
              <a:rPr lang="en-US" altLang="zh-CN" b="0" dirty="0">
                <a:latin typeface="+mj-ea"/>
              </a:rPr>
              <a:t>n</a:t>
            </a:r>
            <a:r>
              <a:rPr lang="zh-CN" altLang="en-US" b="0" dirty="0">
                <a:latin typeface="+mj-ea"/>
              </a:rPr>
              <a:t>根小棒原本由若干根长度相同的长木棒（原棒）分解而来。求出原棒的最小可能长度。</a:t>
            </a:r>
            <a:endParaRPr lang="en-US" altLang="zh-CN" b="0" dirty="0">
              <a:latin typeface="+mj-ea"/>
            </a:endParaRPr>
          </a:p>
          <a:p>
            <a:endParaRPr kumimoji="1" lang="en-US" altLang="zh-CN" b="0" dirty="0"/>
          </a:p>
          <a:p>
            <a:r>
              <a:rPr kumimoji="1" lang="zh-CN" altLang="en-US" dirty="0"/>
              <a:t>题目分析：</a:t>
            </a:r>
            <a:endParaRPr kumimoji="1" lang="en-US" altLang="zh-CN" dirty="0"/>
          </a:p>
          <a:p>
            <a:r>
              <a:rPr kumimoji="1" lang="en-US" altLang="zh-CN" dirty="0"/>
              <a:t>1.</a:t>
            </a:r>
            <a:r>
              <a:rPr lang="zh-CN" altLang="en-US" dirty="0"/>
              <a:t>求出总长度</a:t>
            </a:r>
            <a:r>
              <a:rPr lang="en-US" altLang="zh-CN" dirty="0"/>
              <a:t>sum</a:t>
            </a:r>
            <a:r>
              <a:rPr lang="zh-CN" altLang="en-US" dirty="0"/>
              <a:t>和小棒最长的长度</a:t>
            </a:r>
            <a:r>
              <a:rPr lang="en-US" altLang="zh-CN" dirty="0"/>
              <a:t>max</a:t>
            </a:r>
            <a:r>
              <a:rPr lang="zh-CN" altLang="en-US" dirty="0"/>
              <a:t>，则原棒可能的长度必在</a:t>
            </a:r>
            <a:r>
              <a:rPr lang="en-US" altLang="zh-CN" dirty="0" err="1"/>
              <a:t>max~sum</a:t>
            </a:r>
            <a:r>
              <a:rPr lang="zh-CN" altLang="en-US" dirty="0"/>
              <a:t>之间</a:t>
            </a:r>
            <a:endParaRPr lang="en-US" altLang="zh-CN" dirty="0"/>
          </a:p>
          <a:p>
            <a:r>
              <a:rPr kumimoji="1" lang="en-US" altLang="zh-CN" dirty="0"/>
              <a:t>2.</a:t>
            </a:r>
            <a:r>
              <a:rPr kumimoji="1" lang="zh-CN" altLang="en-US" dirty="0"/>
              <a:t>如果我们已知每根小棒原来的长度</a:t>
            </a:r>
            <a:r>
              <a:rPr kumimoji="1" lang="en-US" altLang="zh-CN" dirty="0" err="1"/>
              <a:t>len</a:t>
            </a:r>
            <a:r>
              <a:rPr kumimoji="1" lang="zh-CN" altLang="en-US" dirty="0"/>
              <a:t>，那么我们可以通过搜索来判断这个</a:t>
            </a:r>
            <a:r>
              <a:rPr kumimoji="1" lang="en-US" altLang="zh-CN" dirty="0" err="1"/>
              <a:t>len</a:t>
            </a:r>
            <a:r>
              <a:rPr kumimoji="1" lang="zh-CN" altLang="en-US" dirty="0"/>
              <a:t>是否可行。</a:t>
            </a:r>
          </a:p>
          <a:p>
            <a:endParaRPr kumimoji="1" lang="en-US" altLang="zh-CN" b="0" dirty="0"/>
          </a:p>
        </p:txBody>
      </p:sp>
    </p:spTree>
    <p:extLst>
      <p:ext uri="{BB962C8B-B14F-4D97-AF65-F5344CB8AC3E}">
        <p14:creationId xmlns:p14="http://schemas.microsoft.com/office/powerpoint/2010/main" val="429022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强力剪枝</a:t>
            </a:r>
          </a:p>
        </p:txBody>
      </p:sp>
      <p:sp>
        <p:nvSpPr>
          <p:cNvPr id="3" name="内容占位符 2"/>
          <p:cNvSpPr>
            <a:spLocks noGrp="1"/>
          </p:cNvSpPr>
          <p:nvPr>
            <p:ph idx="1"/>
          </p:nvPr>
        </p:nvSpPr>
        <p:spPr/>
        <p:txBody>
          <a:bodyPr/>
          <a:lstStyle/>
          <a:p>
            <a:r>
              <a:rPr lang="zh-CN" altLang="en-US" dirty="0">
                <a:latin typeface="+mj-ea"/>
                <a:sym typeface="黑体" charset="-122"/>
              </a:rPr>
              <a:t>暴力的思路：枚举长度</a:t>
            </a:r>
            <a:r>
              <a:rPr lang="en-US" altLang="zh-CN" dirty="0">
                <a:latin typeface="+mj-ea"/>
                <a:sym typeface="黑体" charset="-122"/>
              </a:rPr>
              <a:t>x</a:t>
            </a:r>
            <a:r>
              <a:rPr lang="zh-CN" altLang="en-US" dirty="0">
                <a:latin typeface="+mj-ea"/>
                <a:sym typeface="黑体" charset="-122"/>
              </a:rPr>
              <a:t>，然后</a:t>
            </a:r>
            <a:r>
              <a:rPr lang="en-US" altLang="zh-CN" dirty="0">
                <a:latin typeface="+mj-ea"/>
                <a:sym typeface="黑体" charset="-122"/>
              </a:rPr>
              <a:t>dfs</a:t>
            </a:r>
            <a:r>
              <a:rPr lang="zh-CN" altLang="en-US" dirty="0">
                <a:latin typeface="+mj-ea"/>
                <a:sym typeface="黑体" charset="-122"/>
              </a:rPr>
              <a:t>判能否填满</a:t>
            </a:r>
            <a:r>
              <a:rPr lang="en-US" altLang="zh-CN" dirty="0">
                <a:latin typeface="+mj-ea"/>
                <a:sym typeface="黑体" charset="-122"/>
              </a:rPr>
              <a:t>sum/x</a:t>
            </a:r>
            <a:r>
              <a:rPr lang="zh-CN" altLang="en-US" dirty="0">
                <a:latin typeface="+mj-ea"/>
                <a:sym typeface="黑体" charset="-122"/>
              </a:rPr>
              <a:t>根木棒。</a:t>
            </a:r>
            <a:endParaRPr lang="en-US" altLang="zh-CN" dirty="0">
              <a:latin typeface="+mj-ea"/>
              <a:sym typeface="黑体" charset="-122"/>
            </a:endParaRPr>
          </a:p>
          <a:p>
            <a:r>
              <a:rPr lang="zh-CN" altLang="en-US" dirty="0">
                <a:latin typeface="+mj-ea"/>
                <a:sym typeface="黑体" charset="-122"/>
              </a:rPr>
              <a:t>剪枝</a:t>
            </a:r>
            <a:r>
              <a:rPr lang="en-US" altLang="zh-CN" dirty="0">
                <a:latin typeface="+mj-ea"/>
                <a:sym typeface="黑体" charset="-122"/>
              </a:rPr>
              <a:t>1</a:t>
            </a:r>
            <a:r>
              <a:rPr lang="zh-CN" altLang="en-US" dirty="0">
                <a:latin typeface="+mj-ea"/>
                <a:sym typeface="黑体" charset="-122"/>
              </a:rPr>
              <a:t>：</a:t>
            </a:r>
            <a:r>
              <a:rPr lang="en-US" altLang="zh-CN" dirty="0">
                <a:latin typeface="+mj-ea"/>
                <a:sym typeface="黑体" charset="-122"/>
              </a:rPr>
              <a:t>x</a:t>
            </a:r>
            <a:r>
              <a:rPr lang="zh-CN" altLang="en-US" dirty="0">
                <a:latin typeface="+mj-ea"/>
                <a:sym typeface="黑体" charset="-122"/>
              </a:rPr>
              <a:t>必须是</a:t>
            </a:r>
            <a:r>
              <a:rPr lang="en-US" altLang="zh-CN" dirty="0">
                <a:latin typeface="+mj-ea"/>
                <a:sym typeface="黑体" charset="-122"/>
              </a:rPr>
              <a:t>sum</a:t>
            </a:r>
            <a:r>
              <a:rPr lang="zh-CN" altLang="en-US" dirty="0">
                <a:latin typeface="+mj-ea"/>
                <a:sym typeface="黑体" charset="-122"/>
              </a:rPr>
              <a:t>的因数，且</a:t>
            </a:r>
            <a:r>
              <a:rPr lang="en-US" altLang="zh-CN" dirty="0">
                <a:latin typeface="+mj-ea"/>
                <a:sym typeface="黑体" charset="-122"/>
              </a:rPr>
              <a:t>x&gt;=maxlen</a:t>
            </a:r>
            <a:r>
              <a:rPr lang="zh-CN" altLang="en-US" dirty="0">
                <a:latin typeface="+mj-ea"/>
                <a:sym typeface="黑体" charset="-122"/>
              </a:rPr>
              <a:t>。</a:t>
            </a:r>
          </a:p>
          <a:p>
            <a:r>
              <a:rPr lang="zh-CN" altLang="en-US" dirty="0">
                <a:latin typeface="+mj-ea"/>
                <a:sym typeface="黑体" charset="-122"/>
              </a:rPr>
              <a:t>剪枝</a:t>
            </a:r>
            <a:r>
              <a:rPr lang="en-US" altLang="zh-CN" dirty="0">
                <a:latin typeface="+mj-ea"/>
                <a:sym typeface="黑体" charset="-122"/>
              </a:rPr>
              <a:t>2</a:t>
            </a:r>
            <a:r>
              <a:rPr lang="zh-CN" altLang="en-US" dirty="0">
                <a:latin typeface="+mj-ea"/>
                <a:sym typeface="黑体" charset="-122"/>
              </a:rPr>
              <a:t>：将木棍降序排列，优先填充更长的。</a:t>
            </a:r>
          </a:p>
          <a:p>
            <a:r>
              <a:rPr lang="zh-CN" altLang="en-US" dirty="0">
                <a:latin typeface="+mj-ea"/>
                <a:sym typeface="黑体" charset="-122"/>
              </a:rPr>
              <a:t>剪枝</a:t>
            </a:r>
            <a:r>
              <a:rPr lang="en-US" altLang="zh-CN" dirty="0">
                <a:latin typeface="+mj-ea"/>
                <a:sym typeface="黑体" charset="-122"/>
              </a:rPr>
              <a:t>3</a:t>
            </a:r>
            <a:r>
              <a:rPr lang="zh-CN" altLang="en-US" dirty="0">
                <a:latin typeface="+mj-ea"/>
                <a:sym typeface="黑体" charset="-122"/>
              </a:rPr>
              <a:t>：开始搜索一根新木棒时，如果用第一根未填充过的木棍填充就已失败，则一定失败。</a:t>
            </a:r>
          </a:p>
          <a:p>
            <a:r>
              <a:rPr lang="zh-CN" altLang="en-US" dirty="0">
                <a:latin typeface="+mj-ea"/>
                <a:sym typeface="黑体" charset="-122"/>
              </a:rPr>
              <a:t>剪枝</a:t>
            </a:r>
            <a:r>
              <a:rPr lang="en-US" altLang="zh-CN" dirty="0">
                <a:latin typeface="+mj-ea"/>
                <a:sym typeface="黑体" charset="-122"/>
              </a:rPr>
              <a:t>4</a:t>
            </a:r>
            <a:r>
              <a:rPr lang="zh-CN" altLang="en-US" dirty="0">
                <a:latin typeface="+mj-ea"/>
                <a:sym typeface="黑体" charset="-122"/>
              </a:rPr>
              <a:t>：多根木棒长度相同，其中一根失败，则后面的跳过。</a:t>
            </a:r>
          </a:p>
        </p:txBody>
      </p:sp>
    </p:spTree>
    <p:extLst>
      <p:ext uri="{BB962C8B-B14F-4D97-AF65-F5344CB8AC3E}">
        <p14:creationId xmlns:p14="http://schemas.microsoft.com/office/powerpoint/2010/main" val="1559520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2449</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个点，</a:t>
                </a:r>
                <a:r>
                  <a:rPr lang="en-US" altLang="zh-CN" dirty="0"/>
                  <a:t>m</a:t>
                </a:r>
                <a:r>
                  <a:rPr lang="zh-CN" altLang="en-US" dirty="0"/>
                  <a:t>条边的图，求</a:t>
                </a:r>
                <a:r>
                  <a:rPr lang="en-US" altLang="zh-CN" dirty="0"/>
                  <a:t>S</a:t>
                </a:r>
                <a:r>
                  <a:rPr lang="zh-CN" altLang="en-US" dirty="0"/>
                  <a:t>到</a:t>
                </a:r>
                <a:r>
                  <a:rPr lang="en-US" altLang="zh-CN" dirty="0"/>
                  <a:t>T</a:t>
                </a:r>
                <a:r>
                  <a:rPr lang="zh-CN" altLang="en-US" dirty="0"/>
                  <a:t>的第</a:t>
                </a:r>
                <a:r>
                  <a:rPr lang="en-US" altLang="zh-CN" dirty="0"/>
                  <a:t>K</a:t>
                </a:r>
                <a:r>
                  <a:rPr lang="zh-CN" altLang="en-US" dirty="0"/>
                  <a:t>短路。</a:t>
                </a:r>
                <a:endParaRPr lang="en-US" altLang="zh-CN" dirty="0"/>
              </a:p>
              <a:p>
                <a:endParaRPr lang="en-US" altLang="zh-CN" dirty="0"/>
              </a:p>
              <a:p>
                <a14:m>
                  <m:oMath xmlns:m="http://schemas.openxmlformats.org/officeDocument/2006/math">
                    <m:r>
                      <a:rPr lang="pt-BR" altLang="zh-CN" i="1" dirty="0" smtClean="0">
                        <a:latin typeface="Cambria Math" panose="02040503050406030204" pitchFamily="18" charset="0"/>
                      </a:rPr>
                      <m:t>1≤</m:t>
                    </m:r>
                    <m:r>
                      <a:rPr lang="pt-BR" altLang="zh-CN" i="1" dirty="0" smtClean="0">
                        <a:latin typeface="Cambria Math" panose="02040503050406030204" pitchFamily="18" charset="0"/>
                      </a:rPr>
                      <m:t>𝑁</m:t>
                    </m:r>
                    <m:r>
                      <a:rPr lang="pt-BR" altLang="zh-CN" i="1" dirty="0" smtClean="0">
                        <a:latin typeface="Cambria Math" panose="02040503050406030204" pitchFamily="18" charset="0"/>
                      </a:rPr>
                      <m:t>≤1000; 0≤</m:t>
                    </m:r>
                    <m:r>
                      <a:rPr lang="pt-BR" altLang="zh-CN" i="1" dirty="0" smtClean="0">
                        <a:latin typeface="Cambria Math" panose="02040503050406030204" pitchFamily="18" charset="0"/>
                      </a:rPr>
                      <m:t>𝑀</m:t>
                    </m:r>
                    <m:r>
                      <a:rPr lang="pt-BR" altLang="zh-CN" i="1" dirty="0"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701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2449</a:t>
            </a:r>
            <a:endParaRPr lang="zh-CN" altLang="en-US" dirty="0"/>
          </a:p>
        </p:txBody>
      </p:sp>
      <p:sp>
        <p:nvSpPr>
          <p:cNvPr id="3" name="内容占位符 2"/>
          <p:cNvSpPr>
            <a:spLocks noGrp="1"/>
          </p:cNvSpPr>
          <p:nvPr>
            <p:ph idx="1"/>
          </p:nvPr>
        </p:nvSpPr>
        <p:spPr/>
        <p:txBody>
          <a:bodyPr/>
          <a:lstStyle/>
          <a:p>
            <a:r>
              <a:rPr lang="zh-CN" altLang="en-US" dirty="0"/>
              <a:t>算法一：</a:t>
            </a:r>
            <a:r>
              <a:rPr lang="en-US" altLang="zh-CN" dirty="0" err="1"/>
              <a:t>Dijkstra</a:t>
            </a:r>
            <a:r>
              <a:rPr lang="zh-CN" altLang="en-US" dirty="0"/>
              <a:t>？</a:t>
            </a:r>
            <a:endParaRPr lang="en-US" altLang="zh-CN" dirty="0"/>
          </a:p>
          <a:p>
            <a:endParaRPr lang="en-US" altLang="zh-CN" dirty="0"/>
          </a:p>
          <a:p>
            <a:r>
              <a:rPr lang="en-US" altLang="zh-CN" dirty="0" err="1"/>
              <a:t>Dijkstra</a:t>
            </a:r>
            <a:r>
              <a:rPr lang="zh-CN" altLang="en-US" dirty="0"/>
              <a:t>可以用来求最短路，如果我们进行一些修改，使得每个点即使更新最短路时没有成功，也把它放到堆里去，并且在第一次取出到达</a:t>
            </a:r>
            <a:r>
              <a:rPr lang="en-US" altLang="zh-CN" dirty="0"/>
              <a:t>T</a:t>
            </a:r>
            <a:r>
              <a:rPr lang="zh-CN" altLang="en-US" dirty="0"/>
              <a:t>点的路径后不停止，那么第</a:t>
            </a:r>
            <a:r>
              <a:rPr lang="en-US" altLang="zh-CN" dirty="0"/>
              <a:t>K</a:t>
            </a:r>
            <a:r>
              <a:rPr lang="zh-CN" altLang="en-US" dirty="0"/>
              <a:t>次取出的到达</a:t>
            </a:r>
            <a:r>
              <a:rPr lang="en-US" altLang="zh-CN" dirty="0"/>
              <a:t>T</a:t>
            </a:r>
            <a:r>
              <a:rPr lang="zh-CN" altLang="en-US" dirty="0"/>
              <a:t>点的路径就是第</a:t>
            </a:r>
            <a:r>
              <a:rPr lang="en-US" altLang="zh-CN" dirty="0"/>
              <a:t>K</a:t>
            </a:r>
            <a:r>
              <a:rPr lang="zh-CN" altLang="en-US" dirty="0"/>
              <a:t>短路径。</a:t>
            </a:r>
            <a:endParaRPr lang="en-US" altLang="zh-CN" dirty="0"/>
          </a:p>
        </p:txBody>
      </p:sp>
    </p:spTree>
    <p:extLst>
      <p:ext uri="{BB962C8B-B14F-4D97-AF65-F5344CB8AC3E}">
        <p14:creationId xmlns:p14="http://schemas.microsoft.com/office/powerpoint/2010/main" val="1996640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2449</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Dijkstra</a:t>
                </a:r>
                <a:r>
                  <a:rPr lang="zh-CN" altLang="en-US" dirty="0"/>
                  <a:t>的另一种解释：</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d>
                      <m:dPr>
                        <m:ctrlPr>
                          <a:rPr lang="en-US" altLang="zh-CN" b="0" i="1" smtClean="0">
                            <a:latin typeface="Cambria Math"/>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=0</m:t>
                    </m:r>
                  </m:oMath>
                </a14:m>
                <a:r>
                  <a:rPr lang="zh-CN" altLang="en-US" dirty="0"/>
                  <a:t>的</a:t>
                </a:r>
                <a:r>
                  <a:rPr lang="en-US" altLang="zh-CN" dirty="0"/>
                  <a:t>A</a:t>
                </a:r>
                <a:r>
                  <a:rPr lang="zh-CN" altLang="en-US" baseline="30000" dirty="0"/>
                  <a:t>*</a:t>
                </a:r>
                <a:r>
                  <a:rPr lang="zh-CN" altLang="en-US" dirty="0"/>
                  <a:t>算法。</a:t>
                </a:r>
                <a:endParaRPr lang="en-US" altLang="zh-CN" dirty="0"/>
              </a:p>
              <a:p>
                <a:endParaRPr lang="en-US" altLang="zh-CN" dirty="0"/>
              </a:p>
              <a:p>
                <a:r>
                  <a:rPr lang="zh-CN" altLang="en-US" dirty="0"/>
                  <a:t>那么我们是不是能对</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zh-CN" altLang="en-US" dirty="0"/>
                  <a:t>函数进行一些优化？</a:t>
                </a:r>
                <a:endParaRPr lang="en-US" altLang="zh-CN" dirty="0"/>
              </a:p>
              <a:p>
                <a:endParaRPr lang="en-US" altLang="zh-CN" dirty="0"/>
              </a:p>
              <a:p>
                <a:r>
                  <a:rPr lang="zh-CN" altLang="en-US" dirty="0"/>
                  <a:t>我们预处理出每个点到</a:t>
                </a:r>
                <a:r>
                  <a:rPr lang="en-US" altLang="zh-CN" dirty="0"/>
                  <a:t>T</a:t>
                </a:r>
                <a:r>
                  <a:rPr lang="zh-CN" altLang="en-US" dirty="0"/>
                  <a:t>的最短路，那么我们就有了准确的</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zh-CN" altLang="en-US" dirty="0"/>
                  <a:t>函数。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38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4518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1084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的</m:t>
                    </m:r>
                    <m:r>
                      <a:rPr lang="zh-CN" altLang="en-US" i="1" smtClean="0">
                        <a:latin typeface="Cambria Math" panose="02040503050406030204" pitchFamily="18" charset="0"/>
                      </a:rPr>
                      <m:t>棋盘</m:t>
                    </m:r>
                  </m:oMath>
                </a14:m>
                <a:r>
                  <a:rPr lang="zh-CN" altLang="en-US" b="0" dirty="0"/>
                  <a:t>里，有一些边已经不见了，要求去掉最少的边使得棋盘内不存在正方形。</a:t>
                </a:r>
                <a:endParaRPr lang="en-US" altLang="zh-CN" b="0" dirty="0"/>
              </a:p>
              <a:p>
                <a:endParaRPr lang="en-US" altLang="zh-CN" b="0"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1205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1084 </a:t>
            </a:r>
            <a:endParaRPr lang="zh-CN" altLang="en-US" dirty="0"/>
          </a:p>
        </p:txBody>
      </p:sp>
      <p:sp>
        <p:nvSpPr>
          <p:cNvPr id="3" name="内容占位符 2"/>
          <p:cNvSpPr>
            <a:spLocks noGrp="1"/>
          </p:cNvSpPr>
          <p:nvPr>
            <p:ph idx="1"/>
          </p:nvPr>
        </p:nvSpPr>
        <p:spPr/>
        <p:txBody>
          <a:bodyPr/>
          <a:lstStyle/>
          <a:p>
            <a:r>
              <a:rPr lang="zh-CN" altLang="en-US" dirty="0"/>
              <a:t>直接</a:t>
            </a:r>
            <a:r>
              <a:rPr lang="en-US" altLang="zh-CN" dirty="0"/>
              <a:t>DFS</a:t>
            </a:r>
            <a:r>
              <a:rPr lang="zh-CN" altLang="en-US" dirty="0"/>
              <a:t>：</a:t>
            </a:r>
            <a:endParaRPr lang="en-US" altLang="zh-CN" dirty="0"/>
          </a:p>
          <a:p>
            <a:endParaRPr lang="en-US" altLang="zh-CN" dirty="0"/>
          </a:p>
          <a:p>
            <a:r>
              <a:rPr lang="zh-CN" altLang="en-US" dirty="0"/>
              <a:t>暴力枚举每条边删不删。</a:t>
            </a:r>
            <a:endParaRPr lang="en-US" altLang="zh-CN" dirty="0"/>
          </a:p>
          <a:p>
            <a:endParaRPr lang="en-US" altLang="zh-CN" dirty="0"/>
          </a:p>
          <a:p>
            <a:r>
              <a:rPr lang="en-US" altLang="zh-CN" dirty="0"/>
              <a:t>TLE</a:t>
            </a:r>
            <a:endParaRPr lang="zh-CN" altLang="en-US" dirty="0"/>
          </a:p>
        </p:txBody>
      </p:sp>
    </p:spTree>
    <p:extLst>
      <p:ext uri="{BB962C8B-B14F-4D97-AF65-F5344CB8AC3E}">
        <p14:creationId xmlns:p14="http://schemas.microsoft.com/office/powerpoint/2010/main" val="3857406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1084 </a:t>
            </a:r>
            <a:endParaRPr lang="zh-CN" altLang="en-US" dirty="0"/>
          </a:p>
        </p:txBody>
      </p:sp>
      <p:sp>
        <p:nvSpPr>
          <p:cNvPr id="3" name="内容占位符 2"/>
          <p:cNvSpPr>
            <a:spLocks noGrp="1"/>
          </p:cNvSpPr>
          <p:nvPr>
            <p:ph idx="1"/>
          </p:nvPr>
        </p:nvSpPr>
        <p:spPr/>
        <p:txBody>
          <a:bodyPr/>
          <a:lstStyle/>
          <a:p>
            <a:r>
              <a:rPr lang="en-US" altLang="zh-CN" dirty="0"/>
              <a:t>IDDFS</a:t>
            </a:r>
            <a:r>
              <a:rPr lang="zh-CN" altLang="en-US" dirty="0"/>
              <a:t>：</a:t>
            </a:r>
            <a:endParaRPr lang="en-US" altLang="zh-CN" dirty="0"/>
          </a:p>
          <a:p>
            <a:endParaRPr lang="en-US" altLang="zh-CN" dirty="0"/>
          </a:p>
          <a:p>
            <a:r>
              <a:rPr lang="zh-CN" altLang="en-US" dirty="0"/>
              <a:t>从小往大枚举答案，对于枚举到的一个答案</a:t>
            </a:r>
            <a:r>
              <a:rPr lang="en-US" altLang="zh-CN" dirty="0"/>
              <a:t>x</a:t>
            </a:r>
            <a:r>
              <a:rPr lang="zh-CN" altLang="en-US" dirty="0"/>
              <a:t>，我们只需要判断能不能在</a:t>
            </a:r>
            <a:r>
              <a:rPr lang="en-US" altLang="zh-CN" dirty="0"/>
              <a:t>x</a:t>
            </a:r>
            <a:r>
              <a:rPr lang="zh-CN" altLang="en-US" dirty="0"/>
              <a:t>步内解决问题即可。</a:t>
            </a:r>
            <a:endParaRPr lang="en-US" altLang="zh-CN" dirty="0"/>
          </a:p>
          <a:p>
            <a:endParaRPr lang="en-US" altLang="zh-CN" dirty="0"/>
          </a:p>
          <a:p>
            <a:r>
              <a:rPr lang="zh-CN" altLang="en-US" dirty="0"/>
              <a:t>好像还是</a:t>
            </a:r>
            <a:r>
              <a:rPr lang="en-US" altLang="zh-CN" dirty="0"/>
              <a:t>TLE</a:t>
            </a:r>
            <a:endParaRPr lang="zh-CN" altLang="en-US" dirty="0"/>
          </a:p>
        </p:txBody>
      </p:sp>
    </p:spTree>
    <p:extLst>
      <p:ext uri="{BB962C8B-B14F-4D97-AF65-F5344CB8AC3E}">
        <p14:creationId xmlns:p14="http://schemas.microsoft.com/office/powerpoint/2010/main" val="569876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1084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IDA</a:t>
                </a:r>
                <a:r>
                  <a:rPr lang="zh-CN" altLang="en-US" baseline="30000" dirty="0"/>
                  <a:t>*</a:t>
                </a:r>
                <a:r>
                  <a:rPr lang="zh-CN" altLang="en-US" dirty="0"/>
                  <a:t>：把</a:t>
                </a:r>
                <a:r>
                  <a:rPr lang="en-US" altLang="zh-CN" dirty="0"/>
                  <a:t>A</a:t>
                </a:r>
                <a:r>
                  <a:rPr lang="zh-CN" altLang="en-US" baseline="30000" dirty="0"/>
                  <a:t>*</a:t>
                </a:r>
                <a:r>
                  <a:rPr lang="zh-CN" altLang="en-US" dirty="0"/>
                  <a:t>里的估价函数</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zh-CN" altLang="en-US" dirty="0"/>
                  <a:t>加入到</a:t>
                </a:r>
                <a:r>
                  <a:rPr lang="en-US" altLang="zh-CN" dirty="0"/>
                  <a:t>IDDFS</a:t>
                </a:r>
                <a:r>
                  <a:rPr lang="zh-CN" altLang="en-US" dirty="0"/>
                  <a:t>里去。（</a:t>
                </a:r>
                <a:r>
                  <a:rPr lang="en-US" altLang="zh-CN" dirty="0"/>
                  <a:t>h*</a:t>
                </a:r>
                <a:r>
                  <a:rPr lang="zh-CN" altLang="en-US" dirty="0"/>
                  <a:t>函数怎么构造呢？）</a:t>
                </a:r>
                <a:endParaRPr lang="en-US" altLang="zh-CN" dirty="0"/>
              </a:p>
              <a:p>
                <a:endParaRPr lang="en-US" altLang="zh-CN" dirty="0"/>
              </a:p>
              <a:p>
                <a:r>
                  <a:rPr lang="zh-CN" altLang="en-US" dirty="0"/>
                  <a:t>剪枝：如果</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zh-CN" altLang="en-US" dirty="0"/>
                  <a:t>大于剩余步数，那么直接返回。</a:t>
                </a:r>
                <a:endParaRPr lang="en-US" altLang="zh-CN" dirty="0"/>
              </a:p>
              <a:p>
                <a:endParaRPr lang="en-US" altLang="zh-CN" dirty="0"/>
              </a:p>
              <a:p>
                <a:r>
                  <a:rPr lang="zh-CN" altLang="en-US" dirty="0"/>
                  <a:t>优化：贪心的先搜索</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zh-CN" altLang="en-US" dirty="0"/>
                  <a:t>小的解。</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41" t="-1163" r="-4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137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597" y="434898"/>
            <a:ext cx="5268908" cy="480199"/>
          </a:xfrm>
        </p:spPr>
        <p:txBody>
          <a:bodyPr>
            <a:normAutofit fontScale="90000"/>
          </a:bodyPr>
          <a:lstStyle/>
          <a:p>
            <a:r>
              <a:rPr kumimoji="1" lang="zh-CN" altLang="en-US" dirty="0"/>
              <a:t>深度优先搜索</a:t>
            </a:r>
          </a:p>
        </p:txBody>
      </p:sp>
      <p:sp>
        <p:nvSpPr>
          <p:cNvPr id="4" name="文本占位符 3"/>
          <p:cNvSpPr>
            <a:spLocks noGrp="1"/>
          </p:cNvSpPr>
          <p:nvPr>
            <p:ph type="body" sz="half" idx="2"/>
          </p:nvPr>
        </p:nvSpPr>
        <p:spPr>
          <a:xfrm>
            <a:off x="833597" y="1104668"/>
            <a:ext cx="5268908" cy="5457825"/>
          </a:xfrm>
        </p:spPr>
        <p:txBody>
          <a:bodyPr/>
          <a:lstStyle/>
          <a:p>
            <a:r>
              <a:rPr lang="zh-CN" altLang="en-US" sz="2000" b="0" dirty="0"/>
              <a:t>深度优先搜索又称</a:t>
            </a:r>
            <a:r>
              <a:rPr lang="en-US" altLang="zh-CN" sz="2000" b="0" dirty="0"/>
              <a:t>DFS</a:t>
            </a:r>
            <a:r>
              <a:rPr lang="zh-CN" altLang="en-US" sz="2000" b="0" dirty="0"/>
              <a:t>（</a:t>
            </a:r>
            <a:r>
              <a:rPr lang="en-US" altLang="zh-CN" sz="2000" b="0" dirty="0"/>
              <a:t>Depth</a:t>
            </a:r>
            <a:r>
              <a:rPr lang="zh-CN" altLang="en-US" sz="2000" b="0" dirty="0"/>
              <a:t> </a:t>
            </a:r>
            <a:r>
              <a:rPr lang="en-US" altLang="zh-CN" sz="2000" b="0" dirty="0"/>
              <a:t>First</a:t>
            </a:r>
            <a:r>
              <a:rPr lang="zh-CN" altLang="en-US" sz="2000" b="0" dirty="0"/>
              <a:t> </a:t>
            </a:r>
            <a:r>
              <a:rPr lang="en-US" altLang="zh-CN" sz="2000" b="0" dirty="0"/>
              <a:t>Search</a:t>
            </a:r>
            <a:r>
              <a:rPr lang="zh-CN" altLang="en-US" sz="2000" b="0" dirty="0"/>
              <a:t>）</a:t>
            </a:r>
            <a:endParaRPr lang="en-US" altLang="zh-CN" sz="2000" b="0" dirty="0"/>
          </a:p>
          <a:p>
            <a:r>
              <a:rPr lang="zh-CN" altLang="en-US" sz="2000" b="0" dirty="0"/>
              <a:t>深度优先遍历图的方法是，从图中某顶点</a:t>
            </a:r>
            <a:r>
              <a:rPr lang="en-US" altLang="zh-CN" sz="2000" b="0" dirty="0"/>
              <a:t>v</a:t>
            </a:r>
            <a:r>
              <a:rPr lang="zh-CN" altLang="en-US" sz="2000" b="0" dirty="0"/>
              <a:t>出发：</a:t>
            </a:r>
          </a:p>
          <a:p>
            <a:r>
              <a:rPr lang="zh-CN" altLang="en-US" sz="2000" b="0" dirty="0"/>
              <a:t>（</a:t>
            </a:r>
            <a:r>
              <a:rPr lang="en-US" altLang="zh-CN" sz="2000" b="0" dirty="0"/>
              <a:t>1</a:t>
            </a:r>
            <a:r>
              <a:rPr lang="zh-CN" altLang="en-US" sz="2000" b="0" dirty="0"/>
              <a:t>）访问顶点</a:t>
            </a:r>
            <a:r>
              <a:rPr lang="en-US" altLang="zh-CN" sz="2000" b="0" dirty="0"/>
              <a:t>v</a:t>
            </a:r>
            <a:r>
              <a:rPr lang="zh-CN" altLang="en-US" sz="2000" b="0" dirty="0"/>
              <a:t>；</a:t>
            </a:r>
          </a:p>
          <a:p>
            <a:r>
              <a:rPr lang="zh-CN" altLang="en-US" sz="2000" b="0" dirty="0"/>
              <a:t>（</a:t>
            </a:r>
            <a:r>
              <a:rPr lang="en-US" altLang="zh-CN" sz="2000" b="0" dirty="0"/>
              <a:t>2</a:t>
            </a:r>
            <a:r>
              <a:rPr lang="zh-CN" altLang="en-US" sz="2000" b="0" dirty="0"/>
              <a:t>）依次从</a:t>
            </a:r>
            <a:r>
              <a:rPr lang="en-US" altLang="zh-CN" sz="2000" b="0" dirty="0"/>
              <a:t>v</a:t>
            </a:r>
            <a:r>
              <a:rPr lang="zh-CN" altLang="en-US" sz="2000" b="0" dirty="0"/>
              <a:t>的未被访问的邻接点出发，对图进行</a:t>
            </a:r>
            <a:r>
              <a:rPr lang="zh-CN" altLang="en-US" sz="2000" b="0" dirty="0">
                <a:hlinkClick r:id="rId2"/>
              </a:rPr>
              <a:t>深度优先遍历</a:t>
            </a:r>
            <a:r>
              <a:rPr lang="zh-CN" altLang="en-US" sz="2000" b="0" dirty="0"/>
              <a:t>；直至图中和</a:t>
            </a:r>
            <a:r>
              <a:rPr lang="en-US" altLang="zh-CN" sz="2000" b="0" dirty="0"/>
              <a:t>v</a:t>
            </a:r>
            <a:r>
              <a:rPr lang="zh-CN" altLang="en-US" sz="2000" b="0" dirty="0"/>
              <a:t>有路径相通的顶点都被访问；</a:t>
            </a:r>
          </a:p>
          <a:p>
            <a:r>
              <a:rPr lang="zh-CN" altLang="en-US" sz="2000" b="0" dirty="0"/>
              <a:t>（</a:t>
            </a:r>
            <a:r>
              <a:rPr lang="en-US" altLang="zh-CN" sz="2000" b="0" dirty="0"/>
              <a:t>3</a:t>
            </a:r>
            <a:r>
              <a:rPr lang="zh-CN" altLang="en-US" sz="2000" b="0" dirty="0"/>
              <a:t>）若此时图中尚有顶点未被访问，则从一个未被访问的顶点出发，重新进行深度优先遍历，直到图中所有顶点均被访问过为止。</a:t>
            </a:r>
          </a:p>
          <a:p>
            <a:endParaRPr kumimoji="1" lang="zh-CN" altLang="en-US" sz="2000" dirty="0"/>
          </a:p>
          <a:p>
            <a:endParaRPr kumimoji="1" lang="zh-CN" altLang="en-US" sz="2400" dirty="0"/>
          </a:p>
        </p:txBody>
      </p:sp>
      <p:pic>
        <p:nvPicPr>
          <p:cNvPr id="5" name="图片 6" descr="DF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092" y="1285876"/>
            <a:ext cx="4985940" cy="3887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961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NOIp2015 </a:t>
            </a:r>
            <a:r>
              <a:rPr lang="zh-CN" altLang="en-US" dirty="0">
                <a:hlinkClick r:id="rId2"/>
              </a:rPr>
              <a:t>斗地主</a:t>
            </a:r>
            <a:endParaRPr lang="zh-CN" altLang="en-US" dirty="0"/>
          </a:p>
        </p:txBody>
      </p:sp>
      <p:sp>
        <p:nvSpPr>
          <p:cNvPr id="3" name="内容占位符 2"/>
          <p:cNvSpPr>
            <a:spLocks noGrp="1"/>
          </p:cNvSpPr>
          <p:nvPr>
            <p:ph idx="1"/>
          </p:nvPr>
        </p:nvSpPr>
        <p:spPr/>
        <p:txBody>
          <a:bodyPr/>
          <a:lstStyle/>
          <a:p>
            <a:r>
              <a:rPr lang="zh-CN" altLang="en-US" dirty="0"/>
              <a:t>注意：“火箭”不是对子。</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574271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NOIp2015 </a:t>
            </a:r>
            <a:r>
              <a:rPr lang="zh-CN" altLang="en-US" dirty="0">
                <a:hlinkClick r:id="rId2"/>
              </a:rPr>
              <a:t>斗地主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出牌顺序不影响结果，我们先搜顺子。</a:t>
                </a:r>
                <a:endParaRPr lang="en-US" altLang="zh-CN" dirty="0"/>
              </a:p>
              <a:p>
                <a:r>
                  <a:rPr lang="zh-CN" altLang="en-US" dirty="0"/>
                  <a:t>搜完以后还剩下一些单牌、对子、三张、四张。</a:t>
                </a:r>
                <a:endParaRPr lang="en-US" altLang="zh-CN" dirty="0"/>
              </a:p>
              <a:p>
                <a:r>
                  <a:rPr lang="zh-CN" altLang="en-US" dirty="0"/>
                  <a:t>对子可以拆成两张单</a:t>
                </a:r>
                <a:r>
                  <a:rPr lang="en-US" altLang="zh-CN" dirty="0"/>
                  <a:t>......</a:t>
                </a:r>
              </a:p>
              <a:p>
                <a:r>
                  <a:rPr lang="zh-CN" altLang="en-US" dirty="0"/>
                  <a:t>枚举如何拆分然后打出去。</a:t>
                </a:r>
                <a:endParaRPr lang="en-US" altLang="zh-CN" dirty="0"/>
              </a:p>
              <a:p>
                <a:endParaRPr lang="en-US" altLang="zh-CN" dirty="0"/>
              </a:p>
              <a:p>
                <a:r>
                  <a:rPr lang="zh-CN" altLang="en-US" dirty="0"/>
                  <a:t>后半部分状态量不大（</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𝑛</m:t>
                        </m:r>
                      </m:e>
                      <m:sup>
                        <m:r>
                          <a:rPr lang="en-US" altLang="zh-CN" i="1">
                            <a:latin typeface="Cambria Math" panose="02040503050406030204" pitchFamily="18" charset="0"/>
                          </a:rPr>
                          <m:t>4</m:t>
                        </m:r>
                      </m:sup>
                    </m:sSup>
                  </m:oMath>
                </a14:m>
                <a:r>
                  <a:rPr lang="zh-CN" altLang="en-US" dirty="0"/>
                  <a:t>）并且全局通用，可以先搜出来。</a:t>
                </a:r>
                <a:endParaRPr lang="en-US" altLang="zh-CN" dirty="0"/>
              </a:p>
              <a:p>
                <a:r>
                  <a:rPr lang="zh-CN" altLang="en-US" dirty="0"/>
                  <a:t>或者用到哪个搜哪个，每搜出一个就把它记录下来，以后就可以直接用了。</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745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1190</a:t>
            </a:r>
            <a:endParaRPr lang="zh-CN" altLang="en-US" dirty="0"/>
          </a:p>
        </p:txBody>
      </p:sp>
      <p:sp>
        <p:nvSpPr>
          <p:cNvPr id="3" name="内容占位符 2"/>
          <p:cNvSpPr>
            <a:spLocks noGrp="1"/>
          </p:cNvSpPr>
          <p:nvPr>
            <p:ph idx="1"/>
          </p:nvPr>
        </p:nvSpPr>
        <p:spPr/>
        <p:txBody>
          <a:bodyPr/>
          <a:lstStyle/>
          <a:p>
            <a:r>
              <a:rPr lang="zh-CN" altLang="en-US" dirty="0"/>
              <a:t>如何搜索？</a:t>
            </a:r>
            <a:endParaRPr lang="en-US" altLang="zh-CN" dirty="0"/>
          </a:p>
          <a:p>
            <a:endParaRPr lang="en-US" altLang="zh-CN" dirty="0"/>
          </a:p>
          <a:p>
            <a:r>
              <a:rPr lang="zh-CN" altLang="en-US" dirty="0"/>
              <a:t>枚举每一层的半径和高度，那么有两种搜法从上往下搜和从下往上搜。</a:t>
            </a:r>
            <a:endParaRPr lang="en-US" altLang="zh-CN" dirty="0"/>
          </a:p>
          <a:p>
            <a:endParaRPr lang="en-US" altLang="zh-CN" dirty="0"/>
          </a:p>
          <a:p>
            <a:r>
              <a:rPr lang="zh-CN" altLang="en-US" dirty="0"/>
              <a:t>我们分别尝试一下。</a:t>
            </a:r>
            <a:endParaRPr lang="en-US" altLang="zh-CN" dirty="0"/>
          </a:p>
        </p:txBody>
      </p:sp>
    </p:spTree>
    <p:extLst>
      <p:ext uri="{BB962C8B-B14F-4D97-AF65-F5344CB8AC3E}">
        <p14:creationId xmlns:p14="http://schemas.microsoft.com/office/powerpoint/2010/main" val="397522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从上往下做</a:t>
            </a:r>
          </a:p>
        </p:txBody>
      </p:sp>
      <p:sp>
        <p:nvSpPr>
          <p:cNvPr id="3" name="内容占位符 2"/>
          <p:cNvSpPr>
            <a:spLocks noGrp="1"/>
          </p:cNvSpPr>
          <p:nvPr>
            <p:ph idx="1"/>
          </p:nvPr>
        </p:nvSpPr>
        <p:spPr/>
        <p:txBody>
          <a:bodyPr/>
          <a:lstStyle/>
          <a:p>
            <a:r>
              <a:rPr lang="zh-CN" altLang="en-US" dirty="0"/>
              <a:t>可行性剪枝：</a:t>
            </a:r>
            <a:endParaRPr lang="en-US" altLang="zh-CN" dirty="0"/>
          </a:p>
          <a:p>
            <a:r>
              <a:rPr lang="zh-CN" altLang="en-US" dirty="0"/>
              <a:t>如果下面按最小填都会超出限定体积的话，返回。</a:t>
            </a:r>
            <a:endParaRPr lang="en-US" altLang="zh-CN" dirty="0"/>
          </a:p>
          <a:p>
            <a:endParaRPr lang="en-US" altLang="zh-CN" dirty="0"/>
          </a:p>
          <a:p>
            <a:r>
              <a:rPr lang="zh-CN" altLang="en-US" dirty="0"/>
              <a:t>最优性剪枝：</a:t>
            </a:r>
            <a:endParaRPr lang="en-US" altLang="zh-CN" dirty="0"/>
          </a:p>
          <a:p>
            <a:r>
              <a:rPr lang="zh-CN" altLang="en-US" dirty="0"/>
              <a:t>如果下面按最小填表面积都会超出历史最优解的话，返回。</a:t>
            </a:r>
            <a:endParaRPr lang="en-US" altLang="zh-CN" dirty="0"/>
          </a:p>
          <a:p>
            <a:endParaRPr lang="en-US" altLang="zh-CN" dirty="0"/>
          </a:p>
          <a:p>
            <a:r>
              <a:rPr lang="zh-CN" altLang="en-US" dirty="0"/>
              <a:t>据说这样剪枝不够，会</a:t>
            </a:r>
            <a:r>
              <a:rPr lang="en-US" altLang="zh-CN" dirty="0"/>
              <a:t>TLE</a:t>
            </a:r>
            <a:r>
              <a:rPr lang="zh-CN" altLang="en-US" dirty="0"/>
              <a:t>。</a:t>
            </a:r>
            <a:endParaRPr lang="en-US" altLang="zh-CN" dirty="0"/>
          </a:p>
        </p:txBody>
      </p:sp>
    </p:spTree>
    <p:extLst>
      <p:ext uri="{BB962C8B-B14F-4D97-AF65-F5344CB8AC3E}">
        <p14:creationId xmlns:p14="http://schemas.microsoft.com/office/powerpoint/2010/main" val="38487007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从下往上做</a:t>
            </a:r>
          </a:p>
        </p:txBody>
      </p:sp>
      <p:sp>
        <p:nvSpPr>
          <p:cNvPr id="3" name="内容占位符 2"/>
          <p:cNvSpPr>
            <a:spLocks noGrp="1"/>
          </p:cNvSpPr>
          <p:nvPr>
            <p:ph idx="1"/>
          </p:nvPr>
        </p:nvSpPr>
        <p:spPr/>
        <p:txBody>
          <a:bodyPr>
            <a:normAutofit/>
          </a:bodyPr>
          <a:lstStyle/>
          <a:p>
            <a:r>
              <a:rPr lang="zh-CN" altLang="en-US" dirty="0"/>
              <a:t>注意到确定了最下方以后，顶面积是确定的，只需要考虑侧面积即可。</a:t>
            </a:r>
            <a:endParaRPr lang="en-US" altLang="zh-CN" dirty="0"/>
          </a:p>
          <a:p>
            <a:endParaRPr lang="en-US" altLang="zh-CN" dirty="0"/>
          </a:p>
          <a:p>
            <a:r>
              <a:rPr lang="zh-CN" altLang="en-US" dirty="0"/>
              <a:t>可行性剪枝：</a:t>
            </a:r>
            <a:endParaRPr lang="en-US" altLang="zh-CN" dirty="0"/>
          </a:p>
          <a:p>
            <a:r>
              <a:rPr lang="zh-CN" altLang="en-US" dirty="0"/>
              <a:t>如果上面按最小填都会超出限定体积的话，返回。</a:t>
            </a:r>
            <a:endParaRPr lang="en-US" altLang="zh-CN" dirty="0"/>
          </a:p>
          <a:p>
            <a:endParaRPr lang="en-US" altLang="zh-CN" dirty="0"/>
          </a:p>
          <a:p>
            <a:r>
              <a:rPr lang="zh-CN" altLang="en-US" dirty="0"/>
              <a:t>最优性剪枝：</a:t>
            </a:r>
            <a:endParaRPr lang="en-US" altLang="zh-CN" dirty="0"/>
          </a:p>
          <a:p>
            <a:r>
              <a:rPr lang="zh-CN" altLang="en-US" dirty="0"/>
              <a:t>如果上面按最小填表面积都会超出历史最优解的话，返回。</a:t>
            </a:r>
            <a:endParaRPr lang="en-US" altLang="zh-CN" dirty="0"/>
          </a:p>
          <a:p>
            <a:r>
              <a:rPr lang="zh-CN" altLang="en-US" dirty="0"/>
              <a:t>根据公式推导，我们可以得出表面积会大于等于一个和剩余体积、当前半径相关的函数，剪枝</a:t>
            </a:r>
            <a:r>
              <a:rPr lang="en-US" altLang="zh-CN" dirty="0"/>
              <a:t>+1</a:t>
            </a:r>
            <a:r>
              <a:rPr lang="zh-CN" altLang="en-US" dirty="0"/>
              <a:t>。</a:t>
            </a:r>
          </a:p>
        </p:txBody>
      </p:sp>
    </p:spTree>
    <p:extLst>
      <p:ext uri="{BB962C8B-B14F-4D97-AF65-F5344CB8AC3E}">
        <p14:creationId xmlns:p14="http://schemas.microsoft.com/office/powerpoint/2010/main" val="1007527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4007</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一个棋盘，每个格子有一种颜色。相同颜色的相邻的格子们会合并为一个联通块，每次可以给左上角的联通块整体改变一次颜色，要求使用最少的步数使得整个棋盘颜色相同。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≤8</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6192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POJ 4007</a:t>
            </a:r>
            <a:endParaRPr lang="zh-CN" altLang="en-US" dirty="0"/>
          </a:p>
        </p:txBody>
      </p:sp>
      <p:sp>
        <p:nvSpPr>
          <p:cNvPr id="3" name="内容占位符 2"/>
          <p:cNvSpPr>
            <a:spLocks noGrp="1"/>
          </p:cNvSpPr>
          <p:nvPr>
            <p:ph idx="1"/>
          </p:nvPr>
        </p:nvSpPr>
        <p:spPr/>
        <p:txBody>
          <a:bodyPr/>
          <a:lstStyle/>
          <a:p>
            <a:r>
              <a:rPr lang="zh-CN" altLang="en-US" dirty="0"/>
              <a:t>使用</a:t>
            </a:r>
            <a:r>
              <a:rPr lang="en-US" altLang="zh-CN" dirty="0"/>
              <a:t>IDA</a:t>
            </a:r>
            <a:r>
              <a:rPr lang="zh-CN" altLang="en-US" baseline="30000" dirty="0"/>
              <a:t>*</a:t>
            </a:r>
            <a:r>
              <a:rPr lang="zh-CN" altLang="en-US" dirty="0"/>
              <a:t> ，估价函数就是剩余的颜色种类。</a:t>
            </a:r>
          </a:p>
        </p:txBody>
      </p:sp>
    </p:spTree>
    <p:extLst>
      <p:ext uri="{BB962C8B-B14F-4D97-AF65-F5344CB8AC3E}">
        <p14:creationId xmlns:p14="http://schemas.microsoft.com/office/powerpoint/2010/main" val="4136337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NOIp2002</a:t>
            </a:r>
            <a:r>
              <a:rPr lang="zh-CN" altLang="en-US" dirty="0">
                <a:hlinkClick r:id="rId2"/>
              </a:rPr>
              <a:t>矩形覆盖</a:t>
            </a:r>
            <a:endParaRPr lang="zh-CN" altLang="en-US" dirty="0"/>
          </a:p>
        </p:txBody>
      </p:sp>
      <p:sp>
        <p:nvSpPr>
          <p:cNvPr id="3" name="内容占位符 2"/>
          <p:cNvSpPr>
            <a:spLocks noGrp="1"/>
          </p:cNvSpPr>
          <p:nvPr>
            <p:ph idx="1"/>
          </p:nvPr>
        </p:nvSpPr>
        <p:spPr/>
        <p:txBody>
          <a:bodyPr/>
          <a:lstStyle/>
          <a:p>
            <a:r>
              <a:rPr lang="zh-CN" altLang="en-US" dirty="0"/>
              <a:t>如何搜索？</a:t>
            </a:r>
            <a:endParaRPr lang="en-US" altLang="zh-CN" dirty="0"/>
          </a:p>
          <a:p>
            <a:endParaRPr lang="en-US" altLang="zh-CN" dirty="0"/>
          </a:p>
          <a:p>
            <a:r>
              <a:rPr lang="zh-CN" altLang="en-US" dirty="0"/>
              <a:t>使用</a:t>
            </a:r>
            <a:r>
              <a:rPr lang="en-US" altLang="zh-CN" dirty="0"/>
              <a:t>DFS</a:t>
            </a:r>
            <a:r>
              <a:rPr lang="zh-CN" altLang="en-US" dirty="0"/>
              <a:t>枚举每个点被哪个矩形覆盖。</a:t>
            </a:r>
            <a:endParaRPr lang="en-US" altLang="zh-CN" dirty="0"/>
          </a:p>
          <a:p>
            <a:endParaRPr lang="en-US" altLang="zh-CN" dirty="0"/>
          </a:p>
          <a:p>
            <a:r>
              <a:rPr lang="zh-CN" altLang="en-US" dirty="0"/>
              <a:t>如何剪枝？</a:t>
            </a:r>
            <a:endParaRPr lang="en-US" altLang="zh-CN" dirty="0"/>
          </a:p>
          <a:p>
            <a:endParaRPr lang="en-US" altLang="zh-CN" dirty="0"/>
          </a:p>
          <a:p>
            <a:r>
              <a:rPr lang="zh-CN" altLang="en-US" dirty="0"/>
              <a:t>在每次递归时判断矩形之间是否有交，判断当前答案是否大于历史最优解。</a:t>
            </a:r>
          </a:p>
        </p:txBody>
      </p:sp>
    </p:spTree>
    <p:extLst>
      <p:ext uri="{BB962C8B-B14F-4D97-AF65-F5344CB8AC3E}">
        <p14:creationId xmlns:p14="http://schemas.microsoft.com/office/powerpoint/2010/main" val="404488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NOIp2011 Mayan</a:t>
            </a:r>
            <a:r>
              <a:rPr lang="zh-CN" altLang="en-US" dirty="0">
                <a:hlinkClick r:id="rId2"/>
              </a:rPr>
              <a:t>游戏</a:t>
            </a:r>
            <a:endParaRPr lang="zh-CN" altLang="en-US" dirty="0"/>
          </a:p>
        </p:txBody>
      </p:sp>
      <p:sp>
        <p:nvSpPr>
          <p:cNvPr id="3" name="内容占位符 2"/>
          <p:cNvSpPr>
            <a:spLocks noGrp="1"/>
          </p:cNvSpPr>
          <p:nvPr>
            <p:ph idx="1"/>
          </p:nvPr>
        </p:nvSpPr>
        <p:spPr/>
        <p:txBody>
          <a:bodyPr/>
          <a:lstStyle/>
          <a:p>
            <a:r>
              <a:rPr lang="zh-CN" altLang="en-US" dirty="0"/>
              <a:t>如何搜索？</a:t>
            </a:r>
            <a:endParaRPr lang="en-US" altLang="zh-CN" dirty="0"/>
          </a:p>
          <a:p>
            <a:endParaRPr lang="en-US" altLang="zh-CN" dirty="0"/>
          </a:p>
          <a:p>
            <a:r>
              <a:rPr lang="en-US" altLang="zh-CN" dirty="0"/>
              <a:t>DFS</a:t>
            </a:r>
            <a:r>
              <a:rPr lang="zh-CN" altLang="en-US" dirty="0"/>
              <a:t>枚举每步交换哪两块。</a:t>
            </a:r>
            <a:endParaRPr lang="en-US" altLang="zh-CN" dirty="0"/>
          </a:p>
          <a:p>
            <a:endParaRPr lang="en-US" altLang="zh-CN" dirty="0"/>
          </a:p>
          <a:p>
            <a:r>
              <a:rPr lang="zh-CN" altLang="en-US" dirty="0"/>
              <a:t>如何剪枝？</a:t>
            </a:r>
            <a:endParaRPr lang="en-US" altLang="zh-CN" dirty="0"/>
          </a:p>
          <a:p>
            <a:endParaRPr lang="en-US" altLang="zh-CN" dirty="0"/>
          </a:p>
          <a:p>
            <a:r>
              <a:rPr lang="zh-CN" altLang="en-US" dirty="0"/>
              <a:t>最优性</a:t>
            </a:r>
            <a:r>
              <a:rPr lang="en-US" altLang="zh-CN" dirty="0"/>
              <a:t>&amp;</a:t>
            </a:r>
            <a:r>
              <a:rPr lang="zh-CN" altLang="en-US" dirty="0"/>
              <a:t>可行性</a:t>
            </a:r>
          </a:p>
        </p:txBody>
      </p:sp>
    </p:spTree>
    <p:extLst>
      <p:ext uri="{BB962C8B-B14F-4D97-AF65-F5344CB8AC3E}">
        <p14:creationId xmlns:p14="http://schemas.microsoft.com/office/powerpoint/2010/main" val="379398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B1AD88-AA56-45E1-B1DD-08628C96B853}"/>
              </a:ext>
            </a:extLst>
          </p:cNvPr>
          <p:cNvSpPr>
            <a:spLocks noGrp="1"/>
          </p:cNvSpPr>
          <p:nvPr>
            <p:ph type="title"/>
          </p:nvPr>
        </p:nvSpPr>
        <p:spPr/>
        <p:txBody>
          <a:bodyPr/>
          <a:lstStyle/>
          <a:p>
            <a:pPr algn="ctr"/>
            <a:r>
              <a:rPr lang="en-US" altLang="zh-CN" dirty="0">
                <a:hlinkClick r:id="rId2"/>
              </a:rPr>
              <a:t>NOIp2011 Mayan</a:t>
            </a:r>
            <a:r>
              <a:rPr lang="zh-CN" altLang="en-US" dirty="0">
                <a:hlinkClick r:id="rId2"/>
              </a:rPr>
              <a:t>游戏</a:t>
            </a:r>
            <a:endParaRPr lang="zh-CN" altLang="en-US" dirty="0"/>
          </a:p>
        </p:txBody>
      </p:sp>
      <p:sp>
        <p:nvSpPr>
          <p:cNvPr id="3" name="内容占位符 2">
            <a:extLst>
              <a:ext uri="{FF2B5EF4-FFF2-40B4-BE49-F238E27FC236}">
                <a16:creationId xmlns:a16="http://schemas.microsoft.com/office/drawing/2014/main" xmlns="" id="{875275DA-A1E7-4D45-B45A-D3DA71221EFA}"/>
              </a:ext>
            </a:extLst>
          </p:cNvPr>
          <p:cNvSpPr>
            <a:spLocks noGrp="1"/>
          </p:cNvSpPr>
          <p:nvPr>
            <p:ph idx="1"/>
          </p:nvPr>
        </p:nvSpPr>
        <p:spPr/>
        <p:txBody>
          <a:bodyPr/>
          <a:lstStyle/>
          <a:p>
            <a:r>
              <a:rPr lang="zh-CN" altLang="en-US" dirty="0"/>
              <a:t>如果相邻的颜色相同就没必要交换。</a:t>
            </a:r>
            <a:endParaRPr lang="en-US" altLang="zh-CN" dirty="0"/>
          </a:p>
          <a:p>
            <a:r>
              <a:rPr lang="zh-CN" altLang="en-US" dirty="0"/>
              <a:t>如果有一个颜色个数小于三，那么肯定无解。</a:t>
            </a:r>
            <a:endParaRPr lang="en-US" altLang="zh-CN" dirty="0"/>
          </a:p>
        </p:txBody>
      </p:sp>
    </p:spTree>
    <p:extLst>
      <p:ext uri="{BB962C8B-B14F-4D97-AF65-F5344CB8AC3E}">
        <p14:creationId xmlns:p14="http://schemas.microsoft.com/office/powerpoint/2010/main" val="2399365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C9FD88-7463-408A-A1B7-20CAF4251487}"/>
              </a:ext>
            </a:extLst>
          </p:cNvPr>
          <p:cNvSpPr>
            <a:spLocks noGrp="1"/>
          </p:cNvSpPr>
          <p:nvPr>
            <p:ph type="title"/>
          </p:nvPr>
        </p:nvSpPr>
        <p:spPr/>
        <p:txBody>
          <a:bodyPr/>
          <a:lstStyle/>
          <a:p>
            <a:r>
              <a:rPr lang="zh-CN" altLang="en-US" dirty="0"/>
              <a:t>深度优先搜索</a:t>
            </a:r>
          </a:p>
        </p:txBody>
      </p:sp>
      <p:sp>
        <p:nvSpPr>
          <p:cNvPr id="3" name="内容占位符 2">
            <a:extLst>
              <a:ext uri="{FF2B5EF4-FFF2-40B4-BE49-F238E27FC236}">
                <a16:creationId xmlns:a16="http://schemas.microsoft.com/office/drawing/2014/main" xmlns="" id="{303441E7-F6F9-429B-AFA8-0FCBA3A03FEF}"/>
              </a:ext>
            </a:extLst>
          </p:cNvPr>
          <p:cNvSpPr>
            <a:spLocks noGrp="1"/>
          </p:cNvSpPr>
          <p:nvPr>
            <p:ph idx="1"/>
          </p:nvPr>
        </p:nvSpPr>
        <p:spPr/>
        <p:txBody>
          <a:bodyPr/>
          <a:lstStyle/>
          <a:p>
            <a:r>
              <a:rPr lang="zh-CN" altLang="en-US" dirty="0"/>
              <a:t>优点：空间占用少，每个时刻空间只有层数级别。</a:t>
            </a:r>
            <a:endParaRPr lang="en-US" altLang="zh-CN" dirty="0"/>
          </a:p>
          <a:p>
            <a:r>
              <a:rPr lang="zh-CN" altLang="en-US" dirty="0"/>
              <a:t>编码量小，简单易写。</a:t>
            </a:r>
            <a:endParaRPr lang="en-US" altLang="zh-CN" dirty="0"/>
          </a:p>
          <a:p>
            <a:endParaRPr lang="en-US" altLang="zh-CN" dirty="0"/>
          </a:p>
          <a:p>
            <a:r>
              <a:rPr lang="zh-CN" altLang="en-US" dirty="0"/>
              <a:t>缺点：时间开销大，第一次找到的不一定是最优解。</a:t>
            </a:r>
            <a:endParaRPr lang="en-US" altLang="zh-CN" dirty="0"/>
          </a:p>
          <a:p>
            <a:endParaRPr lang="zh-CN" altLang="en-US" dirty="0"/>
          </a:p>
        </p:txBody>
      </p:sp>
    </p:spTree>
    <p:extLst>
      <p:ext uri="{BB962C8B-B14F-4D97-AF65-F5344CB8AC3E}">
        <p14:creationId xmlns:p14="http://schemas.microsoft.com/office/powerpoint/2010/main" val="193550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NOIp2009</a:t>
            </a:r>
            <a:r>
              <a:rPr lang="zh-CN" altLang="en-US" dirty="0">
                <a:hlinkClick r:id="rId2"/>
              </a:rPr>
              <a:t>靶形数独</a:t>
            </a:r>
            <a:endParaRPr lang="zh-CN" altLang="en-US" dirty="0"/>
          </a:p>
        </p:txBody>
      </p:sp>
      <p:sp>
        <p:nvSpPr>
          <p:cNvPr id="3" name="内容占位符 2"/>
          <p:cNvSpPr>
            <a:spLocks noGrp="1"/>
          </p:cNvSpPr>
          <p:nvPr>
            <p:ph idx="1"/>
          </p:nvPr>
        </p:nvSpPr>
        <p:spPr/>
        <p:txBody>
          <a:bodyPr/>
          <a:lstStyle/>
          <a:p>
            <a:r>
              <a:rPr lang="zh-CN" altLang="en-US" dirty="0"/>
              <a:t>如何搜索？</a:t>
            </a:r>
            <a:endParaRPr lang="en-US" altLang="zh-CN" dirty="0"/>
          </a:p>
          <a:p>
            <a:endParaRPr lang="en-US" altLang="zh-CN" dirty="0"/>
          </a:p>
          <a:p>
            <a:r>
              <a:rPr lang="zh-CN" altLang="en-US" dirty="0"/>
              <a:t>枚举每个点填什么数字。</a:t>
            </a:r>
            <a:endParaRPr lang="en-US" altLang="zh-CN" dirty="0"/>
          </a:p>
          <a:p>
            <a:endParaRPr lang="en-US" altLang="zh-CN" dirty="0"/>
          </a:p>
          <a:p>
            <a:r>
              <a:rPr lang="zh-CN" altLang="en-US" dirty="0"/>
              <a:t>优化？</a:t>
            </a:r>
            <a:endParaRPr lang="en-US" altLang="zh-CN" dirty="0"/>
          </a:p>
          <a:p>
            <a:endParaRPr lang="en-US" altLang="zh-CN" dirty="0"/>
          </a:p>
          <a:p>
            <a:r>
              <a:rPr lang="zh-CN" altLang="en-US" dirty="0"/>
              <a:t>使用位运算记录每一行、每一列还剩哪些数没填。</a:t>
            </a:r>
            <a:endParaRPr lang="en-US" altLang="zh-CN" dirty="0"/>
          </a:p>
        </p:txBody>
      </p:sp>
    </p:spTree>
    <p:extLst>
      <p:ext uri="{BB962C8B-B14F-4D97-AF65-F5344CB8AC3E}">
        <p14:creationId xmlns:p14="http://schemas.microsoft.com/office/powerpoint/2010/main" val="30578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hlinkClick r:id="rId2"/>
              </a:rPr>
              <a:t>NOIp2009</a:t>
            </a:r>
            <a:r>
              <a:rPr lang="zh-CN" altLang="en-US" dirty="0">
                <a:hlinkClick r:id="rId2"/>
              </a:rPr>
              <a:t>靶形数独</a:t>
            </a:r>
            <a:endParaRPr lang="zh-CN" altLang="en-US" dirty="0"/>
          </a:p>
        </p:txBody>
      </p:sp>
      <p:sp>
        <p:nvSpPr>
          <p:cNvPr id="3" name="内容占位符 2"/>
          <p:cNvSpPr>
            <a:spLocks noGrp="1"/>
          </p:cNvSpPr>
          <p:nvPr>
            <p:ph idx="1"/>
          </p:nvPr>
        </p:nvSpPr>
        <p:spPr/>
        <p:txBody>
          <a:bodyPr/>
          <a:lstStyle/>
          <a:p>
            <a:r>
              <a:rPr lang="zh-CN" altLang="en-US" dirty="0"/>
              <a:t>如何剪枝？</a:t>
            </a:r>
            <a:endParaRPr lang="en-US" altLang="zh-CN" dirty="0"/>
          </a:p>
          <a:p>
            <a:endParaRPr lang="en-US" altLang="zh-CN" dirty="0"/>
          </a:p>
          <a:p>
            <a:r>
              <a:rPr lang="zh-CN" altLang="en-US" dirty="0"/>
              <a:t>最优性：把剩下的格子填上目前能填的最大的数，不管是否重复，判断能否优于历史最优解。</a:t>
            </a:r>
            <a:endParaRPr lang="en-US" altLang="zh-CN" dirty="0"/>
          </a:p>
          <a:p>
            <a:endParaRPr lang="en-US" altLang="zh-CN" dirty="0"/>
          </a:p>
          <a:p>
            <a:r>
              <a:rPr lang="zh-CN" altLang="en-US" dirty="0"/>
              <a:t>贪心优化：先填可能数字最少的位置。（剪枝早发挥作用）</a:t>
            </a:r>
            <a:endParaRPr lang="en-US" altLang="zh-CN" dirty="0"/>
          </a:p>
          <a:p>
            <a:endParaRPr lang="en-US" altLang="zh-CN" dirty="0"/>
          </a:p>
          <a:p>
            <a:r>
              <a:rPr lang="en-US" altLang="zh-CN" dirty="0"/>
              <a:t>Dancing Links </a:t>
            </a:r>
            <a:r>
              <a:rPr lang="zh-CN" altLang="en-US" dirty="0"/>
              <a:t>可以快速解决数独问题。</a:t>
            </a:r>
          </a:p>
        </p:txBody>
      </p:sp>
    </p:spTree>
    <p:extLst>
      <p:ext uri="{BB962C8B-B14F-4D97-AF65-F5344CB8AC3E}">
        <p14:creationId xmlns:p14="http://schemas.microsoft.com/office/powerpoint/2010/main" val="82160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9F81E-B740-429B-82C2-DD62A5EB85D7}"/>
              </a:ext>
            </a:extLst>
          </p:cNvPr>
          <p:cNvSpPr>
            <a:spLocks noGrp="1"/>
          </p:cNvSpPr>
          <p:nvPr>
            <p:ph type="title"/>
          </p:nvPr>
        </p:nvSpPr>
        <p:spPr/>
        <p:txBody>
          <a:bodyPr/>
          <a:lstStyle/>
          <a:p>
            <a:r>
              <a:rPr lang="en-US" altLang="zh-CN" dirty="0"/>
              <a:t>NOIP </a:t>
            </a:r>
            <a:r>
              <a:rPr lang="zh-CN" altLang="en-US" dirty="0"/>
              <a:t>数的划分</a:t>
            </a:r>
          </a:p>
        </p:txBody>
      </p:sp>
      <p:sp>
        <p:nvSpPr>
          <p:cNvPr id="3" name="内容占位符 2">
            <a:extLst>
              <a:ext uri="{FF2B5EF4-FFF2-40B4-BE49-F238E27FC236}">
                <a16:creationId xmlns:a16="http://schemas.microsoft.com/office/drawing/2014/main" xmlns="" id="{43F2BC5D-CA5C-4948-8873-80E8FE4E68D0}"/>
              </a:ext>
            </a:extLst>
          </p:cNvPr>
          <p:cNvSpPr>
            <a:spLocks noGrp="1"/>
          </p:cNvSpPr>
          <p:nvPr>
            <p:ph idx="1"/>
          </p:nvPr>
        </p:nvSpPr>
        <p:spPr/>
        <p:txBody>
          <a:bodyPr/>
          <a:lstStyle/>
          <a:p>
            <a:r>
              <a:rPr lang="zh-CN" altLang="en-US" dirty="0"/>
              <a:t>将整数</a:t>
            </a:r>
            <a:r>
              <a:rPr lang="en-US" altLang="zh-CN" i="1" dirty="0"/>
              <a:t>n</a:t>
            </a:r>
            <a:r>
              <a:rPr lang="zh-CN" altLang="en-US" dirty="0"/>
              <a:t>分成</a:t>
            </a:r>
            <a:r>
              <a:rPr lang="en-US" altLang="zh-CN" i="1" dirty="0"/>
              <a:t>k</a:t>
            </a:r>
            <a:r>
              <a:rPr lang="zh-CN" altLang="en-US" dirty="0"/>
              <a:t>份，且每份不能为空，任意两个方案不相同</a:t>
            </a:r>
            <a:r>
              <a:rPr lang="en-US" altLang="zh-CN" dirty="0"/>
              <a:t>(</a:t>
            </a:r>
            <a:r>
              <a:rPr lang="zh-CN" altLang="en-US" dirty="0"/>
              <a:t>不考虑顺序</a:t>
            </a:r>
            <a:r>
              <a:rPr lang="en-US" altLang="zh-CN" dirty="0"/>
              <a:t>)</a:t>
            </a:r>
            <a:r>
              <a:rPr lang="zh-CN" altLang="en-US" dirty="0"/>
              <a:t>。</a:t>
            </a:r>
            <a:endParaRPr lang="en-US" altLang="zh-CN" dirty="0"/>
          </a:p>
          <a:p>
            <a:r>
              <a:rPr lang="zh-CN" altLang="en-US" dirty="0"/>
              <a:t>问有多少种不同的分法。</a:t>
            </a:r>
            <a:endParaRPr lang="en-US" altLang="zh-CN" dirty="0"/>
          </a:p>
          <a:p>
            <a:endParaRPr lang="en-US" altLang="zh-CN" dirty="0"/>
          </a:p>
          <a:p>
            <a:r>
              <a:rPr lang="en-US" altLang="zh-CN" dirty="0"/>
              <a:t>6&lt;</a:t>
            </a:r>
            <a:r>
              <a:rPr lang="en-US" altLang="zh-CN" i="1" dirty="0"/>
              <a:t>n</a:t>
            </a:r>
            <a:r>
              <a:rPr lang="en-US" altLang="zh-CN" dirty="0"/>
              <a:t>≤200</a:t>
            </a:r>
            <a:r>
              <a:rPr lang="zh-CN" altLang="en-US" dirty="0"/>
              <a:t>，</a:t>
            </a:r>
            <a:r>
              <a:rPr lang="en-US" altLang="zh-CN" dirty="0"/>
              <a:t>2≤k≤6</a:t>
            </a:r>
            <a:endParaRPr lang="zh-CN" altLang="en-US" dirty="0"/>
          </a:p>
        </p:txBody>
      </p:sp>
    </p:spTree>
    <p:extLst>
      <p:ext uri="{BB962C8B-B14F-4D97-AF65-F5344CB8AC3E}">
        <p14:creationId xmlns:p14="http://schemas.microsoft.com/office/powerpoint/2010/main" val="300597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剪枝</a:t>
            </a:r>
          </a:p>
        </p:txBody>
      </p:sp>
      <p:sp>
        <p:nvSpPr>
          <p:cNvPr id="3" name="内容占位符 2"/>
          <p:cNvSpPr>
            <a:spLocks noGrp="1"/>
          </p:cNvSpPr>
          <p:nvPr>
            <p:ph idx="1"/>
          </p:nvPr>
        </p:nvSpPr>
        <p:spPr/>
        <p:txBody>
          <a:bodyPr>
            <a:normAutofit/>
          </a:bodyPr>
          <a:lstStyle/>
          <a:p>
            <a:r>
              <a:rPr lang="zh-CN" altLang="en-US" dirty="0">
                <a:sym typeface="黑体" charset="-122"/>
              </a:rPr>
              <a:t>可行性剪枝：如果之后的搜索一定没有合法解，那么此搜索以及之后的路径都可以剪掉。</a:t>
            </a:r>
            <a:endParaRPr lang="en-US" altLang="zh-CN" dirty="0">
              <a:sym typeface="黑体" charset="-122"/>
            </a:endParaRPr>
          </a:p>
          <a:p>
            <a:r>
              <a:rPr lang="zh-CN" altLang="en-US" dirty="0">
                <a:sym typeface="黑体" charset="-122"/>
              </a:rPr>
              <a:t>最优性剪枝：如果之后的合法解一定不是最优解，便可减掉。最基本的方法就是判断之后的合法解能不能比当前已知的最优解更好。</a:t>
            </a:r>
            <a:endParaRPr lang="en-US" altLang="zh-CN" dirty="0">
              <a:sym typeface="黑体" charset="-122"/>
            </a:endParaRPr>
          </a:p>
          <a:p>
            <a:endParaRPr lang="en-US" altLang="zh-CN" dirty="0">
              <a:sym typeface="黑体" charset="-122"/>
            </a:endParaRPr>
          </a:p>
          <a:p>
            <a:r>
              <a:rPr lang="zh-CN" altLang="en-US" dirty="0">
                <a:sym typeface="黑体" charset="-122"/>
              </a:rPr>
              <a:t>一般的，最优性剪枝应用更为简单普遍，却非常重要。</a:t>
            </a:r>
            <a:endParaRPr lang="en-US" altLang="zh-CN" dirty="0">
              <a:sym typeface="黑体" charset="-122"/>
            </a:endParaRPr>
          </a:p>
          <a:p>
            <a:r>
              <a:rPr lang="zh-CN" altLang="en-US" dirty="0">
                <a:sym typeface="黑体" charset="-122"/>
              </a:rPr>
              <a:t>根据</a:t>
            </a:r>
            <a:r>
              <a:rPr lang="en-US" altLang="zh-CN" dirty="0">
                <a:sym typeface="黑体" charset="-122"/>
              </a:rPr>
              <a:t>dfs</a:t>
            </a:r>
            <a:r>
              <a:rPr lang="zh-CN" altLang="en-US" dirty="0">
                <a:sym typeface="黑体" charset="-122"/>
              </a:rPr>
              <a:t>一搜到底的特点，我们可以发现在搜索过程中总是找到一个又一个答案来对已有答案更新，好的最优性剪枝可以节省大量的搜索时间。</a:t>
            </a:r>
          </a:p>
        </p:txBody>
      </p:sp>
    </p:spTree>
    <p:extLst>
      <p:ext uri="{BB962C8B-B14F-4D97-AF65-F5344CB8AC3E}">
        <p14:creationId xmlns:p14="http://schemas.microsoft.com/office/powerpoint/2010/main" val="4638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BE2297-9989-4BAD-952C-E496DC0D5DBD}"/>
              </a:ext>
            </a:extLst>
          </p:cNvPr>
          <p:cNvSpPr>
            <a:spLocks noGrp="1"/>
          </p:cNvSpPr>
          <p:nvPr>
            <p:ph type="title"/>
          </p:nvPr>
        </p:nvSpPr>
        <p:spPr/>
        <p:txBody>
          <a:bodyPr/>
          <a:lstStyle/>
          <a:p>
            <a:r>
              <a:rPr lang="en-US" altLang="zh-CN" dirty="0"/>
              <a:t>POJ 2531</a:t>
            </a:r>
            <a:endParaRPr lang="zh-CN" altLang="en-US" dirty="0"/>
          </a:p>
        </p:txBody>
      </p:sp>
      <p:sp>
        <p:nvSpPr>
          <p:cNvPr id="3" name="内容占位符 2">
            <a:extLst>
              <a:ext uri="{FF2B5EF4-FFF2-40B4-BE49-F238E27FC236}">
                <a16:creationId xmlns:a16="http://schemas.microsoft.com/office/drawing/2014/main" xmlns="" id="{72A20CFF-5ADA-49CA-8F4F-DD5659EECABA}"/>
              </a:ext>
            </a:extLst>
          </p:cNvPr>
          <p:cNvSpPr>
            <a:spLocks noGrp="1"/>
          </p:cNvSpPr>
          <p:nvPr>
            <p:ph idx="1"/>
          </p:nvPr>
        </p:nvSpPr>
        <p:spPr/>
        <p:txBody>
          <a:bodyPr/>
          <a:lstStyle/>
          <a:p>
            <a:r>
              <a:rPr lang="zh-CN" altLang="en-US" dirty="0"/>
              <a:t>给出一些点，给出点之间的边权。要求把所有点分成两部分，最大化两部分之间的边权和。</a:t>
            </a:r>
            <a:endParaRPr lang="en-US" altLang="zh-CN" dirty="0"/>
          </a:p>
          <a:p>
            <a:endParaRPr lang="en-US" altLang="zh-CN" dirty="0"/>
          </a:p>
          <a:p>
            <a:r>
              <a:rPr lang="en-US" altLang="zh-CN" dirty="0"/>
              <a:t>N </a:t>
            </a:r>
            <a:r>
              <a:rPr lang="zh-CN" altLang="en-US" dirty="0"/>
              <a:t>≤ </a:t>
            </a:r>
            <a:r>
              <a:rPr lang="en-US" altLang="zh-CN" dirty="0"/>
              <a:t>20</a:t>
            </a:r>
            <a:endParaRPr lang="zh-CN" altLang="en-US" dirty="0"/>
          </a:p>
        </p:txBody>
      </p:sp>
    </p:spTree>
    <p:extLst>
      <p:ext uri="{BB962C8B-B14F-4D97-AF65-F5344CB8AC3E}">
        <p14:creationId xmlns:p14="http://schemas.microsoft.com/office/powerpoint/2010/main" val="282638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BE2297-9989-4BAD-952C-E496DC0D5DBD}"/>
              </a:ext>
            </a:extLst>
          </p:cNvPr>
          <p:cNvSpPr>
            <a:spLocks noGrp="1"/>
          </p:cNvSpPr>
          <p:nvPr>
            <p:ph type="title"/>
          </p:nvPr>
        </p:nvSpPr>
        <p:spPr/>
        <p:txBody>
          <a:bodyPr/>
          <a:lstStyle/>
          <a:p>
            <a:r>
              <a:rPr lang="en-US" altLang="zh-CN" dirty="0"/>
              <a:t>POJ 2531</a:t>
            </a:r>
            <a:endParaRPr lang="zh-CN" altLang="en-US" dirty="0"/>
          </a:p>
        </p:txBody>
      </p:sp>
      <p:sp>
        <p:nvSpPr>
          <p:cNvPr id="3" name="内容占位符 2">
            <a:extLst>
              <a:ext uri="{FF2B5EF4-FFF2-40B4-BE49-F238E27FC236}">
                <a16:creationId xmlns:a16="http://schemas.microsoft.com/office/drawing/2014/main" xmlns="" id="{72A20CFF-5ADA-49CA-8F4F-DD5659EECABA}"/>
              </a:ext>
            </a:extLst>
          </p:cNvPr>
          <p:cNvSpPr>
            <a:spLocks noGrp="1"/>
          </p:cNvSpPr>
          <p:nvPr>
            <p:ph idx="1"/>
          </p:nvPr>
        </p:nvSpPr>
        <p:spPr/>
        <p:txBody>
          <a:bodyPr/>
          <a:lstStyle/>
          <a:p>
            <a:r>
              <a:rPr lang="zh-CN" altLang="en-US" dirty="0"/>
              <a:t>直接搜索的话是枚举每个点在一号组还是二号组。</a:t>
            </a:r>
            <a:endParaRPr lang="en-US" altLang="zh-CN" dirty="0"/>
          </a:p>
          <a:p>
            <a:endParaRPr lang="en-US" altLang="zh-CN" dirty="0"/>
          </a:p>
          <a:p>
            <a:r>
              <a:rPr lang="zh-CN" altLang="en-US" dirty="0"/>
              <a:t>剪枝：将未枚举点的边权全部加起来，再加上当前已有的边权，如果还是不如已有最优方案大，那么就不用搜索了。</a:t>
            </a:r>
            <a:endParaRPr lang="en-US" altLang="zh-CN" dirty="0"/>
          </a:p>
          <a:p>
            <a:r>
              <a:rPr lang="zh-CN" altLang="en-US" dirty="0"/>
              <a:t>可能没用的剪枝：如果当前存在一个点，和她同组的点之间的边的边权和大于它的所有边的边权和的一半，那么就不用继续搜索了，在当前基础上一定构造不出最优解。</a:t>
            </a:r>
            <a:endParaRPr lang="en-US" altLang="zh-CN" dirty="0"/>
          </a:p>
          <a:p>
            <a:endParaRPr lang="en-US" altLang="zh-CN" dirty="0"/>
          </a:p>
          <a:p>
            <a:r>
              <a:rPr lang="zh-CN" altLang="en-US" dirty="0"/>
              <a:t>这个搜索框架有没有可以优化的地方？</a:t>
            </a:r>
          </a:p>
        </p:txBody>
      </p:sp>
    </p:spTree>
    <p:extLst>
      <p:ext uri="{BB962C8B-B14F-4D97-AF65-F5344CB8AC3E}">
        <p14:creationId xmlns:p14="http://schemas.microsoft.com/office/powerpoint/2010/main" val="79926847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TM02892315[[fn=丝状]]</Template>
  <TotalTime>1877</TotalTime>
  <Words>2868</Words>
  <Application>Microsoft Office PowerPoint</Application>
  <PresentationFormat>自定义</PresentationFormat>
  <Paragraphs>260</Paragraphs>
  <Slides>51</Slides>
  <Notes>0</Notes>
  <HiddenSlides>0</HiddenSlides>
  <MMClips>0</MMClips>
  <ScaleCrop>false</ScaleCrop>
  <HeadingPairs>
    <vt:vector size="4" baseType="variant">
      <vt:variant>
        <vt:lpstr>主题</vt:lpstr>
      </vt:variant>
      <vt:variant>
        <vt:i4>2</vt:i4>
      </vt:variant>
      <vt:variant>
        <vt:lpstr>幻灯片标题</vt:lpstr>
      </vt:variant>
      <vt:variant>
        <vt:i4>51</vt:i4>
      </vt:variant>
    </vt:vector>
  </HeadingPairs>
  <TitlesOfParts>
    <vt:vector size="53" baseType="lpstr">
      <vt:lpstr>HDOfficeLightV0</vt:lpstr>
      <vt:lpstr>离子</vt:lpstr>
      <vt:lpstr>搜索</vt:lpstr>
      <vt:lpstr>搜索</vt:lpstr>
      <vt:lpstr>搜索</vt:lpstr>
      <vt:lpstr>深度优先搜索</vt:lpstr>
      <vt:lpstr>深度优先搜索</vt:lpstr>
      <vt:lpstr>NOIP 数的划分</vt:lpstr>
      <vt:lpstr>剪枝</vt:lpstr>
      <vt:lpstr>POJ 2531</vt:lpstr>
      <vt:lpstr>POJ 2531</vt:lpstr>
      <vt:lpstr>POJ 2531</vt:lpstr>
      <vt:lpstr>深度优先搜索</vt:lpstr>
      <vt:lpstr>POJ 3134</vt:lpstr>
      <vt:lpstr>POJ 3134</vt:lpstr>
      <vt:lpstr>深度优先搜索</vt:lpstr>
      <vt:lpstr>深度优先搜索</vt:lpstr>
      <vt:lpstr>POJ 3460</vt:lpstr>
      <vt:lpstr>POJ 3460</vt:lpstr>
      <vt:lpstr>宽度优先搜索</vt:lpstr>
      <vt:lpstr>宽度优先搜索</vt:lpstr>
      <vt:lpstr>双向bfs</vt:lpstr>
      <vt:lpstr>双向bfs</vt:lpstr>
      <vt:lpstr>双向bfs</vt:lpstr>
      <vt:lpstr>启发式搜索</vt:lpstr>
      <vt:lpstr>启发式搜索</vt:lpstr>
      <vt:lpstr>启发式搜索</vt:lpstr>
      <vt:lpstr>启发式搜索</vt:lpstr>
      <vt:lpstr>搜索题目集合</vt:lpstr>
      <vt:lpstr>NOIp2003 传染病防治</vt:lpstr>
      <vt:lpstr>NOIp2002 字串变换</vt:lpstr>
      <vt:lpstr>POJ 1011 Sticks</vt:lpstr>
      <vt:lpstr>POJ 1011 Sticks</vt:lpstr>
      <vt:lpstr>强力剪枝</vt:lpstr>
      <vt:lpstr>POJ 2449</vt:lpstr>
      <vt:lpstr>POJ 2449</vt:lpstr>
      <vt:lpstr>POJ 2449</vt:lpstr>
      <vt:lpstr>POJ 1084 </vt:lpstr>
      <vt:lpstr>POJ 1084 </vt:lpstr>
      <vt:lpstr>POJ 1084 </vt:lpstr>
      <vt:lpstr>POJ 1084 </vt:lpstr>
      <vt:lpstr>NOIp2015 斗地主</vt:lpstr>
      <vt:lpstr>NOIp2015 斗地主</vt:lpstr>
      <vt:lpstr>POJ 1190</vt:lpstr>
      <vt:lpstr>从上往下做</vt:lpstr>
      <vt:lpstr>从下往上做</vt:lpstr>
      <vt:lpstr>POJ 4007</vt:lpstr>
      <vt:lpstr>POJ 4007</vt:lpstr>
      <vt:lpstr>NOIp2002矩形覆盖</vt:lpstr>
      <vt:lpstr>NOIp2011 Mayan游戏</vt:lpstr>
      <vt:lpstr>NOIp2011 Mayan游戏</vt:lpstr>
      <vt:lpstr>NOIp2009靶形数独</vt:lpstr>
      <vt:lpstr>NOIp2009靶形数独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梁浩</dc:creator>
  <cp:lastModifiedBy>sjzez</cp:lastModifiedBy>
  <cp:revision>50</cp:revision>
  <dcterms:created xsi:type="dcterms:W3CDTF">2017-08-03T23:25:56Z</dcterms:created>
  <dcterms:modified xsi:type="dcterms:W3CDTF">2019-02-11T08:50:10Z</dcterms:modified>
</cp:coreProperties>
</file>