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8"/>
  </p:notesMasterIdLst>
  <p:sldIdLst>
    <p:sldId id="256" r:id="rId2"/>
    <p:sldId id="257" r:id="rId3"/>
    <p:sldId id="258" r:id="rId4"/>
    <p:sldId id="259" r:id="rId5"/>
    <p:sldId id="277" r:id="rId6"/>
    <p:sldId id="351" r:id="rId7"/>
    <p:sldId id="352" r:id="rId8"/>
    <p:sldId id="321" r:id="rId9"/>
    <p:sldId id="322" r:id="rId10"/>
    <p:sldId id="330" r:id="rId11"/>
    <p:sldId id="331" r:id="rId12"/>
    <p:sldId id="275" r:id="rId13"/>
    <p:sldId id="359" r:id="rId14"/>
    <p:sldId id="360" r:id="rId15"/>
    <p:sldId id="361" r:id="rId16"/>
    <p:sldId id="278" r:id="rId17"/>
    <p:sldId id="347" r:id="rId18"/>
    <p:sldId id="348" r:id="rId19"/>
    <p:sldId id="326" r:id="rId20"/>
    <p:sldId id="327" r:id="rId21"/>
    <p:sldId id="292" r:id="rId22"/>
    <p:sldId id="304" r:id="rId23"/>
    <p:sldId id="279" r:id="rId24"/>
    <p:sldId id="357" r:id="rId25"/>
    <p:sldId id="358" r:id="rId26"/>
    <p:sldId id="291" r:id="rId27"/>
    <p:sldId id="303" r:id="rId28"/>
    <p:sldId id="285" r:id="rId29"/>
    <p:sldId id="349" r:id="rId30"/>
    <p:sldId id="350" r:id="rId31"/>
    <p:sldId id="323" r:id="rId32"/>
    <p:sldId id="325" r:id="rId33"/>
    <p:sldId id="353" r:id="rId34"/>
    <p:sldId id="354" r:id="rId35"/>
    <p:sldId id="288" r:id="rId36"/>
    <p:sldId id="345" r:id="rId37"/>
    <p:sldId id="346" r:id="rId38"/>
    <p:sldId id="342" r:id="rId39"/>
    <p:sldId id="343" r:id="rId40"/>
    <p:sldId id="260" r:id="rId41"/>
    <p:sldId id="290" r:id="rId42"/>
    <p:sldId id="261" r:id="rId43"/>
    <p:sldId id="328" r:id="rId44"/>
    <p:sldId id="329" r:id="rId45"/>
    <p:sldId id="335" r:id="rId46"/>
    <p:sldId id="336" r:id="rId47"/>
    <p:sldId id="355" r:id="rId48"/>
    <p:sldId id="356" r:id="rId49"/>
    <p:sldId id="337" r:id="rId50"/>
    <p:sldId id="338" r:id="rId51"/>
    <p:sldId id="344" r:id="rId52"/>
    <p:sldId id="264" r:id="rId53"/>
    <p:sldId id="316" r:id="rId54"/>
    <p:sldId id="332" r:id="rId55"/>
    <p:sldId id="334" r:id="rId56"/>
    <p:sldId id="363" r:id="rId57"/>
    <p:sldId id="364" r:id="rId58"/>
    <p:sldId id="367" r:id="rId59"/>
    <p:sldId id="368" r:id="rId60"/>
    <p:sldId id="298" r:id="rId61"/>
    <p:sldId id="289" r:id="rId62"/>
    <p:sldId id="307" r:id="rId63"/>
    <p:sldId id="299" r:id="rId64"/>
    <p:sldId id="362" r:id="rId65"/>
    <p:sldId id="341" r:id="rId66"/>
    <p:sldId id="26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2005" autoAdjust="0"/>
  </p:normalViewPr>
  <p:slideViewPr>
    <p:cSldViewPr snapToGrid="0">
      <p:cViewPr varScale="1">
        <p:scale>
          <a:sx n="61" d="100"/>
          <a:sy n="61" d="100"/>
        </p:scale>
        <p:origin x="7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8D83C-CA09-4B10-9809-8F6849E762D0}"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922E4-FD69-4D20-9C6A-5E3A2CEB51F9}" type="slidenum">
              <a:rPr lang="zh-CN" altLang="en-US" smtClean="0"/>
              <a:t>‹#›</a:t>
            </a:fld>
            <a:endParaRPr lang="zh-CN" altLang="en-US"/>
          </a:p>
        </p:txBody>
      </p:sp>
    </p:spTree>
    <p:extLst>
      <p:ext uri="{BB962C8B-B14F-4D97-AF65-F5344CB8AC3E}">
        <p14:creationId xmlns:p14="http://schemas.microsoft.com/office/powerpoint/2010/main" val="204499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4 4</a:t>
            </a:r>
            <a:br>
              <a:rPr lang="en-US" altLang="zh-CN" dirty="0"/>
            </a:br>
            <a:r>
              <a:rPr lang="en-US" altLang="zh-CN" dirty="0"/>
              <a:t>1 2</a:t>
            </a:r>
            <a:br>
              <a:rPr lang="en-US" altLang="zh-CN" dirty="0"/>
            </a:br>
            <a:r>
              <a:rPr lang="en-US" altLang="zh-CN" dirty="0"/>
              <a:t>2 3</a:t>
            </a:r>
            <a:br>
              <a:rPr lang="en-US" altLang="zh-CN" dirty="0"/>
            </a:br>
            <a:r>
              <a:rPr lang="en-US" altLang="zh-CN" dirty="0"/>
              <a:t>3 4</a:t>
            </a:r>
            <a:br>
              <a:rPr lang="en-US" altLang="zh-CN" dirty="0"/>
            </a:br>
            <a:r>
              <a:rPr lang="en-US" altLang="zh-CN" dirty="0"/>
              <a:t>4 2</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6</a:t>
            </a:fld>
            <a:endParaRPr lang="zh-CN" altLang="en-US"/>
          </a:p>
        </p:txBody>
      </p:sp>
    </p:spTree>
    <p:extLst>
      <p:ext uri="{BB962C8B-B14F-4D97-AF65-F5344CB8AC3E}">
        <p14:creationId xmlns:p14="http://schemas.microsoft.com/office/powerpoint/2010/main" val="225511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20</a:t>
            </a:fld>
            <a:endParaRPr lang="zh-CN" altLang="en-US"/>
          </a:p>
        </p:txBody>
      </p:sp>
    </p:spTree>
    <p:extLst>
      <p:ext uri="{BB962C8B-B14F-4D97-AF65-F5344CB8AC3E}">
        <p14:creationId xmlns:p14="http://schemas.microsoft.com/office/powerpoint/2010/main" val="21129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24</a:t>
            </a:fld>
            <a:endParaRPr lang="zh-CN" altLang="en-US"/>
          </a:p>
        </p:txBody>
      </p:sp>
    </p:spTree>
    <p:extLst>
      <p:ext uri="{BB962C8B-B14F-4D97-AF65-F5344CB8AC3E}">
        <p14:creationId xmlns:p14="http://schemas.microsoft.com/office/powerpoint/2010/main" val="221479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25</a:t>
            </a:fld>
            <a:endParaRPr lang="zh-CN" altLang="en-US"/>
          </a:p>
        </p:txBody>
      </p:sp>
    </p:spTree>
    <p:extLst>
      <p:ext uri="{BB962C8B-B14F-4D97-AF65-F5344CB8AC3E}">
        <p14:creationId xmlns:p14="http://schemas.microsoft.com/office/powerpoint/2010/main" val="195902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3 3</a:t>
            </a:r>
          </a:p>
          <a:p>
            <a:r>
              <a:rPr lang="en-US" altLang="zh-CN" dirty="0"/>
              <a:t>WBW</a:t>
            </a:r>
          </a:p>
          <a:p>
            <a:r>
              <a:rPr lang="en-US" altLang="zh-CN" dirty="0"/>
              <a:t>BWB</a:t>
            </a:r>
          </a:p>
          <a:p>
            <a:r>
              <a:rPr lang="en-US" altLang="zh-CN" dirty="0"/>
              <a:t>WBW</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29</a:t>
            </a:fld>
            <a:endParaRPr lang="zh-CN" altLang="en-US"/>
          </a:p>
        </p:txBody>
      </p:sp>
    </p:spTree>
    <p:extLst>
      <p:ext uri="{BB962C8B-B14F-4D97-AF65-F5344CB8AC3E}">
        <p14:creationId xmlns:p14="http://schemas.microsoft.com/office/powerpoint/2010/main" val="284519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30</a:t>
            </a:fld>
            <a:endParaRPr lang="zh-CN" altLang="en-US"/>
          </a:p>
        </p:txBody>
      </p:sp>
    </p:spTree>
    <p:extLst>
      <p:ext uri="{BB962C8B-B14F-4D97-AF65-F5344CB8AC3E}">
        <p14:creationId xmlns:p14="http://schemas.microsoft.com/office/powerpoint/2010/main" val="197960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"B.B", </a:t>
            </a:r>
          </a:p>
          <a:p>
            <a:r>
              <a:rPr lang="en-US" altLang="zh-CN"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"B.B“ 3</a:t>
            </a:r>
          </a:p>
          <a:p>
            <a:endParaRPr lang="en-US" altLang="zh-CN" dirty="0"/>
          </a:p>
          <a:p>
            <a:r>
              <a:rPr lang="en-US" altLang="zh-CN" sz="1200" b="0" i="0" kern="1200" dirty="0">
                <a:solidFill>
                  <a:schemeClr val="tx1"/>
                </a:solidFill>
                <a:effectLst/>
                <a:latin typeface="+mn-lt"/>
                <a:ea typeface="+mn-ea"/>
                <a:cs typeface="+mn-cs"/>
              </a:rPr>
              <a:t>"B.X...............", </a:t>
            </a:r>
          </a:p>
          <a:p>
            <a:r>
              <a:rPr lang="en-US" altLang="zh-CN" sz="1200" b="0" i="0" kern="1200" dirty="0">
                <a:solidFill>
                  <a:schemeClr val="tx1"/>
                </a:solidFill>
                <a:effectLst/>
                <a:latin typeface="+mn-lt"/>
                <a:ea typeface="+mn-ea"/>
                <a:cs typeface="+mn-cs"/>
              </a:rPr>
              <a:t>"..X..XXXXXXXXXX..B", </a:t>
            </a:r>
          </a:p>
          <a:p>
            <a:r>
              <a:rPr lang="en-US" altLang="zh-CN" sz="1200" b="0" i="0" kern="1200" dirty="0">
                <a:solidFill>
                  <a:schemeClr val="tx1"/>
                </a:solidFill>
                <a:effectLst/>
                <a:latin typeface="+mn-lt"/>
                <a:ea typeface="+mn-ea"/>
                <a:cs typeface="+mn-cs"/>
              </a:rPr>
              <a:t>"B.X..X........X...", </a:t>
            </a:r>
          </a:p>
          <a:p>
            <a:r>
              <a:rPr lang="en-US" altLang="zh-CN" sz="1200" b="0" i="0" kern="1200" dirty="0">
                <a:solidFill>
                  <a:schemeClr val="tx1"/>
                </a:solidFill>
                <a:effectLst/>
                <a:latin typeface="+mn-lt"/>
                <a:ea typeface="+mn-ea"/>
                <a:cs typeface="+mn-cs"/>
              </a:rPr>
              <a:t>".....X........X...",</a:t>
            </a:r>
          </a:p>
          <a:p>
            <a:r>
              <a:rPr lang="en-US" altLang="zh-CN" sz="1200" b="0" i="0" kern="1200" dirty="0">
                <a:solidFill>
                  <a:schemeClr val="tx1"/>
                </a:solidFill>
                <a:effectLst/>
                <a:latin typeface="+mn-lt"/>
                <a:ea typeface="+mn-ea"/>
                <a:cs typeface="+mn-cs"/>
              </a:rPr>
              <a:t>"..XXXX........X..B“</a:t>
            </a:r>
          </a:p>
          <a:p>
            <a:r>
              <a:rPr lang="en-US" altLang="zh-CN" sz="1200" b="0" i="0" kern="1200" dirty="0">
                <a:solidFill>
                  <a:schemeClr val="tx1"/>
                </a:solidFill>
                <a:effectLst/>
                <a:latin typeface="+mn-lt"/>
                <a:ea typeface="+mn-ea"/>
                <a:cs typeface="+mn-cs"/>
              </a:rPr>
              <a:t>7</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"B..........XXXX..B", "..........X.......", "....XXXXXX........", "..........XX......", "B............XX..B", "..................“ 15</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31</a:t>
            </a:fld>
            <a:endParaRPr lang="zh-CN" altLang="en-US"/>
          </a:p>
        </p:txBody>
      </p:sp>
    </p:spTree>
    <p:extLst>
      <p:ext uri="{BB962C8B-B14F-4D97-AF65-F5344CB8AC3E}">
        <p14:creationId xmlns:p14="http://schemas.microsoft.com/office/powerpoint/2010/main" val="292631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32</a:t>
            </a:fld>
            <a:endParaRPr lang="zh-CN" altLang="en-US"/>
          </a:p>
        </p:txBody>
      </p:sp>
    </p:spTree>
    <p:extLst>
      <p:ext uri="{BB962C8B-B14F-4D97-AF65-F5344CB8AC3E}">
        <p14:creationId xmlns:p14="http://schemas.microsoft.com/office/powerpoint/2010/main" val="147230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10 8 2</a:t>
            </a:r>
            <a:br>
              <a:rPr lang="en-US" altLang="zh-CN" dirty="0"/>
            </a:br>
            <a:r>
              <a:rPr lang="en-US" altLang="zh-CN" dirty="0"/>
              <a:t>1110111110</a:t>
            </a:r>
            <a:br>
              <a:rPr lang="en-US" altLang="zh-CN" dirty="0"/>
            </a:br>
            <a:r>
              <a:rPr lang="en-US" altLang="zh-CN" dirty="0"/>
              <a:t>3 5</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33</a:t>
            </a:fld>
            <a:endParaRPr lang="zh-CN" altLang="en-US"/>
          </a:p>
        </p:txBody>
      </p:sp>
    </p:spTree>
    <p:extLst>
      <p:ext uri="{BB962C8B-B14F-4D97-AF65-F5344CB8AC3E}">
        <p14:creationId xmlns:p14="http://schemas.microsoft.com/office/powerpoint/2010/main" val="3778424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34</a:t>
            </a:fld>
            <a:endParaRPr lang="zh-CN" altLang="en-US"/>
          </a:p>
        </p:txBody>
      </p:sp>
    </p:spTree>
    <p:extLst>
      <p:ext uri="{BB962C8B-B14F-4D97-AF65-F5344CB8AC3E}">
        <p14:creationId xmlns:p14="http://schemas.microsoft.com/office/powerpoint/2010/main" val="2416226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4 5</a:t>
            </a:r>
            <a:br>
              <a:rPr lang="en-US" altLang="zh-CN" dirty="0"/>
            </a:br>
            <a:r>
              <a:rPr lang="en-US" altLang="zh-CN" dirty="0"/>
              <a:t>1 2</a:t>
            </a:r>
            <a:br>
              <a:rPr lang="en-US" altLang="zh-CN" dirty="0"/>
            </a:br>
            <a:r>
              <a:rPr lang="en-US" altLang="zh-CN" dirty="0"/>
              <a:t>2 3</a:t>
            </a:r>
            <a:br>
              <a:rPr lang="en-US" altLang="zh-CN" dirty="0"/>
            </a:br>
            <a:r>
              <a:rPr lang="en-US" altLang="zh-CN" dirty="0"/>
              <a:t>3 4</a:t>
            </a:r>
            <a:br>
              <a:rPr lang="en-US" altLang="zh-CN" dirty="0"/>
            </a:br>
            <a:r>
              <a:rPr lang="en-US" altLang="zh-CN" dirty="0"/>
              <a:t>4 1</a:t>
            </a:r>
            <a:br>
              <a:rPr lang="en-US" altLang="zh-CN" dirty="0"/>
            </a:br>
            <a:r>
              <a:rPr lang="en-US" altLang="zh-CN" dirty="0"/>
              <a:t>1 3</a:t>
            </a:r>
          </a:p>
          <a:p>
            <a:r>
              <a:rPr lang="en-US" altLang="zh-CN" dirty="0"/>
              <a:t>Answer: (1 3)</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36</a:t>
            </a:fld>
            <a:endParaRPr lang="zh-CN" altLang="en-US"/>
          </a:p>
        </p:txBody>
      </p:sp>
    </p:spTree>
    <p:extLst>
      <p:ext uri="{BB962C8B-B14F-4D97-AF65-F5344CB8AC3E}">
        <p14:creationId xmlns:p14="http://schemas.microsoft.com/office/powerpoint/2010/main" val="313664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7</a:t>
            </a:fld>
            <a:endParaRPr lang="zh-CN" altLang="en-US"/>
          </a:p>
        </p:txBody>
      </p:sp>
    </p:spTree>
    <p:extLst>
      <p:ext uri="{BB962C8B-B14F-4D97-AF65-F5344CB8AC3E}">
        <p14:creationId xmlns:p14="http://schemas.microsoft.com/office/powerpoint/2010/main" val="3627385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37</a:t>
            </a:fld>
            <a:endParaRPr lang="zh-CN" altLang="en-US"/>
          </a:p>
        </p:txBody>
      </p:sp>
    </p:spTree>
    <p:extLst>
      <p:ext uri="{BB962C8B-B14F-4D97-AF65-F5344CB8AC3E}">
        <p14:creationId xmlns:p14="http://schemas.microsoft.com/office/powerpoint/2010/main" val="3362187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(0,0) (4,0)</a:t>
            </a:r>
          </a:p>
          <a:p>
            <a:r>
              <a:rPr lang="en-US" altLang="zh-CN" dirty="0"/>
              <a:t>B: (2,2) (1,-1)</a:t>
            </a:r>
          </a:p>
          <a:p>
            <a:r>
              <a:rPr lang="en-US" altLang="zh-CN" dirty="0"/>
              <a:t>R = 1</a:t>
            </a:r>
          </a:p>
          <a:p>
            <a:r>
              <a:rPr lang="en-US" altLang="zh-CN" dirty="0"/>
              <a:t>Ans = 3*</a:t>
            </a:r>
            <a:r>
              <a:rPr lang="en-US" altLang="zh-CN" dirty="0" err="1"/>
              <a:t>pai</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38</a:t>
            </a:fld>
            <a:endParaRPr lang="zh-CN" altLang="en-US"/>
          </a:p>
        </p:txBody>
      </p:sp>
    </p:spTree>
    <p:extLst>
      <p:ext uri="{BB962C8B-B14F-4D97-AF65-F5344CB8AC3E}">
        <p14:creationId xmlns:p14="http://schemas.microsoft.com/office/powerpoint/2010/main" val="2491263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39</a:t>
            </a:fld>
            <a:endParaRPr lang="zh-CN" altLang="en-US"/>
          </a:p>
        </p:txBody>
      </p:sp>
    </p:spTree>
    <p:extLst>
      <p:ext uri="{BB962C8B-B14F-4D97-AF65-F5344CB8AC3E}">
        <p14:creationId xmlns:p14="http://schemas.microsoft.com/office/powerpoint/2010/main" val="205329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0-&gt;1-&gt;2</a:t>
            </a:r>
          </a:p>
          <a:p>
            <a:r>
              <a:rPr lang="en-US" altLang="zh-CN" sz="1200" b="0" i="0" kern="1200" dirty="0">
                <a:solidFill>
                  <a:schemeClr val="tx1"/>
                </a:solidFill>
                <a:effectLst/>
                <a:latin typeface="+mn-lt"/>
                <a:ea typeface="+mn-ea"/>
                <a:cs typeface="+mn-cs"/>
              </a:rPr>
              <a:t>0</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0-&gt;0,1</a:t>
            </a:r>
          </a:p>
          <a:p>
            <a:r>
              <a:rPr lang="en-US" altLang="zh-CN" sz="1200" b="0" i="0" kern="1200" dirty="0">
                <a:solidFill>
                  <a:schemeClr val="tx1"/>
                </a:solidFill>
                <a:effectLst/>
                <a:latin typeface="+mn-lt"/>
                <a:ea typeface="+mn-ea"/>
                <a:cs typeface="+mn-cs"/>
              </a:rPr>
              <a:t>1-&gt;2</a:t>
            </a:r>
          </a:p>
          <a:p>
            <a:r>
              <a:rPr lang="en-US" altLang="zh-CN" sz="1200" b="0" i="0" kern="1200" dirty="0">
                <a:solidFill>
                  <a:schemeClr val="tx1"/>
                </a:solidFill>
                <a:effectLst/>
                <a:latin typeface="+mn-lt"/>
                <a:ea typeface="+mn-ea"/>
                <a:cs typeface="+mn-cs"/>
              </a:rPr>
              <a:t>2-&gt;0</a:t>
            </a:r>
          </a:p>
          <a:p>
            <a:r>
              <a:rPr lang="en-US" altLang="zh-CN" sz="1200" b="0" i="0" kern="1200" dirty="0">
                <a:solidFill>
                  <a:schemeClr val="tx1"/>
                </a:solidFill>
                <a:effectLst/>
                <a:latin typeface="+mn-lt"/>
                <a:ea typeface="+mn-ea"/>
                <a:cs typeface="+mn-cs"/>
              </a:rPr>
              <a:t>2</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0-&gt;1</a:t>
            </a:r>
          </a:p>
          <a:p>
            <a:r>
              <a:rPr lang="en-US" altLang="zh-CN" sz="1200" b="0" i="0" kern="1200" dirty="0">
                <a:solidFill>
                  <a:schemeClr val="tx1"/>
                </a:solidFill>
                <a:effectLst/>
                <a:latin typeface="+mn-lt"/>
                <a:ea typeface="+mn-ea"/>
                <a:cs typeface="+mn-cs"/>
              </a:rPr>
              <a:t>2-&gt;3</a:t>
            </a:r>
          </a:p>
          <a:p>
            <a:r>
              <a:rPr lang="en-US" altLang="zh-CN" sz="1200" b="0" i="0" kern="1200" dirty="0">
                <a:solidFill>
                  <a:schemeClr val="tx1"/>
                </a:solidFill>
                <a:effectLst/>
                <a:latin typeface="+mn-lt"/>
                <a:ea typeface="+mn-ea"/>
                <a:cs typeface="+mn-cs"/>
              </a:rPr>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43</a:t>
            </a:fld>
            <a:endParaRPr lang="zh-CN" altLang="en-US"/>
          </a:p>
        </p:txBody>
      </p:sp>
    </p:spTree>
    <p:extLst>
      <p:ext uri="{BB962C8B-B14F-4D97-AF65-F5344CB8AC3E}">
        <p14:creationId xmlns:p14="http://schemas.microsoft.com/office/powerpoint/2010/main" val="1746137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44</a:t>
            </a:fld>
            <a:endParaRPr lang="zh-CN" altLang="en-US"/>
          </a:p>
        </p:txBody>
      </p:sp>
    </p:spTree>
    <p:extLst>
      <p:ext uri="{BB962C8B-B14F-4D97-AF65-F5344CB8AC3E}">
        <p14:creationId xmlns:p14="http://schemas.microsoft.com/office/powerpoint/2010/main" val="652861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3-&gt;1,2-&gt;4</a:t>
            </a:r>
          </a:p>
          <a:p>
            <a:r>
              <a:rPr lang="en-US" altLang="zh-CN" dirty="0"/>
              <a:t>1,2,3,4=&gt;2,3,1,4</a:t>
            </a:r>
          </a:p>
        </p:txBody>
      </p:sp>
      <p:sp>
        <p:nvSpPr>
          <p:cNvPr id="4" name="灯片编号占位符 3"/>
          <p:cNvSpPr>
            <a:spLocks noGrp="1"/>
          </p:cNvSpPr>
          <p:nvPr>
            <p:ph type="sldNum" sz="quarter" idx="5"/>
          </p:nvPr>
        </p:nvSpPr>
        <p:spPr/>
        <p:txBody>
          <a:bodyPr/>
          <a:lstStyle/>
          <a:p>
            <a:fld id="{B95922E4-FD69-4D20-9C6A-5E3A2CEB51F9}" type="slidenum">
              <a:rPr lang="zh-CN" altLang="en-US" smtClean="0"/>
              <a:t>45</a:t>
            </a:fld>
            <a:endParaRPr lang="zh-CN" altLang="en-US"/>
          </a:p>
        </p:txBody>
      </p:sp>
    </p:spTree>
    <p:extLst>
      <p:ext uri="{BB962C8B-B14F-4D97-AF65-F5344CB8AC3E}">
        <p14:creationId xmlns:p14="http://schemas.microsoft.com/office/powerpoint/2010/main" val="101281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46</a:t>
            </a:fld>
            <a:endParaRPr lang="zh-CN" altLang="en-US"/>
          </a:p>
        </p:txBody>
      </p:sp>
    </p:spTree>
    <p:extLst>
      <p:ext uri="{BB962C8B-B14F-4D97-AF65-F5344CB8AC3E}">
        <p14:creationId xmlns:p14="http://schemas.microsoft.com/office/powerpoint/2010/main" val="2802108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4 4</a:t>
            </a:r>
            <a:br>
              <a:rPr lang="en-US" altLang="zh-CN" dirty="0"/>
            </a:br>
            <a:r>
              <a:rPr lang="en-US" altLang="zh-CN" dirty="0"/>
              <a:t>1 2 -10 3</a:t>
            </a:r>
            <a:br>
              <a:rPr lang="en-US" altLang="zh-CN" dirty="0"/>
            </a:br>
            <a:r>
              <a:rPr lang="en-US" altLang="zh-CN" dirty="0"/>
              <a:t>1 3 1 -10</a:t>
            </a:r>
            <a:br>
              <a:rPr lang="en-US" altLang="zh-CN" dirty="0"/>
            </a:br>
            <a:r>
              <a:rPr lang="en-US" altLang="zh-CN" dirty="0"/>
              <a:t>2 4 -10 -1</a:t>
            </a:r>
            <a:br>
              <a:rPr lang="en-US" altLang="zh-CN" dirty="0"/>
            </a:br>
            <a:r>
              <a:rPr lang="en-US" altLang="zh-CN" dirty="0"/>
              <a:t>3 4 0 -3</a:t>
            </a:r>
          </a:p>
          <a:p>
            <a:r>
              <a:rPr lang="en-US" altLang="zh-CN" dirty="0"/>
              <a:t>4</a:t>
            </a:r>
          </a:p>
          <a:p>
            <a:r>
              <a:rPr lang="en-US" altLang="zh-CN" dirty="0"/>
              <a:t>1-&gt;3-&gt;4-&gt;2-&gt;1</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47</a:t>
            </a:fld>
            <a:endParaRPr lang="zh-CN" altLang="en-US"/>
          </a:p>
        </p:txBody>
      </p:sp>
    </p:spTree>
    <p:extLst>
      <p:ext uri="{BB962C8B-B14F-4D97-AF65-F5344CB8AC3E}">
        <p14:creationId xmlns:p14="http://schemas.microsoft.com/office/powerpoint/2010/main" val="1477357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48</a:t>
            </a:fld>
            <a:endParaRPr lang="zh-CN" altLang="en-US"/>
          </a:p>
        </p:txBody>
      </p:sp>
    </p:spTree>
    <p:extLst>
      <p:ext uri="{BB962C8B-B14F-4D97-AF65-F5344CB8AC3E}">
        <p14:creationId xmlns:p14="http://schemas.microsoft.com/office/powerpoint/2010/main" val="241893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3,1-&gt;2. 3</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49</a:t>
            </a:fld>
            <a:endParaRPr lang="zh-CN" altLang="en-US"/>
          </a:p>
        </p:txBody>
      </p:sp>
    </p:spTree>
    <p:extLst>
      <p:ext uri="{BB962C8B-B14F-4D97-AF65-F5344CB8AC3E}">
        <p14:creationId xmlns:p14="http://schemas.microsoft.com/office/powerpoint/2010/main" val="315429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(0-1-2-3-4-0) k = 1. answer = 2.</a:t>
            </a:r>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10</a:t>
            </a:fld>
            <a:endParaRPr lang="zh-CN" altLang="en-US"/>
          </a:p>
        </p:txBody>
      </p:sp>
    </p:spTree>
    <p:extLst>
      <p:ext uri="{BB962C8B-B14F-4D97-AF65-F5344CB8AC3E}">
        <p14:creationId xmlns:p14="http://schemas.microsoft.com/office/powerpoint/2010/main" val="3347674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50</a:t>
            </a:fld>
            <a:endParaRPr lang="zh-CN" altLang="en-US"/>
          </a:p>
        </p:txBody>
      </p:sp>
    </p:spTree>
    <p:extLst>
      <p:ext uri="{BB962C8B-B14F-4D97-AF65-F5344CB8AC3E}">
        <p14:creationId xmlns:p14="http://schemas.microsoft.com/office/powerpoint/2010/main" val="1447238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(1,2,1)</a:t>
            </a:r>
          </a:p>
          <a:p>
            <a:r>
              <a:rPr lang="en-US" altLang="zh-CN" dirty="0"/>
              <a:t>(4,3,5)</a:t>
            </a:r>
          </a:p>
          <a:p>
            <a:r>
              <a:rPr lang="en-US" altLang="zh-CN" dirty="0"/>
              <a:t>(3,1,2)</a:t>
            </a:r>
          </a:p>
          <a:p>
            <a:r>
              <a:rPr lang="en-US" altLang="zh-CN" dirty="0"/>
              <a:t>1</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54</a:t>
            </a:fld>
            <a:endParaRPr lang="zh-CN" altLang="en-US"/>
          </a:p>
        </p:txBody>
      </p:sp>
    </p:spTree>
    <p:extLst>
      <p:ext uri="{BB962C8B-B14F-4D97-AF65-F5344CB8AC3E}">
        <p14:creationId xmlns:p14="http://schemas.microsoft.com/office/powerpoint/2010/main" val="209756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55</a:t>
            </a:fld>
            <a:endParaRPr lang="zh-CN" altLang="en-US"/>
          </a:p>
        </p:txBody>
      </p:sp>
    </p:spTree>
    <p:extLst>
      <p:ext uri="{BB962C8B-B14F-4D97-AF65-F5344CB8AC3E}">
        <p14:creationId xmlns:p14="http://schemas.microsoft.com/office/powerpoint/2010/main" val="1315127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YYY</a:t>
            </a:r>
          </a:p>
          <a:p>
            <a:r>
              <a:rPr lang="en-US" altLang="zh-CN" dirty="0"/>
              <a:t>YYN</a:t>
            </a:r>
          </a:p>
          <a:p>
            <a:r>
              <a:rPr lang="en-US" altLang="zh-CN" dirty="0"/>
              <a:t>YNY</a:t>
            </a:r>
          </a:p>
          <a:p>
            <a:r>
              <a:rPr lang="en-US" altLang="zh-CN" dirty="0"/>
              <a:t>2</a:t>
            </a:r>
          </a:p>
          <a:p>
            <a:r>
              <a:rPr lang="en-US" altLang="zh-CN" sz="1200" b="0" i="0" kern="1200" dirty="0">
                <a:solidFill>
                  <a:schemeClr val="tx1"/>
                </a:solidFill>
                <a:effectLst/>
                <a:latin typeface="+mn-lt"/>
                <a:ea typeface="+mn-ea"/>
                <a:cs typeface="+mn-cs"/>
              </a:rPr>
              <a:t> 1-2, 2-1 and 3-3/ 1-3, 2-2 and 3-1</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56</a:t>
            </a:fld>
            <a:endParaRPr lang="zh-CN" altLang="en-US"/>
          </a:p>
        </p:txBody>
      </p:sp>
    </p:spTree>
    <p:extLst>
      <p:ext uri="{BB962C8B-B14F-4D97-AF65-F5344CB8AC3E}">
        <p14:creationId xmlns:p14="http://schemas.microsoft.com/office/powerpoint/2010/main" val="465854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57</a:t>
            </a:fld>
            <a:endParaRPr lang="zh-CN" altLang="en-US"/>
          </a:p>
        </p:txBody>
      </p:sp>
    </p:spTree>
    <p:extLst>
      <p:ext uri="{BB962C8B-B14F-4D97-AF65-F5344CB8AC3E}">
        <p14:creationId xmlns:p14="http://schemas.microsoft.com/office/powerpoint/2010/main" val="2943165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 = 2</a:t>
            </a:r>
          </a:p>
          <a:p>
            <a:r>
              <a:rPr lang="en-US" altLang="zh-CN" dirty="0"/>
              <a:t>x 4</a:t>
            </a:r>
          </a:p>
          <a:p>
            <a:r>
              <a:rPr lang="en-US" altLang="zh-CN" dirty="0"/>
              <a:t>x </a:t>
            </a:r>
            <a:r>
              <a:rPr lang="en-US" altLang="zh-CN" dirty="0" err="1"/>
              <a:t>x</a:t>
            </a:r>
            <a:endParaRPr lang="en-US" altLang="zh-CN" dirty="0"/>
          </a:p>
          <a:p>
            <a:r>
              <a:rPr lang="en-US" altLang="zh-CN" dirty="0"/>
              <a:t>(1,4,2,3)</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58</a:t>
            </a:fld>
            <a:endParaRPr lang="zh-CN" altLang="en-US"/>
          </a:p>
        </p:txBody>
      </p:sp>
    </p:spTree>
    <p:extLst>
      <p:ext uri="{BB962C8B-B14F-4D97-AF65-F5344CB8AC3E}">
        <p14:creationId xmlns:p14="http://schemas.microsoft.com/office/powerpoint/2010/main" val="693628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59</a:t>
            </a:fld>
            <a:endParaRPr lang="zh-CN" altLang="en-US"/>
          </a:p>
        </p:txBody>
      </p:sp>
    </p:spTree>
    <p:extLst>
      <p:ext uri="{BB962C8B-B14F-4D97-AF65-F5344CB8AC3E}">
        <p14:creationId xmlns:p14="http://schemas.microsoft.com/office/powerpoint/2010/main" val="406821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11</a:t>
            </a:fld>
            <a:endParaRPr lang="zh-CN" altLang="en-US"/>
          </a:p>
        </p:txBody>
      </p:sp>
    </p:spTree>
    <p:extLst>
      <p:ext uri="{BB962C8B-B14F-4D97-AF65-F5344CB8AC3E}">
        <p14:creationId xmlns:p14="http://schemas.microsoft.com/office/powerpoint/2010/main" val="412905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7 8 </a:t>
            </a:r>
          </a:p>
          <a:p>
            <a:r>
              <a:rPr lang="en-US" altLang="zh-CN" dirty="0"/>
              <a:t>1 2 </a:t>
            </a:r>
          </a:p>
          <a:p>
            <a:r>
              <a:rPr lang="en-US" altLang="zh-CN" dirty="0"/>
              <a:t>2 3 </a:t>
            </a:r>
          </a:p>
          <a:p>
            <a:r>
              <a:rPr lang="en-US" altLang="zh-CN" dirty="0"/>
              <a:t>3 4 </a:t>
            </a:r>
          </a:p>
          <a:p>
            <a:r>
              <a:rPr lang="en-US" altLang="zh-CN" dirty="0"/>
              <a:t>4 5 </a:t>
            </a:r>
          </a:p>
          <a:p>
            <a:r>
              <a:rPr lang="en-US" altLang="zh-CN" dirty="0"/>
              <a:t>5 6 </a:t>
            </a:r>
          </a:p>
          <a:p>
            <a:r>
              <a:rPr lang="en-US" altLang="zh-CN" dirty="0"/>
              <a:t>5 7 </a:t>
            </a:r>
          </a:p>
          <a:p>
            <a:r>
              <a:rPr lang="en-US" altLang="zh-CN" dirty="0"/>
              <a:t>3 5 </a:t>
            </a:r>
          </a:p>
          <a:p>
            <a:r>
              <a:rPr lang="en-US" altLang="zh-CN" dirty="0"/>
              <a:t>4 7</a:t>
            </a:r>
          </a:p>
          <a:p>
            <a:r>
              <a:rPr lang="en-US" altLang="zh-CN" dirty="0"/>
              <a:t>4 </a:t>
            </a:r>
          </a:p>
          <a:p>
            <a:r>
              <a:rPr lang="en-US" altLang="zh-CN" dirty="0"/>
              <a:t>1 5 </a:t>
            </a:r>
          </a:p>
          <a:p>
            <a:r>
              <a:rPr lang="en-US" altLang="zh-CN" dirty="0"/>
              <a:t>2 4 </a:t>
            </a:r>
          </a:p>
          <a:p>
            <a:r>
              <a:rPr lang="en-US" altLang="zh-CN" dirty="0"/>
              <a:t>2 6 </a:t>
            </a:r>
          </a:p>
          <a:p>
            <a:r>
              <a:rPr lang="en-US" altLang="zh-CN" dirty="0"/>
              <a:t>4 7</a:t>
            </a:r>
          </a:p>
          <a:p>
            <a:endParaRPr lang="en-US" altLang="zh-CN" dirty="0"/>
          </a:p>
          <a:p>
            <a:r>
              <a:rPr lang="en-US" altLang="zh-CN" dirty="0"/>
              <a:t>Answer: 2, 1, 2, 0</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14</a:t>
            </a:fld>
            <a:endParaRPr lang="zh-CN" altLang="en-US"/>
          </a:p>
        </p:txBody>
      </p:sp>
    </p:spTree>
    <p:extLst>
      <p:ext uri="{BB962C8B-B14F-4D97-AF65-F5344CB8AC3E}">
        <p14:creationId xmlns:p14="http://schemas.microsoft.com/office/powerpoint/2010/main" val="375903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15</a:t>
            </a:fld>
            <a:endParaRPr lang="zh-CN" altLang="en-US"/>
          </a:p>
        </p:txBody>
      </p:sp>
    </p:spTree>
    <p:extLst>
      <p:ext uri="{BB962C8B-B14F-4D97-AF65-F5344CB8AC3E}">
        <p14:creationId xmlns:p14="http://schemas.microsoft.com/office/powerpoint/2010/main" val="121057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1 2 2 1 4 5 yes</a:t>
            </a:r>
          </a:p>
          <a:p>
            <a:r>
              <a:rPr lang="en-US" altLang="zh-CN" dirty="0"/>
              <a:t>3 4 5 3 6 2 10 no</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17</a:t>
            </a:fld>
            <a:endParaRPr lang="zh-CN" altLang="en-US"/>
          </a:p>
        </p:txBody>
      </p:sp>
    </p:spTree>
    <p:extLst>
      <p:ext uri="{BB962C8B-B14F-4D97-AF65-F5344CB8AC3E}">
        <p14:creationId xmlns:p14="http://schemas.microsoft.com/office/powerpoint/2010/main" val="87773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18</a:t>
            </a:fld>
            <a:endParaRPr lang="zh-CN" altLang="en-US"/>
          </a:p>
        </p:txBody>
      </p:sp>
    </p:spTree>
    <p:extLst>
      <p:ext uri="{BB962C8B-B14F-4D97-AF65-F5344CB8AC3E}">
        <p14:creationId xmlns:p14="http://schemas.microsoft.com/office/powerpoint/2010/main" val="67015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BBDD</a:t>
            </a:r>
          </a:p>
          <a:p>
            <a:r>
              <a:rPr lang="en-US" altLang="zh-CN" sz="1200" b="0" i="0" kern="1200" dirty="0">
                <a:solidFill>
                  <a:schemeClr val="tx1"/>
                </a:solidFill>
                <a:effectLst/>
                <a:latin typeface="+mn-lt"/>
                <a:ea typeface="+mn-ea"/>
                <a:cs typeface="+mn-cs"/>
              </a:rPr>
              <a:t>BBDD</a:t>
            </a:r>
          </a:p>
          <a:p>
            <a:r>
              <a:rPr lang="en-US" altLang="zh-CN" sz="1200" b="0" i="0" kern="1200" dirty="0">
                <a:solidFill>
                  <a:schemeClr val="tx1"/>
                </a:solidFill>
                <a:effectLst/>
                <a:latin typeface="+mn-lt"/>
                <a:ea typeface="+mn-ea"/>
                <a:cs typeface="+mn-cs"/>
              </a:rPr>
              <a:t>3</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AABB</a:t>
            </a:r>
          </a:p>
          <a:p>
            <a:r>
              <a:rPr lang="en-US" altLang="zh-CN" sz="1200" b="0" i="0" kern="1200" dirty="0">
                <a:solidFill>
                  <a:schemeClr val="tx1"/>
                </a:solidFill>
                <a:effectLst/>
                <a:latin typeface="+mn-lt"/>
                <a:ea typeface="+mn-ea"/>
                <a:cs typeface="+mn-cs"/>
              </a:rPr>
              <a:t>A_BB</a:t>
            </a:r>
          </a:p>
          <a:p>
            <a:r>
              <a:rPr lang="en-US" altLang="zh-CN" sz="1200" b="0" i="0" kern="1200" dirty="0">
                <a:solidFill>
                  <a:schemeClr val="tx1"/>
                </a:solidFill>
                <a:effectLst/>
                <a:latin typeface="+mn-lt"/>
                <a:ea typeface="+mn-ea"/>
                <a:cs typeface="+mn-cs"/>
              </a:rPr>
              <a:t>CCDD</a:t>
            </a:r>
          </a:p>
          <a:p>
            <a:r>
              <a:rPr lang="en-US" altLang="zh-CN" sz="1200" b="0" i="0" kern="1200" dirty="0">
                <a:solidFill>
                  <a:schemeClr val="tx1"/>
                </a:solidFill>
                <a:effectLst/>
                <a:latin typeface="+mn-lt"/>
                <a:ea typeface="+mn-ea"/>
                <a:cs typeface="+mn-cs"/>
              </a:rPr>
              <a:t>CCDD</a:t>
            </a:r>
          </a:p>
          <a:p>
            <a:r>
              <a:rPr lang="en-US" altLang="zh-CN" sz="1200" b="0" i="0" kern="1200" dirty="0">
                <a:solidFill>
                  <a:schemeClr val="tx1"/>
                </a:solidFill>
                <a:effectLst/>
                <a:latin typeface="+mn-lt"/>
                <a:ea typeface="+mn-ea"/>
                <a:cs typeface="+mn-cs"/>
              </a:rPr>
              <a:t>4</a:t>
            </a:r>
            <a:endParaRPr lang="en-US" altLang="zh-CN" dirty="0"/>
          </a:p>
          <a:p>
            <a:endParaRPr lang="en-US" altLang="zh-CN" dirty="0"/>
          </a:p>
          <a:p>
            <a:r>
              <a:rPr lang="en-US" altLang="zh-CN" dirty="0"/>
              <a:t>BAA</a:t>
            </a:r>
          </a:p>
          <a:p>
            <a:r>
              <a:rPr lang="en-US" altLang="zh-CN" dirty="0"/>
              <a:t>ABA</a:t>
            </a:r>
          </a:p>
          <a:p>
            <a:r>
              <a:rPr lang="en-US" altLang="zh-CN" dirty="0"/>
              <a:t>AAA</a:t>
            </a:r>
          </a:p>
          <a:p>
            <a:r>
              <a:rPr lang="en-US" altLang="zh-CN" dirty="0"/>
              <a:t>2</a:t>
            </a:r>
            <a:endParaRPr lang="zh-CN" altLang="en-US" dirty="0"/>
          </a:p>
        </p:txBody>
      </p:sp>
      <p:sp>
        <p:nvSpPr>
          <p:cNvPr id="4" name="灯片编号占位符 3"/>
          <p:cNvSpPr>
            <a:spLocks noGrp="1"/>
          </p:cNvSpPr>
          <p:nvPr>
            <p:ph type="sldNum" sz="quarter" idx="5"/>
          </p:nvPr>
        </p:nvSpPr>
        <p:spPr/>
        <p:txBody>
          <a:bodyPr/>
          <a:lstStyle/>
          <a:p>
            <a:fld id="{B95922E4-FD69-4D20-9C6A-5E3A2CEB51F9}" type="slidenum">
              <a:rPr lang="zh-CN" altLang="en-US" smtClean="0"/>
              <a:t>19</a:t>
            </a:fld>
            <a:endParaRPr lang="zh-CN" altLang="en-US"/>
          </a:p>
        </p:txBody>
      </p:sp>
    </p:spTree>
    <p:extLst>
      <p:ext uri="{BB962C8B-B14F-4D97-AF65-F5344CB8AC3E}">
        <p14:creationId xmlns:p14="http://schemas.microsoft.com/office/powerpoint/2010/main" val="4294934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096D75F1-A54E-4A4E-8A35-C22918EAFF89}"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17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20662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107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22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122296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0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742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807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97701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50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76939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42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16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150026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65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5A5F6D9-1457-4F02-8B99-25FACBF3F606}"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103419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A5F6D9-1457-4F02-8B99-25FACBF3F606}" type="datetimeFigureOut">
              <a:rPr lang="zh-CN" altLang="en-US" smtClean="0"/>
              <a:t>2019/12/3</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6D75F1-A54E-4A4E-8A35-C22918EAFF89}" type="slidenum">
              <a:rPr lang="zh-CN" altLang="en-US" smtClean="0"/>
              <a:t>‹#›</a:t>
            </a:fld>
            <a:endParaRPr lang="zh-CN" altLang="en-US"/>
          </a:p>
        </p:txBody>
      </p:sp>
    </p:spTree>
    <p:extLst>
      <p:ext uri="{BB962C8B-B14F-4D97-AF65-F5344CB8AC3E}">
        <p14:creationId xmlns:p14="http://schemas.microsoft.com/office/powerpoint/2010/main" val="20384935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latin typeface="楷体" panose="02010609060101010101" pitchFamily="49" charset="-122"/>
                <a:ea typeface="楷体" panose="02010609060101010101" pitchFamily="49" charset="-122"/>
              </a:rPr>
              <a:t>图论和相关问题</a:t>
            </a:r>
          </a:p>
        </p:txBody>
      </p:sp>
      <p:sp>
        <p:nvSpPr>
          <p:cNvPr id="3" name="副标题 2"/>
          <p:cNvSpPr>
            <a:spLocks noGrp="1"/>
          </p:cNvSpPr>
          <p:nvPr>
            <p:ph type="subTitle" idx="1"/>
          </p:nvPr>
        </p:nvSpPr>
        <p:spPr>
          <a:xfrm>
            <a:off x="2692398" y="3657596"/>
            <a:ext cx="6815669" cy="1371603"/>
          </a:xfrm>
        </p:spPr>
        <p:txBody>
          <a:bodyPr>
            <a:normAutofit/>
          </a:bodyPr>
          <a:lstStyle/>
          <a:p>
            <a:r>
              <a:rPr lang="zh-CN" altLang="en-US" dirty="0">
                <a:latin typeface="楷体" panose="02010609060101010101" pitchFamily="49" charset="-122"/>
                <a:ea typeface="楷体" panose="02010609060101010101" pitchFamily="49" charset="-122"/>
              </a:rPr>
              <a:t>清华大学软件学院</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罗剑桥</a:t>
            </a:r>
            <a:endParaRPr lang="en-US" altLang="zh-CN" dirty="0">
              <a:latin typeface="楷体" panose="02010609060101010101" pitchFamily="49" charset="-122"/>
              <a:ea typeface="楷体" panose="02010609060101010101" pitchFamily="49" charset="-122"/>
            </a:endParaRPr>
          </a:p>
          <a:p>
            <a:r>
              <a:rPr lang="en-US" altLang="zh-CN" dirty="0">
                <a:latin typeface="Candara" panose="020E0502030303020204" pitchFamily="34" charset="0"/>
                <a:ea typeface="楷体" panose="02010609060101010101" pitchFamily="49" charset="-122"/>
              </a:rPr>
              <a:t>2019 </a:t>
            </a:r>
            <a:r>
              <a:rPr lang="zh-CN" altLang="en-US" dirty="0">
                <a:latin typeface="Candara" panose="020E0502030303020204" pitchFamily="34" charset="0"/>
                <a:ea typeface="楷体" panose="02010609060101010101" pitchFamily="49" charset="-122"/>
              </a:rPr>
              <a:t>年 </a:t>
            </a:r>
            <a:r>
              <a:rPr lang="en-US" altLang="zh-CN" dirty="0">
                <a:latin typeface="Candara" panose="020E0502030303020204" pitchFamily="34" charset="0"/>
                <a:ea typeface="楷体" panose="02010609060101010101" pitchFamily="49" charset="-122"/>
              </a:rPr>
              <a:t>12 </a:t>
            </a:r>
            <a:r>
              <a:rPr lang="zh-CN" altLang="en-US" dirty="0">
                <a:latin typeface="Candara" panose="020E0502030303020204" pitchFamily="34" charset="0"/>
                <a:ea typeface="楷体" panose="02010609060101010101" pitchFamily="49" charset="-122"/>
              </a:rPr>
              <a:t>月</a:t>
            </a:r>
          </a:p>
        </p:txBody>
      </p:sp>
    </p:spTree>
    <p:extLst>
      <p:ext uri="{BB962C8B-B14F-4D97-AF65-F5344CB8AC3E}">
        <p14:creationId xmlns:p14="http://schemas.microsoft.com/office/powerpoint/2010/main" val="264304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Candara" panose="020E0502030303020204" pitchFamily="34" charset="0"/>
                <a:ea typeface="楷体" panose="02010609060101010101" pitchFamily="49" charset="-122"/>
              </a:rPr>
              <a:t>Byteland</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一个简单无向图恰好具有</a:t>
            </a:r>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个点和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条边。点的度数均为正数。边有正整数权值。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现有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个点已被标记。请你再选择 </a:t>
            </a:r>
            <a:r>
              <a:rPr lang="en-US" altLang="zh-CN" dirty="0">
                <a:latin typeface="Candara" panose="020E0502030303020204" pitchFamily="34" charset="0"/>
                <a:ea typeface="楷体" panose="02010609060101010101" pitchFamily="49" charset="-122"/>
              </a:rPr>
              <a:t>K </a:t>
            </a:r>
            <a:r>
              <a:rPr lang="zh-CN" altLang="en-US" dirty="0">
                <a:latin typeface="Candara" panose="020E0502030303020204" pitchFamily="34" charset="0"/>
                <a:ea typeface="楷体" panose="02010609060101010101" pitchFamily="49" charset="-122"/>
              </a:rPr>
              <a:t>个点进行标记，使得所有未被标记点到最近标记点的路径长度的最大值尽量小。</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K &lt;= N &lt;=  10</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M</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&lt;=</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N-K.</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40848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Candara" panose="020E0502030303020204" pitchFamily="34" charset="0"/>
                <a:ea typeface="楷体" panose="02010609060101010101" pitchFamily="49" charset="-122"/>
              </a:rPr>
              <a:t>Byteland</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二分答案。</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每个连通块是树或树多一条边。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对树，从叶子到根遍历，贪心。</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对树加边，可以在环上枚举再贪心。</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logC)</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04312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无向图：连通性</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判断是否连通</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连通图：割点，桥，生成树</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割点：删掉该点和关联的边，使得剩余图不连通（有线性算法）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桥：删掉该边，使得剩余图不连通（有线性算法）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生成树：有且仅有</a:t>
            </a:r>
            <a:r>
              <a:rPr lang="en-US" altLang="zh-CN" dirty="0">
                <a:latin typeface="Candara" panose="020E0502030303020204" pitchFamily="34" charset="0"/>
                <a:ea typeface="楷体" panose="02010609060101010101" pitchFamily="49" charset="-122"/>
              </a:rPr>
              <a:t>|V|-1</a:t>
            </a:r>
            <a:r>
              <a:rPr lang="zh-CN" altLang="en-US" dirty="0">
                <a:latin typeface="Candara" panose="020E0502030303020204" pitchFamily="34" charset="0"/>
                <a:ea typeface="楷体" panose="02010609060101010101" pitchFamily="49" charset="-122"/>
              </a:rPr>
              <a:t>条边的连通子图</a:t>
            </a:r>
          </a:p>
        </p:txBody>
      </p:sp>
    </p:spTree>
    <p:extLst>
      <p:ext uri="{BB962C8B-B14F-4D97-AF65-F5344CB8AC3E}">
        <p14:creationId xmlns:p14="http://schemas.microsoft.com/office/powerpoint/2010/main" val="34205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无向图：连通性</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求割点和桥（</a:t>
            </a:r>
            <a:r>
              <a:rPr lang="en-US" altLang="zh-CN" dirty="0" err="1">
                <a:latin typeface="Candara" panose="020E0502030303020204" pitchFamily="34" charset="0"/>
                <a:ea typeface="楷体" panose="02010609060101010101" pitchFamily="49" charset="-122"/>
              </a:rPr>
              <a:t>Tarjan</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DFS </a:t>
            </a:r>
            <a:r>
              <a:rPr lang="zh-CN" altLang="en-US" dirty="0">
                <a:latin typeface="Candara" panose="020E0502030303020204" pitchFamily="34" charset="0"/>
                <a:ea typeface="楷体" panose="02010609060101010101" pitchFamily="49" charset="-122"/>
              </a:rPr>
              <a:t>遍历。</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设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表示第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个点的遍历序号，</a:t>
            </a:r>
            <a:r>
              <a:rPr lang="en-US" altLang="zh-CN" dirty="0">
                <a:latin typeface="Candara" panose="020E0502030303020204" pitchFamily="34" charset="0"/>
                <a:ea typeface="楷体" panose="02010609060101010101" pitchFamily="49" charset="-122"/>
              </a:rPr>
              <a:t>low[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min{</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-&gt;v], low[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-&gt;child]}.</a:t>
            </a:r>
          </a:p>
          <a:p>
            <a:pPr lvl="1"/>
            <a:r>
              <a:rPr lang="en-US" altLang="zh-CN" dirty="0">
                <a:latin typeface="Candara" panose="020E0502030303020204" pitchFamily="34" charset="0"/>
                <a:ea typeface="楷体" panose="02010609060101010101" pitchFamily="49" charset="-122"/>
              </a:rPr>
              <a:t>(u, v) </a:t>
            </a:r>
            <a:r>
              <a:rPr lang="zh-CN" altLang="en-US" dirty="0">
                <a:latin typeface="Candara" panose="020E0502030303020204" pitchFamily="34" charset="0"/>
                <a:ea typeface="楷体" panose="02010609060101010101" pitchFamily="49" charset="-122"/>
              </a:rPr>
              <a:t>是桥 </a:t>
            </a:r>
            <a:r>
              <a:rPr lang="en-US" altLang="zh-CN" dirty="0">
                <a:latin typeface="Candara" panose="020E0502030303020204" pitchFamily="34" charset="0"/>
                <a:ea typeface="楷体" panose="02010609060101010101" pitchFamily="49" charset="-122"/>
              </a:rPr>
              <a:t>&lt;=&gt; (u, v) </a:t>
            </a:r>
            <a:r>
              <a:rPr lang="zh-CN" altLang="en-US" dirty="0">
                <a:latin typeface="Candara" panose="020E0502030303020204" pitchFamily="34" charset="0"/>
                <a:ea typeface="楷体" panose="02010609060101010101" pitchFamily="49" charset="-122"/>
              </a:rPr>
              <a:t>是树边且 </a:t>
            </a:r>
            <a:r>
              <a:rPr lang="en-US" altLang="zh-CN" dirty="0">
                <a:latin typeface="Candara" panose="020E0502030303020204" pitchFamily="34" charset="0"/>
                <a:ea typeface="楷体" panose="02010609060101010101" pitchFamily="49" charset="-122"/>
              </a:rPr>
              <a:t>low(v) &gt;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(u).</a:t>
            </a:r>
          </a:p>
          <a:p>
            <a:pPr lvl="1"/>
            <a:r>
              <a:rPr lang="en-US" altLang="zh-CN" dirty="0">
                <a:latin typeface="Candara" panose="020E0502030303020204" pitchFamily="34" charset="0"/>
                <a:ea typeface="楷体" panose="02010609060101010101" pitchFamily="49" charset="-122"/>
              </a:rPr>
              <a:t>u </a:t>
            </a:r>
            <a:r>
              <a:rPr lang="zh-CN" altLang="en-US" dirty="0">
                <a:latin typeface="Candara" panose="020E0502030303020204" pitchFamily="34" charset="0"/>
                <a:ea typeface="楷体" panose="02010609060101010101" pitchFamily="49" charset="-122"/>
              </a:rPr>
              <a:t>是割点 </a:t>
            </a:r>
            <a:r>
              <a:rPr lang="en-US" altLang="zh-CN" dirty="0">
                <a:latin typeface="Candara" panose="020E0502030303020204" pitchFamily="34" charset="0"/>
                <a:ea typeface="楷体" panose="02010609060101010101" pitchFamily="49" charset="-122"/>
              </a:rPr>
              <a:t>&lt;=&gt;  (u </a:t>
            </a:r>
            <a:r>
              <a:rPr lang="zh-CN" altLang="en-US" dirty="0">
                <a:latin typeface="Candara" panose="020E0502030303020204" pitchFamily="34" charset="0"/>
                <a:ea typeface="楷体" panose="02010609060101010101" pitchFamily="49" charset="-122"/>
              </a:rPr>
              <a:t>是根且不只一个儿子</a:t>
            </a:r>
            <a:r>
              <a:rPr lang="en-US" altLang="zh-CN" dirty="0">
                <a:latin typeface="Candara" panose="020E0502030303020204" pitchFamily="34" charset="0"/>
                <a:ea typeface="楷体" panose="02010609060101010101" pitchFamily="49" charset="-122"/>
              </a:rPr>
              <a:t>) </a:t>
            </a:r>
          </a:p>
          <a:p>
            <a:pPr marL="457200" lvl="1" indent="0">
              <a:buNone/>
            </a:pPr>
            <a:r>
              <a:rPr lang="en-US" altLang="zh-CN" dirty="0">
                <a:latin typeface="Candara" panose="020E0502030303020204" pitchFamily="34" charset="0"/>
                <a:ea typeface="楷体" panose="02010609060101010101" pitchFamily="49" charset="-122"/>
              </a:rPr>
              <a:t>				|| (u </a:t>
            </a:r>
            <a:r>
              <a:rPr lang="zh-CN" altLang="en-US" dirty="0">
                <a:latin typeface="Candara" panose="020E0502030303020204" pitchFamily="34" charset="0"/>
                <a:ea typeface="楷体" panose="02010609060101010101" pitchFamily="49" charset="-122"/>
              </a:rPr>
              <a:t>不是根且存在树边 </a:t>
            </a:r>
            <a:r>
              <a:rPr lang="en-US" altLang="zh-CN" dirty="0">
                <a:latin typeface="Candara" panose="020E0502030303020204" pitchFamily="34" charset="0"/>
                <a:ea typeface="楷体" panose="02010609060101010101" pitchFamily="49" charset="-122"/>
              </a:rPr>
              <a:t>(u, v)</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low(v) &gt;= </a:t>
            </a:r>
            <a:r>
              <a:rPr lang="en-US" altLang="zh-CN" dirty="0" err="1">
                <a:latin typeface="Candara" panose="020E0502030303020204" pitchFamily="34" charset="0"/>
                <a:ea typeface="楷体" panose="02010609060101010101" pitchFamily="49" charset="-122"/>
              </a:rPr>
              <a:t>dfn</a:t>
            </a:r>
            <a:r>
              <a:rPr lang="en-US" altLang="zh-CN" dirty="0">
                <a:latin typeface="Candara" panose="020E0502030303020204" pitchFamily="34" charset="0"/>
                <a:ea typeface="楷体" panose="02010609060101010101" pitchFamily="49" charset="-122"/>
              </a:rPr>
              <a:t>(u)).</a:t>
            </a:r>
          </a:p>
          <a:p>
            <a:pPr lvl="1"/>
            <a:r>
              <a:rPr lang="en-US" altLang="zh-CN" dirty="0">
                <a:latin typeface="Candara" panose="020E0502030303020204" pitchFamily="34" charset="0"/>
                <a:ea typeface="楷体" panose="02010609060101010101" pitchFamily="49" charset="-122"/>
              </a:rPr>
              <a:t>O(|V|+|E|)</a:t>
            </a:r>
          </a:p>
          <a:p>
            <a:pPr marL="457200" lvl="1" indent="0">
              <a:buNone/>
            </a:pPr>
            <a:endParaRPr lang="en-US" altLang="zh-CN" dirty="0">
              <a:latin typeface="Candara" panose="020E0502030303020204" pitchFamily="34" charset="0"/>
              <a:ea typeface="楷体" panose="02010609060101010101" pitchFamily="49" charset="-122"/>
            </a:endParaRPr>
          </a:p>
          <a:p>
            <a:pPr lvl="1"/>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0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Greedy Merchant</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个点和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条边的连通简单无向图。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对于一个点对 </a:t>
            </a:r>
            <a:r>
              <a:rPr lang="en-US" altLang="zh-CN" sz="2200" dirty="0">
                <a:latin typeface="Candara" panose="020E0502030303020204" pitchFamily="34" charset="0"/>
                <a:ea typeface="楷体" panose="02010609060101010101" pitchFamily="49" charset="-122"/>
              </a:rPr>
              <a:t>(u, v)</a:t>
            </a:r>
            <a:r>
              <a:rPr lang="zh-CN" altLang="en-US" sz="2200" dirty="0">
                <a:latin typeface="Candara" panose="020E0502030303020204" pitchFamily="34" charset="0"/>
                <a:ea typeface="楷体" panose="02010609060101010101" pitchFamily="49" charset="-122"/>
              </a:rPr>
              <a:t>，如果删去某条边会使得 </a:t>
            </a:r>
            <a:r>
              <a:rPr lang="en-US" altLang="zh-CN" sz="2200" dirty="0">
                <a:latin typeface="Candara" panose="020E0502030303020204" pitchFamily="34" charset="0"/>
                <a:ea typeface="楷体" panose="02010609060101010101" pitchFamily="49" charset="-122"/>
              </a:rPr>
              <a:t>u </a:t>
            </a:r>
            <a:r>
              <a:rPr lang="zh-CN" altLang="en-US" sz="2200" dirty="0">
                <a:latin typeface="Candara" panose="020E0502030303020204" pitchFamily="34" charset="0"/>
                <a:ea typeface="楷体" panose="02010609060101010101" pitchFamily="49" charset="-122"/>
              </a:rPr>
              <a:t>和 </a:t>
            </a:r>
            <a:r>
              <a:rPr lang="en-US" altLang="zh-CN" sz="2200" dirty="0">
                <a:latin typeface="Candara" panose="020E0502030303020204" pitchFamily="34" charset="0"/>
                <a:ea typeface="楷体" panose="02010609060101010101" pitchFamily="49" charset="-122"/>
              </a:rPr>
              <a:t>v </a:t>
            </a:r>
            <a:r>
              <a:rPr lang="zh-CN" altLang="en-US" sz="2200" dirty="0">
                <a:latin typeface="Candara" panose="020E0502030303020204" pitchFamily="34" charset="0"/>
                <a:ea typeface="楷体" panose="02010609060101010101" pitchFamily="49" charset="-122"/>
              </a:rPr>
              <a:t>不连通，那么称这条边对于点对 </a:t>
            </a:r>
            <a:r>
              <a:rPr lang="en-US" altLang="zh-CN" sz="2200" dirty="0">
                <a:latin typeface="Candara" panose="020E0502030303020204" pitchFamily="34" charset="0"/>
                <a:ea typeface="楷体" panose="02010609060101010101" pitchFamily="49" charset="-122"/>
              </a:rPr>
              <a:t>(u, v) </a:t>
            </a:r>
            <a:r>
              <a:rPr lang="zh-CN" altLang="en-US" sz="2200" dirty="0">
                <a:latin typeface="Candara" panose="020E0502030303020204" pitchFamily="34" charset="0"/>
                <a:ea typeface="楷体" panose="02010609060101010101" pitchFamily="49" charset="-122"/>
              </a:rPr>
              <a:t>是关键的。</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共有 </a:t>
            </a:r>
            <a:r>
              <a:rPr lang="en-US" altLang="zh-CN" sz="2200" dirty="0">
                <a:latin typeface="Candara" panose="020E0502030303020204" pitchFamily="34" charset="0"/>
                <a:ea typeface="楷体" panose="02010609060101010101" pitchFamily="49" charset="-122"/>
              </a:rPr>
              <a:t>K </a:t>
            </a:r>
            <a:r>
              <a:rPr lang="zh-CN" altLang="en-US" sz="2200" dirty="0">
                <a:latin typeface="Candara" panose="020E0502030303020204" pitchFamily="34" charset="0"/>
                <a:ea typeface="楷体" panose="02010609060101010101" pitchFamily="49" charset="-122"/>
              </a:rPr>
              <a:t>次查询，每次问对于点对 </a:t>
            </a:r>
            <a:r>
              <a:rPr lang="en-US" altLang="zh-CN" sz="2200" dirty="0">
                <a:latin typeface="Candara" panose="020E0502030303020204" pitchFamily="34" charset="0"/>
                <a:ea typeface="楷体" panose="02010609060101010101" pitchFamily="49" charset="-122"/>
              </a:rPr>
              <a:t>(</a:t>
            </a:r>
            <a:r>
              <a:rPr lang="en-US" altLang="zh-CN" sz="2200" dirty="0" err="1">
                <a:latin typeface="Candara" panose="020E0502030303020204" pitchFamily="34" charset="0"/>
                <a:ea typeface="楷体" panose="02010609060101010101" pitchFamily="49" charset="-122"/>
              </a:rPr>
              <a:t>ui</a:t>
            </a:r>
            <a:r>
              <a:rPr lang="en-US" altLang="zh-CN" sz="2200" dirty="0">
                <a:latin typeface="Candara" panose="020E0502030303020204" pitchFamily="34" charset="0"/>
                <a:ea typeface="楷体" panose="02010609060101010101" pitchFamily="49" charset="-122"/>
              </a:rPr>
              <a:t>, vi) </a:t>
            </a:r>
            <a:r>
              <a:rPr lang="zh-CN" altLang="en-US" sz="2200" dirty="0">
                <a:latin typeface="Candara" panose="020E0502030303020204" pitchFamily="34" charset="0"/>
                <a:ea typeface="楷体" panose="02010609060101010101" pitchFamily="49" charset="-122"/>
              </a:rPr>
              <a:t>来说，有多少条边是关键的。</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K &lt;= 10</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679612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Greedy Merchant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dirty="0">
                <a:latin typeface="Candara" panose="020E0502030303020204" pitchFamily="34" charset="0"/>
                <a:ea typeface="楷体" panose="02010609060101010101" pitchFamily="49" charset="-122"/>
              </a:rPr>
              <a:t>将边双连通分支缩点，得到一棵树。</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每次查询等于问树上点 </a:t>
            </a:r>
            <a:r>
              <a:rPr lang="en-US" altLang="zh-CN" dirty="0">
                <a:latin typeface="Candara" panose="020E0502030303020204" pitchFamily="34" charset="0"/>
                <a:ea typeface="楷体" panose="02010609060101010101" pitchFamily="49" charset="-122"/>
              </a:rPr>
              <a:t>u’ </a:t>
            </a:r>
            <a:r>
              <a:rPr lang="zh-CN" altLang="en-US" dirty="0">
                <a:latin typeface="Candara" panose="020E0502030303020204" pitchFamily="34" charset="0"/>
                <a:ea typeface="楷体" panose="02010609060101010101" pitchFamily="49" charset="-122"/>
              </a:rPr>
              <a:t>到 </a:t>
            </a:r>
            <a:r>
              <a:rPr lang="en-US" altLang="zh-CN" dirty="0">
                <a:latin typeface="Candara" panose="020E0502030303020204" pitchFamily="34" charset="0"/>
                <a:ea typeface="楷体" panose="02010609060101010101" pitchFamily="49" charset="-122"/>
              </a:rPr>
              <a:t>v’ </a:t>
            </a:r>
            <a:r>
              <a:rPr lang="zh-CN" altLang="en-US" dirty="0">
                <a:latin typeface="Candara" panose="020E0502030303020204" pitchFamily="34" charset="0"/>
                <a:ea typeface="楷体" panose="02010609060101010101" pitchFamily="49" charset="-122"/>
              </a:rPr>
              <a:t>的路径长度。</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N+M+KlogN</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59267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无向图：度数相关</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欧拉回路（一笔画问题）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经过每条边一次且仅一次的回路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存在当且仅当所有点的度数都是偶数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欧拉路径</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哈密顿回路（路径）</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经过每个点一次且仅一次的回路（路径）</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NPC </a:t>
            </a:r>
            <a:r>
              <a:rPr lang="zh-CN" altLang="en-US" dirty="0">
                <a:latin typeface="Candara" panose="020E0502030303020204" pitchFamily="34" charset="0"/>
                <a:ea typeface="楷体" panose="02010609060101010101" pitchFamily="49" charset="-122"/>
              </a:rPr>
              <a:t>问题（不存在已知的多项式时间解法）</a:t>
            </a:r>
          </a:p>
        </p:txBody>
      </p:sp>
    </p:spTree>
    <p:extLst>
      <p:ext uri="{BB962C8B-B14F-4D97-AF65-F5344CB8AC3E}">
        <p14:creationId xmlns:p14="http://schemas.microsoft.com/office/powerpoint/2010/main" val="5945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Two Paths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条边的简单无向图。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问能否将无向图分解成两条欧拉路或者欧拉回路。</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如果能，请给出分解方案。</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M &lt;= 10</a:t>
            </a:r>
            <a:r>
              <a:rPr lang="en-US" altLang="zh-CN" sz="2200" baseline="30000" dirty="0">
                <a:latin typeface="Candara" panose="020E0502030303020204" pitchFamily="34" charset="0"/>
                <a:ea typeface="楷体" panose="02010609060101010101" pitchFamily="49" charset="-122"/>
              </a:rPr>
              <a:t>4</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55466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Two Paths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&gt; 2</a:t>
            </a:r>
            <a:r>
              <a:rPr lang="zh-CN" altLang="en-US" dirty="0">
                <a:latin typeface="Candara" panose="020E0502030303020204" pitchFamily="34" charset="0"/>
                <a:ea typeface="楷体" panose="02010609060101010101" pitchFamily="49" charset="-122"/>
              </a:rPr>
              <a:t>：无解。</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 2</a:t>
            </a:r>
            <a:r>
              <a:rPr lang="zh-CN" altLang="en-US" dirty="0">
                <a:latin typeface="Candara" panose="020E0502030303020204" pitchFamily="34" charset="0"/>
                <a:ea typeface="楷体" panose="02010609060101010101" pitchFamily="49" charset="-122"/>
              </a:rPr>
              <a:t>：检查两个连通块是否是欧拉路</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回路。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连通块数 </a:t>
            </a:r>
            <a:r>
              <a:rPr lang="en-US" altLang="zh-CN" dirty="0">
                <a:latin typeface="Candara" panose="020E0502030303020204" pitchFamily="34" charset="0"/>
                <a:ea typeface="楷体" panose="02010609060101010101" pitchFamily="49" charset="-122"/>
              </a:rPr>
              <a:t>= 1</a:t>
            </a:r>
            <a:r>
              <a:rPr lang="zh-CN" altLang="en-US" dirty="0">
                <a:latin typeface="Candara" panose="020E0502030303020204" pitchFamily="34" charset="0"/>
                <a:ea typeface="楷体" panose="02010609060101010101" pitchFamily="49" charset="-122"/>
              </a:rPr>
              <a:t>：设度数为奇数的点有 </a:t>
            </a:r>
            <a:r>
              <a:rPr lang="en-US" altLang="zh-CN" dirty="0">
                <a:latin typeface="Candara" panose="020E0502030303020204" pitchFamily="34" charset="0"/>
                <a:ea typeface="楷体" panose="02010609060101010101" pitchFamily="49" charset="-122"/>
              </a:rPr>
              <a:t>k </a:t>
            </a:r>
            <a:r>
              <a:rPr lang="zh-CN" altLang="en-US" dirty="0">
                <a:latin typeface="Candara" panose="020E0502030303020204" pitchFamily="34" charset="0"/>
                <a:ea typeface="楷体" panose="02010609060101010101" pitchFamily="49" charset="-122"/>
              </a:rPr>
              <a:t>个。若 </a:t>
            </a:r>
            <a:r>
              <a:rPr lang="en-US" altLang="zh-CN" dirty="0">
                <a:latin typeface="Candara" panose="020E0502030303020204" pitchFamily="34" charset="0"/>
                <a:ea typeface="楷体" panose="02010609060101010101" pitchFamily="49" charset="-122"/>
              </a:rPr>
              <a:t>k &gt; 4 </a:t>
            </a:r>
            <a:r>
              <a:rPr lang="zh-CN" altLang="en-US" dirty="0">
                <a:latin typeface="Candara" panose="020E0502030303020204" pitchFamily="34" charset="0"/>
                <a:ea typeface="楷体" panose="02010609060101010101" pitchFamily="49" charset="-122"/>
              </a:rPr>
              <a:t>则无解；否则将度为奇数的点配对连边，求出欧拉回路后再删去添加的边。</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17239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Cutting Paper</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Candara" panose="020E0502030303020204" pitchFamily="34" charset="0"/>
                <a:ea typeface="楷体" panose="02010609060101010101" pitchFamily="49" charset="-122"/>
              </a:rPr>
              <a:t>一张大小为 </a:t>
            </a:r>
            <a:r>
              <a:rPr lang="en-US" altLang="zh-CN" dirty="0">
                <a:latin typeface="Candara" panose="020E0502030303020204" pitchFamily="34" charset="0"/>
                <a:ea typeface="楷体" panose="02010609060101010101" pitchFamily="49" charset="-122"/>
              </a:rPr>
              <a:t>N * M </a:t>
            </a:r>
            <a:r>
              <a:rPr lang="zh-CN" altLang="en-US" dirty="0">
                <a:latin typeface="Candara" panose="020E0502030303020204" pitchFamily="34" charset="0"/>
                <a:ea typeface="楷体" panose="02010609060101010101" pitchFamily="49" charset="-122"/>
              </a:rPr>
              <a:t>的纸。</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纸的每个小格要么有颜色 </a:t>
            </a:r>
            <a:r>
              <a:rPr lang="en-US" altLang="zh-CN" dirty="0" err="1">
                <a:latin typeface="Candara" panose="020E0502030303020204" pitchFamily="34" charset="0"/>
                <a:ea typeface="楷体" panose="02010609060101010101" pitchFamily="49" charset="-122"/>
              </a:rPr>
              <a:t>Cij</a:t>
            </a:r>
            <a:r>
              <a:rPr lang="zh-CN" altLang="en-US" dirty="0">
                <a:latin typeface="Candara" panose="020E0502030303020204" pitchFamily="34" charset="0"/>
                <a:ea typeface="楷体" panose="02010609060101010101" pitchFamily="49" charset="-122"/>
              </a:rPr>
              <a:t>，要么是个洞。</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一次裁剪必须从纸的边缘点出发，沿着小格边界，遇到边缘点结束（边缘点包括纸内的洞的顶点）。裁剪路线可以不是直线，但路线两侧必须为不同颜色格子。</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问最少多少次裁剪，才能将纸分成若干单一颜色的部分。</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M &lt;=  50.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58485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提纲</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无向图</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有向图</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网络流</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树</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0165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Cutting Paper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将每个格子顶点作为点，不同颜色格子邻边的两个顶点间连边。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可以构造。对于边缘格子顶点 </a:t>
            </a:r>
            <a:r>
              <a:rPr lang="en-US" altLang="zh-CN" dirty="0" err="1">
                <a:latin typeface="Candara" panose="020E0502030303020204" pitchFamily="34" charset="0"/>
                <a:ea typeface="楷体" panose="02010609060101010101" pitchFamily="49" charset="-122"/>
              </a:rPr>
              <a:t>i</a:t>
            </a:r>
            <a:r>
              <a:rPr lang="zh-CN" altLang="en-US" dirty="0">
                <a:latin typeface="Candara" panose="020E0502030303020204" pitchFamily="34" charset="0"/>
                <a:ea typeface="楷体" panose="02010609060101010101" pitchFamily="49" charset="-122"/>
              </a:rPr>
              <a:t>，每条邻边对应一次裁剪路径的端点；对于其它格子顶点 </a:t>
            </a:r>
            <a:r>
              <a:rPr lang="en-US" altLang="zh-CN" dirty="0">
                <a:latin typeface="Candara" panose="020E0502030303020204" pitchFamily="34" charset="0"/>
                <a:ea typeface="楷体" panose="02010609060101010101" pitchFamily="49" charset="-122"/>
              </a:rPr>
              <a:t>j</a:t>
            </a:r>
            <a:r>
              <a:rPr lang="zh-CN" altLang="en-US" dirty="0">
                <a:latin typeface="Candara" panose="020E0502030303020204" pitchFamily="34" charset="0"/>
                <a:ea typeface="楷体" panose="02010609060101010101" pitchFamily="49" charset="-122"/>
              </a:rPr>
              <a:t>，恰好两条邻边在路径中间，其它邻边也对应一次裁剪路径的端点。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 </a:t>
            </a:r>
            <a:r>
              <a:rPr lang="en-US" altLang="zh-CN" dirty="0">
                <a:latin typeface="Candara" panose="020E0502030303020204" pitchFamily="34" charset="0"/>
                <a:ea typeface="楷体" panose="02010609060101010101" pitchFamily="49" charset="-122"/>
              </a:rPr>
              <a:t>= (sum{degree(</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sum{degree(j) - 2}) / 2.</a:t>
            </a: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653774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Queries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一个简单无向图。每个点的颜色是黑或白。</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Q </a:t>
            </a:r>
            <a:r>
              <a:rPr lang="zh-CN" altLang="en-US" dirty="0">
                <a:latin typeface="Candara" panose="020E0502030303020204" pitchFamily="34" charset="0"/>
                <a:ea typeface="楷体" panose="02010609060101010101" pitchFamily="49" charset="-122"/>
              </a:rPr>
              <a:t>次操作，分两种类型：</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改变点 </a:t>
            </a:r>
            <a:r>
              <a:rPr lang="en-US" altLang="zh-CN" dirty="0">
                <a:latin typeface="Candara" panose="020E0502030303020204" pitchFamily="34" charset="0"/>
                <a:ea typeface="楷体" panose="02010609060101010101" pitchFamily="49" charset="-122"/>
              </a:rPr>
              <a:t>x </a:t>
            </a:r>
            <a:r>
              <a:rPr lang="zh-CN" altLang="en-US" dirty="0">
                <a:latin typeface="Candara" panose="020E0502030303020204" pitchFamily="34" charset="0"/>
                <a:ea typeface="楷体" panose="02010609060101010101" pitchFamily="49" charset="-122"/>
              </a:rPr>
              <a:t>的颜色</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问两个顶点颜色分别为 </a:t>
            </a:r>
            <a:r>
              <a:rPr lang="en-US" altLang="zh-CN" dirty="0">
                <a:latin typeface="Candara" panose="020E0502030303020204" pitchFamily="34" charset="0"/>
                <a:ea typeface="楷体" panose="02010609060101010101" pitchFamily="49" charset="-122"/>
              </a:rPr>
              <a:t>a </a:t>
            </a:r>
            <a:r>
              <a:rPr lang="zh-CN" altLang="en-US" dirty="0">
                <a:latin typeface="Candara" panose="020E0502030303020204" pitchFamily="34" charset="0"/>
                <a:ea typeface="楷体" panose="02010609060101010101" pitchFamily="49" charset="-122"/>
              </a:rPr>
              <a:t>和 </a:t>
            </a:r>
            <a:r>
              <a:rPr lang="en-US" altLang="zh-CN" dirty="0">
                <a:latin typeface="Candara" panose="020E0502030303020204" pitchFamily="34" charset="0"/>
                <a:ea typeface="楷体" panose="02010609060101010101" pitchFamily="49" charset="-122"/>
              </a:rPr>
              <a:t>b </a:t>
            </a:r>
            <a:r>
              <a:rPr lang="zh-CN" altLang="en-US" dirty="0">
                <a:latin typeface="Candara" panose="020E0502030303020204" pitchFamily="34" charset="0"/>
                <a:ea typeface="楷体" panose="02010609060101010101" pitchFamily="49" charset="-122"/>
              </a:rPr>
              <a:t>的边的权值之和</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|V|, |E|, Q &lt;= 10</a:t>
            </a:r>
            <a:r>
              <a:rPr lang="en-US" altLang="zh-CN" baseline="30000" dirty="0">
                <a:latin typeface="Candara" panose="020E0502030303020204" pitchFamily="34" charset="0"/>
                <a:ea typeface="楷体" panose="02010609060101010101" pitchFamily="49" charset="-122"/>
              </a:rPr>
              <a:t>5</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67907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Queries </a:t>
            </a:r>
            <a:r>
              <a:rPr lang="zh-CN" altLang="en-US" dirty="0">
                <a:latin typeface="Candara" panose="020E0502030303020204" pitchFamily="34" charset="0"/>
                <a:ea typeface="楷体" panose="02010609060101010101" pitchFamily="49" charset="-122"/>
              </a:rPr>
              <a:t>思路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将所有点按度数大小分成两类。</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对度数大的点，单独记录与它关联的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种边的权值和</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对度数小的点，修改时枚举与它关联的所有边，直接更新答案</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用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个全局变量记录度数小的点关联的所有边的信息。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查询时，枚举度数大的所有点，累加</a:t>
            </a:r>
            <a:endParaRPr lang="en-US" altLang="zh-CN" dirty="0">
              <a:latin typeface="Candara" panose="020E0502030303020204" pitchFamily="34" charset="0"/>
              <a:ea typeface="楷体" panose="02010609060101010101" pitchFamily="49" charset="-122"/>
            </a:endParaRPr>
          </a:p>
          <a:p>
            <a:pPr lvl="1"/>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O(V+E+QV</a:t>
            </a:r>
            <a:r>
              <a:rPr lang="en-US" altLang="zh-CN" baseline="30000" dirty="0">
                <a:latin typeface="Candara" panose="020E0502030303020204" pitchFamily="34" charset="0"/>
                <a:ea typeface="楷体" panose="02010609060101010101" pitchFamily="49" charset="-122"/>
              </a:rPr>
              <a:t>0.5</a:t>
            </a:r>
            <a:r>
              <a:rPr lang="en-US" altLang="zh-CN"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val="260779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生成树</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无向图的边有权值。求边权最小的生成树。</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Prim </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从某个顶点出发，每次加入未扩展集合中边权最小的边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可以用堆优化，时间复杂度为 </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或 </a:t>
            </a:r>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VlogV</a:t>
            </a:r>
            <a:r>
              <a:rPr lang="en-US" altLang="zh-CN" dirty="0">
                <a:latin typeface="Candara" panose="020E0502030303020204" pitchFamily="34" charset="0"/>
                <a:ea typeface="楷体" panose="02010609060101010101" pitchFamily="49" charset="-122"/>
              </a:rPr>
              <a:t> + E)</a:t>
            </a:r>
          </a:p>
          <a:p>
            <a:r>
              <a:rPr lang="en-US" altLang="zh-CN" dirty="0" err="1">
                <a:latin typeface="Candara" panose="020E0502030303020204" pitchFamily="34" charset="0"/>
                <a:ea typeface="楷体" panose="02010609060101010101" pitchFamily="49" charset="-122"/>
              </a:rPr>
              <a:t>Kruskal</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将所有边从小到大排序，按顺序尝试加入</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使用并查集维护连通性，时间复杂度为 </a:t>
            </a:r>
            <a:r>
              <a:rPr lang="en-US" altLang="zh-CN" dirty="0">
                <a:latin typeface="Candara" panose="020E0502030303020204" pitchFamily="34" charset="0"/>
                <a:ea typeface="楷体" panose="02010609060101010101" pitchFamily="49" charset="-122"/>
              </a:rPr>
              <a:t>O(V + </a:t>
            </a:r>
            <a:r>
              <a:rPr lang="en-US" altLang="zh-CN" dirty="0" err="1">
                <a:latin typeface="Candara" panose="020E0502030303020204" pitchFamily="34" charset="0"/>
                <a:ea typeface="楷体" panose="02010609060101010101" pitchFamily="49" charset="-122"/>
              </a:rPr>
              <a:t>ElogE</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1017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MST Company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个点和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条边的无向图。边有正整数权值。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请你找出一个生成树，使得树中点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的度数恰好等于 </a:t>
            </a:r>
            <a:r>
              <a:rPr lang="en-US" altLang="zh-CN" dirty="0">
                <a:latin typeface="Candara" panose="020E0502030303020204" pitchFamily="34" charset="0"/>
                <a:ea typeface="楷体" panose="02010609060101010101" pitchFamily="49" charset="-122"/>
              </a:rPr>
              <a:t>K</a:t>
            </a:r>
            <a:r>
              <a:rPr lang="zh-CN" altLang="en-US" dirty="0">
                <a:latin typeface="Candara" panose="020E0502030303020204" pitchFamily="34" charset="0"/>
                <a:ea typeface="楷体" panose="02010609060101010101" pitchFamily="49" charset="-122"/>
              </a:rPr>
              <a:t>，且生成树的边权之和最小。</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M &lt;=  10</a:t>
            </a:r>
            <a:r>
              <a:rPr lang="en-US" altLang="zh-CN" baseline="30000" dirty="0">
                <a:latin typeface="Candara" panose="020E0502030303020204" pitchFamily="34" charset="0"/>
                <a:ea typeface="楷体" panose="02010609060101010101" pitchFamily="49" charset="-122"/>
              </a:rPr>
              <a:t>5</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43624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MST Company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Candara" panose="020E0502030303020204" pitchFamily="34" charset="0"/>
                <a:ea typeface="楷体" panose="02010609060101010101" pitchFamily="49" charset="-122"/>
              </a:rPr>
              <a:t>考虑最小生成树中点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的度数 </a:t>
            </a:r>
            <a:r>
              <a:rPr lang="en-US" altLang="zh-CN" dirty="0">
                <a:latin typeface="Candara" panose="020E0502030303020204" pitchFamily="34" charset="0"/>
                <a:ea typeface="楷体" panose="02010609060101010101" pitchFamily="49" charset="-122"/>
              </a:rPr>
              <a:t>d</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 K</a:t>
            </a:r>
            <a:r>
              <a:rPr lang="zh-CN" altLang="en-US" dirty="0">
                <a:latin typeface="Candara" panose="020E0502030303020204" pitchFamily="34" charset="0"/>
                <a:ea typeface="楷体" panose="02010609060101010101" pitchFamily="49" charset="-122"/>
              </a:rPr>
              <a:t>，则是答案；</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&lt; K</a:t>
            </a:r>
            <a:r>
              <a:rPr lang="zh-CN" altLang="en-US" dirty="0">
                <a:latin typeface="Candara" panose="020E0502030303020204" pitchFamily="34" charset="0"/>
                <a:ea typeface="楷体" panose="02010609060101010101" pitchFamily="49" charset="-122"/>
              </a:rPr>
              <a:t>，则需要增加点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邻接边数；</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d &gt; K</a:t>
            </a:r>
            <a:r>
              <a:rPr lang="zh-CN" altLang="en-US" dirty="0">
                <a:latin typeface="Candara" panose="020E0502030303020204" pitchFamily="34" charset="0"/>
                <a:ea typeface="楷体" panose="02010609060101010101" pitchFamily="49" charset="-122"/>
              </a:rPr>
              <a:t>，则需要减少点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邻接边数。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二分增量 </a:t>
            </a:r>
            <a:r>
              <a:rPr lang="en-US" altLang="zh-CN" dirty="0">
                <a:latin typeface="Candara" panose="020E0502030303020204" pitchFamily="34" charset="0"/>
                <a:ea typeface="楷体" panose="02010609060101010101" pitchFamily="49" charset="-122"/>
              </a:rPr>
              <a:t>X</a:t>
            </a:r>
            <a:r>
              <a:rPr lang="zh-CN" altLang="en-US" dirty="0">
                <a:latin typeface="Candara" panose="020E0502030303020204" pitchFamily="34" charset="0"/>
                <a:ea typeface="楷体" panose="02010609060101010101" pitchFamily="49" charset="-122"/>
              </a:rPr>
              <a:t>，将所有点</a:t>
            </a:r>
            <a:r>
              <a:rPr lang="en-US" altLang="zh-CN" dirty="0">
                <a:latin typeface="Candara" panose="020E0502030303020204" pitchFamily="34" charset="0"/>
                <a:ea typeface="楷体" panose="02010609060101010101" pitchFamily="49" charset="-122"/>
              </a:rPr>
              <a:t> 1 </a:t>
            </a:r>
            <a:r>
              <a:rPr lang="zh-CN" altLang="en-US" dirty="0">
                <a:latin typeface="Candara" panose="020E0502030303020204" pitchFamily="34" charset="0"/>
                <a:ea typeface="楷体" panose="02010609060101010101" pitchFamily="49" charset="-122"/>
              </a:rPr>
              <a:t>邻接边的权值 </a:t>
            </a:r>
            <a:r>
              <a:rPr lang="en-US" altLang="zh-CN" dirty="0">
                <a:latin typeface="Candara" panose="020E0502030303020204" pitchFamily="34" charset="0"/>
                <a:ea typeface="楷体" panose="02010609060101010101" pitchFamily="49" charset="-122"/>
              </a:rPr>
              <a:t>+X</a:t>
            </a:r>
            <a:r>
              <a:rPr lang="zh-CN" altLang="en-US" dirty="0">
                <a:latin typeface="Candara" panose="020E0502030303020204" pitchFamily="34" charset="0"/>
                <a:ea typeface="楷体" panose="02010609060101010101" pitchFamily="49" charset="-122"/>
              </a:rPr>
              <a:t>，然后求 </a:t>
            </a:r>
            <a:r>
              <a:rPr lang="en-US" altLang="zh-CN" dirty="0">
                <a:latin typeface="Candara" panose="020E0502030303020204" pitchFamily="34" charset="0"/>
                <a:ea typeface="楷体" panose="02010609060101010101" pitchFamily="49" charset="-122"/>
              </a:rPr>
              <a:t>MST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r>
              <a:rPr lang="en-US" altLang="zh-CN" dirty="0" err="1">
                <a:latin typeface="Candara" panose="020E0502030303020204" pitchFamily="34" charset="0"/>
                <a:ea typeface="楷体" panose="02010609060101010101" pitchFamily="49" charset="-122"/>
              </a:rPr>
              <a:t>logNlogC</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181028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Remove</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给出一个连通无向图。</a:t>
            </a:r>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次操作，每次删掉一条边。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问每次操作后无向图的最小生成树（若连通）。</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|V| &lt;= 1000, |E | &lt;= 10000.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498938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Remove </a:t>
            </a:r>
            <a:r>
              <a:rPr lang="zh-CN" altLang="en-US" dirty="0">
                <a:latin typeface="Candara" panose="020E0502030303020204" pitchFamily="34" charset="0"/>
                <a:ea typeface="楷体" panose="02010609060101010101" pitchFamily="49" charset="-122"/>
              </a:rPr>
              <a:t>思路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参考思路：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将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次操作逆序执行，变成每次添加一条边。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若合并两个点集则加入；否则删去环上最大边。</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ElogE+VE</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92338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最短路问题</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无向图或有向图，边有权值。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单源最短路径</a:t>
            </a:r>
            <a:endParaRPr lang="en-US" altLang="zh-CN" dirty="0">
              <a:latin typeface="Candara" panose="020E0502030303020204" pitchFamily="34" charset="0"/>
              <a:ea typeface="楷体" panose="02010609060101010101" pitchFamily="49" charset="-122"/>
            </a:endParaRPr>
          </a:p>
          <a:p>
            <a:pPr lvl="1"/>
            <a:r>
              <a:rPr lang="en-US" altLang="zh-CN" dirty="0" err="1">
                <a:latin typeface="Candara" panose="020E0502030303020204" pitchFamily="34" charset="0"/>
                <a:ea typeface="楷体" panose="02010609060101010101" pitchFamily="49" charset="-122"/>
              </a:rPr>
              <a:t>Dijkstra</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算法：每次确定当前最近的点，</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或</a:t>
            </a:r>
            <a:r>
              <a:rPr lang="en-US" altLang="zh-CN" dirty="0">
                <a:latin typeface="Candara" panose="020E0502030303020204" pitchFamily="34" charset="0"/>
                <a:ea typeface="楷体" panose="02010609060101010101" pitchFamily="49" charset="-122"/>
              </a:rPr>
              <a:t>O(</a:t>
            </a:r>
            <a:r>
              <a:rPr lang="en-US" altLang="zh-CN" dirty="0" err="1">
                <a:latin typeface="Candara" panose="020E0502030303020204" pitchFamily="34" charset="0"/>
                <a:ea typeface="楷体" panose="02010609060101010101" pitchFamily="49" charset="-122"/>
              </a:rPr>
              <a:t>E+VlogV</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（图不能有负边）</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Bellman-Ford </a:t>
            </a:r>
            <a:r>
              <a:rPr lang="zh-CN" altLang="en-US" dirty="0">
                <a:latin typeface="Candara" panose="020E0502030303020204" pitchFamily="34" charset="0"/>
                <a:ea typeface="楷体" panose="02010609060101010101" pitchFamily="49" charset="-122"/>
              </a:rPr>
              <a:t>算法（</a:t>
            </a:r>
            <a:r>
              <a:rPr lang="en-US" altLang="zh-CN" dirty="0">
                <a:latin typeface="Candara" panose="020E0502030303020204" pitchFamily="34" charset="0"/>
                <a:ea typeface="楷体" panose="02010609060101010101" pitchFamily="49" charset="-122"/>
              </a:rPr>
              <a:t>SPFA</a:t>
            </a:r>
            <a:r>
              <a:rPr lang="zh-CN" altLang="en-US" dirty="0">
                <a:latin typeface="Candara" panose="020E0502030303020204" pitchFamily="34" charset="0"/>
                <a:ea typeface="楷体" panose="02010609060101010101" pitchFamily="49" charset="-122"/>
              </a:rPr>
              <a:t>）：循环迭代更新，</a:t>
            </a:r>
            <a:r>
              <a:rPr lang="en-US" altLang="zh-CN" dirty="0">
                <a:latin typeface="Candara" panose="020E0502030303020204" pitchFamily="34" charset="0"/>
                <a:ea typeface="楷体" panose="02010609060101010101" pitchFamily="49" charset="-122"/>
              </a:rPr>
              <a:t>O(VE)</a:t>
            </a:r>
            <a:r>
              <a:rPr lang="zh-CN" altLang="en-US" dirty="0">
                <a:latin typeface="Candara" panose="020E0502030303020204" pitchFamily="34" charset="0"/>
                <a:ea typeface="楷体" panose="02010609060101010101" pitchFamily="49" charset="-122"/>
              </a:rPr>
              <a:t>，可用来找负权回路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任意两点最短路径</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Floyd </a:t>
            </a:r>
            <a:r>
              <a:rPr lang="zh-CN" altLang="en-US" dirty="0">
                <a:latin typeface="Candara" panose="020E0502030303020204" pitchFamily="34" charset="0"/>
                <a:ea typeface="楷体" panose="02010609060101010101" pitchFamily="49" charset="-122"/>
              </a:rPr>
              <a:t>算法：动态规划，</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0207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 Trial For Chief</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列的木板。最初每个格子都是白色。</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格子上下左右相邻。一次涂色操作，你可以选择由若干个相邻格子组成的连通块一起涂成白色或者黑色。</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如果想把木板涂成期望的图案，问最少进行多少次涂色。</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50.</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29366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无向图</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一些概念：</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点，边，路径，回路，度数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连通性，桥，割点</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特殊的图：完全图，二分图，树</a:t>
            </a:r>
            <a:endParaRPr lang="en-US" altLang="zh-CN" dirty="0">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836" y="3001962"/>
            <a:ext cx="2933700" cy="2428875"/>
          </a:xfrm>
          <a:prstGeom prst="rect">
            <a:avLst/>
          </a:prstGeom>
          <a:noFill/>
          <a:ln w="38100" cap="sq">
            <a:solidFill>
              <a:srgbClr val="0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2113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Trial For Chief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sz="2200" dirty="0">
                <a:latin typeface="Candara" panose="020E0502030303020204" pitchFamily="34" charset="0"/>
                <a:ea typeface="楷体" panose="02010609060101010101" pitchFamily="49" charset="-122"/>
              </a:rPr>
              <a:t>考虑目标图案中相同颜色格子组成的连通块。</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可以证明，任意方案等价于某个每次涂色的连通块都包含了下次涂色连通块的方案。构造方法：将相邻两次涂色的连通块用一条路径连接，先将整体操作，再将第二次连通块与路径操作。</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于是，这样建图。若相邻格子颜色不同则边权为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，否则边权为</a:t>
            </a:r>
            <a:r>
              <a:rPr lang="en-US" altLang="zh-CN" sz="2200" dirty="0">
                <a:latin typeface="Candara" panose="020E0502030303020204" pitchFamily="34" charset="0"/>
                <a:ea typeface="楷体" panose="02010609060101010101" pitchFamily="49" charset="-122"/>
              </a:rPr>
              <a:t> 0</a:t>
            </a:r>
            <a:r>
              <a:rPr lang="zh-CN" altLang="en-US" sz="2200" dirty="0">
                <a:latin typeface="Candara" panose="020E0502030303020204" pitchFamily="34" charset="0"/>
                <a:ea typeface="楷体" panose="02010609060101010101" pitchFamily="49" charset="-122"/>
              </a:rPr>
              <a:t>。枚举最后一次涂色的格子 </a:t>
            </a:r>
            <a:r>
              <a:rPr lang="en-US" altLang="zh-CN" sz="2200" dirty="0">
                <a:latin typeface="Candara" panose="020E0502030303020204" pitchFamily="34" charset="0"/>
                <a:ea typeface="楷体" panose="02010609060101010101" pitchFamily="49" charset="-122"/>
              </a:rPr>
              <a:t>(u, v)</a:t>
            </a:r>
            <a:r>
              <a:rPr lang="zh-CN" altLang="en-US" sz="2200" dirty="0">
                <a:latin typeface="Candara" panose="020E0502030303020204" pitchFamily="34" charset="0"/>
                <a:ea typeface="楷体" panose="02010609060101010101" pitchFamily="49" charset="-122"/>
              </a:rPr>
              <a:t>。答案 </a:t>
            </a:r>
            <a:r>
              <a:rPr lang="en-US" altLang="zh-CN" sz="2200" dirty="0">
                <a:latin typeface="Candara" panose="020E0502030303020204" pitchFamily="34" charset="0"/>
                <a:ea typeface="楷体" panose="02010609060101010101" pitchFamily="49" charset="-122"/>
              </a:rPr>
              <a:t>= min{ max(distance((x, y), (u, v))) }</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M</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6548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Four Bears</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有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只小熊生活在一个洞穴里。有一天，洞穴突然塌陷了。为了逃生，小熊们首先需要尽快会合到一起。</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洞穴是一个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行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列的地图中，</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只小熊分散在不同位置。所有格子分为障碍 </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和空地 </a:t>
            </a:r>
            <a:r>
              <a:rPr lang="en-US" altLang="zh-CN" dirty="0">
                <a:latin typeface="Candara" panose="020E0502030303020204" pitchFamily="34" charset="0"/>
                <a:ea typeface="楷体" panose="02010609060101010101" pitchFamily="49" charset="-122"/>
              </a:rPr>
              <a:t>‘X’ </a:t>
            </a:r>
            <a:r>
              <a:rPr lang="zh-CN" altLang="en-US" dirty="0">
                <a:latin typeface="Candara" panose="020E0502030303020204" pitchFamily="34" charset="0"/>
                <a:ea typeface="楷体" panose="02010609060101010101" pitchFamily="49" charset="-122"/>
              </a:rPr>
              <a:t>两类。小熊所在位置 </a:t>
            </a:r>
            <a:r>
              <a:rPr lang="en-US" altLang="zh-CN" dirty="0">
                <a:latin typeface="Candara" panose="020E0502030303020204" pitchFamily="34" charset="0"/>
                <a:ea typeface="楷体" panose="02010609060101010101" pitchFamily="49" charset="-122"/>
              </a:rPr>
              <a:t>’B’ </a:t>
            </a:r>
            <a:r>
              <a:rPr lang="zh-CN" altLang="en-US" dirty="0">
                <a:latin typeface="Candara" panose="020E0502030303020204" pitchFamily="34" charset="0"/>
                <a:ea typeface="楷体" panose="02010609060101010101" pitchFamily="49" charset="-122"/>
              </a:rPr>
              <a:t>为空地。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小熊可以向上下左右移动。问最少清除多少障碍，小熊们才能相聚。</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 </a:t>
            </a:r>
            <a:r>
              <a:rPr lang="en-US" altLang="zh-CN" dirty="0">
                <a:latin typeface="Candara" panose="020E0502030303020204" pitchFamily="34" charset="0"/>
                <a:ea typeface="楷体" panose="02010609060101010101" pitchFamily="49" charset="-122"/>
              </a:rPr>
              <a:t>M &lt;=  300.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573219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Four Bears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lnSpcReduction="10000"/>
          </a:bodyPr>
          <a:lstStyle/>
          <a:p>
            <a:r>
              <a:rPr lang="zh-CN" altLang="en-US" dirty="0">
                <a:latin typeface="Candara" panose="020E0502030303020204" pitchFamily="34" charset="0"/>
                <a:ea typeface="楷体" panose="02010609060101010101" pitchFamily="49" charset="-122"/>
              </a:rPr>
              <a:t>从连通性角度很难入手。</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假如 </a:t>
            </a:r>
            <a:r>
              <a:rPr lang="en-US" altLang="zh-CN" dirty="0">
                <a:latin typeface="Candara" panose="020E0502030303020204" pitchFamily="34" charset="0"/>
                <a:ea typeface="楷体" panose="02010609060101010101" pitchFamily="49" charset="-122"/>
              </a:rPr>
              <a:t>4 </a:t>
            </a:r>
            <a:r>
              <a:rPr lang="zh-CN" altLang="en-US" dirty="0">
                <a:latin typeface="Candara" panose="020E0502030303020204" pitchFamily="34" charset="0"/>
                <a:ea typeface="楷体" panose="02010609060101010101" pitchFamily="49" charset="-122"/>
              </a:rPr>
              <a:t>只小熊到汇合点的路线不重叠，那么答案即四个最短路的和。</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如果重叠呢？</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预处理任意两点最短路。直接枚举两个重叠点。 </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 </a:t>
            </a:r>
            <a:r>
              <a:rPr lang="en-US" altLang="zh-CN" dirty="0">
                <a:latin typeface="Candara" panose="020E0502030303020204" pitchFamily="34" charset="0"/>
                <a:ea typeface="楷体" panose="02010609060101010101" pitchFamily="49" charset="-122"/>
              </a:rPr>
              <a:t>= min{dis(B’1,P1)+dis(B’2,P1)+dis(B’3,P2)+dis(B’4,P2)+dis(P1,P2)}.</a:t>
            </a: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M</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93076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 Password</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一个长度为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的 </a:t>
            </a:r>
            <a:r>
              <a:rPr lang="en-US" altLang="zh-CN" sz="2200" dirty="0">
                <a:latin typeface="Candara" panose="020E0502030303020204" pitchFamily="34" charset="0"/>
                <a:ea typeface="楷体" panose="02010609060101010101" pitchFamily="49" charset="-122"/>
              </a:rPr>
              <a:t>0/1 </a:t>
            </a:r>
            <a:r>
              <a:rPr lang="zh-CN" altLang="en-US" sz="2200" dirty="0">
                <a:latin typeface="Candara" panose="020E0502030303020204" pitchFamily="34" charset="0"/>
                <a:ea typeface="楷体" panose="02010609060101010101" pitchFamily="49" charset="-122"/>
              </a:rPr>
              <a:t>序列，最初全为 </a:t>
            </a:r>
            <a:r>
              <a:rPr lang="en-US" altLang="zh-CN" sz="2200" dirty="0">
                <a:latin typeface="Candara" panose="020E0502030303020204" pitchFamily="34" charset="0"/>
                <a:ea typeface="楷体" panose="02010609060101010101" pitchFamily="49" charset="-122"/>
              </a:rPr>
              <a:t>0</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有 </a:t>
            </a:r>
            <a:r>
              <a:rPr lang="en-US" altLang="zh-CN" sz="2200" dirty="0">
                <a:latin typeface="Candara" panose="020E0502030303020204" pitchFamily="34" charset="0"/>
                <a:ea typeface="楷体" panose="02010609060101010101" pitchFamily="49" charset="-122"/>
              </a:rPr>
              <a:t>L </a:t>
            </a:r>
            <a:r>
              <a:rPr lang="zh-CN" altLang="en-US" sz="2200" dirty="0">
                <a:latin typeface="Candara" panose="020E0502030303020204" pitchFamily="34" charset="0"/>
                <a:ea typeface="楷体" panose="02010609060101010101" pitchFamily="49" charset="-122"/>
              </a:rPr>
              <a:t>种操作。第 </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种操作是将任意连续 </a:t>
            </a:r>
            <a:r>
              <a:rPr lang="en-US" altLang="zh-CN" sz="2200" dirty="0">
                <a:latin typeface="Candara" panose="020E0502030303020204" pitchFamily="34" charset="0"/>
                <a:ea typeface="楷体" panose="02010609060101010101" pitchFamily="49" charset="-122"/>
              </a:rPr>
              <a:t>ai </a:t>
            </a:r>
            <a:r>
              <a:rPr lang="zh-CN" altLang="en-US" sz="2200" dirty="0">
                <a:latin typeface="Candara" panose="020E0502030303020204" pitchFamily="34" charset="0"/>
                <a:ea typeface="楷体" panose="02010609060101010101" pitchFamily="49" charset="-122"/>
              </a:rPr>
              <a:t>个位置同时取反。</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问最少多少次操作，使得第 </a:t>
            </a:r>
            <a:r>
              <a:rPr lang="en-US" altLang="zh-CN" sz="2200" dirty="0">
                <a:latin typeface="Candara" panose="020E0502030303020204" pitchFamily="34" charset="0"/>
                <a:ea typeface="楷体" panose="02010609060101010101" pitchFamily="49" charset="-122"/>
              </a:rPr>
              <a:t>x1, x2, …, </a:t>
            </a:r>
            <a:r>
              <a:rPr lang="en-US" altLang="zh-CN" sz="2200" dirty="0" err="1">
                <a:latin typeface="Candara" panose="020E0502030303020204" pitchFamily="34" charset="0"/>
                <a:ea typeface="楷体" panose="02010609060101010101" pitchFamily="49" charset="-122"/>
              </a:rPr>
              <a:t>xk</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个位置为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，其它位置仍然为 </a:t>
            </a:r>
            <a:r>
              <a:rPr lang="en-US" altLang="zh-CN" sz="2200" dirty="0">
                <a:latin typeface="Candara" panose="020E0502030303020204" pitchFamily="34" charset="0"/>
                <a:ea typeface="楷体" panose="02010609060101010101" pitchFamily="49" charset="-122"/>
              </a:rPr>
              <a:t>0</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&lt;= 10</a:t>
            </a:r>
            <a:r>
              <a:rPr lang="en-US" altLang="zh-CN" sz="2200" baseline="30000" dirty="0">
                <a:latin typeface="Candara" panose="020E0502030303020204" pitchFamily="34" charset="0"/>
                <a:ea typeface="楷体" panose="02010609060101010101" pitchFamily="49" charset="-122"/>
              </a:rPr>
              <a:t>4</a:t>
            </a:r>
            <a:r>
              <a:rPr lang="en-US" altLang="zh-CN" sz="2200" dirty="0">
                <a:latin typeface="Candara" panose="020E0502030303020204" pitchFamily="34" charset="0"/>
                <a:ea typeface="楷体" panose="02010609060101010101" pitchFamily="49" charset="-122"/>
              </a:rPr>
              <a:t>, K &lt;= 10, L &lt;= 100.</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080078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Password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sz="2200" dirty="0">
                <a:latin typeface="Candara" panose="020E0502030303020204" pitchFamily="34" charset="0"/>
                <a:ea typeface="楷体" panose="02010609060101010101" pitchFamily="49" charset="-122"/>
              </a:rPr>
              <a:t>构造前缀差序列 </a:t>
            </a:r>
            <a:r>
              <a:rPr lang="en-US" altLang="zh-CN" sz="2200" dirty="0">
                <a:latin typeface="Candara" panose="020E0502030303020204" pitchFamily="34" charset="0"/>
                <a:ea typeface="楷体" panose="02010609060101010101" pitchFamily="49" charset="-122"/>
              </a:rPr>
              <a:t>B</a:t>
            </a:r>
            <a:r>
              <a:rPr lang="zh-CN" altLang="en-US" sz="2200" dirty="0">
                <a:latin typeface="Candara" panose="020E0502030303020204" pitchFamily="34" charset="0"/>
                <a:ea typeface="楷体" panose="02010609060101010101" pitchFamily="49" charset="-122"/>
              </a:rPr>
              <a:t>：</a:t>
            </a:r>
            <a:r>
              <a:rPr lang="en-US" altLang="zh-CN" sz="2200" dirty="0">
                <a:latin typeface="Candara" panose="020E0502030303020204" pitchFamily="34" charset="0"/>
                <a:ea typeface="楷体" panose="02010609060101010101" pitchFamily="49" charset="-122"/>
              </a:rPr>
              <a:t>b[</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 a[</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a:t>
            </a:r>
            <a:r>
              <a:rPr lang="en-US" altLang="zh-CN" sz="2200" dirty="0" err="1">
                <a:latin typeface="Candara" panose="020E0502030303020204" pitchFamily="34" charset="0"/>
                <a:ea typeface="楷体" panose="02010609060101010101" pitchFamily="49" charset="-122"/>
              </a:rPr>
              <a:t>xor</a:t>
            </a:r>
            <a:r>
              <a:rPr lang="en-US" altLang="zh-CN" sz="2200" dirty="0">
                <a:latin typeface="Candara" panose="020E0502030303020204" pitchFamily="34" charset="0"/>
                <a:ea typeface="楷体" panose="02010609060101010101" pitchFamily="49" charset="-122"/>
              </a:rPr>
              <a:t> a[i+1]</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于是，每次操作变成改变两个位置。目标是使得不超过 </a:t>
            </a:r>
            <a:r>
              <a:rPr lang="en-US" altLang="zh-CN" sz="2200" dirty="0">
                <a:latin typeface="Candara" panose="020E0502030303020204" pitchFamily="34" charset="0"/>
                <a:ea typeface="楷体" panose="02010609060101010101" pitchFamily="49" charset="-122"/>
              </a:rPr>
              <a:t>2K </a:t>
            </a:r>
            <a:r>
              <a:rPr lang="zh-CN" altLang="en-US" sz="2200" dirty="0">
                <a:latin typeface="Candara" panose="020E0502030303020204" pitchFamily="34" charset="0"/>
                <a:ea typeface="楷体" panose="02010609060101010101" pitchFamily="49" charset="-122"/>
              </a:rPr>
              <a:t>个位置是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建图遍历预处理出将两个位置同时变成 </a:t>
            </a:r>
            <a:r>
              <a:rPr lang="en-US" altLang="zh-CN" sz="2200" dirty="0">
                <a:latin typeface="Candara" panose="020E0502030303020204" pitchFamily="34" charset="0"/>
                <a:ea typeface="楷体" panose="02010609060101010101" pitchFamily="49" charset="-122"/>
              </a:rPr>
              <a:t>1 </a:t>
            </a:r>
            <a:r>
              <a:rPr lang="zh-CN" altLang="en-US" sz="2200" dirty="0">
                <a:latin typeface="Candara" panose="020E0502030303020204" pitchFamily="34" charset="0"/>
                <a:ea typeface="楷体" panose="02010609060101010101" pitchFamily="49" charset="-122"/>
              </a:rPr>
              <a:t>的最短路。</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然后，状态压缩动态规划。</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O(NKL+2</a:t>
            </a:r>
            <a:r>
              <a:rPr lang="en-US" altLang="zh-CN" sz="2200" baseline="30000" dirty="0">
                <a:latin typeface="Candara" panose="020E0502030303020204" pitchFamily="34" charset="0"/>
                <a:ea typeface="楷体" panose="02010609060101010101" pitchFamily="49" charset="-122"/>
              </a:rPr>
              <a:t>K</a:t>
            </a:r>
            <a:r>
              <a:rPr lang="en-US" altLang="zh-CN" sz="2200" dirty="0">
                <a:latin typeface="Candara" panose="020E0502030303020204" pitchFamily="34" charset="0"/>
                <a:ea typeface="楷体" panose="02010609060101010101" pitchFamily="49" charset="-122"/>
              </a:rPr>
              <a:t>K).</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248132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匈牙利算法</a:t>
            </a:r>
          </a:p>
        </p:txBody>
      </p:sp>
      <p:sp>
        <p:nvSpPr>
          <p:cNvPr id="3" name="内容占位符 2"/>
          <p:cNvSpPr>
            <a:spLocks noGrp="1"/>
          </p:cNvSpPr>
          <p:nvPr>
            <p:ph idx="1"/>
          </p:nvPr>
        </p:nvSpPr>
        <p:spPr/>
        <p:txBody>
          <a:bodyPr>
            <a:normAutofit fontScale="92500" lnSpcReduction="10000"/>
          </a:bodyPr>
          <a:lstStyle/>
          <a:p>
            <a:r>
              <a:rPr lang="zh-CN" altLang="en-US" dirty="0">
                <a:latin typeface="Candara" panose="020E0502030303020204" pitchFamily="34" charset="0"/>
                <a:ea typeface="楷体" panose="02010609060101010101" pitchFamily="49" charset="-122"/>
              </a:rPr>
              <a:t>二分图的最大匹配问题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选出尽量多的边，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要求其中任意两边没有公共顶点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最小点覆盖：等于最大匹配。</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最大独立集：等于 </a:t>
            </a:r>
            <a:r>
              <a:rPr lang="en-US" altLang="zh-CN" dirty="0">
                <a:latin typeface="Candara" panose="020E0502030303020204" pitchFamily="34" charset="0"/>
                <a:ea typeface="楷体" panose="02010609060101010101" pitchFamily="49" charset="-122"/>
              </a:rPr>
              <a:t>|V| - </a:t>
            </a:r>
            <a:r>
              <a:rPr lang="zh-CN" altLang="en-US" dirty="0">
                <a:latin typeface="Candara" panose="020E0502030303020204" pitchFamily="34" charset="0"/>
                <a:ea typeface="楷体" panose="02010609060101010101" pitchFamily="49" charset="-122"/>
              </a:rPr>
              <a:t>最大匹配。</a:t>
            </a:r>
          </a:p>
          <a:p>
            <a:r>
              <a:rPr lang="zh-CN" altLang="en-US" dirty="0">
                <a:latin typeface="Candara" panose="020E0502030303020204" pitchFamily="34" charset="0"/>
                <a:ea typeface="楷体" panose="02010609060101010101" pitchFamily="49" charset="-122"/>
              </a:rPr>
              <a:t>匈牙利算法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贪心。枚举集合 </a:t>
            </a:r>
            <a:r>
              <a:rPr lang="en-US" altLang="zh-CN" dirty="0">
                <a:latin typeface="Candara" panose="020E0502030303020204" pitchFamily="34" charset="0"/>
                <a:ea typeface="楷体" panose="02010609060101010101" pitchFamily="49" charset="-122"/>
              </a:rPr>
              <a:t>U </a:t>
            </a:r>
            <a:r>
              <a:rPr lang="zh-CN" altLang="en-US" dirty="0">
                <a:latin typeface="Candara" panose="020E0502030303020204" pitchFamily="34" charset="0"/>
                <a:ea typeface="楷体" panose="02010609060101010101" pitchFamily="49" charset="-122"/>
              </a:rPr>
              <a:t>的所有点，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每次看能否找到一条增广路。</a:t>
            </a:r>
            <a:r>
              <a:rPr lang="en-US" altLang="zh-CN" dirty="0">
                <a:latin typeface="Candara" panose="020E0502030303020204" pitchFamily="34" charset="0"/>
                <a:ea typeface="楷体" panose="02010609060101010101" pitchFamily="49" charset="-122"/>
              </a:rPr>
              <a:t>O(VE)</a:t>
            </a:r>
            <a:endParaRPr lang="zh-CN" altLang="en-US" dirty="0">
              <a:latin typeface="Candara" panose="020E0502030303020204" pitchFamily="34" charset="0"/>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7662863" y="2820699"/>
            <a:ext cx="2880447" cy="2880447"/>
          </a:xfrm>
          <a:prstGeom prst="rect">
            <a:avLst/>
          </a:prstGeom>
        </p:spPr>
      </p:pic>
    </p:spTree>
    <p:extLst>
      <p:ext uri="{BB962C8B-B14F-4D97-AF65-F5344CB8AC3E}">
        <p14:creationId xmlns:p14="http://schemas.microsoft.com/office/powerpoint/2010/main" val="1825073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Fairy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个点和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条边的简单无向图。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问能否删去其中一条边，使得无向图成为二分图。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找出所有解。</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10</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140704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Fairy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10192406" cy="3318936"/>
          </a:xfrm>
        </p:spPr>
        <p:txBody>
          <a:bodyPr>
            <a:normAutofit fontScale="92500" lnSpcReduction="10000"/>
          </a:bodyPr>
          <a:lstStyle/>
          <a:p>
            <a:r>
              <a:rPr lang="en-US" altLang="zh-CN" dirty="0">
                <a:latin typeface="Candara" panose="020E0502030303020204" pitchFamily="34" charset="0"/>
                <a:ea typeface="楷体" panose="02010609060101010101" pitchFamily="49" charset="-122"/>
              </a:rPr>
              <a:t>DFS </a:t>
            </a:r>
            <a:r>
              <a:rPr lang="zh-CN" altLang="en-US" dirty="0">
                <a:latin typeface="Candara" panose="020E0502030303020204" pitchFamily="34" charset="0"/>
                <a:ea typeface="楷体" panose="02010609060101010101" pitchFamily="49" charset="-122"/>
              </a:rPr>
              <a:t>遍历无向图，得到生成树，并对生成树二染色。</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考虑非树边 </a:t>
            </a:r>
            <a:r>
              <a:rPr lang="en-US" altLang="zh-CN" dirty="0">
                <a:latin typeface="Candara" panose="020E0502030303020204" pitchFamily="34" charset="0"/>
                <a:ea typeface="楷体" panose="02010609060101010101" pitchFamily="49" charset="-122"/>
              </a:rPr>
              <a:t>(u, v)</a:t>
            </a:r>
            <a:r>
              <a:rPr lang="zh-CN" altLang="en-US" dirty="0">
                <a:latin typeface="Candara" panose="020E0502030303020204" pitchFamily="34" charset="0"/>
                <a:ea typeface="楷体" panose="02010609060101010101" pitchFamily="49" charset="-122"/>
              </a:rPr>
              <a:t>，若 </a:t>
            </a:r>
            <a:r>
              <a:rPr lang="en-US" altLang="zh-CN" dirty="0">
                <a:latin typeface="Candara" panose="020E0502030303020204" pitchFamily="34" charset="0"/>
                <a:ea typeface="楷体" panose="02010609060101010101" pitchFamily="49" charset="-122"/>
              </a:rPr>
              <a:t>color(u) != color(v) </a:t>
            </a:r>
            <a:r>
              <a:rPr lang="zh-CN" altLang="en-US" dirty="0">
                <a:latin typeface="Candara" panose="020E0502030303020204" pitchFamily="34" charset="0"/>
                <a:ea typeface="楷体" panose="02010609060101010101" pitchFamily="49" charset="-122"/>
              </a:rPr>
              <a:t>则是好边，否则是坏边。</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没有坏边：任意边都是解</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2. </a:t>
            </a:r>
            <a:r>
              <a:rPr lang="zh-CN" altLang="en-US" dirty="0">
                <a:latin typeface="Candara" panose="020E0502030303020204" pitchFamily="34" charset="0"/>
                <a:ea typeface="楷体" panose="02010609060101010101" pitchFamily="49" charset="-122"/>
              </a:rPr>
              <a:t>只有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条坏边：解可以是坏边</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3. </a:t>
            </a:r>
            <a:r>
              <a:rPr lang="zh-CN" altLang="en-US" dirty="0">
                <a:latin typeface="Candara" panose="020E0502030303020204" pitchFamily="34" charset="0"/>
                <a:ea typeface="楷体" panose="02010609060101010101" pitchFamily="49" charset="-122"/>
              </a:rPr>
              <a:t>多于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条坏边：解必须是树边。</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树边 </a:t>
            </a:r>
            <a:r>
              <a:rPr lang="en-US" altLang="zh-CN" dirty="0">
                <a:latin typeface="Candara" panose="020E0502030303020204" pitchFamily="34" charset="0"/>
                <a:ea typeface="楷体" panose="02010609060101010101" pitchFamily="49" charset="-122"/>
              </a:rPr>
              <a:t>(p, q) </a:t>
            </a:r>
            <a:r>
              <a:rPr lang="zh-CN" altLang="en-US" dirty="0">
                <a:latin typeface="Candara" panose="020E0502030303020204" pitchFamily="34" charset="0"/>
                <a:ea typeface="楷体" panose="02010609060101010101" pitchFamily="49" charset="-122"/>
              </a:rPr>
              <a:t>是解</a:t>
            </a:r>
            <a:r>
              <a:rPr lang="en-US" altLang="zh-CN" dirty="0">
                <a:latin typeface="Candara" panose="020E0502030303020204" pitchFamily="34" charset="0"/>
                <a:ea typeface="楷体" panose="02010609060101010101" pitchFamily="49" charset="-122"/>
              </a:rPr>
              <a:t> &lt;=&gt; </a:t>
            </a:r>
            <a:r>
              <a:rPr lang="zh-CN" altLang="en-US" dirty="0">
                <a:latin typeface="Candara" panose="020E0502030303020204" pitchFamily="34" charset="0"/>
                <a:ea typeface="楷体" panose="02010609060101010101" pitchFamily="49" charset="-122"/>
              </a:rPr>
              <a:t>所有坏边均为 </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祖先</a:t>
            </a:r>
            <a:r>
              <a:rPr lang="en-US" altLang="zh-CN" dirty="0">
                <a:latin typeface="Candara" panose="020E0502030303020204" pitchFamily="34" charset="0"/>
                <a:ea typeface="楷体" panose="02010609060101010101" pitchFamily="49" charset="-122"/>
              </a:rPr>
              <a:t>(p), </a:t>
            </a:r>
            <a:r>
              <a:rPr lang="zh-CN" altLang="en-US" dirty="0">
                <a:latin typeface="Candara" panose="020E0502030303020204" pitchFamily="34" charset="0"/>
                <a:ea typeface="楷体" panose="02010609060101010101" pitchFamily="49" charset="-122"/>
              </a:rPr>
              <a:t>子孙</a:t>
            </a:r>
            <a:r>
              <a:rPr lang="en-US" altLang="zh-CN" dirty="0">
                <a:latin typeface="Candara" panose="020E0502030303020204" pitchFamily="34" charset="0"/>
                <a:ea typeface="楷体" panose="02010609060101010101" pitchFamily="49" charset="-122"/>
              </a:rPr>
              <a:t>(q))  &amp;&amp; </a:t>
            </a:r>
            <a:r>
              <a:rPr lang="zh-CN" altLang="en-US" dirty="0">
                <a:latin typeface="Candara" panose="020E0502030303020204" pitchFamily="34" charset="0"/>
                <a:ea typeface="楷体" panose="02010609060101010101" pitchFamily="49" charset="-122"/>
              </a:rPr>
              <a:t>不存在好边 </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祖先</a:t>
            </a:r>
            <a:r>
              <a:rPr lang="en-US" altLang="zh-CN" dirty="0">
                <a:latin typeface="Candara" panose="020E0502030303020204" pitchFamily="34" charset="0"/>
                <a:ea typeface="楷体" panose="02010609060101010101" pitchFamily="49" charset="-122"/>
              </a:rPr>
              <a:t>(p), </a:t>
            </a:r>
            <a:r>
              <a:rPr lang="zh-CN" altLang="en-US" dirty="0">
                <a:latin typeface="Candara" panose="020E0502030303020204" pitchFamily="34" charset="0"/>
                <a:ea typeface="楷体" panose="02010609060101010101" pitchFamily="49" charset="-122"/>
              </a:rPr>
              <a:t>子孙</a:t>
            </a:r>
            <a:r>
              <a:rPr lang="en-US" altLang="zh-CN" dirty="0">
                <a:latin typeface="Candara" panose="020E0502030303020204" pitchFamily="34" charset="0"/>
                <a:ea typeface="楷体" panose="02010609060101010101" pitchFamily="49" charset="-122"/>
              </a:rPr>
              <a:t>(q))</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896278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House Protection</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为了提升安保能力，府邸庭院中将放置一批机器人守卫。</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机器人有 </a:t>
            </a:r>
            <a:r>
              <a:rPr lang="en-US" altLang="zh-CN" sz="2200" dirty="0">
                <a:latin typeface="Candara" panose="020E0502030303020204" pitchFamily="34" charset="0"/>
                <a:ea typeface="楷体" panose="02010609060101010101" pitchFamily="49" charset="-122"/>
              </a:rPr>
              <a:t>A </a:t>
            </a:r>
            <a:r>
              <a:rPr lang="zh-CN" altLang="en-US" sz="2200" dirty="0">
                <a:latin typeface="Candara" panose="020E0502030303020204" pitchFamily="34" charset="0"/>
                <a:ea typeface="楷体" panose="02010609060101010101" pitchFamily="49" charset="-122"/>
              </a:rPr>
              <a:t>型和 </a:t>
            </a:r>
            <a:r>
              <a:rPr lang="en-US" altLang="zh-CN" sz="2200" dirty="0">
                <a:latin typeface="Candara" panose="020E0502030303020204" pitchFamily="34" charset="0"/>
                <a:ea typeface="楷体" panose="02010609060101010101" pitchFamily="49" charset="-122"/>
              </a:rPr>
              <a:t>B </a:t>
            </a:r>
            <a:r>
              <a:rPr lang="zh-CN" altLang="en-US" sz="2200" dirty="0">
                <a:latin typeface="Candara" panose="020E0502030303020204" pitchFamily="34" charset="0"/>
                <a:ea typeface="楷体" panose="02010609060101010101" pitchFamily="49" charset="-122"/>
              </a:rPr>
              <a:t>型两种。庭院可以看作平面，有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个坐标可以放置 </a:t>
            </a:r>
            <a:r>
              <a:rPr lang="en-US" altLang="zh-CN" sz="2200" dirty="0">
                <a:latin typeface="Candara" panose="020E0502030303020204" pitchFamily="34" charset="0"/>
                <a:ea typeface="楷体" panose="02010609060101010101" pitchFamily="49" charset="-122"/>
              </a:rPr>
              <a:t>A </a:t>
            </a:r>
            <a:r>
              <a:rPr lang="zh-CN" altLang="en-US" sz="2200" dirty="0">
                <a:latin typeface="Candara" panose="020E0502030303020204" pitchFamily="34" charset="0"/>
                <a:ea typeface="楷体" panose="02010609060101010101" pitchFamily="49" charset="-122"/>
              </a:rPr>
              <a:t>型机器人，有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个坐标可以放置 </a:t>
            </a:r>
            <a:r>
              <a:rPr lang="en-US" altLang="zh-CN" sz="2200" dirty="0">
                <a:latin typeface="Candara" panose="020E0502030303020204" pitchFamily="34" charset="0"/>
                <a:ea typeface="楷体" panose="02010609060101010101" pitchFamily="49" charset="-122"/>
              </a:rPr>
              <a:t>B </a:t>
            </a:r>
            <a:r>
              <a:rPr lang="zh-CN" altLang="en-US" sz="2200" dirty="0">
                <a:latin typeface="Candara" panose="020E0502030303020204" pitchFamily="34" charset="0"/>
                <a:ea typeface="楷体" panose="02010609060101010101" pitchFamily="49" charset="-122"/>
              </a:rPr>
              <a:t>型机器人。每个机器人的保护范围都是以坐标为圆心、以</a:t>
            </a:r>
            <a:r>
              <a:rPr lang="en-US" altLang="zh-CN" sz="2200" dirty="0">
                <a:latin typeface="Candara" panose="020E0502030303020204" pitchFamily="34" charset="0"/>
                <a:ea typeface="楷体" panose="02010609060101010101" pitchFamily="49" charset="-122"/>
              </a:rPr>
              <a:t> r </a:t>
            </a:r>
            <a:r>
              <a:rPr lang="zh-CN" altLang="en-US" sz="2200" dirty="0">
                <a:latin typeface="Candara" panose="020E0502030303020204" pitchFamily="34" charset="0"/>
                <a:ea typeface="楷体" panose="02010609060101010101" pitchFamily="49" charset="-122"/>
              </a:rPr>
              <a:t>为半径的圆。其中 </a:t>
            </a:r>
            <a:r>
              <a:rPr lang="en-US" altLang="zh-CN" sz="2200" dirty="0">
                <a:latin typeface="Candara" panose="020E0502030303020204" pitchFamily="34" charset="0"/>
                <a:ea typeface="楷体" panose="02010609060101010101" pitchFamily="49" charset="-122"/>
              </a:rPr>
              <a:t>r </a:t>
            </a:r>
            <a:r>
              <a:rPr lang="zh-CN" altLang="en-US" sz="2200" dirty="0">
                <a:latin typeface="Candara" panose="020E0502030303020204" pitchFamily="34" charset="0"/>
                <a:ea typeface="楷体" panose="02010609060101010101" pitchFamily="49" charset="-122"/>
              </a:rPr>
              <a:t>是由你确定的常数，不能超过 </a:t>
            </a:r>
            <a:r>
              <a:rPr lang="en-US" altLang="zh-CN" sz="2200" dirty="0">
                <a:latin typeface="Candara" panose="020E0502030303020204" pitchFamily="34" charset="0"/>
                <a:ea typeface="楷体" panose="02010609060101010101" pitchFamily="49" charset="-122"/>
              </a:rPr>
              <a:t>R</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同类型机器人的保护范围可以重叠，不同类型不可以重叠。</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请问怎样安排使得所有机器人保护面积之和最大（重叠部分计算多次） 。</a:t>
            </a:r>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50, r &lt;= 1000.</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629433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House Protection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在 </a:t>
            </a:r>
            <a:r>
              <a:rPr lang="en-US" altLang="zh-CN" dirty="0">
                <a:latin typeface="Candara" panose="020E0502030303020204" pitchFamily="34" charset="0"/>
                <a:ea typeface="楷体" panose="02010609060101010101" pitchFamily="49" charset="-122"/>
              </a:rPr>
              <a:t>r </a:t>
            </a:r>
            <a:r>
              <a:rPr lang="zh-CN" altLang="en-US" dirty="0">
                <a:latin typeface="Candara" panose="020E0502030303020204" pitchFamily="34" charset="0"/>
                <a:ea typeface="楷体" panose="02010609060101010101" pitchFamily="49" charset="-122"/>
              </a:rPr>
              <a:t>确定时，目标是放置尽量多机器人。将冲突的坐标之间连边建立二分图，求最大独立集 </a:t>
            </a:r>
            <a:r>
              <a:rPr lang="en-US" altLang="zh-CN" dirty="0">
                <a:latin typeface="Candara" panose="020E0502030303020204" pitchFamily="34" charset="0"/>
                <a:ea typeface="楷体" panose="02010609060101010101" pitchFamily="49" charset="-122"/>
              </a:rPr>
              <a:t>= n + m – </a:t>
            </a:r>
            <a:r>
              <a:rPr lang="zh-CN" altLang="en-US" dirty="0">
                <a:latin typeface="Candara" panose="020E0502030303020204" pitchFamily="34" charset="0"/>
                <a:ea typeface="楷体" panose="02010609060101010101" pitchFamily="49" charset="-122"/>
              </a:rPr>
              <a:t>最大匹配。</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改变 </a:t>
            </a:r>
            <a:r>
              <a:rPr lang="en-US" altLang="zh-CN" dirty="0">
                <a:latin typeface="Candara" panose="020E0502030303020204" pitchFamily="34" charset="0"/>
                <a:ea typeface="楷体" panose="02010609060101010101" pitchFamily="49" charset="-122"/>
              </a:rPr>
              <a:t>r </a:t>
            </a:r>
            <a:r>
              <a:rPr lang="zh-CN" altLang="en-US" dirty="0">
                <a:latin typeface="Candara" panose="020E0502030303020204" pitchFamily="34" charset="0"/>
                <a:ea typeface="楷体" panose="02010609060101010101" pitchFamily="49" charset="-122"/>
              </a:rPr>
              <a:t>可能影响二分图形态。实际上，</a:t>
            </a:r>
            <a:r>
              <a:rPr lang="en-US" altLang="zh-CN" dirty="0">
                <a:latin typeface="Candara" panose="020E0502030303020204" pitchFamily="34" charset="0"/>
                <a:ea typeface="楷体" panose="02010609060101010101" pitchFamily="49" charset="-122"/>
              </a:rPr>
              <a:t>r </a:t>
            </a:r>
            <a:r>
              <a:rPr lang="zh-CN" altLang="en-US" dirty="0">
                <a:latin typeface="Candara" panose="020E0502030303020204" pitchFamily="34" charset="0"/>
                <a:ea typeface="楷体" panose="02010609060101010101" pitchFamily="49" charset="-122"/>
              </a:rPr>
              <a:t>只有 </a:t>
            </a:r>
            <a:r>
              <a:rPr lang="en-US" altLang="zh-CN" dirty="0">
                <a:latin typeface="Candara" panose="020E0502030303020204" pitchFamily="34" charset="0"/>
                <a:ea typeface="楷体" panose="02010609060101010101" pitchFamily="49" charset="-122"/>
              </a:rPr>
              <a:t>n*m </a:t>
            </a:r>
            <a:r>
              <a:rPr lang="zh-CN" altLang="en-US" dirty="0">
                <a:latin typeface="Candara" panose="020E0502030303020204" pitchFamily="34" charset="0"/>
                <a:ea typeface="楷体" panose="02010609060101010101" pitchFamily="49" charset="-122"/>
              </a:rPr>
              <a:t>个边界取值对二分图形态有影响。枚举即可。</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M</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49415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图的表示</a:t>
            </a:r>
          </a:p>
        </p:txBody>
      </p:sp>
      <p:sp>
        <p:nvSpPr>
          <p:cNvPr id="3" name="内容占位符 2"/>
          <p:cNvSpPr>
            <a:spLocks noGrp="1"/>
          </p:cNvSpPr>
          <p:nvPr>
            <p:ph idx="1"/>
          </p:nvPr>
        </p:nvSpPr>
        <p:spPr/>
        <p:txBody>
          <a:bodyPr/>
          <a:lstStyle/>
          <a:p>
            <a:r>
              <a:rPr lang="en-US" altLang="zh-CN" dirty="0">
                <a:latin typeface="Candara" panose="020E0502030303020204" pitchFamily="34" charset="0"/>
                <a:ea typeface="楷体" panose="02010609060101010101" pitchFamily="49" charset="-122"/>
              </a:rPr>
              <a:t>G = (V, E).</a:t>
            </a:r>
          </a:p>
          <a:p>
            <a:r>
              <a:rPr lang="zh-CN" altLang="en-US" dirty="0">
                <a:latin typeface="Candara" panose="020E0502030303020204" pitchFamily="34" charset="0"/>
                <a:ea typeface="楷体" panose="02010609060101010101" pitchFamily="49" charset="-122"/>
              </a:rPr>
              <a:t>邻接矩阵：</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p>
          <a:p>
            <a:pPr lvl="1"/>
            <a:r>
              <a:rPr lang="zh-CN" altLang="en-US" dirty="0">
                <a:latin typeface="Candara" panose="020E0502030303020204" pitchFamily="34" charset="0"/>
                <a:ea typeface="楷体" panose="02010609060101010101" pitchFamily="49" charset="-122"/>
              </a:rPr>
              <a:t>可以快速查找某条边是否存在；可以做矩阵乘法</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邻接表：</a:t>
            </a:r>
            <a:r>
              <a:rPr lang="en-US" altLang="zh-CN" dirty="0">
                <a:latin typeface="Candara" panose="020E0502030303020204" pitchFamily="34" charset="0"/>
                <a:ea typeface="楷体" panose="02010609060101010101" pitchFamily="49" charset="-122"/>
              </a:rPr>
              <a:t>O(V+E)</a:t>
            </a:r>
          </a:p>
          <a:p>
            <a:pPr lvl="1"/>
            <a:r>
              <a:rPr lang="zh-CN" altLang="en-US" dirty="0">
                <a:latin typeface="Candara" panose="020E0502030303020204" pitchFamily="34" charset="0"/>
                <a:ea typeface="楷体" panose="02010609060101010101" pitchFamily="49" charset="-122"/>
              </a:rPr>
              <a:t>节省空间；可以快速遍历与某个点关联的所有边</a:t>
            </a:r>
          </a:p>
        </p:txBody>
      </p:sp>
    </p:spTree>
    <p:extLst>
      <p:ext uri="{BB962C8B-B14F-4D97-AF65-F5344CB8AC3E}">
        <p14:creationId xmlns:p14="http://schemas.microsoft.com/office/powerpoint/2010/main" val="33107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有向图</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概念：</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点，边，路径，回路，入度，出度</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可达性，强连通</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特殊的有向图：有向无环图（</a:t>
            </a:r>
            <a:r>
              <a:rPr lang="en-US" altLang="zh-CN" dirty="0">
                <a:latin typeface="Candara" panose="020E0502030303020204" pitchFamily="34" charset="0"/>
                <a:ea typeface="楷体" panose="02010609060101010101" pitchFamily="49" charset="-122"/>
              </a:rPr>
              <a:t>DAG</a:t>
            </a:r>
            <a:r>
              <a:rPr lang="zh-CN" altLang="en-US" dirty="0">
                <a:latin typeface="Candara" panose="020E0502030303020204" pitchFamily="34" charset="0"/>
                <a:ea typeface="楷体" panose="02010609060101010101" pitchFamily="49" charset="-122"/>
              </a:rPr>
              <a:t>）</a:t>
            </a:r>
          </a:p>
        </p:txBody>
      </p:sp>
      <p:pic>
        <p:nvPicPr>
          <p:cNvPr id="4" name="图片 3"/>
          <p:cNvPicPr>
            <a:picLocks noChangeAspect="1"/>
          </p:cNvPicPr>
          <p:nvPr/>
        </p:nvPicPr>
        <p:blipFill>
          <a:blip r:embed="rId2"/>
          <a:stretch>
            <a:fillRect/>
          </a:stretch>
        </p:blipFill>
        <p:spPr>
          <a:xfrm>
            <a:off x="6782666" y="2727181"/>
            <a:ext cx="3680272" cy="1941801"/>
          </a:xfrm>
          <a:prstGeom prst="rect">
            <a:avLst/>
          </a:prstGeom>
        </p:spPr>
      </p:pic>
    </p:spTree>
    <p:extLst>
      <p:ext uri="{BB962C8B-B14F-4D97-AF65-F5344CB8AC3E}">
        <p14:creationId xmlns:p14="http://schemas.microsoft.com/office/powerpoint/2010/main" val="1682078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有向图</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找出所有强连通分支。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朴素算法：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从每个点做一次遍历，</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p>
          <a:p>
            <a:r>
              <a:rPr lang="en-US" altLang="zh-CN" dirty="0" err="1">
                <a:latin typeface="Candara" panose="020E0502030303020204" pitchFamily="34" charset="0"/>
                <a:ea typeface="楷体" panose="02010609060101010101" pitchFamily="49" charset="-122"/>
              </a:rPr>
              <a:t>Tarjan</a:t>
            </a:r>
            <a:r>
              <a:rPr lang="zh-CN" altLang="en-US" dirty="0">
                <a:latin typeface="Candara" panose="020E0502030303020204" pitchFamily="34" charset="0"/>
                <a:ea typeface="楷体" panose="02010609060101010101" pitchFamily="49" charset="-122"/>
              </a:rPr>
              <a:t>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只需一遍</a:t>
            </a:r>
            <a:r>
              <a:rPr lang="en-US" altLang="zh-CN" dirty="0">
                <a:latin typeface="Candara" panose="020E0502030303020204" pitchFamily="34" charset="0"/>
                <a:ea typeface="楷体" panose="02010609060101010101" pitchFamily="49" charset="-122"/>
              </a:rPr>
              <a:t>DFS</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O(V+E)</a:t>
            </a:r>
          </a:p>
          <a:p>
            <a:pPr lvl="1"/>
            <a:r>
              <a:rPr lang="zh-CN" altLang="en-US" dirty="0">
                <a:latin typeface="Candara" panose="020E0502030303020204" pitchFamily="34" charset="0"/>
                <a:ea typeface="楷体" panose="02010609060101010101" pitchFamily="49" charset="-122"/>
              </a:rPr>
              <a:t>伪代码如右图</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（图片来自 </a:t>
            </a:r>
            <a:r>
              <a:rPr lang="en-US" altLang="zh-CN" dirty="0" err="1">
                <a:latin typeface="Candara" panose="020E0502030303020204" pitchFamily="34" charset="0"/>
                <a:ea typeface="楷体" panose="02010609060101010101" pitchFamily="49" charset="-122"/>
              </a:rPr>
              <a:t>ByVoid</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博客）</a:t>
            </a:r>
          </a:p>
        </p:txBody>
      </p:sp>
      <p:pic>
        <p:nvPicPr>
          <p:cNvPr id="4" name="图片 3"/>
          <p:cNvPicPr>
            <a:picLocks noChangeAspect="1"/>
          </p:cNvPicPr>
          <p:nvPr/>
        </p:nvPicPr>
        <p:blipFill>
          <a:blip r:embed="rId2"/>
          <a:stretch>
            <a:fillRect/>
          </a:stretch>
        </p:blipFill>
        <p:spPr>
          <a:xfrm>
            <a:off x="5394673" y="2556932"/>
            <a:ext cx="5768627" cy="3318936"/>
          </a:xfrm>
          <a:prstGeom prst="rect">
            <a:avLst/>
          </a:prstGeom>
        </p:spPr>
      </p:pic>
    </p:spTree>
    <p:extLst>
      <p:ext uri="{BB962C8B-B14F-4D97-AF65-F5344CB8AC3E}">
        <p14:creationId xmlns:p14="http://schemas.microsoft.com/office/powerpoint/2010/main" val="3522619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有向无环图</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一般的有向图经过强连通缩点可以得到有向无环图</a:t>
            </a:r>
            <a:r>
              <a:rPr lang="en-US" altLang="zh-CN" dirty="0">
                <a:latin typeface="Candara" panose="020E0502030303020204" pitchFamily="34" charset="0"/>
                <a:ea typeface="楷体" panose="02010609060101010101" pitchFamily="49" charset="-122"/>
              </a:rPr>
              <a:t>(DAG)</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拓扑排序</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将 </a:t>
            </a:r>
            <a:r>
              <a:rPr lang="en-US" altLang="zh-CN" dirty="0">
                <a:latin typeface="Candara" panose="020E0502030303020204" pitchFamily="34" charset="0"/>
                <a:ea typeface="楷体" panose="02010609060101010101" pitchFamily="49" charset="-122"/>
              </a:rPr>
              <a:t>DAG </a:t>
            </a:r>
            <a:r>
              <a:rPr lang="zh-CN" altLang="en-US" dirty="0">
                <a:latin typeface="Candara" panose="020E0502030303020204" pitchFamily="34" charset="0"/>
                <a:ea typeface="楷体" panose="02010609060101010101" pitchFamily="49" charset="-122"/>
              </a:rPr>
              <a:t>的所有点按顺序排列，使得任意边的起点编号小于终点编号</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每次取入度为 </a:t>
            </a:r>
            <a:r>
              <a:rPr lang="en-US" altLang="zh-CN" dirty="0">
                <a:latin typeface="Candara" panose="020E0502030303020204" pitchFamily="34" charset="0"/>
                <a:ea typeface="楷体" panose="02010609060101010101" pitchFamily="49" charset="-122"/>
              </a:rPr>
              <a:t>0 </a:t>
            </a:r>
            <a:r>
              <a:rPr lang="zh-CN" altLang="en-US" dirty="0">
                <a:latin typeface="Candara" panose="020E0502030303020204" pitchFamily="34" charset="0"/>
                <a:ea typeface="楷体" panose="02010609060101010101" pitchFamily="49" charset="-122"/>
              </a:rPr>
              <a:t>的点即可，</a:t>
            </a:r>
            <a:r>
              <a:rPr lang="en-US" altLang="zh-CN" dirty="0">
                <a:latin typeface="Candara" panose="020E0502030303020204" pitchFamily="34" charset="0"/>
                <a:ea typeface="楷体" panose="02010609060101010101" pitchFamily="49" charset="-122"/>
              </a:rPr>
              <a:t>O(V+E)</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801246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Merging Graph</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fontScale="92500" lnSpcReduction="10000"/>
          </a:bodyPr>
          <a:lstStyle/>
          <a:p>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条边的有向图，可能有重边或自环。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一次合并操作可以选择两个点合并成一个新点，而原两个点和其它点间的边变成新点和其它点间的边。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例如有向图 </a:t>
            </a:r>
            <a:r>
              <a:rPr lang="en-US" altLang="zh-CN" dirty="0">
                <a:latin typeface="Candara" panose="020E0502030303020204" pitchFamily="34" charset="0"/>
                <a:ea typeface="楷体" panose="02010609060101010101" pitchFamily="49" charset="-122"/>
              </a:rPr>
              <a:t>{a-&gt;b, c-&gt;b, c-&gt;d}</a:t>
            </a:r>
            <a:r>
              <a:rPr lang="zh-CN" altLang="en-US" dirty="0">
                <a:latin typeface="Candara" panose="020E0502030303020204" pitchFamily="34" charset="0"/>
                <a:ea typeface="楷体" panose="02010609060101010101" pitchFamily="49" charset="-122"/>
              </a:rPr>
              <a:t>，合并 </a:t>
            </a:r>
            <a:r>
              <a:rPr lang="en-US" altLang="zh-CN" dirty="0">
                <a:latin typeface="Candara" panose="020E0502030303020204" pitchFamily="34" charset="0"/>
                <a:ea typeface="楷体" panose="02010609060101010101" pitchFamily="49" charset="-122"/>
              </a:rPr>
              <a:t>b </a:t>
            </a:r>
            <a:r>
              <a:rPr lang="zh-CN" altLang="en-US" dirty="0">
                <a:latin typeface="Candara" panose="020E0502030303020204" pitchFamily="34" charset="0"/>
                <a:ea typeface="楷体" panose="02010609060101010101" pitchFamily="49" charset="-122"/>
              </a:rPr>
              <a:t>和 </a:t>
            </a:r>
            <a:r>
              <a:rPr lang="en-US" altLang="zh-CN" dirty="0">
                <a:latin typeface="Candara" panose="020E0502030303020204" pitchFamily="34" charset="0"/>
                <a:ea typeface="楷体" panose="02010609060101010101" pitchFamily="49" charset="-122"/>
              </a:rPr>
              <a:t>c </a:t>
            </a:r>
            <a:r>
              <a:rPr lang="zh-CN" altLang="en-US" dirty="0">
                <a:latin typeface="Candara" panose="020E0502030303020204" pitchFamily="34" charset="0"/>
                <a:ea typeface="楷体" panose="02010609060101010101" pitchFamily="49" charset="-122"/>
              </a:rPr>
              <a:t>后得到</a:t>
            </a:r>
            <a:r>
              <a:rPr lang="en-US" altLang="zh-CN" dirty="0">
                <a:latin typeface="Candara" panose="020E0502030303020204" pitchFamily="34" charset="0"/>
                <a:ea typeface="楷体" panose="02010609060101010101" pitchFamily="49" charset="-122"/>
              </a:rPr>
              <a:t>{a-&gt;</a:t>
            </a:r>
            <a:r>
              <a:rPr lang="en-US" altLang="zh-CN" dirty="0" err="1">
                <a:latin typeface="Candara" panose="020E0502030303020204" pitchFamily="34" charset="0"/>
                <a:ea typeface="楷体" panose="02010609060101010101" pitchFamily="49" charset="-122"/>
              </a:rPr>
              <a:t>bc</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bc</a:t>
            </a:r>
            <a:r>
              <a:rPr lang="en-US" altLang="zh-CN" dirty="0">
                <a:latin typeface="Candara" panose="020E0502030303020204" pitchFamily="34" charset="0"/>
                <a:ea typeface="楷体" panose="02010609060101010101" pitchFamily="49" charset="-122"/>
              </a:rPr>
              <a:t>-&gt;</a:t>
            </a:r>
            <a:r>
              <a:rPr lang="en-US" altLang="zh-CN" dirty="0" err="1">
                <a:latin typeface="Candara" panose="020E0502030303020204" pitchFamily="34" charset="0"/>
                <a:ea typeface="楷体" panose="02010609060101010101" pitchFamily="49" charset="-122"/>
              </a:rPr>
              <a:t>bc</a:t>
            </a:r>
            <a:r>
              <a:rPr lang="en-US" altLang="zh-CN"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bc</a:t>
            </a:r>
            <a:r>
              <a:rPr lang="en-US" altLang="zh-CN" dirty="0">
                <a:latin typeface="Candara" panose="020E0502030303020204" pitchFamily="34" charset="0"/>
                <a:ea typeface="楷体" panose="02010609060101010101" pitchFamily="49" charset="-122"/>
              </a:rPr>
              <a:t>-&gt;d}</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问最少多少次合并操作，使得有向图成为一个环（即有向图所有边都是环的某点 </a:t>
            </a:r>
            <a:r>
              <a:rPr lang="en-US" altLang="zh-CN" dirty="0">
                <a:latin typeface="Candara" panose="020E0502030303020204" pitchFamily="34" charset="0"/>
                <a:ea typeface="楷体" panose="02010609060101010101" pitchFamily="49" charset="-122"/>
              </a:rPr>
              <a:t>v</a:t>
            </a:r>
            <a:r>
              <a:rPr lang="en-US" altLang="zh-CN" baseline="-25000" dirty="0">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指向下一节点 </a:t>
            </a:r>
            <a:r>
              <a:rPr lang="en-US" altLang="zh-CN" dirty="0">
                <a:latin typeface="Candara" panose="020E0502030303020204" pitchFamily="34" charset="0"/>
                <a:ea typeface="楷体" panose="02010609060101010101" pitchFamily="49" charset="-122"/>
              </a:rPr>
              <a:t>v</a:t>
            </a:r>
            <a:r>
              <a:rPr lang="en-US" altLang="zh-CN" baseline="-25000" dirty="0">
                <a:latin typeface="Candara" panose="020E0502030303020204" pitchFamily="34" charset="0"/>
                <a:ea typeface="楷体" panose="02010609060101010101" pitchFamily="49" charset="-122"/>
              </a:rPr>
              <a:t>i+1</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&lt;=  100</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M &lt;= 10</a:t>
            </a:r>
            <a:r>
              <a:rPr lang="en-US" altLang="zh-CN" baseline="30000" dirty="0">
                <a:latin typeface="Candara" panose="020E0502030303020204" pitchFamily="34" charset="0"/>
                <a:ea typeface="楷体" panose="02010609060101010101" pitchFamily="49" charset="-122"/>
              </a:rPr>
              <a:t>4</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513109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Merging Graph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若点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的入（出）边邻接点不止一个，那么它们都要合并。若有自环，则所有点都要合并。</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于是新图中每个点的入度和出度（忽略重边）至多为 </a:t>
            </a:r>
            <a:r>
              <a:rPr lang="en-US" altLang="zh-CN" dirty="0">
                <a:latin typeface="Candara" panose="020E0502030303020204" pitchFamily="34" charset="0"/>
                <a:ea typeface="楷体" panose="02010609060101010101" pitchFamily="49" charset="-122"/>
              </a:rPr>
              <a:t>1</a:t>
            </a:r>
            <a:r>
              <a:rPr lang="zh-CN" altLang="en-US" dirty="0">
                <a:latin typeface="Candara" panose="020E0502030303020204" pitchFamily="34" charset="0"/>
                <a:ea typeface="楷体" panose="02010609060101010101" pitchFamily="49" charset="-122"/>
              </a:rPr>
              <a:t>。即由若干简单路径和若干环组成。如果有环，能保留的最多节点数为所有环长的最大公约数。如果只有路径，则将所有起点和终点合并。</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O(NM).</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210446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Relabeling</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个点的有向图。将所有点重新标号，使得任意边 </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ui</a:t>
            </a:r>
            <a:r>
              <a:rPr lang="en-US" altLang="zh-CN" dirty="0">
                <a:latin typeface="Candara" panose="020E0502030303020204" pitchFamily="34" charset="0"/>
                <a:ea typeface="楷体" panose="02010609060101010101" pitchFamily="49" charset="-122"/>
              </a:rPr>
              <a:t>, vi) </a:t>
            </a:r>
            <a:r>
              <a:rPr lang="zh-CN" altLang="en-US" dirty="0">
                <a:latin typeface="Candara" panose="020E0502030303020204" pitchFamily="34" charset="0"/>
                <a:ea typeface="楷体" panose="02010609060101010101" pitchFamily="49" charset="-122"/>
              </a:rPr>
              <a:t>满足 </a:t>
            </a:r>
            <a:r>
              <a:rPr lang="en-US" altLang="zh-CN" dirty="0" err="1">
                <a:latin typeface="Candara" panose="020E0502030303020204" pitchFamily="34" charset="0"/>
                <a:ea typeface="楷体" panose="02010609060101010101" pitchFamily="49" charset="-122"/>
              </a:rPr>
              <a:t>ui</a:t>
            </a:r>
            <a:r>
              <a:rPr lang="en-US" altLang="zh-CN" dirty="0">
                <a:latin typeface="Candara" panose="020E0502030303020204" pitchFamily="34" charset="0"/>
                <a:ea typeface="楷体" panose="02010609060101010101" pitchFamily="49" charset="-122"/>
              </a:rPr>
              <a:t> &lt; vi</a:t>
            </a:r>
            <a:r>
              <a:rPr lang="zh-CN" altLang="en-US" dirty="0">
                <a:latin typeface="Candara" panose="020E0502030303020204" pitchFamily="34" charset="0"/>
                <a:ea typeface="楷体" panose="02010609060101010101" pitchFamily="49" charset="-122"/>
              </a:rPr>
              <a:t>。输出所有点的新标号。求字典序最小的方案。</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&lt;=  1000.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061043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Relabeling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如果不是 </a:t>
            </a:r>
            <a:r>
              <a:rPr lang="en-US" altLang="zh-CN" dirty="0">
                <a:latin typeface="Candara" panose="020E0502030303020204" pitchFamily="34" charset="0"/>
                <a:ea typeface="楷体" panose="02010609060101010101" pitchFamily="49" charset="-122"/>
              </a:rPr>
              <a:t>DAG </a:t>
            </a:r>
            <a:r>
              <a:rPr lang="zh-CN" altLang="en-US" dirty="0">
                <a:latin typeface="Candara" panose="020E0502030303020204" pitchFamily="34" charset="0"/>
                <a:ea typeface="楷体" panose="02010609060101010101" pitchFamily="49" charset="-122"/>
              </a:rPr>
              <a:t>则无解。</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贪心。考虑最大标号 </a:t>
            </a:r>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，一定给出度为 </a:t>
            </a:r>
            <a:r>
              <a:rPr lang="en-US" altLang="zh-CN" dirty="0">
                <a:latin typeface="Candara" panose="020E0502030303020204" pitchFamily="34" charset="0"/>
                <a:ea typeface="楷体" panose="02010609060101010101" pitchFamily="49" charset="-122"/>
              </a:rPr>
              <a:t>0 </a:t>
            </a:r>
            <a:r>
              <a:rPr lang="zh-CN" altLang="en-US" dirty="0">
                <a:latin typeface="Candara" panose="020E0502030303020204" pitchFamily="34" charset="0"/>
                <a:ea typeface="楷体" panose="02010609060101010101" pitchFamily="49" charset="-122"/>
              </a:rPr>
              <a:t>的点中原本标号最大的。删去后重复此操作。</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（另一种贪心则不成立）</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4253407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Smile House</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个点的有向图。边有整数权值。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若存在边 </a:t>
            </a:r>
            <a:r>
              <a:rPr lang="en-US" altLang="zh-CN" dirty="0">
                <a:latin typeface="Candara" panose="020E0502030303020204" pitchFamily="34" charset="0"/>
                <a:ea typeface="楷体" panose="02010609060101010101" pitchFamily="49" charset="-122"/>
              </a:rPr>
              <a:t>(u, v)</a:t>
            </a:r>
            <a:r>
              <a:rPr lang="zh-CN" altLang="en-US" dirty="0">
                <a:latin typeface="Candara" panose="020E0502030303020204" pitchFamily="34" charset="0"/>
                <a:ea typeface="楷体" panose="02010609060101010101" pitchFamily="49" charset="-122"/>
              </a:rPr>
              <a:t>，则同样存在边 </a:t>
            </a:r>
            <a:r>
              <a:rPr lang="en-US" altLang="zh-CN" dirty="0">
                <a:latin typeface="Candara" panose="020E0502030303020204" pitchFamily="34" charset="0"/>
                <a:ea typeface="楷体" panose="02010609060101010101" pitchFamily="49" charset="-122"/>
              </a:rPr>
              <a:t>(v, u)</a:t>
            </a:r>
            <a:r>
              <a:rPr lang="zh-CN" altLang="en-US" dirty="0">
                <a:latin typeface="Candara" panose="020E0502030303020204" pitchFamily="34" charset="0"/>
                <a:ea typeface="楷体" panose="02010609060101010101" pitchFamily="49" charset="-122"/>
              </a:rPr>
              <a:t>，权值可以不同。</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问是否存在一个边权和为正数的环。如果存在，给出一</a:t>
            </a:r>
            <a:r>
              <a:rPr lang="zh-CN" altLang="en-US">
                <a:latin typeface="Candara" panose="020E0502030303020204" pitchFamily="34" charset="0"/>
                <a:ea typeface="楷体" panose="02010609060101010101" pitchFamily="49" charset="-122"/>
              </a:rPr>
              <a:t>个包含边数</a:t>
            </a:r>
            <a:r>
              <a:rPr lang="zh-CN" altLang="en-US" dirty="0">
                <a:latin typeface="Candara" panose="020E0502030303020204" pitchFamily="34" charset="0"/>
                <a:ea typeface="楷体" panose="02010609060101010101" pitchFamily="49" charset="-122"/>
              </a:rPr>
              <a:t>最少的正权环。</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&lt;=  300.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787134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Smile House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对每个点 </a:t>
            </a:r>
            <a:r>
              <a:rPr lang="en-US" altLang="zh-CN" dirty="0" err="1">
                <a:latin typeface="Candara" panose="020E0502030303020204" pitchFamily="34" charset="0"/>
                <a:ea typeface="楷体" panose="02010609060101010101" pitchFamily="49" charset="-122"/>
              </a:rPr>
              <a:t>i</a:t>
            </a:r>
            <a:r>
              <a:rPr lang="zh-CN" altLang="en-US" dirty="0">
                <a:latin typeface="Candara" panose="020E0502030303020204" pitchFamily="34" charset="0"/>
                <a:ea typeface="楷体" panose="02010609060101010101" pitchFamily="49" charset="-122"/>
              </a:rPr>
              <a:t>，添加权值为 </a:t>
            </a:r>
            <a:r>
              <a:rPr lang="en-US" altLang="zh-CN" dirty="0">
                <a:latin typeface="Candara" panose="020E0502030303020204" pitchFamily="34" charset="0"/>
                <a:ea typeface="楷体" panose="02010609060101010101" pitchFamily="49" charset="-122"/>
              </a:rPr>
              <a:t>0 </a:t>
            </a:r>
            <a:r>
              <a:rPr lang="zh-CN" altLang="en-US" dirty="0">
                <a:latin typeface="Candara" panose="020E0502030303020204" pitchFamily="34" charset="0"/>
                <a:ea typeface="楷体" panose="02010609060101010101" pitchFamily="49" charset="-122"/>
              </a:rPr>
              <a:t>的自环 </a:t>
            </a:r>
            <a:r>
              <a:rPr lang="en-US" altLang="zh-CN" dirty="0">
                <a:latin typeface="Candara" panose="020E0502030303020204" pitchFamily="34" charset="0"/>
                <a:ea typeface="楷体" panose="02010609060101010101" pitchFamily="49" charset="-122"/>
              </a:rPr>
              <a:t>(</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于是存在长度为 </a:t>
            </a:r>
            <a:r>
              <a:rPr lang="en-US" altLang="zh-CN" dirty="0">
                <a:latin typeface="Candara" panose="020E0502030303020204" pitchFamily="34" charset="0"/>
                <a:ea typeface="楷体" panose="02010609060101010101" pitchFamily="49" charset="-122"/>
              </a:rPr>
              <a:t>k </a:t>
            </a:r>
            <a:r>
              <a:rPr lang="zh-CN" altLang="en-US" dirty="0">
                <a:latin typeface="Candara" panose="020E0502030303020204" pitchFamily="34" charset="0"/>
                <a:ea typeface="楷体" panose="02010609060101010101" pitchFamily="49" charset="-122"/>
              </a:rPr>
              <a:t>的正权环 </a:t>
            </a:r>
            <a:r>
              <a:rPr lang="en-US" altLang="zh-CN" dirty="0">
                <a:latin typeface="Candara" panose="020E0502030303020204" pitchFamily="34" charset="0"/>
                <a:ea typeface="楷体" panose="02010609060101010101" pitchFamily="49" charset="-122"/>
              </a:rPr>
              <a:t>=&gt; </a:t>
            </a:r>
            <a:r>
              <a:rPr lang="zh-CN" altLang="en-US" dirty="0">
                <a:latin typeface="Candara" panose="020E0502030303020204" pitchFamily="34" charset="0"/>
                <a:ea typeface="楷体" panose="02010609060101010101" pitchFamily="49" charset="-122"/>
              </a:rPr>
              <a:t>存在长度为 </a:t>
            </a:r>
            <a:r>
              <a:rPr lang="en-US" altLang="zh-CN" dirty="0">
                <a:latin typeface="Candara" panose="020E0502030303020204" pitchFamily="34" charset="0"/>
                <a:ea typeface="楷体" panose="02010609060101010101" pitchFamily="49" charset="-122"/>
              </a:rPr>
              <a:t>k+1 </a:t>
            </a:r>
            <a:r>
              <a:rPr lang="zh-CN" altLang="en-US" dirty="0">
                <a:latin typeface="Candara" panose="020E0502030303020204" pitchFamily="34" charset="0"/>
                <a:ea typeface="楷体" panose="02010609060101010101" pitchFamily="49" charset="-122"/>
              </a:rPr>
              <a:t>的正权环。</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二分答案（倍增），矩阵乘法。</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logN).</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997237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Race Ordering</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一场田径赛有 </a:t>
            </a:r>
            <a:r>
              <a:rPr lang="en-US" altLang="zh-CN" dirty="0">
                <a:latin typeface="Candara" panose="020E0502030303020204" pitchFamily="34" charset="0"/>
                <a:ea typeface="楷体" panose="02010609060101010101" pitchFamily="49" charset="-122"/>
              </a:rPr>
              <a:t>N</a:t>
            </a:r>
            <a:r>
              <a:rPr lang="zh-CN" altLang="en-US" dirty="0">
                <a:latin typeface="Candara" panose="020E0502030303020204" pitchFamily="34" charset="0"/>
                <a:ea typeface="楷体" panose="02010609060101010101" pitchFamily="49" charset="-122"/>
              </a:rPr>
              <a:t> 位运动员参加。</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已知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条记录，第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条记录为运动员 </a:t>
            </a:r>
            <a:r>
              <a:rPr lang="en-US" altLang="zh-CN" dirty="0">
                <a:latin typeface="Candara" panose="020E0502030303020204" pitchFamily="34" charset="0"/>
                <a:ea typeface="楷体" panose="02010609060101010101" pitchFamily="49" charset="-122"/>
              </a:rPr>
              <a:t>ai </a:t>
            </a:r>
            <a:r>
              <a:rPr lang="zh-CN" altLang="en-US" dirty="0">
                <a:latin typeface="Candara" panose="020E0502030303020204" pitchFamily="34" charset="0"/>
                <a:ea typeface="楷体" panose="02010609060101010101" pitchFamily="49" charset="-122"/>
              </a:rPr>
              <a:t>一直能打败运动员 </a:t>
            </a:r>
            <a:r>
              <a:rPr lang="en-US" altLang="zh-CN" dirty="0">
                <a:latin typeface="Candara" panose="020E0502030303020204" pitchFamily="34" charset="0"/>
                <a:ea typeface="楷体" panose="02010609060101010101" pitchFamily="49" charset="-122"/>
              </a:rPr>
              <a:t>bi</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问如果所有记录都被满足，最终排名共有多少种可能。</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&lt;=  30</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M &lt;= 15</a:t>
            </a:r>
            <a:r>
              <a:rPr lang="zh-CN" altLang="en-US"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val="302395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图的遍历</a:t>
            </a:r>
          </a:p>
        </p:txBody>
      </p:sp>
      <p:sp>
        <p:nvSpPr>
          <p:cNvPr id="3" name="内容占位符 2"/>
          <p:cNvSpPr>
            <a:spLocks noGrp="1"/>
          </p:cNvSpPr>
          <p:nvPr>
            <p:ph idx="1"/>
          </p:nvPr>
        </p:nvSpPr>
        <p:spPr>
          <a:xfrm>
            <a:off x="1295401" y="2556931"/>
            <a:ext cx="9601196" cy="3414377"/>
          </a:xfrm>
        </p:spPr>
        <p:txBody>
          <a:bodyPr/>
          <a:lstStyle/>
          <a:p>
            <a:r>
              <a:rPr lang="en-US" altLang="zh-CN" dirty="0">
                <a:latin typeface="Candara" panose="020E0502030303020204" pitchFamily="34" charset="0"/>
                <a:ea typeface="楷体" panose="02010609060101010101" pitchFamily="49" charset="-122"/>
              </a:rPr>
              <a:t>G = (V, E).</a:t>
            </a:r>
          </a:p>
          <a:p>
            <a:r>
              <a:rPr lang="zh-CN" altLang="en-US" dirty="0">
                <a:latin typeface="Candara" panose="020E0502030303020204" pitchFamily="34" charset="0"/>
                <a:ea typeface="楷体" panose="02010609060101010101" pitchFamily="49" charset="-122"/>
              </a:rPr>
              <a:t>深度优先遍历</a:t>
            </a:r>
            <a:r>
              <a:rPr lang="en-US" altLang="zh-CN" dirty="0">
                <a:latin typeface="Candara" panose="020E0502030303020204" pitchFamily="34" charset="0"/>
                <a:ea typeface="楷体" panose="02010609060101010101" pitchFamily="49" charset="-122"/>
              </a:rPr>
              <a:t>(DFS)</a:t>
            </a:r>
          </a:p>
          <a:p>
            <a:pPr lvl="1"/>
            <a:r>
              <a:rPr lang="zh-CN" altLang="en-US" dirty="0">
                <a:latin typeface="Candara" panose="020E0502030303020204" pitchFamily="34" charset="0"/>
                <a:ea typeface="楷体" panose="02010609060101010101" pitchFamily="49" charset="-122"/>
              </a:rPr>
              <a:t>从源点出发，每次沿着一条未访问顶点的路径探索到极限，回溯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使用栈保存正在访问的顶点序列</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广度优先遍历</a:t>
            </a:r>
            <a:r>
              <a:rPr lang="en-US" altLang="zh-CN" dirty="0">
                <a:latin typeface="Candara" panose="020E0502030303020204" pitchFamily="34" charset="0"/>
                <a:ea typeface="楷体" panose="02010609060101010101" pitchFamily="49" charset="-122"/>
              </a:rPr>
              <a:t>(BFS)</a:t>
            </a:r>
          </a:p>
          <a:p>
            <a:pPr lvl="1"/>
            <a:r>
              <a:rPr lang="zh-CN" altLang="en-US" dirty="0">
                <a:latin typeface="Candara" panose="020E0502030303020204" pitchFamily="34" charset="0"/>
                <a:ea typeface="楷体" panose="02010609060101010101" pitchFamily="49" charset="-122"/>
              </a:rPr>
              <a:t>从源点出发，每次将所有未访问顶点加入队列</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可以计算最短路</a:t>
            </a:r>
          </a:p>
        </p:txBody>
      </p:sp>
    </p:spTree>
    <p:extLst>
      <p:ext uri="{BB962C8B-B14F-4D97-AF65-F5344CB8AC3E}">
        <p14:creationId xmlns:p14="http://schemas.microsoft.com/office/powerpoint/2010/main" val="37244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Race Ordering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问题为求有向图拓扑排序方案数。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考虑每个弱连通分支，可以状态压缩动态规划 </a:t>
            </a:r>
            <a:r>
              <a:rPr lang="en-US" altLang="zh-CN" dirty="0">
                <a:latin typeface="Candara" panose="020E0502030303020204" pitchFamily="34" charset="0"/>
                <a:ea typeface="楷体" panose="02010609060101010101" pitchFamily="49" charset="-122"/>
              </a:rPr>
              <a:t>f[S] = sum{f[S – {v0}]}</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答案等于每个分支方案数的乘积，乘以将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个标号分为这若干部分的组合数的乘积。</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O(2</a:t>
            </a:r>
            <a:r>
              <a:rPr lang="en-US" altLang="zh-CN" baseline="30000" dirty="0">
                <a:latin typeface="Candara" panose="020E0502030303020204" pitchFamily="34" charset="0"/>
                <a:ea typeface="楷体" panose="02010609060101010101" pitchFamily="49" charset="-122"/>
              </a:rPr>
              <a:t>M</a:t>
            </a:r>
            <a:r>
              <a:rPr lang="en-US" altLang="zh-CN" dirty="0">
                <a:latin typeface="Candara" panose="020E0502030303020204" pitchFamily="34" charset="0"/>
                <a:ea typeface="楷体" panose="02010609060101010101" pitchFamily="49" charset="-122"/>
              </a:rPr>
              <a:t>N).</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417619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支配树</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有向图，</a:t>
            </a:r>
            <a:r>
              <a:rPr lang="en-US" altLang="zh-CN" dirty="0">
                <a:latin typeface="Candara" panose="020E0502030303020204" pitchFamily="34" charset="0"/>
                <a:ea typeface="楷体" panose="02010609060101010101" pitchFamily="49" charset="-122"/>
              </a:rPr>
              <a:t>s </a:t>
            </a:r>
            <a:r>
              <a:rPr lang="zh-CN" altLang="en-US" dirty="0">
                <a:latin typeface="Candara" panose="020E0502030303020204" pitchFamily="34" charset="0"/>
                <a:ea typeface="楷体" panose="02010609060101010101" pitchFamily="49" charset="-122"/>
              </a:rPr>
              <a:t>为起点。问 </a:t>
            </a:r>
            <a:r>
              <a:rPr lang="en-US" altLang="zh-CN" dirty="0">
                <a:latin typeface="Candara" panose="020E0502030303020204" pitchFamily="34" charset="0"/>
                <a:ea typeface="楷体" panose="02010609060101010101" pitchFamily="49" charset="-122"/>
              </a:rPr>
              <a:t>s </a:t>
            </a:r>
            <a:r>
              <a:rPr lang="zh-CN" altLang="en-US" dirty="0">
                <a:latin typeface="Candara" panose="020E0502030303020204" pitchFamily="34" charset="0"/>
                <a:ea typeface="楷体" panose="02010609060101010101" pitchFamily="49" charset="-122"/>
              </a:rPr>
              <a:t>到每个点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的路径上必须经过的点有哪些。</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支配树：以 </a:t>
            </a:r>
            <a:r>
              <a:rPr lang="en-US" altLang="zh-CN" dirty="0">
                <a:latin typeface="Candara" panose="020E0502030303020204" pitchFamily="34" charset="0"/>
                <a:ea typeface="楷体" panose="02010609060101010101" pitchFamily="49" charset="-122"/>
              </a:rPr>
              <a:t>s</a:t>
            </a:r>
            <a:r>
              <a:rPr lang="zh-CN" altLang="en-US" dirty="0">
                <a:latin typeface="Candara" panose="020E0502030303020204" pitchFamily="34" charset="0"/>
                <a:ea typeface="楷体" panose="02010609060101010101" pitchFamily="49" charset="-122"/>
              </a:rPr>
              <a:t> 为根，每个点的祖先是根到它的必经点集。</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DAG</a:t>
            </a:r>
            <a:r>
              <a:rPr lang="zh-CN" altLang="en-US" dirty="0">
                <a:latin typeface="Candara" panose="020E0502030303020204" pitchFamily="34" charset="0"/>
                <a:ea typeface="楷体" panose="02010609060101010101" pitchFamily="49" charset="-122"/>
              </a:rPr>
              <a:t>：对每个点 </a:t>
            </a:r>
            <a:r>
              <a:rPr lang="en-US" altLang="zh-CN" dirty="0">
                <a:latin typeface="Candara" panose="020E0502030303020204" pitchFamily="34" charset="0"/>
                <a:ea typeface="楷体" panose="02010609060101010101" pitchFamily="49" charset="-122"/>
              </a:rPr>
              <a:t>v</a:t>
            </a:r>
            <a:r>
              <a:rPr lang="zh-CN" altLang="en-US" dirty="0">
                <a:latin typeface="Candara" panose="020E0502030303020204" pitchFamily="34" charset="0"/>
                <a:ea typeface="楷体" panose="02010609060101010101" pitchFamily="49" charset="-122"/>
              </a:rPr>
              <a:t>，求 </a:t>
            </a:r>
            <a:r>
              <a:rPr lang="en-US" altLang="zh-CN" dirty="0" err="1">
                <a:latin typeface="Candara" panose="020E0502030303020204" pitchFamily="34" charset="0"/>
                <a:ea typeface="楷体" panose="02010609060101010101" pitchFamily="49" charset="-122"/>
              </a:rPr>
              <a:t>lca</a:t>
            </a:r>
            <a:r>
              <a:rPr lang="en-US" altLang="zh-CN" dirty="0">
                <a:latin typeface="Candara" panose="020E0502030303020204" pitchFamily="34" charset="0"/>
                <a:ea typeface="楷体" panose="02010609060101010101" pitchFamily="49" charset="-122"/>
              </a:rPr>
              <a:t>(u1-&gt;v, …, </a:t>
            </a:r>
            <a:r>
              <a:rPr lang="en-US" altLang="zh-CN" dirty="0" err="1">
                <a:latin typeface="Candara" panose="020E0502030303020204" pitchFamily="34" charset="0"/>
                <a:ea typeface="楷体" panose="02010609060101010101" pitchFamily="49" charset="-122"/>
              </a:rPr>
              <a:t>uk</a:t>
            </a:r>
            <a:r>
              <a:rPr lang="en-US" altLang="zh-CN" dirty="0">
                <a:latin typeface="Candara" panose="020E0502030303020204" pitchFamily="34" charset="0"/>
                <a:ea typeface="楷体" panose="02010609060101010101" pitchFamily="49" charset="-122"/>
              </a:rPr>
              <a:t>-&gt;v)</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一般图：存在线性算法。</a:t>
            </a:r>
          </a:p>
        </p:txBody>
      </p:sp>
    </p:spTree>
    <p:extLst>
      <p:ext uri="{BB962C8B-B14F-4D97-AF65-F5344CB8AC3E}">
        <p14:creationId xmlns:p14="http://schemas.microsoft.com/office/powerpoint/2010/main" val="2946342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网络流</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流网络 </a:t>
            </a:r>
            <a:r>
              <a:rPr lang="en-US" altLang="zh-CN" dirty="0">
                <a:latin typeface="Candara" panose="020E0502030303020204" pitchFamily="34" charset="0"/>
                <a:ea typeface="楷体" panose="02010609060101010101" pitchFamily="49" charset="-122"/>
              </a:rPr>
              <a:t>G = (V, E) </a:t>
            </a:r>
            <a:r>
              <a:rPr lang="zh-CN" altLang="en-US" dirty="0">
                <a:latin typeface="Candara" panose="020E0502030303020204" pitchFamily="34" charset="0"/>
                <a:ea typeface="楷体" panose="02010609060101010101" pitchFamily="49" charset="-122"/>
              </a:rPr>
              <a:t>是特殊的有向图</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每条边有非负整数的容量限制</a:t>
            </a:r>
            <a:r>
              <a:rPr lang="en-US" altLang="zh-CN" dirty="0">
                <a:latin typeface="Candara" panose="020E0502030303020204" pitchFamily="34" charset="0"/>
                <a:ea typeface="楷体" panose="02010609060101010101" pitchFamily="49" charset="-122"/>
              </a:rPr>
              <a:t>(capacity)</a:t>
            </a:r>
          </a:p>
          <a:p>
            <a:pPr lvl="1"/>
            <a:r>
              <a:rPr lang="zh-CN" altLang="en-US" dirty="0">
                <a:latin typeface="Candara" panose="020E0502030303020204" pitchFamily="34" charset="0"/>
                <a:ea typeface="楷体" panose="02010609060101010101" pitchFamily="49" charset="-122"/>
              </a:rPr>
              <a:t>源点</a:t>
            </a:r>
            <a:r>
              <a:rPr lang="en-US" altLang="zh-CN" dirty="0">
                <a:latin typeface="Candara" panose="020E0502030303020204" pitchFamily="34" charset="0"/>
                <a:ea typeface="楷体" panose="02010609060101010101" pitchFamily="49" charset="-122"/>
              </a:rPr>
              <a:t>(source)</a:t>
            </a:r>
            <a:r>
              <a:rPr lang="zh-CN" altLang="en-US" dirty="0">
                <a:latin typeface="Candara" panose="020E0502030303020204" pitchFamily="34" charset="0"/>
                <a:ea typeface="楷体" panose="02010609060101010101" pitchFamily="49" charset="-122"/>
              </a:rPr>
              <a:t>，无限生产流</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汇点</a:t>
            </a:r>
            <a:r>
              <a:rPr lang="en-US" altLang="zh-CN" dirty="0">
                <a:latin typeface="Candara" panose="020E0502030303020204" pitchFamily="34" charset="0"/>
                <a:ea typeface="楷体" panose="02010609060101010101" pitchFamily="49" charset="-122"/>
              </a:rPr>
              <a:t>(sink)</a:t>
            </a:r>
            <a:r>
              <a:rPr lang="zh-CN" altLang="en-US" dirty="0">
                <a:latin typeface="Candara" panose="020E0502030303020204" pitchFamily="34" charset="0"/>
                <a:ea typeface="楷体" panose="02010609060101010101" pitchFamily="49" charset="-122"/>
              </a:rPr>
              <a:t>，无限消耗流</a:t>
            </a:r>
          </a:p>
          <a:p>
            <a:r>
              <a:rPr lang="zh-CN" altLang="en-US" dirty="0">
                <a:latin typeface="Candara" panose="020E0502030303020204" pitchFamily="34" charset="0"/>
                <a:ea typeface="楷体" panose="02010609060101010101" pitchFamily="49" charset="-122"/>
              </a:rPr>
              <a:t>流（从源点</a:t>
            </a:r>
            <a:r>
              <a:rPr lang="en-US" altLang="zh-CN" dirty="0">
                <a:latin typeface="Candara" panose="020E0502030303020204" pitchFamily="34" charset="0"/>
                <a:ea typeface="楷体" panose="02010609060101010101" pitchFamily="49" charset="-122"/>
              </a:rPr>
              <a:t> s </a:t>
            </a:r>
            <a:r>
              <a:rPr lang="zh-CN" altLang="en-US" dirty="0">
                <a:latin typeface="Candara" panose="020E0502030303020204" pitchFamily="34" charset="0"/>
                <a:ea typeface="楷体" panose="02010609060101010101" pitchFamily="49" charset="-122"/>
              </a:rPr>
              <a:t>到汇点 </a:t>
            </a:r>
            <a:r>
              <a:rPr lang="en-US" altLang="zh-CN" dirty="0">
                <a:latin typeface="Candara" panose="020E0502030303020204" pitchFamily="34" charset="0"/>
                <a:ea typeface="楷体" panose="02010609060101010101" pitchFamily="49" charset="-122"/>
              </a:rPr>
              <a:t>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给每条边一个不超过容量的权值，</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使得（除源、汇外）每个点满足流量平衡</a:t>
            </a:r>
          </a:p>
        </p:txBody>
      </p:sp>
      <p:pic>
        <p:nvPicPr>
          <p:cNvPr id="4" name="图片 3"/>
          <p:cNvPicPr>
            <a:picLocks noChangeAspect="1"/>
          </p:cNvPicPr>
          <p:nvPr/>
        </p:nvPicPr>
        <p:blipFill>
          <a:blip r:embed="rId2"/>
          <a:stretch>
            <a:fillRect/>
          </a:stretch>
        </p:blipFill>
        <p:spPr>
          <a:xfrm>
            <a:off x="6768812" y="2838018"/>
            <a:ext cx="3890338" cy="2052637"/>
          </a:xfrm>
          <a:prstGeom prst="rect">
            <a:avLst/>
          </a:prstGeom>
        </p:spPr>
      </p:pic>
    </p:spTree>
    <p:extLst>
      <p:ext uri="{BB962C8B-B14F-4D97-AF65-F5344CB8AC3E}">
        <p14:creationId xmlns:p14="http://schemas.microsoft.com/office/powerpoint/2010/main" val="3737044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最大流</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最大流问题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找出从源到汇的流，使得从源流出的流量之和最大。</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增广路算法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残留网络：</a:t>
            </a:r>
            <a:r>
              <a:rPr lang="en-US" altLang="zh-CN" dirty="0">
                <a:latin typeface="Candara" panose="020E0502030303020204" pitchFamily="34" charset="0"/>
                <a:ea typeface="楷体" panose="02010609060101010101" pitchFamily="49" charset="-122"/>
              </a:rPr>
              <a:t>f(v, u) = -f(u, v)</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c’(</a:t>
            </a:r>
            <a:r>
              <a:rPr lang="en-US" altLang="zh-CN" dirty="0" err="1">
                <a:latin typeface="Candara" panose="020E0502030303020204" pitchFamily="34" charset="0"/>
                <a:ea typeface="楷体" panose="02010609060101010101" pitchFamily="49" charset="-122"/>
              </a:rPr>
              <a:t>u,v</a:t>
            </a:r>
            <a:r>
              <a:rPr lang="en-US" altLang="zh-CN" dirty="0">
                <a:latin typeface="Candara" panose="020E0502030303020204" pitchFamily="34" charset="0"/>
                <a:ea typeface="楷体" panose="02010609060101010101" pitchFamily="49" charset="-122"/>
              </a:rPr>
              <a:t>) = c(</a:t>
            </a:r>
            <a:r>
              <a:rPr lang="en-US" altLang="zh-CN" dirty="0" err="1">
                <a:latin typeface="Candara" panose="020E0502030303020204" pitchFamily="34" charset="0"/>
                <a:ea typeface="楷体" panose="02010609060101010101" pitchFamily="49" charset="-122"/>
              </a:rPr>
              <a:t>u,v</a:t>
            </a:r>
            <a:r>
              <a:rPr lang="en-US" altLang="zh-CN" dirty="0">
                <a:latin typeface="Candara" panose="020E0502030303020204" pitchFamily="34" charset="0"/>
                <a:ea typeface="楷体" panose="02010609060101010101" pitchFamily="49" charset="-122"/>
              </a:rPr>
              <a:t>) – f(u, v)</a:t>
            </a:r>
          </a:p>
          <a:p>
            <a:pPr lvl="1"/>
            <a:r>
              <a:rPr lang="en-US" altLang="zh-CN" dirty="0">
                <a:latin typeface="Candara" panose="020E0502030303020204" pitchFamily="34" charset="0"/>
                <a:ea typeface="楷体" panose="02010609060101010101" pitchFamily="49" charset="-122"/>
              </a:rPr>
              <a:t>Ford-Fulkerson </a:t>
            </a:r>
            <a:r>
              <a:rPr lang="zh-CN" altLang="en-US" dirty="0">
                <a:latin typeface="Candara" panose="020E0502030303020204" pitchFamily="34" charset="0"/>
                <a:ea typeface="楷体" panose="02010609060101010101" pitchFamily="49" charset="-122"/>
              </a:rPr>
              <a:t>算法：</a:t>
            </a:r>
            <a:r>
              <a:rPr lang="en-US" altLang="zh-CN" dirty="0">
                <a:latin typeface="Candara" panose="020E0502030303020204" pitchFamily="34" charset="0"/>
                <a:ea typeface="楷体" panose="02010609060101010101" pitchFamily="49" charset="-122"/>
              </a:rPr>
              <a:t>DFS </a:t>
            </a:r>
            <a:r>
              <a:rPr lang="zh-CN" altLang="en-US" dirty="0">
                <a:latin typeface="Candara" panose="020E0502030303020204" pitchFamily="34" charset="0"/>
                <a:ea typeface="楷体" panose="02010609060101010101" pitchFamily="49" charset="-122"/>
              </a:rPr>
              <a:t>找增广路</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Edmonds-Karp </a:t>
            </a:r>
            <a:r>
              <a:rPr lang="zh-CN" altLang="en-US" dirty="0">
                <a:latin typeface="Candara" panose="020E0502030303020204" pitchFamily="34" charset="0"/>
                <a:ea typeface="楷体" panose="02010609060101010101" pitchFamily="49" charset="-122"/>
              </a:rPr>
              <a:t>算法：</a:t>
            </a:r>
            <a:r>
              <a:rPr lang="en-US" altLang="zh-CN" dirty="0">
                <a:latin typeface="Candara" panose="020E0502030303020204" pitchFamily="34" charset="0"/>
                <a:ea typeface="楷体" panose="02010609060101010101" pitchFamily="49" charset="-122"/>
              </a:rPr>
              <a:t>BFS </a:t>
            </a:r>
            <a:r>
              <a:rPr lang="zh-CN" altLang="en-US" dirty="0">
                <a:latin typeface="Candara" panose="020E0502030303020204" pitchFamily="34" charset="0"/>
                <a:ea typeface="楷体" panose="02010609060101010101" pitchFamily="49" charset="-122"/>
              </a:rPr>
              <a:t>找增广路</a:t>
            </a:r>
            <a:endParaRPr lang="en-US" altLang="zh-CN" dirty="0">
              <a:latin typeface="Candara" panose="020E0502030303020204" pitchFamily="34" charset="0"/>
              <a:ea typeface="楷体" panose="02010609060101010101" pitchFamily="49" charset="-122"/>
            </a:endParaRPr>
          </a:p>
          <a:p>
            <a:pPr lvl="1"/>
            <a:r>
              <a:rPr lang="en-US" altLang="zh-CN" dirty="0" err="1">
                <a:latin typeface="Candara" panose="020E0502030303020204" pitchFamily="34" charset="0"/>
                <a:ea typeface="楷体" panose="02010609060101010101" pitchFamily="49" charset="-122"/>
              </a:rPr>
              <a:t>Dinic</a:t>
            </a:r>
            <a:r>
              <a:rPr lang="zh-CN" altLang="en-US" dirty="0">
                <a:latin typeface="Candara" panose="020E0502030303020204" pitchFamily="34" charset="0"/>
                <a:ea typeface="楷体" panose="02010609060101010101" pitchFamily="49" charset="-122"/>
              </a:rPr>
              <a:t>，</a:t>
            </a:r>
            <a:r>
              <a:rPr lang="en-US" altLang="zh-CN" dirty="0">
                <a:latin typeface="Candara" panose="020E0502030303020204" pitchFamily="34" charset="0"/>
                <a:ea typeface="楷体" panose="02010609060101010101" pitchFamily="49" charset="-122"/>
              </a:rPr>
              <a:t>SAP </a:t>
            </a:r>
            <a:r>
              <a:rPr lang="zh-CN" altLang="en-US" dirty="0">
                <a:latin typeface="Candara" panose="020E0502030303020204" pitchFamily="34" charset="0"/>
                <a:ea typeface="楷体" panose="02010609060101010101" pitchFamily="49" charset="-122"/>
              </a:rPr>
              <a:t>算法：建立层次图，提高增广效率，时间复杂度 </a:t>
            </a:r>
            <a:r>
              <a:rPr lang="en-US" altLang="zh-CN" dirty="0">
                <a:latin typeface="Candara" panose="020E0502030303020204" pitchFamily="34" charset="0"/>
                <a:ea typeface="楷体" panose="02010609060101010101" pitchFamily="49" charset="-122"/>
              </a:rPr>
              <a:t>O(V</a:t>
            </a:r>
            <a:r>
              <a:rPr lang="en-US" altLang="zh-CN" baseline="30000" dirty="0">
                <a:latin typeface="Candara" panose="020E0502030303020204" pitchFamily="34" charset="0"/>
                <a:ea typeface="楷体" panose="02010609060101010101" pitchFamily="49" charset="-122"/>
              </a:rPr>
              <a:t>2</a:t>
            </a:r>
            <a:r>
              <a:rPr lang="en-US" altLang="zh-CN" dirty="0">
                <a:latin typeface="Candara" panose="020E0502030303020204" pitchFamily="34" charset="0"/>
                <a:ea typeface="楷体" panose="02010609060101010101" pitchFamily="49" charset="-122"/>
              </a:rPr>
              <a:t>E)</a:t>
            </a:r>
            <a:r>
              <a:rPr lang="zh-CN" altLang="en-US"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val="364042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Sharks Dinner</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有 </a:t>
            </a:r>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条鲨鱼，每条鲨鱼有三个属性大小 </a:t>
            </a:r>
            <a:r>
              <a:rPr lang="en-US" altLang="zh-CN" dirty="0">
                <a:latin typeface="Candara" panose="020E0502030303020204" pitchFamily="34" charset="0"/>
                <a:ea typeface="楷体" panose="02010609060101010101" pitchFamily="49" charset="-122"/>
              </a:rPr>
              <a:t>ai</a:t>
            </a:r>
            <a:r>
              <a:rPr lang="zh-CN" altLang="en-US" dirty="0">
                <a:latin typeface="Candara" panose="020E0502030303020204" pitchFamily="34" charset="0"/>
                <a:ea typeface="楷体" panose="02010609060101010101" pitchFamily="49" charset="-122"/>
              </a:rPr>
              <a:t>、速度 </a:t>
            </a:r>
            <a:r>
              <a:rPr lang="en-US" altLang="zh-CN" dirty="0">
                <a:latin typeface="Candara" panose="020E0502030303020204" pitchFamily="34" charset="0"/>
                <a:ea typeface="楷体" panose="02010609060101010101" pitchFamily="49" charset="-122"/>
              </a:rPr>
              <a:t>bi </a:t>
            </a:r>
            <a:r>
              <a:rPr lang="zh-CN" altLang="en-US" dirty="0">
                <a:latin typeface="Candara" panose="020E0502030303020204" pitchFamily="34" charset="0"/>
                <a:ea typeface="楷体" panose="02010609060101010101" pitchFamily="49" charset="-122"/>
              </a:rPr>
              <a:t>和 智力 </a:t>
            </a:r>
            <a:r>
              <a:rPr lang="en-US" altLang="zh-CN" dirty="0">
                <a:latin typeface="Candara" panose="020E0502030303020204" pitchFamily="34" charset="0"/>
                <a:ea typeface="楷体" panose="02010609060101010101" pitchFamily="49" charset="-122"/>
              </a:rPr>
              <a:t>ci</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一条鲨鱼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能吃掉另一条鲨鱼 </a:t>
            </a:r>
            <a:r>
              <a:rPr lang="en-US" altLang="zh-CN" dirty="0">
                <a:latin typeface="Candara" panose="020E0502030303020204" pitchFamily="34" charset="0"/>
                <a:ea typeface="楷体" panose="02010609060101010101" pitchFamily="49" charset="-122"/>
              </a:rPr>
              <a:t>j </a:t>
            </a:r>
            <a:r>
              <a:rPr lang="zh-CN" altLang="en-US" dirty="0">
                <a:latin typeface="Candara" panose="020E0502030303020204" pitchFamily="34" charset="0"/>
                <a:ea typeface="楷体" panose="02010609060101010101" pitchFamily="49" charset="-122"/>
              </a:rPr>
              <a:t>当且仅当 </a:t>
            </a:r>
            <a:r>
              <a:rPr lang="en-US" altLang="zh-CN" dirty="0">
                <a:latin typeface="Candara" panose="020E0502030303020204" pitchFamily="34" charset="0"/>
                <a:ea typeface="楷体" panose="02010609060101010101" pitchFamily="49" charset="-122"/>
              </a:rPr>
              <a:t>ai &gt;= </a:t>
            </a:r>
            <a:r>
              <a:rPr lang="en-US" altLang="zh-CN" dirty="0" err="1">
                <a:latin typeface="Candara" panose="020E0502030303020204" pitchFamily="34" charset="0"/>
                <a:ea typeface="楷体" panose="02010609060101010101" pitchFamily="49" charset="-122"/>
              </a:rPr>
              <a:t>aj</a:t>
            </a:r>
            <a:r>
              <a:rPr lang="en-US" altLang="zh-CN" dirty="0">
                <a:latin typeface="Candara" panose="020E0502030303020204" pitchFamily="34" charset="0"/>
                <a:ea typeface="楷体" panose="02010609060101010101" pitchFamily="49" charset="-122"/>
              </a:rPr>
              <a:t> &amp;&amp; bi &gt;= </a:t>
            </a:r>
            <a:r>
              <a:rPr lang="en-US" altLang="zh-CN" dirty="0" err="1">
                <a:latin typeface="Candara" panose="020E0502030303020204" pitchFamily="34" charset="0"/>
                <a:ea typeface="楷体" panose="02010609060101010101" pitchFamily="49" charset="-122"/>
              </a:rPr>
              <a:t>bj</a:t>
            </a:r>
            <a:r>
              <a:rPr lang="en-US" altLang="zh-CN" dirty="0">
                <a:latin typeface="Candara" panose="020E0502030303020204" pitchFamily="34" charset="0"/>
                <a:ea typeface="楷体" panose="02010609060101010101" pitchFamily="49" charset="-122"/>
              </a:rPr>
              <a:t> &amp;&amp; ci &gt;= </a:t>
            </a:r>
            <a:r>
              <a:rPr lang="en-US" altLang="zh-CN" dirty="0" err="1">
                <a:latin typeface="Candara" panose="020E0502030303020204" pitchFamily="34" charset="0"/>
                <a:ea typeface="楷体" panose="02010609060101010101" pitchFamily="49" charset="-122"/>
              </a:rPr>
              <a:t>cj</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每条鲨鱼至多吃掉两条其它鲨鱼。</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问最终最少可能剩下几条鲨鱼。</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&lt;=  100.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512771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Sharks Dinner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dirty="0">
                <a:latin typeface="Candara" panose="020E0502030303020204" pitchFamily="34" charset="0"/>
                <a:ea typeface="楷体" panose="02010609060101010101" pitchFamily="49" charset="-122"/>
              </a:rPr>
              <a:t>将每条鲨鱼拆成两个点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和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从源到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连容量为 </a:t>
            </a:r>
            <a:r>
              <a:rPr lang="en-US" altLang="zh-CN" dirty="0">
                <a:latin typeface="Candara" panose="020E0502030303020204" pitchFamily="34" charset="0"/>
                <a:ea typeface="楷体" panose="02010609060101010101" pitchFamily="49" charset="-122"/>
              </a:rPr>
              <a:t>2 </a:t>
            </a:r>
            <a:r>
              <a:rPr lang="zh-CN" altLang="en-US" dirty="0">
                <a:latin typeface="Candara" panose="020E0502030303020204" pitchFamily="34" charset="0"/>
                <a:ea typeface="楷体" panose="02010609060101010101" pitchFamily="49" charset="-122"/>
              </a:rPr>
              <a:t>的边，从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向汇连容量为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的边。如果鲨鱼</a:t>
            </a:r>
            <a:r>
              <a:rPr lang="en-US" altLang="zh-CN" dirty="0">
                <a:latin typeface="Candara" panose="020E0502030303020204" pitchFamily="34" charset="0"/>
                <a:ea typeface="楷体" panose="02010609060101010101" pitchFamily="49" charset="-122"/>
              </a:rPr>
              <a:t>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能吃鲨鱼 </a:t>
            </a:r>
            <a:r>
              <a:rPr lang="en-US" altLang="zh-CN" dirty="0">
                <a:latin typeface="Candara" panose="020E0502030303020204" pitchFamily="34" charset="0"/>
                <a:ea typeface="楷体" panose="02010609060101010101" pitchFamily="49" charset="-122"/>
              </a:rPr>
              <a:t>j</a:t>
            </a:r>
            <a:r>
              <a:rPr lang="zh-CN" altLang="en-US" dirty="0">
                <a:latin typeface="Candara" panose="020E0502030303020204" pitchFamily="34" charset="0"/>
                <a:ea typeface="楷体" panose="02010609060101010101" pitchFamily="49" charset="-122"/>
              </a:rPr>
              <a:t>，从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到 </a:t>
            </a:r>
            <a:r>
              <a:rPr lang="en-US" altLang="zh-CN" dirty="0">
                <a:latin typeface="Candara" panose="020E0502030303020204" pitchFamily="34" charset="0"/>
                <a:ea typeface="楷体" panose="02010609060101010101" pitchFamily="49" charset="-122"/>
              </a:rPr>
              <a:t>j’ </a:t>
            </a:r>
            <a:r>
              <a:rPr lang="zh-CN" altLang="en-US" dirty="0">
                <a:latin typeface="Candara" panose="020E0502030303020204" pitchFamily="34" charset="0"/>
                <a:ea typeface="楷体" panose="02010609060101010101" pitchFamily="49" charset="-122"/>
              </a:rPr>
              <a:t>连容量为 </a:t>
            </a:r>
            <a:r>
              <a:rPr lang="en-US" altLang="zh-CN" dirty="0">
                <a:latin typeface="Candara" panose="020E0502030303020204" pitchFamily="34" charset="0"/>
                <a:ea typeface="楷体" panose="02010609060101010101" pitchFamily="49" charset="-122"/>
              </a:rPr>
              <a:t>1 </a:t>
            </a:r>
            <a:r>
              <a:rPr lang="zh-CN" altLang="en-US" dirty="0">
                <a:latin typeface="Candara" panose="020E0502030303020204" pitchFamily="34" charset="0"/>
                <a:ea typeface="楷体" panose="02010609060101010101" pitchFamily="49" charset="-122"/>
              </a:rPr>
              <a:t>的边（特别的，若 </a:t>
            </a:r>
            <a:r>
              <a:rPr lang="en-US" altLang="zh-CN" dirty="0">
                <a:latin typeface="Candara" panose="020E0502030303020204" pitchFamily="34" charset="0"/>
                <a:ea typeface="楷体" panose="02010609060101010101" pitchFamily="49" charset="-122"/>
              </a:rPr>
              <a:t>Shark[</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Shark[j]</a:t>
            </a:r>
            <a:r>
              <a:rPr lang="zh-CN" altLang="en-US" dirty="0">
                <a:latin typeface="Candara" panose="020E0502030303020204" pitchFamily="34" charset="0"/>
                <a:ea typeface="楷体" panose="02010609060101010101" pitchFamily="49" charset="-122"/>
              </a:rPr>
              <a:t>，则不能同时连边）。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答案即最大流。</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O(n</a:t>
            </a:r>
            <a:r>
              <a:rPr lang="en-US" altLang="zh-CN" baseline="30000" dirty="0">
                <a:latin typeface="Candara" panose="020E0502030303020204" pitchFamily="34" charset="0"/>
                <a:ea typeface="楷体" panose="02010609060101010101" pitchFamily="49" charset="-122"/>
              </a:rPr>
              <a:t>4</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val="1487951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Dancing Party</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一场舞会上有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名男孩和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名女孩。</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一会儿有若干轮舞蹈。每轮舞蹈时要将所有人组成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对男女，并且每对男女最多一轮舞蹈。已知哪些男孩和女孩喜欢和彼此跳舞。如果一个人有 </a:t>
            </a:r>
            <a:r>
              <a:rPr lang="en-US" altLang="zh-CN" sz="2200" dirty="0">
                <a:latin typeface="Candara" panose="020E0502030303020204" pitchFamily="34" charset="0"/>
                <a:ea typeface="楷体" panose="02010609060101010101" pitchFamily="49" charset="-122"/>
              </a:rPr>
              <a:t>k </a:t>
            </a:r>
            <a:r>
              <a:rPr lang="zh-CN" altLang="en-US" sz="2200" dirty="0">
                <a:latin typeface="Candara" panose="020E0502030303020204" pitchFamily="34" charset="0"/>
                <a:ea typeface="楷体" panose="02010609060101010101" pitchFamily="49" charset="-122"/>
              </a:rPr>
              <a:t>轮舞蹈都没和心仪的人一起跳舞，那么他或她会离开舞会。</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问所有人至多一起跳几轮舞。</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&lt;=  100.</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270635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Dancing Party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设轮数为 </a:t>
            </a:r>
            <a:r>
              <a:rPr lang="en-US" altLang="zh-CN" sz="2200" dirty="0">
                <a:latin typeface="Candara" panose="020E0502030303020204" pitchFamily="34" charset="0"/>
                <a:ea typeface="楷体" panose="02010609060101010101" pitchFamily="49" charset="-122"/>
              </a:rPr>
              <a:t>r</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建立网络流模型。将每个人拆成两个点。共 </a:t>
            </a:r>
            <a:r>
              <a:rPr lang="en-US" altLang="zh-CN" sz="2200" dirty="0">
                <a:latin typeface="Candara" panose="020E0502030303020204" pitchFamily="34" charset="0"/>
                <a:ea typeface="楷体" panose="02010609060101010101" pitchFamily="49" charset="-122"/>
              </a:rPr>
              <a:t>4n + 2 </a:t>
            </a:r>
            <a:r>
              <a:rPr lang="zh-CN" altLang="en-US" sz="2200" dirty="0">
                <a:latin typeface="Candara" panose="020E0502030303020204" pitchFamily="34" charset="0"/>
                <a:ea typeface="楷体" panose="02010609060101010101" pitchFamily="49" charset="-122"/>
              </a:rPr>
              <a:t>个点。</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对于男生 </a:t>
            </a:r>
            <a:r>
              <a:rPr lang="en-US" altLang="zh-CN" sz="2200" dirty="0" err="1">
                <a:latin typeface="Candara" panose="020E0502030303020204" pitchFamily="34" charset="0"/>
                <a:ea typeface="楷体" panose="02010609060101010101" pitchFamily="49" charset="-122"/>
              </a:rPr>
              <a:t>i</a:t>
            </a:r>
            <a:r>
              <a:rPr lang="zh-CN" altLang="en-US" sz="2200" dirty="0">
                <a:latin typeface="Candara" panose="020E0502030303020204" pitchFamily="34" charset="0"/>
                <a:ea typeface="楷体" panose="02010609060101010101" pitchFamily="49" charset="-122"/>
              </a:rPr>
              <a:t>，添加 </a:t>
            </a:r>
            <a:r>
              <a:rPr lang="en-US" altLang="zh-CN" sz="2200" dirty="0">
                <a:latin typeface="Candara" panose="020E0502030303020204" pitchFamily="34" charset="0"/>
                <a:ea typeface="楷体" panose="02010609060101010101" pitchFamily="49" charset="-122"/>
              </a:rPr>
              <a:t>c(s, </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 r</a:t>
            </a:r>
            <a:r>
              <a:rPr lang="zh-CN" altLang="en-US" sz="2200" dirty="0">
                <a:latin typeface="Candara" panose="020E0502030303020204" pitchFamily="34" charset="0"/>
                <a:ea typeface="楷体" panose="02010609060101010101" pitchFamily="49" charset="-122"/>
              </a:rPr>
              <a:t>。对女生 </a:t>
            </a:r>
            <a:r>
              <a:rPr lang="en-US" altLang="zh-CN" sz="2200" dirty="0">
                <a:latin typeface="Candara" panose="020E0502030303020204" pitchFamily="34" charset="0"/>
                <a:ea typeface="楷体" panose="02010609060101010101" pitchFamily="49" charset="-122"/>
              </a:rPr>
              <a:t>j</a:t>
            </a:r>
            <a:r>
              <a:rPr lang="zh-CN" altLang="en-US" sz="2200" dirty="0">
                <a:latin typeface="Candara" panose="020E0502030303020204" pitchFamily="34" charset="0"/>
                <a:ea typeface="楷体" panose="02010609060101010101" pitchFamily="49" charset="-122"/>
              </a:rPr>
              <a:t>，添加 </a:t>
            </a:r>
            <a:r>
              <a:rPr lang="en-US" altLang="zh-CN" sz="2200" dirty="0">
                <a:latin typeface="Candara" panose="020E0502030303020204" pitchFamily="34" charset="0"/>
                <a:ea typeface="楷体" panose="02010609060101010101" pitchFamily="49" charset="-122"/>
              </a:rPr>
              <a:t>c(j, t) = r</a:t>
            </a:r>
            <a:r>
              <a:rPr lang="zh-CN" altLang="en-US" sz="2200" dirty="0">
                <a:latin typeface="Candara" panose="020E0502030303020204" pitchFamily="34" charset="0"/>
                <a:ea typeface="楷体" panose="02010609060101010101" pitchFamily="49" charset="-122"/>
              </a:rPr>
              <a:t>。如果 </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和 </a:t>
            </a:r>
            <a:r>
              <a:rPr lang="en-US" altLang="zh-CN" sz="2200" dirty="0">
                <a:latin typeface="Candara" panose="020E0502030303020204" pitchFamily="34" charset="0"/>
                <a:ea typeface="楷体" panose="02010609060101010101" pitchFamily="49" charset="-122"/>
              </a:rPr>
              <a:t>j </a:t>
            </a:r>
            <a:r>
              <a:rPr lang="zh-CN" altLang="en-US" sz="2200" dirty="0">
                <a:latin typeface="Candara" panose="020E0502030303020204" pitchFamily="34" charset="0"/>
                <a:ea typeface="楷体" panose="02010609060101010101" pitchFamily="49" charset="-122"/>
              </a:rPr>
              <a:t>心仪，添加</a:t>
            </a:r>
            <a:r>
              <a:rPr lang="en-US" altLang="zh-CN" sz="2200" dirty="0">
                <a:latin typeface="Candara" panose="020E0502030303020204" pitchFamily="34" charset="0"/>
                <a:ea typeface="楷体" panose="02010609060101010101" pitchFamily="49" charset="-122"/>
              </a:rPr>
              <a:t>c(</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j) = 1</a:t>
            </a:r>
            <a:r>
              <a:rPr lang="zh-CN" altLang="en-US" sz="2200" dirty="0">
                <a:latin typeface="Candara" panose="020E0502030303020204" pitchFamily="34" charset="0"/>
                <a:ea typeface="楷体" panose="02010609060101010101" pitchFamily="49" charset="-122"/>
              </a:rPr>
              <a:t>；否则添加 </a:t>
            </a:r>
            <a:r>
              <a:rPr lang="en-US" altLang="zh-CN" sz="2200" dirty="0">
                <a:latin typeface="Candara" panose="020E0502030303020204" pitchFamily="34" charset="0"/>
                <a:ea typeface="楷体" panose="02010609060101010101" pitchFamily="49" charset="-122"/>
              </a:rPr>
              <a:t>c(</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j’) = 1</a:t>
            </a:r>
            <a:r>
              <a:rPr lang="zh-CN" altLang="en-US" sz="2200" dirty="0">
                <a:latin typeface="Candara" panose="020E0502030303020204" pitchFamily="34" charset="0"/>
                <a:ea typeface="楷体" panose="02010609060101010101" pitchFamily="49" charset="-122"/>
              </a:rPr>
              <a:t>。添加边 </a:t>
            </a:r>
            <a:r>
              <a:rPr lang="en-US" altLang="zh-CN" sz="2200" dirty="0">
                <a:latin typeface="Candara" panose="020E0502030303020204" pitchFamily="34" charset="0"/>
                <a:ea typeface="楷体" panose="02010609060101010101" pitchFamily="49" charset="-122"/>
              </a:rPr>
              <a:t>c(</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a:t>
            </a:r>
            <a:r>
              <a:rPr lang="en-US" altLang="zh-CN" sz="2200" dirty="0" err="1">
                <a:latin typeface="Candara" panose="020E0502030303020204" pitchFamily="34" charset="0"/>
                <a:ea typeface="楷体" panose="02010609060101010101" pitchFamily="49" charset="-122"/>
              </a:rPr>
              <a:t>i</a:t>
            </a:r>
            <a:r>
              <a:rPr lang="en-US" altLang="zh-CN" sz="2200" dirty="0">
                <a:latin typeface="Candara" panose="020E0502030303020204" pitchFamily="34" charset="0"/>
                <a:ea typeface="楷体" panose="02010609060101010101" pitchFamily="49" charset="-122"/>
              </a:rPr>
              <a:t>’) = k </a:t>
            </a:r>
            <a:r>
              <a:rPr lang="zh-CN" altLang="en-US" sz="2200" dirty="0">
                <a:latin typeface="Candara" panose="020E0502030303020204" pitchFamily="34" charset="0"/>
                <a:ea typeface="楷体" panose="02010609060101010101" pitchFamily="49" charset="-122"/>
              </a:rPr>
              <a:t>和 </a:t>
            </a:r>
            <a:r>
              <a:rPr lang="en-US" altLang="zh-CN" sz="2200" dirty="0">
                <a:latin typeface="Candara" panose="020E0502030303020204" pitchFamily="34" charset="0"/>
                <a:ea typeface="楷体" panose="02010609060101010101" pitchFamily="49" charset="-122"/>
              </a:rPr>
              <a:t>c(j, j’) = k</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则 </a:t>
            </a:r>
            <a:r>
              <a:rPr lang="en-US" altLang="zh-CN" sz="2200" dirty="0">
                <a:latin typeface="Candara" panose="020E0502030303020204" pitchFamily="34" charset="0"/>
                <a:ea typeface="楷体" panose="02010609060101010101" pitchFamily="49" charset="-122"/>
              </a:rPr>
              <a:t>2n </a:t>
            </a:r>
            <a:r>
              <a:rPr lang="zh-CN" altLang="en-US" sz="2200" dirty="0">
                <a:latin typeface="Candara" panose="020E0502030303020204" pitchFamily="34" charset="0"/>
                <a:ea typeface="楷体" panose="02010609060101010101" pitchFamily="49" charset="-122"/>
              </a:rPr>
              <a:t>个人能跳 </a:t>
            </a:r>
            <a:r>
              <a:rPr lang="en-US" altLang="zh-CN" sz="2200" dirty="0">
                <a:latin typeface="Candara" panose="020E0502030303020204" pitchFamily="34" charset="0"/>
                <a:ea typeface="楷体" panose="02010609060101010101" pitchFamily="49" charset="-122"/>
              </a:rPr>
              <a:t>r </a:t>
            </a:r>
            <a:r>
              <a:rPr lang="zh-CN" altLang="en-US" sz="2200" dirty="0">
                <a:latin typeface="Candara" panose="020E0502030303020204" pitchFamily="34" charset="0"/>
                <a:ea typeface="楷体" panose="02010609060101010101" pitchFamily="49" charset="-122"/>
              </a:rPr>
              <a:t>轮当且仅当最大流等于 </a:t>
            </a:r>
            <a:r>
              <a:rPr lang="en-US" altLang="zh-CN" sz="2200" dirty="0" err="1">
                <a:latin typeface="Candara" panose="020E0502030303020204" pitchFamily="34" charset="0"/>
                <a:ea typeface="楷体" panose="02010609060101010101" pitchFamily="49" charset="-122"/>
              </a:rPr>
              <a:t>rn</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从小到大枚举 </a:t>
            </a:r>
            <a:r>
              <a:rPr lang="en-US" altLang="zh-CN" sz="2200" dirty="0">
                <a:latin typeface="Candara" panose="020E0502030303020204" pitchFamily="34" charset="0"/>
                <a:ea typeface="楷体" panose="02010609060101010101" pitchFamily="49" charset="-122"/>
              </a:rPr>
              <a:t>r</a:t>
            </a:r>
            <a:r>
              <a:rPr lang="zh-CN" altLang="en-US" sz="2200" dirty="0">
                <a:latin typeface="Candara" panose="020E0502030303020204" pitchFamily="34" charset="0"/>
                <a:ea typeface="楷体" panose="02010609060101010101" pitchFamily="49" charset="-122"/>
              </a:rPr>
              <a:t>，每次更新权值，计算最大流判断是否可行。</a:t>
            </a:r>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r>
              <a:rPr lang="zh-CN" altLang="en-US" sz="2200" dirty="0">
                <a:latin typeface="Candara" panose="020E0502030303020204" pitchFamily="34" charset="0"/>
                <a:ea typeface="楷体" panose="02010609060101010101" pitchFamily="49" charset="-122"/>
              </a:rPr>
              <a:t>。</a:t>
            </a:r>
          </a:p>
        </p:txBody>
      </p:sp>
    </p:spTree>
    <p:extLst>
      <p:ext uri="{BB962C8B-B14F-4D97-AF65-F5344CB8AC3E}">
        <p14:creationId xmlns:p14="http://schemas.microsoft.com/office/powerpoint/2010/main" val="2196863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Magic Square</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在</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行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列的方阵中填入 </a:t>
            </a:r>
            <a:r>
              <a:rPr lang="en-US" altLang="zh-CN" sz="2200" dirty="0">
                <a:latin typeface="Candara" panose="020E0502030303020204" pitchFamily="34" charset="0"/>
                <a:ea typeface="楷体" panose="02010609060101010101" pitchFamily="49" charset="-122"/>
              </a:rPr>
              <a:t>1 </a:t>
            </a:r>
            <a:r>
              <a:rPr lang="zh-CN" altLang="en-US" sz="2200" dirty="0">
                <a:latin typeface="Candara" panose="020E0502030303020204" pitchFamily="34" charset="0"/>
                <a:ea typeface="楷体" panose="02010609060101010101" pitchFamily="49" charset="-122"/>
              </a:rPr>
              <a:t>到 </a:t>
            </a:r>
            <a:r>
              <a:rPr lang="en-US" altLang="zh-CN" sz="2200" dirty="0">
                <a:latin typeface="Candara" panose="020E0502030303020204" pitchFamily="34" charset="0"/>
                <a:ea typeface="楷体" panose="02010609060101010101" pitchFamily="49" charset="-122"/>
              </a:rPr>
              <a:t>N</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这些数。</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要求每行的数从左到右递增。</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现在有些位置已经填上数了。问一个字典序最小的可行方案。</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&lt;=  5.</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1621557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Magic Square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建立 </a:t>
            </a:r>
            <a:r>
              <a:rPr lang="en-US" altLang="zh-CN" sz="2200" dirty="0">
                <a:latin typeface="Candara" panose="020E0502030303020204" pitchFamily="34" charset="0"/>
                <a:ea typeface="楷体" panose="02010609060101010101" pitchFamily="49" charset="-122"/>
              </a:rPr>
              <a:t>N</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个位置到 </a:t>
            </a:r>
            <a:r>
              <a:rPr lang="en-US" altLang="zh-CN" sz="2200" dirty="0">
                <a:latin typeface="Candara" panose="020E0502030303020204" pitchFamily="34" charset="0"/>
                <a:ea typeface="楷体" panose="02010609060101010101" pitchFamily="49" charset="-122"/>
              </a:rPr>
              <a:t>N</a:t>
            </a:r>
            <a:r>
              <a:rPr lang="en-US" altLang="zh-CN" sz="2200" baseline="30000" dirty="0">
                <a:latin typeface="Candara" panose="020E0502030303020204" pitchFamily="34" charset="0"/>
                <a:ea typeface="楷体" panose="02010609060101010101" pitchFamily="49" charset="-122"/>
              </a:rPr>
              <a:t>2</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个数的二分图。则一个完全匹配对应一个可行方案。</a:t>
            </a:r>
            <a:endParaRPr lang="en-US" altLang="zh-CN" sz="2200" dirty="0">
              <a:latin typeface="Candara" panose="020E0502030303020204" pitchFamily="34" charset="0"/>
              <a:ea typeface="楷体" panose="02010609060101010101" pitchFamily="49" charset="-122"/>
            </a:endParaRPr>
          </a:p>
          <a:p>
            <a:pPr lvl="1"/>
            <a:r>
              <a:rPr lang="zh-CN" altLang="en-US" sz="1800" dirty="0">
                <a:latin typeface="Candara" panose="020E0502030303020204" pitchFamily="34" charset="0"/>
                <a:ea typeface="楷体" panose="02010609060101010101" pitchFamily="49" charset="-122"/>
              </a:rPr>
              <a:t>将每行匹配的数按递增序排列即可</a:t>
            </a:r>
            <a:endParaRPr lang="en-US" altLang="zh-CN" sz="18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依次枚举每个位置可以取的最小值，使用二分图匹配判断可行性，从而得到字典序最小方案。</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a:t>
            </a:r>
            <a:r>
              <a:rPr lang="en-US" altLang="zh-CN" sz="2200" baseline="30000" dirty="0">
                <a:latin typeface="Candara" panose="020E0502030303020204" pitchFamily="34" charset="0"/>
                <a:ea typeface="楷体" panose="02010609060101010101" pitchFamily="49" charset="-122"/>
              </a:rPr>
              <a:t>8</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68219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 Caterpillar</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如果无向图是连通、无回路、无重边（可以有自环）的，且存在一条路径使得每个点要么在路径上、要么与路径上某点邻接，那么称为毛毛虫图。</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给你一个 </a:t>
            </a:r>
            <a:r>
              <a:rPr lang="en-US" altLang="zh-CN" sz="2200" dirty="0">
                <a:latin typeface="Candara" panose="020E0502030303020204" pitchFamily="34" charset="0"/>
                <a:ea typeface="楷体" panose="02010609060101010101" pitchFamily="49" charset="-122"/>
              </a:rPr>
              <a:t>N </a:t>
            </a:r>
            <a:r>
              <a:rPr lang="zh-CN" altLang="en-US" sz="2200" dirty="0">
                <a:latin typeface="Candara" panose="020E0502030303020204" pitchFamily="34" charset="0"/>
                <a:ea typeface="楷体" panose="02010609060101010101" pitchFamily="49" charset="-122"/>
              </a:rPr>
              <a:t>个点和 </a:t>
            </a:r>
            <a:r>
              <a:rPr lang="en-US" altLang="zh-CN" sz="2200" dirty="0">
                <a:latin typeface="Candara" panose="020E0502030303020204" pitchFamily="34" charset="0"/>
                <a:ea typeface="楷体" panose="02010609060101010101" pitchFamily="49" charset="-122"/>
              </a:rPr>
              <a:t>M </a:t>
            </a:r>
            <a:r>
              <a:rPr lang="zh-CN" altLang="en-US" sz="2200" dirty="0">
                <a:latin typeface="Candara" panose="020E0502030303020204" pitchFamily="34" charset="0"/>
                <a:ea typeface="楷体" panose="02010609060101010101" pitchFamily="49" charset="-122"/>
              </a:rPr>
              <a:t>条边的无向图。一次操作可以选择两个点合并（新图的点数减 </a:t>
            </a:r>
            <a:r>
              <a:rPr lang="en-US" altLang="zh-CN" sz="2200" dirty="0">
                <a:latin typeface="Candara" panose="020E0502030303020204" pitchFamily="34" charset="0"/>
                <a:ea typeface="楷体" panose="02010609060101010101" pitchFamily="49" charset="-122"/>
              </a:rPr>
              <a:t>1</a:t>
            </a:r>
            <a:r>
              <a:rPr lang="zh-CN" altLang="en-US" sz="2200" dirty="0">
                <a:latin typeface="Candara" panose="020E0502030303020204" pitchFamily="34" charset="0"/>
                <a:ea typeface="楷体" panose="02010609060101010101" pitchFamily="49" charset="-122"/>
              </a:rPr>
              <a:t>，边数不变） 。</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问最少要多少次合并操作，能够将无向图变成毛毛虫。</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N, M &lt;= 10</a:t>
            </a:r>
            <a:r>
              <a:rPr lang="en-US" altLang="zh-CN" sz="2200" baseline="30000" dirty="0">
                <a:latin typeface="Candara" panose="020E0502030303020204" pitchFamily="34" charset="0"/>
                <a:ea typeface="楷体" panose="02010609060101010101" pitchFamily="49" charset="-122"/>
              </a:rPr>
              <a:t>5</a:t>
            </a:r>
            <a:r>
              <a:rPr lang="en-US" altLang="zh-CN" sz="2200" dirty="0">
                <a:latin typeface="Candara" panose="020E0502030303020204" pitchFamily="34" charset="0"/>
                <a:ea typeface="楷体" panose="02010609060101010101" pitchFamily="49" charset="-122"/>
              </a:rPr>
              <a:t>.</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90758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最大流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最小割定理</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割</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s – t </a:t>
            </a:r>
            <a:r>
              <a:rPr lang="zh-CN" altLang="en-US" dirty="0">
                <a:latin typeface="Candara" panose="020E0502030303020204" pitchFamily="34" charset="0"/>
                <a:ea typeface="楷体" panose="02010609060101010101" pitchFamily="49" charset="-122"/>
              </a:rPr>
              <a:t>割是将点集划分成分别包含源点 </a:t>
            </a:r>
            <a:r>
              <a:rPr lang="en-US" altLang="zh-CN" dirty="0">
                <a:latin typeface="Candara" panose="020E0502030303020204" pitchFamily="34" charset="0"/>
                <a:ea typeface="楷体" panose="02010609060101010101" pitchFamily="49" charset="-122"/>
              </a:rPr>
              <a:t>s </a:t>
            </a:r>
            <a:r>
              <a:rPr lang="zh-CN" altLang="en-US" dirty="0">
                <a:latin typeface="Candara" panose="020E0502030303020204" pitchFamily="34" charset="0"/>
                <a:ea typeface="楷体" panose="02010609060101010101" pitchFamily="49" charset="-122"/>
              </a:rPr>
              <a:t>和汇点 </a:t>
            </a:r>
            <a:r>
              <a:rPr lang="en-US" altLang="zh-CN" dirty="0">
                <a:latin typeface="Candara" panose="020E0502030303020204" pitchFamily="34" charset="0"/>
                <a:ea typeface="楷体" panose="02010609060101010101" pitchFamily="49" charset="-122"/>
              </a:rPr>
              <a:t>t </a:t>
            </a:r>
            <a:r>
              <a:rPr lang="zh-CN" altLang="en-US" dirty="0">
                <a:latin typeface="Candara" panose="020E0502030303020204" pitchFamily="34" charset="0"/>
                <a:ea typeface="楷体" panose="02010609060101010101" pitchFamily="49" charset="-122"/>
              </a:rPr>
              <a:t>的不相交的两部分</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割的容量：从源点 </a:t>
            </a:r>
            <a:r>
              <a:rPr lang="en-US" altLang="zh-CN" dirty="0">
                <a:latin typeface="Candara" panose="020E0502030303020204" pitchFamily="34" charset="0"/>
                <a:ea typeface="楷体" panose="02010609060101010101" pitchFamily="49" charset="-122"/>
              </a:rPr>
              <a:t>s </a:t>
            </a:r>
            <a:r>
              <a:rPr lang="zh-CN" altLang="en-US" dirty="0">
                <a:latin typeface="Candara" panose="020E0502030303020204" pitchFamily="34" charset="0"/>
                <a:ea typeface="楷体" panose="02010609060101010101" pitchFamily="49" charset="-122"/>
              </a:rPr>
              <a:t>所在点集到汇点 </a:t>
            </a:r>
            <a:r>
              <a:rPr lang="en-US" altLang="zh-CN" dirty="0">
                <a:latin typeface="Candara" panose="020E0502030303020204" pitchFamily="34" charset="0"/>
                <a:ea typeface="楷体" panose="02010609060101010101" pitchFamily="49" charset="-122"/>
              </a:rPr>
              <a:t>t </a:t>
            </a:r>
            <a:r>
              <a:rPr lang="zh-CN" altLang="en-US" dirty="0">
                <a:latin typeface="Candara" panose="020E0502030303020204" pitchFamily="34" charset="0"/>
                <a:ea typeface="楷体" panose="02010609060101010101" pitchFamily="49" charset="-122"/>
              </a:rPr>
              <a:t>所在点集的所有边的容量之和</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最大流</a:t>
            </a:r>
            <a:r>
              <a:rPr lang="en-US" altLang="zh-CN" dirty="0">
                <a:latin typeface="Candara" panose="020E0502030303020204" pitchFamily="34" charset="0"/>
                <a:ea typeface="楷体" panose="02010609060101010101" pitchFamily="49" charset="-122"/>
              </a:rPr>
              <a:t>-</a:t>
            </a:r>
            <a:r>
              <a:rPr lang="zh-CN" altLang="en-US" dirty="0">
                <a:latin typeface="Candara" panose="020E0502030303020204" pitchFamily="34" charset="0"/>
                <a:ea typeface="楷体" panose="02010609060101010101" pitchFamily="49" charset="-122"/>
              </a:rPr>
              <a:t>最小割定理</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引理：任意流的流量不超过任意割的容量</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若</a:t>
            </a:r>
            <a:r>
              <a:rPr lang="en-US" altLang="zh-CN" dirty="0">
                <a:latin typeface="Candara" panose="020E0502030303020204" pitchFamily="34" charset="0"/>
                <a:ea typeface="楷体" panose="02010609060101010101" pitchFamily="49" charset="-122"/>
              </a:rPr>
              <a:t> f </a:t>
            </a:r>
            <a:r>
              <a:rPr lang="zh-CN" altLang="en-US" dirty="0">
                <a:latin typeface="Candara" panose="020E0502030303020204" pitchFamily="34" charset="0"/>
                <a:ea typeface="楷体" panose="02010609060101010101" pitchFamily="49" charset="-122"/>
              </a:rPr>
              <a:t>是一个流，使得残留网络中没有增广路径，则一定存在一个割 </a:t>
            </a:r>
            <a:r>
              <a:rPr lang="en-US" altLang="zh-CN" dirty="0">
                <a:latin typeface="Candara" panose="020E0502030303020204" pitchFamily="34" charset="0"/>
                <a:ea typeface="楷体" panose="02010609060101010101" pitchFamily="49" charset="-122"/>
              </a:rPr>
              <a:t>c</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其容量等于 </a:t>
            </a:r>
            <a:r>
              <a:rPr lang="en-US" altLang="zh-CN" dirty="0">
                <a:latin typeface="Candara" panose="020E0502030303020204" pitchFamily="34" charset="0"/>
                <a:ea typeface="楷体" panose="02010609060101010101" pitchFamily="49" charset="-122"/>
              </a:rPr>
              <a:t>f </a:t>
            </a:r>
            <a:r>
              <a:rPr lang="zh-CN" altLang="en-US" dirty="0">
                <a:latin typeface="Candara" panose="020E0502030303020204" pitchFamily="34" charset="0"/>
                <a:ea typeface="楷体" panose="02010609060101010101" pitchFamily="49" charset="-122"/>
              </a:rPr>
              <a:t>的流量。则 </a:t>
            </a:r>
            <a:r>
              <a:rPr lang="en-US" altLang="zh-CN" dirty="0">
                <a:latin typeface="Candara" panose="020E0502030303020204" pitchFamily="34" charset="0"/>
                <a:ea typeface="楷体" panose="02010609060101010101" pitchFamily="49" charset="-122"/>
              </a:rPr>
              <a:t>f </a:t>
            </a:r>
            <a:r>
              <a:rPr lang="zh-CN" altLang="en-US" dirty="0">
                <a:latin typeface="Candara" panose="020E0502030303020204" pitchFamily="34" charset="0"/>
                <a:ea typeface="楷体" panose="02010609060101010101" pitchFamily="49" charset="-122"/>
              </a:rPr>
              <a:t>是最大流，</a:t>
            </a:r>
            <a:r>
              <a:rPr lang="en-US" altLang="zh-CN" dirty="0">
                <a:latin typeface="Candara" panose="020E0502030303020204" pitchFamily="34" charset="0"/>
                <a:ea typeface="楷体" panose="02010609060101010101" pitchFamily="49" charset="-122"/>
              </a:rPr>
              <a:t>c </a:t>
            </a:r>
            <a:r>
              <a:rPr lang="zh-CN" altLang="en-US" dirty="0">
                <a:latin typeface="Candara" panose="020E0502030303020204" pitchFamily="34" charset="0"/>
                <a:ea typeface="楷体" panose="02010609060101010101" pitchFamily="49" charset="-122"/>
              </a:rPr>
              <a:t>是最小割。</a:t>
            </a:r>
          </a:p>
        </p:txBody>
      </p:sp>
    </p:spTree>
    <p:extLst>
      <p:ext uri="{BB962C8B-B14F-4D97-AF65-F5344CB8AC3E}">
        <p14:creationId xmlns:p14="http://schemas.microsoft.com/office/powerpoint/2010/main" val="174676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Demolition</a:t>
            </a:r>
            <a:endParaRPr lang="zh-CN" altLang="en-US" dirty="0">
              <a:latin typeface="Candara" panose="020E0502030303020204" pitchFamily="34" charset="0"/>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Candara" panose="020E0502030303020204" pitchFamily="34" charset="0"/>
                <a:ea typeface="楷体" panose="02010609060101010101" pitchFamily="49" charset="-122"/>
              </a:rPr>
              <a:t>N </a:t>
            </a:r>
            <a:r>
              <a:rPr lang="zh-CN" altLang="en-US" dirty="0">
                <a:latin typeface="Candara" panose="020E0502030303020204" pitchFamily="34" charset="0"/>
                <a:ea typeface="楷体" panose="02010609060101010101" pitchFamily="49" charset="-122"/>
              </a:rPr>
              <a:t>行 </a:t>
            </a:r>
            <a:r>
              <a:rPr lang="en-US" altLang="zh-CN" dirty="0">
                <a:latin typeface="Candara" panose="020E0502030303020204" pitchFamily="34" charset="0"/>
                <a:ea typeface="楷体" panose="02010609060101010101" pitchFamily="49" charset="-122"/>
              </a:rPr>
              <a:t>M </a:t>
            </a:r>
            <a:r>
              <a:rPr lang="zh-CN" altLang="en-US" dirty="0">
                <a:latin typeface="Candara" panose="020E0502030303020204" pitchFamily="34" charset="0"/>
                <a:ea typeface="楷体" panose="02010609060101010101" pitchFamily="49" charset="-122"/>
              </a:rPr>
              <a:t>列的地图。有些格子是障碍，有些格子是空地。</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一次操作可以付出一些代价消除某一列或某一行的所有障碍。消除第 </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行障碍的代价为 </a:t>
            </a:r>
            <a:r>
              <a:rPr lang="en-US" altLang="zh-CN" dirty="0">
                <a:latin typeface="Candara" panose="020E0502030303020204" pitchFamily="34" charset="0"/>
                <a:ea typeface="楷体" panose="02010609060101010101" pitchFamily="49" charset="-122"/>
              </a:rPr>
              <a:t>ai</a:t>
            </a:r>
            <a:r>
              <a:rPr lang="zh-CN" altLang="en-US" dirty="0">
                <a:latin typeface="Candara" panose="020E0502030303020204" pitchFamily="34" charset="0"/>
                <a:ea typeface="楷体" panose="02010609060101010101" pitchFamily="49" charset="-122"/>
              </a:rPr>
              <a:t>。消除第 </a:t>
            </a:r>
            <a:r>
              <a:rPr lang="en-US" altLang="zh-CN" dirty="0">
                <a:latin typeface="Candara" panose="020E0502030303020204" pitchFamily="34" charset="0"/>
                <a:ea typeface="楷体" panose="02010609060101010101" pitchFamily="49" charset="-122"/>
              </a:rPr>
              <a:t>j </a:t>
            </a:r>
            <a:r>
              <a:rPr lang="zh-CN" altLang="en-US" dirty="0">
                <a:latin typeface="Candara" panose="020E0502030303020204" pitchFamily="34" charset="0"/>
                <a:ea typeface="楷体" panose="02010609060101010101" pitchFamily="49" charset="-122"/>
              </a:rPr>
              <a:t>列障碍的代价为 </a:t>
            </a:r>
            <a:r>
              <a:rPr lang="en-US" altLang="zh-CN" dirty="0" err="1">
                <a:latin typeface="Candara" panose="020E0502030303020204" pitchFamily="34" charset="0"/>
                <a:ea typeface="楷体" panose="02010609060101010101" pitchFamily="49" charset="-122"/>
              </a:rPr>
              <a:t>bj</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问最少要多少次操作可以消灭所有障碍，在此前提下最小代价多少。</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en-US" altLang="zh-CN" dirty="0">
                <a:latin typeface="Candara" panose="020E0502030303020204" pitchFamily="34" charset="0"/>
                <a:ea typeface="楷体" panose="02010609060101010101" pitchFamily="49" charset="-122"/>
              </a:rPr>
              <a:t>N, M &lt;= 100.</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440904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Demolition </a:t>
            </a:r>
            <a:r>
              <a:rPr lang="zh-CN" altLang="en-US" dirty="0">
                <a:latin typeface="Candara" panose="020E0502030303020204" pitchFamily="34" charset="0"/>
                <a:ea typeface="楷体" panose="02010609060101010101" pitchFamily="49" charset="-122"/>
              </a:rPr>
              <a:t>思路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lnSpcReduction="10000"/>
          </a:bodyPr>
          <a:lstStyle/>
          <a:p>
            <a:r>
              <a:rPr lang="zh-CN" altLang="en-US" dirty="0">
                <a:latin typeface="Candara" panose="020E0502030303020204" pitchFamily="34" charset="0"/>
                <a:ea typeface="楷体" panose="02010609060101010101" pitchFamily="49" charset="-122"/>
              </a:rPr>
              <a:t>将行和列作为二分图两部的点。构造流网络边权。</a:t>
            </a:r>
            <a:endParaRPr lang="en-US" altLang="zh-CN" dirty="0">
              <a:latin typeface="Candara" panose="020E0502030303020204" pitchFamily="34" charset="0"/>
              <a:ea typeface="楷体" panose="02010609060101010101" pitchFamily="49" charset="-122"/>
            </a:endParaRPr>
          </a:p>
          <a:p>
            <a:pPr lvl="1"/>
            <a:r>
              <a:rPr lang="en-US" altLang="zh-CN" dirty="0">
                <a:latin typeface="Candara" panose="020E0502030303020204" pitchFamily="34" charset="0"/>
                <a:ea typeface="楷体" panose="02010609060101010101" pitchFamily="49" charset="-122"/>
              </a:rPr>
              <a:t>c(Source, row[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 MAX + ai</a:t>
            </a:r>
          </a:p>
          <a:p>
            <a:pPr lvl="1"/>
            <a:r>
              <a:rPr lang="en-US" altLang="zh-CN" dirty="0">
                <a:latin typeface="Candara" panose="020E0502030303020204" pitchFamily="34" charset="0"/>
                <a:ea typeface="楷体" panose="02010609060101010101" pitchFamily="49" charset="-122"/>
              </a:rPr>
              <a:t>c(row[</a:t>
            </a:r>
            <a:r>
              <a:rPr lang="en-US" altLang="zh-CN" dirty="0" err="1">
                <a:latin typeface="Candara" panose="020E0502030303020204" pitchFamily="34" charset="0"/>
                <a:ea typeface="楷体" panose="02010609060101010101" pitchFamily="49" charset="-122"/>
              </a:rPr>
              <a:t>i</a:t>
            </a:r>
            <a:r>
              <a:rPr lang="en-US" altLang="zh-CN" dirty="0">
                <a:latin typeface="Candara" panose="020E0502030303020204" pitchFamily="34" charset="0"/>
                <a:ea typeface="楷体" panose="02010609060101010101" pitchFamily="49" charset="-122"/>
              </a:rPr>
              <a:t>], col[j]) = INF</a:t>
            </a:r>
          </a:p>
          <a:p>
            <a:pPr lvl="1"/>
            <a:r>
              <a:rPr lang="en-US" altLang="zh-CN" dirty="0">
                <a:latin typeface="Candara" panose="020E0502030303020204" pitchFamily="34" charset="0"/>
                <a:ea typeface="楷体" panose="02010609060101010101" pitchFamily="49" charset="-122"/>
              </a:rPr>
              <a:t>c(col[j], Sink) = MAX + </a:t>
            </a:r>
            <a:r>
              <a:rPr lang="en-US" altLang="zh-CN" dirty="0" err="1">
                <a:latin typeface="Candara" panose="020E0502030303020204" pitchFamily="34" charset="0"/>
                <a:ea typeface="楷体" panose="02010609060101010101" pitchFamily="49" charset="-122"/>
              </a:rPr>
              <a:t>bj</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其中 </a:t>
            </a:r>
            <a:r>
              <a:rPr lang="en-US" altLang="zh-CN" dirty="0">
                <a:latin typeface="Candara" panose="020E0502030303020204" pitchFamily="34" charset="0"/>
                <a:ea typeface="楷体" panose="02010609060101010101" pitchFamily="49" charset="-122"/>
              </a:rPr>
              <a:t>MAX &gt;&gt; ai, bi</a:t>
            </a:r>
            <a:r>
              <a:rPr lang="zh-CN" altLang="en-US" dirty="0">
                <a:latin typeface="Candara" panose="020E0502030303020204" pitchFamily="34" charset="0"/>
                <a:ea typeface="楷体" panose="02010609060101010101" pitchFamily="49" charset="-122"/>
              </a:rPr>
              <a:t>。答案即最小割。</a:t>
            </a:r>
            <a:endParaRPr lang="en-US" altLang="zh-CN" dirty="0">
              <a:latin typeface="Candara" panose="020E0502030303020204" pitchFamily="34" charset="0"/>
              <a:ea typeface="楷体" panose="02010609060101010101" pitchFamily="49" charset="-122"/>
            </a:endParaRPr>
          </a:p>
          <a:p>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时间复杂度 </a:t>
            </a:r>
            <a:r>
              <a:rPr lang="en-US" altLang="zh-CN" dirty="0">
                <a:latin typeface="Candara" panose="020E0502030303020204" pitchFamily="34" charset="0"/>
                <a:ea typeface="楷体" panose="02010609060101010101" pitchFamily="49" charset="-122"/>
              </a:rPr>
              <a:t>O((N+M)</a:t>
            </a:r>
            <a:r>
              <a:rPr lang="en-US" altLang="zh-CN" baseline="30000" dirty="0">
                <a:latin typeface="Candara" panose="020E0502030303020204" pitchFamily="34" charset="0"/>
                <a:ea typeface="楷体" panose="02010609060101010101" pitchFamily="49" charset="-122"/>
              </a:rPr>
              <a:t>3</a:t>
            </a:r>
            <a:r>
              <a:rPr lang="en-US" altLang="zh-CN" dirty="0">
                <a:latin typeface="Candara" panose="020E0502030303020204" pitchFamily="34" charset="0"/>
                <a:ea typeface="楷体" panose="02010609060101010101" pitchFamily="49" charset="-122"/>
              </a:rPr>
              <a:t>)</a:t>
            </a: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84896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特殊的流网络</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多源汇的最大流</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添加超级源点和超级汇点</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点带供需的可行流</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要求每个点 </a:t>
            </a:r>
            <a:r>
              <a:rPr lang="en-US" altLang="zh-CN" dirty="0">
                <a:latin typeface="Candara" panose="020E0502030303020204" pitchFamily="34" charset="0"/>
                <a:ea typeface="楷体" panose="02010609060101010101" pitchFamily="49" charset="-122"/>
              </a:rPr>
              <a:t>v </a:t>
            </a:r>
            <a:r>
              <a:rPr lang="zh-CN" altLang="en-US" dirty="0">
                <a:latin typeface="Candara" panose="020E0502030303020204" pitchFamily="34" charset="0"/>
                <a:ea typeface="楷体" panose="02010609060101010101" pitchFamily="49" charset="-122"/>
              </a:rPr>
              <a:t>的流出和减去流入和等于 </a:t>
            </a:r>
            <a:r>
              <a:rPr lang="en-US" altLang="zh-CN" dirty="0">
                <a:latin typeface="Candara" panose="020E0502030303020204" pitchFamily="34" charset="0"/>
                <a:ea typeface="楷体" panose="02010609060101010101" pitchFamily="49" charset="-122"/>
              </a:rPr>
              <a:t>d(v)</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解法：添加虚拟源点 </a:t>
            </a:r>
            <a:r>
              <a:rPr lang="en-US" altLang="zh-CN" dirty="0">
                <a:latin typeface="Candara" panose="020E0502030303020204" pitchFamily="34" charset="0"/>
                <a:ea typeface="楷体" panose="02010609060101010101" pitchFamily="49" charset="-122"/>
              </a:rPr>
              <a:t>s’ </a:t>
            </a:r>
            <a:r>
              <a:rPr lang="zh-CN" altLang="en-US" dirty="0">
                <a:latin typeface="Candara" panose="020E0502030303020204" pitchFamily="34" charset="0"/>
                <a:ea typeface="楷体" panose="02010609060101010101" pitchFamily="49" charset="-122"/>
              </a:rPr>
              <a:t>和汇点 </a:t>
            </a:r>
            <a:r>
              <a:rPr lang="en-US" altLang="zh-CN" dirty="0">
                <a:latin typeface="Candara" panose="020E0502030303020204" pitchFamily="34" charset="0"/>
                <a:ea typeface="楷体" panose="02010609060101010101" pitchFamily="49" charset="-122"/>
              </a:rPr>
              <a:t>t’</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marL="457200" lvl="1" indent="0">
              <a:buNone/>
            </a:pP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对 </a:t>
            </a:r>
            <a:r>
              <a:rPr lang="en-US" altLang="zh-CN" dirty="0">
                <a:latin typeface="Candara" panose="020E0502030303020204" pitchFamily="34" charset="0"/>
                <a:ea typeface="楷体" panose="02010609060101010101" pitchFamily="49" charset="-122"/>
              </a:rPr>
              <a:t>d(v) &gt; 0 </a:t>
            </a:r>
            <a:r>
              <a:rPr lang="zh-CN" altLang="en-US" dirty="0">
                <a:latin typeface="Candara" panose="020E0502030303020204" pitchFamily="34" charset="0"/>
                <a:ea typeface="楷体" panose="02010609060101010101" pitchFamily="49" charset="-122"/>
              </a:rPr>
              <a:t>添加 </a:t>
            </a:r>
            <a:r>
              <a:rPr lang="en-US" altLang="zh-CN" dirty="0">
                <a:latin typeface="Candara" panose="020E0502030303020204" pitchFamily="34" charset="0"/>
                <a:ea typeface="楷体" panose="02010609060101010101" pitchFamily="49" charset="-122"/>
              </a:rPr>
              <a:t>c(s’, v) = d(v)</a:t>
            </a:r>
            <a:r>
              <a:rPr lang="zh-CN" altLang="en-US" dirty="0">
                <a:latin typeface="Candara" panose="020E0502030303020204" pitchFamily="34" charset="0"/>
                <a:ea typeface="楷体" panose="02010609060101010101" pitchFamily="49" charset="-122"/>
              </a:rPr>
              <a:t>；对 </a:t>
            </a:r>
            <a:r>
              <a:rPr lang="en-US" altLang="zh-CN" dirty="0">
                <a:latin typeface="Candara" panose="020E0502030303020204" pitchFamily="34" charset="0"/>
                <a:ea typeface="楷体" panose="02010609060101010101" pitchFamily="49" charset="-122"/>
              </a:rPr>
              <a:t>d(v) &lt; 0 </a:t>
            </a:r>
            <a:r>
              <a:rPr lang="zh-CN" altLang="en-US" dirty="0">
                <a:latin typeface="Candara" panose="020E0502030303020204" pitchFamily="34" charset="0"/>
                <a:ea typeface="楷体" panose="02010609060101010101" pitchFamily="49" charset="-122"/>
              </a:rPr>
              <a:t>添加 </a:t>
            </a:r>
            <a:r>
              <a:rPr lang="en-US" altLang="zh-CN" dirty="0">
                <a:latin typeface="Candara" panose="020E0502030303020204" pitchFamily="34" charset="0"/>
                <a:ea typeface="楷体" panose="02010609060101010101" pitchFamily="49" charset="-122"/>
              </a:rPr>
              <a:t>c(v, t’) = -d(v)</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marL="457200" lvl="1" indent="0">
              <a:buNone/>
            </a:pPr>
            <a:r>
              <a:rPr lang="en-US" altLang="zh-CN" dirty="0">
                <a:latin typeface="Candara" panose="020E0502030303020204" pitchFamily="34" charset="0"/>
                <a:ea typeface="楷体" panose="02010609060101010101" pitchFamily="49" charset="-122"/>
              </a:rPr>
              <a:t>		</a:t>
            </a:r>
            <a:r>
              <a:rPr lang="zh-CN" altLang="en-US" dirty="0">
                <a:latin typeface="Candara" panose="020E0502030303020204" pitchFamily="34" charset="0"/>
                <a:ea typeface="楷体" panose="02010609060101010101" pitchFamily="49" charset="-122"/>
              </a:rPr>
              <a:t>原图有可行流 </a:t>
            </a:r>
            <a:r>
              <a:rPr lang="en-US" altLang="zh-CN" dirty="0">
                <a:latin typeface="Candara" panose="020E0502030303020204" pitchFamily="34" charset="0"/>
                <a:ea typeface="楷体" panose="02010609060101010101" pitchFamily="49" charset="-122"/>
              </a:rPr>
              <a:t>&lt;=&gt; </a:t>
            </a:r>
            <a:r>
              <a:rPr lang="zh-CN" altLang="en-US" dirty="0">
                <a:latin typeface="Candara" panose="020E0502030303020204" pitchFamily="34" charset="0"/>
                <a:ea typeface="楷体" panose="02010609060101010101" pitchFamily="49" charset="-122"/>
              </a:rPr>
              <a:t>新图最大流中</a:t>
            </a:r>
            <a:r>
              <a:rPr lang="en-US" altLang="zh-CN" dirty="0">
                <a:latin typeface="Candara" panose="020E0502030303020204" pitchFamily="34" charset="0"/>
                <a:ea typeface="楷体" panose="02010609060101010101" pitchFamily="49" charset="-122"/>
              </a:rPr>
              <a:t> s’ </a:t>
            </a:r>
            <a:r>
              <a:rPr lang="zh-CN" altLang="en-US" dirty="0">
                <a:latin typeface="Candara" panose="020E0502030303020204" pitchFamily="34" charset="0"/>
                <a:ea typeface="楷体" panose="02010609060101010101" pitchFamily="49" charset="-122"/>
              </a:rPr>
              <a:t>和 </a:t>
            </a:r>
            <a:r>
              <a:rPr lang="en-US" altLang="zh-CN" dirty="0">
                <a:latin typeface="Candara" panose="020E0502030303020204" pitchFamily="34" charset="0"/>
                <a:ea typeface="楷体" panose="02010609060101010101" pitchFamily="49" charset="-122"/>
              </a:rPr>
              <a:t>t’ </a:t>
            </a:r>
            <a:r>
              <a:rPr lang="zh-CN" altLang="en-US" dirty="0">
                <a:latin typeface="Candara" panose="020E0502030303020204" pitchFamily="34" charset="0"/>
                <a:ea typeface="楷体" panose="02010609060101010101" pitchFamily="49" charset="-122"/>
              </a:rPr>
              <a:t>满流</a:t>
            </a:r>
            <a:endParaRPr lang="en-US" altLang="zh-CN"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243351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特殊的流网络</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边有下界的可行流</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每条边 </a:t>
            </a:r>
            <a:r>
              <a:rPr lang="en-US" altLang="zh-CN" dirty="0">
                <a:latin typeface="Candara" panose="020E0502030303020204" pitchFamily="34" charset="0"/>
                <a:ea typeface="楷体" panose="02010609060101010101" pitchFamily="49" charset="-122"/>
              </a:rPr>
              <a:t>e </a:t>
            </a:r>
            <a:r>
              <a:rPr lang="zh-CN" altLang="en-US" dirty="0">
                <a:latin typeface="Candara" panose="020E0502030303020204" pitchFamily="34" charset="0"/>
                <a:ea typeface="楷体" panose="02010609060101010101" pitchFamily="49" charset="-122"/>
              </a:rPr>
              <a:t>有流量上界 </a:t>
            </a:r>
            <a:r>
              <a:rPr lang="en-US" altLang="zh-CN" dirty="0">
                <a:latin typeface="Candara" panose="020E0502030303020204" pitchFamily="34" charset="0"/>
                <a:ea typeface="楷体" panose="02010609060101010101" pitchFamily="49" charset="-122"/>
              </a:rPr>
              <a:t>up[e] </a:t>
            </a:r>
            <a:r>
              <a:rPr lang="zh-CN" altLang="en-US" dirty="0">
                <a:latin typeface="Candara" panose="020E0502030303020204" pitchFamily="34" charset="0"/>
                <a:ea typeface="楷体" panose="02010609060101010101" pitchFamily="49" charset="-122"/>
              </a:rPr>
              <a:t>和流量下界 </a:t>
            </a:r>
            <a:r>
              <a:rPr lang="en-US" altLang="zh-CN" dirty="0">
                <a:latin typeface="Candara" panose="020E0502030303020204" pitchFamily="34" charset="0"/>
                <a:ea typeface="楷体" panose="02010609060101010101" pitchFamily="49" charset="-122"/>
              </a:rPr>
              <a:t>down[e]</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解法</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构造新图。</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对于边，</a:t>
            </a:r>
            <a:r>
              <a:rPr lang="en-US" altLang="zh-CN" dirty="0">
                <a:latin typeface="Candara" panose="020E0502030303020204" pitchFamily="34" charset="0"/>
                <a:ea typeface="楷体" panose="02010609060101010101" pitchFamily="49" charset="-122"/>
              </a:rPr>
              <a:t>c(e) = max[e] – min[e]</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对于点，</a:t>
            </a:r>
            <a:r>
              <a:rPr lang="en-US" altLang="zh-CN" dirty="0">
                <a:latin typeface="Candara" panose="020E0502030303020204" pitchFamily="34" charset="0"/>
                <a:ea typeface="楷体" panose="02010609060101010101" pitchFamily="49" charset="-122"/>
              </a:rPr>
              <a:t>demand(v) = sum{down(</a:t>
            </a:r>
            <a:r>
              <a:rPr lang="en-US" altLang="zh-CN" dirty="0" err="1">
                <a:latin typeface="Candara" panose="020E0502030303020204" pitchFamily="34" charset="0"/>
                <a:ea typeface="楷体" panose="02010609060101010101" pitchFamily="49" charset="-122"/>
              </a:rPr>
              <a:t>v,w</a:t>
            </a:r>
            <a:r>
              <a:rPr lang="en-US" altLang="zh-CN" dirty="0">
                <a:latin typeface="Candara" panose="020E0502030303020204" pitchFamily="34" charset="0"/>
                <a:ea typeface="楷体" panose="02010609060101010101" pitchFamily="49" charset="-122"/>
              </a:rPr>
              <a:t>)} – sum{down(u, v)}</a:t>
            </a:r>
            <a:r>
              <a:rPr lang="zh-CN" altLang="en-US" dirty="0">
                <a:latin typeface="Candara" panose="020E0502030303020204" pitchFamily="34" charset="0"/>
                <a:ea typeface="楷体" panose="02010609060101010101" pitchFamily="49" charset="-122"/>
              </a:rPr>
              <a:t>。</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转化为点带供需的可行流。</a:t>
            </a:r>
          </a:p>
        </p:txBody>
      </p:sp>
    </p:spTree>
    <p:extLst>
      <p:ext uri="{BB962C8B-B14F-4D97-AF65-F5344CB8AC3E}">
        <p14:creationId xmlns:p14="http://schemas.microsoft.com/office/powerpoint/2010/main" val="235205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费用流</a:t>
            </a:r>
          </a:p>
        </p:txBody>
      </p:sp>
      <p:sp>
        <p:nvSpPr>
          <p:cNvPr id="3" name="内容占位符 2"/>
          <p:cNvSpPr>
            <a:spLocks noGrp="1"/>
          </p:cNvSpPr>
          <p:nvPr>
            <p:ph idx="1"/>
          </p:nvPr>
        </p:nvSpPr>
        <p:spPr/>
        <p:txBody>
          <a:bodyPr/>
          <a:lstStyle/>
          <a:p>
            <a:r>
              <a:rPr lang="zh-CN" altLang="en-US" dirty="0">
                <a:latin typeface="Candara" panose="020E0502030303020204" pitchFamily="34" charset="0"/>
                <a:ea typeface="楷体" panose="02010609060101010101" pitchFamily="49" charset="-122"/>
              </a:rPr>
              <a:t>费用流网络 </a:t>
            </a:r>
            <a:r>
              <a:rPr lang="en-US" altLang="zh-CN" dirty="0">
                <a:latin typeface="Candara" panose="020E0502030303020204" pitchFamily="34" charset="0"/>
                <a:ea typeface="楷体" panose="02010609060101010101" pitchFamily="49" charset="-122"/>
              </a:rPr>
              <a:t>G = (V, E) </a:t>
            </a:r>
            <a:r>
              <a:rPr lang="zh-CN" altLang="en-US" dirty="0">
                <a:latin typeface="Candara" panose="020E0502030303020204" pitchFamily="34" charset="0"/>
                <a:ea typeface="楷体" panose="02010609060101010101" pitchFamily="49" charset="-122"/>
              </a:rPr>
              <a:t>是特殊的流网络。</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每条边具有单位流量的费用属性。</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一个流的费用等于每条边流量与边费用乘积之和。</a:t>
            </a:r>
            <a:endParaRPr lang="en-US" altLang="zh-CN" dirty="0">
              <a:latin typeface="Candara" panose="020E0502030303020204" pitchFamily="34" charset="0"/>
              <a:ea typeface="楷体" panose="02010609060101010101" pitchFamily="49" charset="-122"/>
            </a:endParaRPr>
          </a:p>
          <a:p>
            <a:r>
              <a:rPr lang="zh-CN" altLang="en-US" dirty="0">
                <a:latin typeface="Candara" panose="020E0502030303020204" pitchFamily="34" charset="0"/>
                <a:ea typeface="楷体" panose="02010609060101010101" pitchFamily="49" charset="-122"/>
              </a:rPr>
              <a:t>最小费用最大流问题</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使用最短路算法寻找增广路。</a:t>
            </a:r>
            <a:endParaRPr lang="en-US" altLang="zh-CN" dirty="0">
              <a:latin typeface="Candara" panose="020E0502030303020204" pitchFamily="34" charset="0"/>
              <a:ea typeface="楷体" panose="02010609060101010101" pitchFamily="49" charset="-122"/>
            </a:endParaRPr>
          </a:p>
          <a:p>
            <a:pPr lvl="1"/>
            <a:r>
              <a:rPr lang="zh-CN" altLang="en-US" dirty="0">
                <a:latin typeface="Candara" panose="020E0502030303020204" pitchFamily="34" charset="0"/>
                <a:ea typeface="楷体" panose="02010609060101010101" pitchFamily="49" charset="-122"/>
              </a:rPr>
              <a:t>时间复杂度 </a:t>
            </a:r>
            <a:r>
              <a:rPr lang="en-US" altLang="zh-CN" dirty="0">
                <a:latin typeface="Candara" panose="020E0502030303020204" pitchFamily="34" charset="0"/>
                <a:ea typeface="楷体" panose="02010609060101010101" pitchFamily="49" charset="-122"/>
              </a:rPr>
              <a:t>O(NM(N+M))</a:t>
            </a:r>
          </a:p>
          <a:p>
            <a:pPr marL="457200" lvl="1" indent="0">
              <a:buNone/>
            </a:pPr>
            <a:endParaRPr lang="zh-CN" altLang="en-US"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59515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完</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谢谢大家！</a:t>
            </a:r>
          </a:p>
        </p:txBody>
      </p:sp>
    </p:spTree>
    <p:extLst>
      <p:ext uri="{BB962C8B-B14F-4D97-AF65-F5344CB8AC3E}">
        <p14:creationId xmlns:p14="http://schemas.microsoft.com/office/powerpoint/2010/main" val="270995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Caterpillar </a:t>
            </a:r>
            <a:r>
              <a:rPr lang="zh-CN" altLang="en-US" dirty="0">
                <a:latin typeface="Candara" panose="020E0502030303020204" pitchFamily="34" charset="0"/>
                <a:ea typeface="楷体" panose="02010609060101010101" pitchFamily="49" charset="-122"/>
              </a:rPr>
              <a:t>思路</a:t>
            </a:r>
          </a:p>
        </p:txBody>
      </p:sp>
      <p:sp>
        <p:nvSpPr>
          <p:cNvPr id="3" name="内容占位符 2"/>
          <p:cNvSpPr>
            <a:spLocks noGrp="1"/>
          </p:cNvSpPr>
          <p:nvPr>
            <p:ph idx="1"/>
          </p:nvPr>
        </p:nvSpPr>
        <p:spPr>
          <a:xfrm>
            <a:off x="1295401" y="2556932"/>
            <a:ext cx="9975350" cy="3318936"/>
          </a:xfrm>
        </p:spPr>
        <p:txBody>
          <a:bodyPr>
            <a:normAutofit/>
          </a:bodyPr>
          <a:lstStyle/>
          <a:p>
            <a:r>
              <a:rPr lang="zh-CN" altLang="en-US" sz="2200" dirty="0">
                <a:latin typeface="Candara" panose="020E0502030303020204" pitchFamily="34" charset="0"/>
                <a:ea typeface="楷体" panose="02010609060101010101" pitchFamily="49" charset="-122"/>
              </a:rPr>
              <a:t>若无向图有点双连通分支，则必须合并成一个点。</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于是只要考虑树和森林。</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对树可以贪心：保留直径和所有叶子节点。</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对于森林，还要将这些树依次合并。</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O(N+M).</a:t>
            </a:r>
            <a:endParaRPr lang="zh-CN" altLang="en-US" sz="2200" dirty="0">
              <a:latin typeface="Candara" panose="020E0502030303020204" pitchFamily="34" charset="0"/>
              <a:ea typeface="楷体" panose="02010609060101010101" pitchFamily="49" charset="-122"/>
            </a:endParaRPr>
          </a:p>
        </p:txBody>
      </p:sp>
    </p:spTree>
    <p:extLst>
      <p:ext uri="{BB962C8B-B14F-4D97-AF65-F5344CB8AC3E}">
        <p14:creationId xmlns:p14="http://schemas.microsoft.com/office/powerpoint/2010/main" val="366664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95073-339C-468A-AA1A-230BD388501E}"/>
              </a:ext>
            </a:extLst>
          </p:cNvPr>
          <p:cNvSpPr>
            <a:spLocks noGrp="1"/>
          </p:cNvSpPr>
          <p:nvPr>
            <p:ph type="title"/>
          </p:nvPr>
        </p:nvSpPr>
        <p:spPr/>
        <p:txBody>
          <a:bodyPr/>
          <a:lstStyle/>
          <a:p>
            <a:r>
              <a:rPr lang="en-US" altLang="zh-CN" cap="none" dirty="0">
                <a:latin typeface="Candara" panose="020E0502030303020204" pitchFamily="34" charset="0"/>
                <a:ea typeface="楷体" panose="02010609060101010101" pitchFamily="49" charset="-122"/>
              </a:rPr>
              <a:t>Community Search</a:t>
            </a:r>
            <a:endParaRPr lang="zh-CN" altLang="en-US" cap="none" dirty="0">
              <a:latin typeface="Candara" panose="020E0502030303020204" pitchFamily="34" charset="0"/>
              <a:ea typeface="楷体" panose="02010609060101010101" pitchFamily="49" charset="-122"/>
            </a:endParaRPr>
          </a:p>
        </p:txBody>
      </p:sp>
      <p:sp>
        <p:nvSpPr>
          <p:cNvPr id="3" name="内容占位符 2">
            <a:extLst>
              <a:ext uri="{FF2B5EF4-FFF2-40B4-BE49-F238E27FC236}">
                <a16:creationId xmlns:a16="http://schemas.microsoft.com/office/drawing/2014/main" id="{F379B2C4-E4D4-4964-B34B-7D706CDCA38C}"/>
              </a:ext>
            </a:extLst>
          </p:cNvPr>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简单无向图中，如果某三个点 </a:t>
            </a:r>
            <a:r>
              <a:rPr lang="en-US" altLang="zh-CN" sz="2200" dirty="0">
                <a:latin typeface="Candara" panose="020E0502030303020204" pitchFamily="34" charset="0"/>
                <a:ea typeface="楷体" panose="02010609060101010101" pitchFamily="49" charset="-122"/>
              </a:rPr>
              <a:t>u, v, w </a:t>
            </a:r>
            <a:r>
              <a:rPr lang="zh-CN" altLang="en-US" sz="2200" dirty="0">
                <a:latin typeface="Candara" panose="020E0502030303020204" pitchFamily="34" charset="0"/>
                <a:ea typeface="楷体" panose="02010609060101010101" pitchFamily="49" charset="-122"/>
              </a:rPr>
              <a:t>两两有边，称它们构成一个三角形。</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如果一个子图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满足，任意边 </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属于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都在至少 </a:t>
            </a:r>
            <a:r>
              <a:rPr lang="en-US" altLang="zh-CN" sz="2200" dirty="0">
                <a:latin typeface="Candara" panose="020E0502030303020204" pitchFamily="34" charset="0"/>
                <a:ea typeface="楷体" panose="02010609060101010101" pitchFamily="49" charset="-122"/>
              </a:rPr>
              <a:t>k-2 </a:t>
            </a:r>
            <a:r>
              <a:rPr lang="zh-CN" altLang="en-US" sz="2200" dirty="0">
                <a:latin typeface="Candara" panose="020E0502030303020204" pitchFamily="34" charset="0"/>
                <a:ea typeface="楷体" panose="02010609060101010101" pitchFamily="49" charset="-122"/>
              </a:rPr>
              <a:t>个（</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中的）三角形中，则称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为 </a:t>
            </a:r>
            <a:r>
              <a:rPr lang="en-US" altLang="zh-CN" sz="2200" dirty="0">
                <a:latin typeface="Candara" panose="020E0502030303020204" pitchFamily="34" charset="0"/>
                <a:ea typeface="楷体" panose="02010609060101010101" pitchFamily="49" charset="-122"/>
              </a:rPr>
              <a:t>k-truss</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对于图 </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中的每条边 </a:t>
            </a:r>
            <a:r>
              <a:rPr lang="en-US" altLang="zh-CN" sz="2200" dirty="0">
                <a:latin typeface="Candara" panose="020E0502030303020204" pitchFamily="34" charset="0"/>
                <a:ea typeface="楷体" panose="02010609060101010101" pitchFamily="49" charset="-122"/>
              </a:rPr>
              <a:t>e</a:t>
            </a:r>
            <a:r>
              <a:rPr lang="zh-CN" altLang="en-US" sz="2200" dirty="0">
                <a:latin typeface="Candara" panose="020E0502030303020204" pitchFamily="34" charset="0"/>
                <a:ea typeface="楷体" panose="02010609060101010101" pitchFamily="49" charset="-122"/>
              </a:rPr>
              <a:t>，定义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为最大的</a:t>
            </a:r>
            <a:r>
              <a:rPr lang="en-US" altLang="zh-CN" sz="2200" dirty="0">
                <a:latin typeface="Candara" panose="020E0502030303020204" pitchFamily="34" charset="0"/>
                <a:ea typeface="楷体" panose="02010609060101010101" pitchFamily="49" charset="-122"/>
              </a:rPr>
              <a:t>k </a:t>
            </a:r>
            <a:r>
              <a:rPr lang="zh-CN" altLang="en-US" sz="2200" dirty="0">
                <a:latin typeface="Candara" panose="020E0502030303020204" pitchFamily="34" charset="0"/>
                <a:ea typeface="楷体" panose="02010609060101010101" pitchFamily="49" charset="-122"/>
              </a:rPr>
              <a:t>使得存在某个子图</a:t>
            </a:r>
            <a:r>
              <a:rPr lang="en-US" altLang="zh-CN" sz="2200" dirty="0">
                <a:latin typeface="Candara" panose="020E0502030303020204" pitchFamily="34" charset="0"/>
                <a:ea typeface="楷体" panose="02010609060101010101" pitchFamily="49" charset="-122"/>
              </a:rPr>
              <a:t>G’ </a:t>
            </a:r>
            <a:r>
              <a:rPr lang="zh-CN" altLang="en-US" sz="2200" dirty="0">
                <a:latin typeface="Candara" panose="020E0502030303020204" pitchFamily="34" charset="0"/>
                <a:ea typeface="楷体" panose="02010609060101010101" pitchFamily="49" charset="-122"/>
              </a:rPr>
              <a:t>是 </a:t>
            </a:r>
            <a:r>
              <a:rPr lang="en-US" altLang="zh-CN" sz="2200" dirty="0">
                <a:latin typeface="Candara" panose="020E0502030303020204" pitchFamily="34" charset="0"/>
                <a:ea typeface="楷体" panose="02010609060101010101" pitchFamily="49" charset="-122"/>
              </a:rPr>
              <a:t>k-truss </a:t>
            </a:r>
            <a:r>
              <a:rPr lang="zh-CN" altLang="en-US" sz="2200" dirty="0">
                <a:latin typeface="Candara" panose="020E0502030303020204" pitchFamily="34" charset="0"/>
                <a:ea typeface="楷体" panose="02010609060101010101" pitchFamily="49" charset="-122"/>
              </a:rPr>
              <a:t>且包含边 </a:t>
            </a:r>
            <a:r>
              <a:rPr lang="en-US" altLang="zh-CN" sz="2200" dirty="0">
                <a:latin typeface="Candara" panose="020E0502030303020204" pitchFamily="34" charset="0"/>
                <a:ea typeface="楷体" panose="02010609060101010101" pitchFamily="49" charset="-122"/>
              </a:rPr>
              <a:t>e</a:t>
            </a:r>
            <a:r>
              <a:rPr lang="zh-CN" altLang="en-US" sz="2200" dirty="0">
                <a:latin typeface="Candara" panose="020E0502030303020204" pitchFamily="34" charset="0"/>
                <a:ea typeface="楷体" panose="02010609060101010101" pitchFamily="49" charset="-122"/>
              </a:rPr>
              <a:t>。</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求所有边的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值。</a:t>
            </a:r>
          </a:p>
        </p:txBody>
      </p:sp>
      <p:pic>
        <p:nvPicPr>
          <p:cNvPr id="5" name="图片 4">
            <a:extLst>
              <a:ext uri="{FF2B5EF4-FFF2-40B4-BE49-F238E27FC236}">
                <a16:creationId xmlns:a16="http://schemas.microsoft.com/office/drawing/2014/main" id="{9C1C9960-0D2A-4211-9530-6E793BC94D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80944" y="4216400"/>
            <a:ext cx="3924728" cy="1930401"/>
          </a:xfrm>
          <a:prstGeom prst="rect">
            <a:avLst/>
          </a:prstGeom>
          <a:noFill/>
          <a:ln>
            <a:noFill/>
          </a:ln>
        </p:spPr>
      </p:pic>
    </p:spTree>
    <p:extLst>
      <p:ext uri="{BB962C8B-B14F-4D97-AF65-F5344CB8AC3E}">
        <p14:creationId xmlns:p14="http://schemas.microsoft.com/office/powerpoint/2010/main" val="85727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F0FF4-D402-482E-966B-2C4F7105DA50}"/>
              </a:ext>
            </a:extLst>
          </p:cNvPr>
          <p:cNvSpPr>
            <a:spLocks noGrp="1"/>
          </p:cNvSpPr>
          <p:nvPr>
            <p:ph type="title"/>
          </p:nvPr>
        </p:nvSpPr>
        <p:spPr/>
        <p:txBody>
          <a:bodyPr/>
          <a:lstStyle/>
          <a:p>
            <a:r>
              <a:rPr lang="en-US" altLang="zh-CN" dirty="0">
                <a:latin typeface="Candara" panose="020E0502030303020204" pitchFamily="34" charset="0"/>
                <a:ea typeface="楷体" panose="02010609060101010101" pitchFamily="49" charset="-122"/>
              </a:rPr>
              <a:t>Community Search </a:t>
            </a:r>
            <a:r>
              <a:rPr lang="zh-CN" altLang="en-US" dirty="0">
                <a:latin typeface="Candara" panose="020E0502030303020204" pitchFamily="34" charset="0"/>
                <a:ea typeface="楷体" panose="02010609060101010101" pitchFamily="49" charset="-122"/>
              </a:rPr>
              <a:t>思路</a:t>
            </a:r>
            <a:endParaRPr lang="zh-CN" altLang="en-US" dirty="0"/>
          </a:p>
        </p:txBody>
      </p:sp>
      <p:sp>
        <p:nvSpPr>
          <p:cNvPr id="3" name="内容占位符 2">
            <a:extLst>
              <a:ext uri="{FF2B5EF4-FFF2-40B4-BE49-F238E27FC236}">
                <a16:creationId xmlns:a16="http://schemas.microsoft.com/office/drawing/2014/main" id="{D534416F-291F-4547-B04E-CF7CEAA391EA}"/>
              </a:ext>
            </a:extLst>
          </p:cNvPr>
          <p:cNvSpPr>
            <a:spLocks noGrp="1"/>
          </p:cNvSpPr>
          <p:nvPr>
            <p:ph idx="1"/>
          </p:nvPr>
        </p:nvSpPr>
        <p:spPr/>
        <p:txBody>
          <a:bodyPr>
            <a:normAutofit/>
          </a:bodyPr>
          <a:lstStyle/>
          <a:p>
            <a:r>
              <a:rPr lang="zh-CN" altLang="en-US" sz="2200" dirty="0">
                <a:latin typeface="Candara" panose="020E0502030303020204" pitchFamily="34" charset="0"/>
                <a:ea typeface="楷体" panose="02010609060101010101" pitchFamily="49" charset="-122"/>
              </a:rPr>
              <a:t>设 </a:t>
            </a:r>
            <a:r>
              <a:rPr lang="en-US" altLang="zh-CN" sz="2200" dirty="0">
                <a:latin typeface="Candara" panose="020E0502030303020204" pitchFamily="34" charset="0"/>
                <a:ea typeface="楷体" panose="02010609060101010101" pitchFamily="49" charset="-122"/>
              </a:rPr>
              <a:t>support(e) </a:t>
            </a:r>
            <a:r>
              <a:rPr lang="zh-CN" altLang="en-US" sz="2200" dirty="0">
                <a:latin typeface="Candara" panose="020E0502030303020204" pitchFamily="34" charset="0"/>
                <a:ea typeface="楷体" panose="02010609060101010101" pitchFamily="49" charset="-122"/>
              </a:rPr>
              <a:t>表示 </a:t>
            </a:r>
            <a:r>
              <a:rPr lang="en-US" altLang="zh-CN" sz="2200" dirty="0">
                <a:latin typeface="Candara" panose="020E0502030303020204" pitchFamily="34" charset="0"/>
                <a:ea typeface="楷体" panose="02010609060101010101" pitchFamily="49" charset="-122"/>
              </a:rPr>
              <a:t>e </a:t>
            </a:r>
            <a:r>
              <a:rPr lang="zh-CN" altLang="en-US" sz="2200" dirty="0">
                <a:latin typeface="Candara" panose="020E0502030303020204" pitchFamily="34" charset="0"/>
                <a:ea typeface="楷体" panose="02010609060101010101" pitchFamily="49" charset="-122"/>
              </a:rPr>
              <a:t>在多少个三角形中。</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首先计算出所有边的 </a:t>
            </a:r>
            <a:r>
              <a:rPr lang="en-US" altLang="zh-CN" sz="2200" dirty="0">
                <a:latin typeface="Candara" panose="020E0502030303020204" pitchFamily="34" charset="0"/>
                <a:ea typeface="楷体" panose="02010609060101010101" pitchFamily="49" charset="-122"/>
              </a:rPr>
              <a:t>support</a:t>
            </a:r>
            <a:r>
              <a:rPr lang="zh-CN" altLang="en-US" sz="2200" dirty="0">
                <a:latin typeface="Candara" panose="020E0502030303020204" pitchFamily="34" charset="0"/>
                <a:ea typeface="楷体" panose="02010609060101010101" pitchFamily="49" charset="-122"/>
              </a:rPr>
              <a:t>。枚举边 </a:t>
            </a:r>
            <a:r>
              <a:rPr lang="en-US" altLang="zh-CN" sz="2200" dirty="0">
                <a:latin typeface="Candara" panose="020E0502030303020204" pitchFamily="34" charset="0"/>
                <a:ea typeface="楷体" panose="02010609060101010101" pitchFamily="49" charset="-122"/>
              </a:rPr>
              <a:t>(u, v) </a:t>
            </a:r>
            <a:r>
              <a:rPr lang="zh-CN" altLang="en-US" sz="2200" dirty="0">
                <a:latin typeface="Candara" panose="020E0502030303020204" pitchFamily="34" charset="0"/>
                <a:ea typeface="楷体" panose="02010609060101010101" pitchFamily="49" charset="-122"/>
              </a:rPr>
              <a:t>中度较小的点的邻边即可。</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考虑 </a:t>
            </a:r>
            <a:r>
              <a:rPr lang="en-US" altLang="zh-CN" sz="2200" dirty="0">
                <a:latin typeface="Candara" panose="020E0502030303020204" pitchFamily="34" charset="0"/>
                <a:ea typeface="楷体" panose="02010609060101010101" pitchFamily="49" charset="-122"/>
              </a:rPr>
              <a:t>min(support(e)) = k</a:t>
            </a:r>
            <a:r>
              <a:rPr lang="zh-CN" altLang="en-US" sz="2200" dirty="0">
                <a:latin typeface="Candara" panose="020E0502030303020204" pitchFamily="34" charset="0"/>
                <a:ea typeface="楷体" panose="02010609060101010101" pitchFamily="49" charset="-122"/>
              </a:rPr>
              <a:t>，则此边的 </a:t>
            </a:r>
            <a:r>
              <a:rPr lang="en-US" altLang="zh-CN" sz="2200" dirty="0" err="1">
                <a:latin typeface="Candara" panose="020E0502030303020204" pitchFamily="34" charset="0"/>
                <a:ea typeface="楷体" panose="02010609060101010101" pitchFamily="49" charset="-122"/>
              </a:rPr>
              <a:t>trussness</a:t>
            </a:r>
            <a:r>
              <a:rPr lang="en-US" altLang="zh-CN" sz="2200" dirty="0">
                <a:latin typeface="Candara" panose="020E0502030303020204" pitchFamily="34" charset="0"/>
                <a:ea typeface="楷体" panose="02010609060101010101" pitchFamily="49" charset="-122"/>
              </a:rPr>
              <a:t> </a:t>
            </a:r>
            <a:r>
              <a:rPr lang="zh-CN" altLang="en-US" sz="2200" dirty="0">
                <a:latin typeface="Candara" panose="020E0502030303020204" pitchFamily="34" charset="0"/>
                <a:ea typeface="楷体" panose="02010609060101010101" pitchFamily="49" charset="-122"/>
              </a:rPr>
              <a:t>是确定的！</a:t>
            </a:r>
            <a:endParaRPr lang="en-US" altLang="zh-CN" sz="2200" dirty="0">
              <a:latin typeface="Candara" panose="020E0502030303020204" pitchFamily="34" charset="0"/>
              <a:ea typeface="楷体" panose="02010609060101010101" pitchFamily="49" charset="-122"/>
            </a:endParaRPr>
          </a:p>
          <a:p>
            <a:r>
              <a:rPr lang="zh-CN" altLang="en-US" sz="2200" dirty="0">
                <a:latin typeface="Candara" panose="020E0502030303020204" pitchFamily="34" charset="0"/>
                <a:ea typeface="楷体" panose="02010609060101010101" pitchFamily="49" charset="-122"/>
              </a:rPr>
              <a:t>删去此边，重新计算受影响边的 </a:t>
            </a:r>
            <a:r>
              <a:rPr lang="en-US" altLang="zh-CN" sz="2200" dirty="0">
                <a:latin typeface="Candara" panose="020E0502030303020204" pitchFamily="34" charset="0"/>
                <a:ea typeface="楷体" panose="02010609060101010101" pitchFamily="49" charset="-122"/>
              </a:rPr>
              <a:t>support</a:t>
            </a:r>
            <a:r>
              <a:rPr lang="zh-CN" altLang="en-US" sz="2200" dirty="0">
                <a:latin typeface="Candara" panose="020E0502030303020204" pitchFamily="34" charset="0"/>
                <a:ea typeface="楷体" panose="02010609060101010101" pitchFamily="49" charset="-122"/>
              </a:rPr>
              <a:t>，然后不断删掉 </a:t>
            </a:r>
            <a:r>
              <a:rPr lang="en-US" altLang="zh-CN" sz="2200" dirty="0">
                <a:latin typeface="Candara" panose="020E0502030303020204" pitchFamily="34" charset="0"/>
                <a:ea typeface="楷体" panose="02010609060101010101" pitchFamily="49" charset="-122"/>
              </a:rPr>
              <a:t>support &lt;= k </a:t>
            </a:r>
            <a:r>
              <a:rPr lang="zh-CN" altLang="en-US" sz="2200" dirty="0">
                <a:latin typeface="Candara" panose="020E0502030303020204" pitchFamily="34" charset="0"/>
                <a:ea typeface="楷体" panose="02010609060101010101" pitchFamily="49" charset="-122"/>
              </a:rPr>
              <a:t>的边。</a:t>
            </a:r>
            <a:endParaRPr lang="en-US" altLang="zh-CN" sz="2200" dirty="0">
              <a:latin typeface="Candara" panose="020E0502030303020204" pitchFamily="34" charset="0"/>
              <a:ea typeface="楷体" panose="02010609060101010101" pitchFamily="49" charset="-122"/>
            </a:endParaRPr>
          </a:p>
          <a:p>
            <a:endParaRPr lang="en-US" altLang="zh-CN" sz="2200" dirty="0">
              <a:latin typeface="Candara" panose="020E0502030303020204" pitchFamily="34" charset="0"/>
              <a:ea typeface="楷体" panose="02010609060101010101" pitchFamily="49" charset="-122"/>
            </a:endParaRPr>
          </a:p>
          <a:p>
            <a:r>
              <a:rPr lang="en-US" altLang="zh-CN" sz="2200" dirty="0">
                <a:latin typeface="Candara" panose="020E0502030303020204" pitchFamily="34" charset="0"/>
                <a:ea typeface="楷体" panose="02010609060101010101" pitchFamily="49" charset="-122"/>
              </a:rPr>
              <a:t>O(|E|</a:t>
            </a:r>
            <a:r>
              <a:rPr lang="en-US" altLang="zh-CN" sz="2200" baseline="30000" dirty="0">
                <a:latin typeface="Candara" panose="020E0502030303020204" pitchFamily="34" charset="0"/>
                <a:ea typeface="楷体" panose="02010609060101010101" pitchFamily="49" charset="-122"/>
              </a:rPr>
              <a:t>1.5</a:t>
            </a:r>
            <a:r>
              <a:rPr lang="en-US" altLang="zh-CN" sz="2200" dirty="0">
                <a:latin typeface="Candara" panose="020E0502030303020204" pitchFamily="34" charset="0"/>
                <a:ea typeface="楷体" panose="02010609060101010101" pitchFamily="49" charset="-122"/>
              </a:rPr>
              <a:t>log|V|)</a:t>
            </a:r>
            <a:endParaRPr lang="zh-CN" altLang="en-US" sz="2200" dirty="0">
              <a:latin typeface="Candara" panose="020E0502030303020204" pitchFamily="34" charset="0"/>
              <a:ea typeface="楷体" panose="02010609060101010101" pitchFamily="49" charset="-122"/>
            </a:endParaRPr>
          </a:p>
          <a:p>
            <a:endParaRPr lang="zh-CN" altLang="en-US" dirty="0">
              <a:latin typeface="Candara" panose="020E0502030303020204" pitchFamily="34" charset="0"/>
            </a:endParaRPr>
          </a:p>
        </p:txBody>
      </p:sp>
    </p:spTree>
    <p:extLst>
      <p:ext uri="{BB962C8B-B14F-4D97-AF65-F5344CB8AC3E}">
        <p14:creationId xmlns:p14="http://schemas.microsoft.com/office/powerpoint/2010/main" val="3022614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1711</TotalTime>
  <Words>5144</Words>
  <Application>Microsoft Office PowerPoint</Application>
  <PresentationFormat>宽屏</PresentationFormat>
  <Paragraphs>554</Paragraphs>
  <Slides>66</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66</vt:i4>
      </vt:variant>
    </vt:vector>
  </HeadingPairs>
  <TitlesOfParts>
    <vt:vector size="72" baseType="lpstr">
      <vt:lpstr>等线</vt:lpstr>
      <vt:lpstr>楷体</vt:lpstr>
      <vt:lpstr>Arial</vt:lpstr>
      <vt:lpstr>Candara</vt:lpstr>
      <vt:lpstr>Garamond</vt:lpstr>
      <vt:lpstr>环保</vt:lpstr>
      <vt:lpstr>图论和相关问题</vt:lpstr>
      <vt:lpstr>提纲</vt:lpstr>
      <vt:lpstr>无向图</vt:lpstr>
      <vt:lpstr>图的表示</vt:lpstr>
      <vt:lpstr>图的遍历</vt:lpstr>
      <vt:lpstr> Caterpillar</vt:lpstr>
      <vt:lpstr>Caterpillar 思路</vt:lpstr>
      <vt:lpstr>Community Search</vt:lpstr>
      <vt:lpstr>Community Search 思路</vt:lpstr>
      <vt:lpstr>Byteland</vt:lpstr>
      <vt:lpstr>Byteland 思路</vt:lpstr>
      <vt:lpstr>无向图：连通性</vt:lpstr>
      <vt:lpstr>无向图：连通性</vt:lpstr>
      <vt:lpstr>Greedy Merchant</vt:lpstr>
      <vt:lpstr>Greedy Merchant 思路</vt:lpstr>
      <vt:lpstr>无向图：度数相关</vt:lpstr>
      <vt:lpstr>Two Paths</vt:lpstr>
      <vt:lpstr>Two Paths 思路</vt:lpstr>
      <vt:lpstr>Cutting Paper</vt:lpstr>
      <vt:lpstr>Cutting Paper 思路</vt:lpstr>
      <vt:lpstr>Queries</vt:lpstr>
      <vt:lpstr>Queries 思路</vt:lpstr>
      <vt:lpstr>生成树</vt:lpstr>
      <vt:lpstr>MST Company</vt:lpstr>
      <vt:lpstr>MST Company</vt:lpstr>
      <vt:lpstr>Remove</vt:lpstr>
      <vt:lpstr>Remove 思路</vt:lpstr>
      <vt:lpstr>最短路问题</vt:lpstr>
      <vt:lpstr> Trial For Chief</vt:lpstr>
      <vt:lpstr>Trial For Chief 思路</vt:lpstr>
      <vt:lpstr>Four Bears</vt:lpstr>
      <vt:lpstr>Four Bears 思路</vt:lpstr>
      <vt:lpstr> Password</vt:lpstr>
      <vt:lpstr>Password 思路</vt:lpstr>
      <vt:lpstr>匈牙利算法</vt:lpstr>
      <vt:lpstr>Fairy</vt:lpstr>
      <vt:lpstr>Fairy 思路</vt:lpstr>
      <vt:lpstr>House Protection</vt:lpstr>
      <vt:lpstr>House Protection 思路</vt:lpstr>
      <vt:lpstr>有向图</vt:lpstr>
      <vt:lpstr>有向图</vt:lpstr>
      <vt:lpstr>有向无环图</vt:lpstr>
      <vt:lpstr>Merging Graph</vt:lpstr>
      <vt:lpstr>Merging Graph 思路</vt:lpstr>
      <vt:lpstr>Relabeling</vt:lpstr>
      <vt:lpstr>Relabeling 思路</vt:lpstr>
      <vt:lpstr>Smile House</vt:lpstr>
      <vt:lpstr>Smile House 思路</vt:lpstr>
      <vt:lpstr>Race Ordering</vt:lpstr>
      <vt:lpstr>Race Ordering 思路</vt:lpstr>
      <vt:lpstr>支配树</vt:lpstr>
      <vt:lpstr>网络流</vt:lpstr>
      <vt:lpstr>最大流</vt:lpstr>
      <vt:lpstr>Sharks Dinner</vt:lpstr>
      <vt:lpstr>Sharks Dinner 思路</vt:lpstr>
      <vt:lpstr>Dancing Party</vt:lpstr>
      <vt:lpstr>Dancing Party 思路</vt:lpstr>
      <vt:lpstr>Magic Square</vt:lpstr>
      <vt:lpstr>Magic Square 思路</vt:lpstr>
      <vt:lpstr>最大流-最小割定理</vt:lpstr>
      <vt:lpstr>Demolition</vt:lpstr>
      <vt:lpstr>Demolition 思路</vt:lpstr>
      <vt:lpstr>特殊的流网络</vt:lpstr>
      <vt:lpstr>特殊的流网络</vt:lpstr>
      <vt:lpstr>费用流</vt:lpstr>
      <vt:lpstr>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图论和相关问题</dc:title>
  <dc:creator>seasons</dc:creator>
  <cp:lastModifiedBy> </cp:lastModifiedBy>
  <cp:revision>365</cp:revision>
  <dcterms:created xsi:type="dcterms:W3CDTF">2017-01-16T00:56:56Z</dcterms:created>
  <dcterms:modified xsi:type="dcterms:W3CDTF">2019-12-03T08:48:42Z</dcterms:modified>
</cp:coreProperties>
</file>