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4"/>
  </p:notesMasterIdLst>
  <p:sldIdLst>
    <p:sldId id="256" r:id="rId2"/>
    <p:sldId id="257" r:id="rId3"/>
    <p:sldId id="258" r:id="rId4"/>
    <p:sldId id="259" r:id="rId5"/>
    <p:sldId id="277" r:id="rId6"/>
    <p:sldId id="351" r:id="rId7"/>
    <p:sldId id="352" r:id="rId8"/>
    <p:sldId id="321" r:id="rId9"/>
    <p:sldId id="322" r:id="rId10"/>
    <p:sldId id="330" r:id="rId11"/>
    <p:sldId id="331" r:id="rId12"/>
    <p:sldId id="275" r:id="rId13"/>
    <p:sldId id="359" r:id="rId14"/>
    <p:sldId id="360" r:id="rId15"/>
    <p:sldId id="361" r:id="rId16"/>
    <p:sldId id="278" r:id="rId17"/>
    <p:sldId id="347" r:id="rId18"/>
    <p:sldId id="348" r:id="rId19"/>
    <p:sldId id="326" r:id="rId20"/>
    <p:sldId id="327" r:id="rId21"/>
    <p:sldId id="292" r:id="rId22"/>
    <p:sldId id="304" r:id="rId23"/>
    <p:sldId id="279" r:id="rId24"/>
    <p:sldId id="357" r:id="rId25"/>
    <p:sldId id="358" r:id="rId26"/>
    <p:sldId id="291" r:id="rId27"/>
    <p:sldId id="303" r:id="rId28"/>
    <p:sldId id="285" r:id="rId29"/>
    <p:sldId id="349" r:id="rId30"/>
    <p:sldId id="350" r:id="rId31"/>
    <p:sldId id="323" r:id="rId32"/>
    <p:sldId id="32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555" autoAdjust="0"/>
    <p:restoredTop sz="82791" autoAdjust="0"/>
  </p:normalViewPr>
  <p:slideViewPr>
    <p:cSldViewPr snapToGrid="0">
      <p:cViewPr varScale="1">
        <p:scale>
          <a:sx n="86" d="100"/>
          <a:sy n="86" d="100"/>
        </p:scale>
        <p:origin x="-72" y="-12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8D83C-CA09-4B10-9809-8F6849E762D0}" type="datetimeFigureOut">
              <a:rPr lang="zh-CN" altLang="en-US" smtClean="0"/>
              <a:pPr/>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922E4-FD69-4D20-9C6A-5E3A2CEB51F9}" type="slidenum">
              <a:rPr lang="zh-CN" altLang="en-US" smtClean="0"/>
              <a:pPr/>
              <a:t>‹#›</a:t>
            </a:fld>
            <a:endParaRPr lang="zh-CN" altLang="en-US"/>
          </a:p>
        </p:txBody>
      </p:sp>
    </p:spTree>
    <p:extLst>
      <p:ext uri="{BB962C8B-B14F-4D97-AF65-F5344CB8AC3E}">
        <p14:creationId xmlns:p14="http://schemas.microsoft.com/office/powerpoint/2010/main" xmlns="" val="2044996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4 4</a:t>
            </a:r>
            <a:br>
              <a:rPr lang="en-US" altLang="zh-CN" dirty="0"/>
            </a:br>
            <a:r>
              <a:rPr lang="en-US" altLang="zh-CN" dirty="0"/>
              <a:t>1 2</a:t>
            </a:r>
            <a:br>
              <a:rPr lang="en-US" altLang="zh-CN" dirty="0"/>
            </a:br>
            <a:r>
              <a:rPr lang="en-US" altLang="zh-CN" dirty="0"/>
              <a:t>2 3</a:t>
            </a:r>
            <a:br>
              <a:rPr lang="en-US" altLang="zh-CN" dirty="0"/>
            </a:br>
            <a:r>
              <a:rPr lang="en-US" altLang="zh-CN" dirty="0"/>
              <a:t>3 4</a:t>
            </a:r>
            <a:br>
              <a:rPr lang="en-US" altLang="zh-CN" dirty="0"/>
            </a:br>
            <a:r>
              <a:rPr lang="en-US" altLang="zh-CN" dirty="0"/>
              <a:t>4 2</a:t>
            </a:r>
          </a:p>
          <a:p>
            <a:r>
              <a:rPr lang="en-US" altLang="zh-CN" dirty="0"/>
              <a:t>2</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6</a:t>
            </a:fld>
            <a:endParaRPr lang="zh-CN" altLang="en-US"/>
          </a:p>
        </p:txBody>
      </p:sp>
    </p:spTree>
    <p:extLst>
      <p:ext uri="{BB962C8B-B14F-4D97-AF65-F5344CB8AC3E}">
        <p14:creationId xmlns:p14="http://schemas.microsoft.com/office/powerpoint/2010/main" xmlns="" val="2255111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20</a:t>
            </a:fld>
            <a:endParaRPr lang="zh-CN" altLang="en-US"/>
          </a:p>
        </p:txBody>
      </p:sp>
    </p:spTree>
    <p:extLst>
      <p:ext uri="{BB962C8B-B14F-4D97-AF65-F5344CB8AC3E}">
        <p14:creationId xmlns:p14="http://schemas.microsoft.com/office/powerpoint/2010/main" xmlns="" val="211295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24</a:t>
            </a:fld>
            <a:endParaRPr lang="zh-CN" altLang="en-US"/>
          </a:p>
        </p:txBody>
      </p:sp>
    </p:spTree>
    <p:extLst>
      <p:ext uri="{BB962C8B-B14F-4D97-AF65-F5344CB8AC3E}">
        <p14:creationId xmlns:p14="http://schemas.microsoft.com/office/powerpoint/2010/main" xmlns="" val="221479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25</a:t>
            </a:fld>
            <a:endParaRPr lang="zh-CN" altLang="en-US"/>
          </a:p>
        </p:txBody>
      </p:sp>
    </p:spTree>
    <p:extLst>
      <p:ext uri="{BB962C8B-B14F-4D97-AF65-F5344CB8AC3E}">
        <p14:creationId xmlns:p14="http://schemas.microsoft.com/office/powerpoint/2010/main" xmlns="" val="195902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3 3</a:t>
            </a:r>
          </a:p>
          <a:p>
            <a:r>
              <a:rPr lang="en-US" altLang="zh-CN" dirty="0"/>
              <a:t>WBW</a:t>
            </a:r>
          </a:p>
          <a:p>
            <a:r>
              <a:rPr lang="en-US" altLang="zh-CN" dirty="0"/>
              <a:t>BWB</a:t>
            </a:r>
          </a:p>
          <a:p>
            <a:r>
              <a:rPr lang="en-US" altLang="zh-CN" dirty="0"/>
              <a:t>WBW</a:t>
            </a:r>
          </a:p>
          <a:p>
            <a:r>
              <a:rPr lang="en-US" altLang="zh-CN" dirty="0"/>
              <a:t>2</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29</a:t>
            </a:fld>
            <a:endParaRPr lang="zh-CN" altLang="en-US"/>
          </a:p>
        </p:txBody>
      </p:sp>
    </p:spTree>
    <p:extLst>
      <p:ext uri="{BB962C8B-B14F-4D97-AF65-F5344CB8AC3E}">
        <p14:creationId xmlns:p14="http://schemas.microsoft.com/office/powerpoint/2010/main" xmlns="" val="284519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30</a:t>
            </a:fld>
            <a:endParaRPr lang="zh-CN" altLang="en-US"/>
          </a:p>
        </p:txBody>
      </p:sp>
    </p:spTree>
    <p:extLst>
      <p:ext uri="{BB962C8B-B14F-4D97-AF65-F5344CB8AC3E}">
        <p14:creationId xmlns:p14="http://schemas.microsoft.com/office/powerpoint/2010/main" xmlns="" val="197960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"B.B",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"B.B“ 3</a:t>
            </a:r>
          </a:p>
          <a:p>
            <a:endParaRPr lang="en-US" altLang="zh-CN" dirty="0"/>
          </a:p>
          <a:p>
            <a:r>
              <a:rPr lang="en-US" altLang="zh-CN" sz="1200" b="0" i="0" kern="1200" dirty="0">
                <a:solidFill>
                  <a:schemeClr val="tx1"/>
                </a:solidFill>
                <a:effectLst/>
                <a:latin typeface="+mn-lt"/>
                <a:ea typeface="+mn-ea"/>
                <a:cs typeface="+mn-cs"/>
              </a:rPr>
              <a:t>"B.X...............", </a:t>
            </a:r>
          </a:p>
          <a:p>
            <a:r>
              <a:rPr lang="en-US" altLang="zh-CN" sz="1200" b="0" i="0" kern="1200" dirty="0">
                <a:solidFill>
                  <a:schemeClr val="tx1"/>
                </a:solidFill>
                <a:effectLst/>
                <a:latin typeface="+mn-lt"/>
                <a:ea typeface="+mn-ea"/>
                <a:cs typeface="+mn-cs"/>
              </a:rPr>
              <a:t>"..X..XXXXXXXXXX..B", </a:t>
            </a:r>
          </a:p>
          <a:p>
            <a:r>
              <a:rPr lang="en-US" altLang="zh-CN" sz="1200" b="0" i="0" kern="1200" dirty="0">
                <a:solidFill>
                  <a:schemeClr val="tx1"/>
                </a:solidFill>
                <a:effectLst/>
                <a:latin typeface="+mn-lt"/>
                <a:ea typeface="+mn-ea"/>
                <a:cs typeface="+mn-cs"/>
              </a:rPr>
              <a:t>"B.X..X........X...", </a:t>
            </a:r>
          </a:p>
          <a:p>
            <a:r>
              <a:rPr lang="en-US" altLang="zh-CN" sz="1200" b="0" i="0" kern="1200" dirty="0">
                <a:solidFill>
                  <a:schemeClr val="tx1"/>
                </a:solidFill>
                <a:effectLst/>
                <a:latin typeface="+mn-lt"/>
                <a:ea typeface="+mn-ea"/>
                <a:cs typeface="+mn-cs"/>
              </a:rPr>
              <a:t>".....X........X...",</a:t>
            </a:r>
          </a:p>
          <a:p>
            <a:r>
              <a:rPr lang="en-US" altLang="zh-CN" sz="1200" b="0" i="0" kern="1200" dirty="0">
                <a:solidFill>
                  <a:schemeClr val="tx1"/>
                </a:solidFill>
                <a:effectLst/>
                <a:latin typeface="+mn-lt"/>
                <a:ea typeface="+mn-ea"/>
                <a:cs typeface="+mn-cs"/>
              </a:rPr>
              <a:t>"..XXXX........X..B“</a:t>
            </a:r>
          </a:p>
          <a:p>
            <a:r>
              <a:rPr lang="en-US" altLang="zh-CN" sz="1200" b="0" i="0" kern="1200" dirty="0">
                <a:solidFill>
                  <a:schemeClr val="tx1"/>
                </a:solidFill>
                <a:effectLst/>
                <a:latin typeface="+mn-lt"/>
                <a:ea typeface="+mn-ea"/>
                <a:cs typeface="+mn-cs"/>
              </a:rPr>
              <a:t>7</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"B..........XXXX..B", "..........X.......", "....XXXXXX........", "..........XX......", "B............XX..B", "..................“ 15</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31</a:t>
            </a:fld>
            <a:endParaRPr lang="zh-CN" altLang="en-US"/>
          </a:p>
        </p:txBody>
      </p:sp>
    </p:spTree>
    <p:extLst>
      <p:ext uri="{BB962C8B-B14F-4D97-AF65-F5344CB8AC3E}">
        <p14:creationId xmlns:p14="http://schemas.microsoft.com/office/powerpoint/2010/main" xmlns="" val="2926310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32</a:t>
            </a:fld>
            <a:endParaRPr lang="zh-CN" altLang="en-US"/>
          </a:p>
        </p:txBody>
      </p:sp>
    </p:spTree>
    <p:extLst>
      <p:ext uri="{BB962C8B-B14F-4D97-AF65-F5344CB8AC3E}">
        <p14:creationId xmlns:p14="http://schemas.microsoft.com/office/powerpoint/2010/main" xmlns="" val="147230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7</a:t>
            </a:fld>
            <a:endParaRPr lang="zh-CN" altLang="en-US"/>
          </a:p>
        </p:txBody>
      </p:sp>
    </p:spTree>
    <p:extLst>
      <p:ext uri="{BB962C8B-B14F-4D97-AF65-F5344CB8AC3E}">
        <p14:creationId xmlns:p14="http://schemas.microsoft.com/office/powerpoint/2010/main" xmlns="" val="362738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(0-1-2-3-4-0) k = 1. answer = 2.</a:t>
            </a:r>
          </a:p>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10</a:t>
            </a:fld>
            <a:endParaRPr lang="zh-CN" altLang="en-US"/>
          </a:p>
        </p:txBody>
      </p:sp>
    </p:spTree>
    <p:extLst>
      <p:ext uri="{BB962C8B-B14F-4D97-AF65-F5344CB8AC3E}">
        <p14:creationId xmlns:p14="http://schemas.microsoft.com/office/powerpoint/2010/main" xmlns="" val="334767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11</a:t>
            </a:fld>
            <a:endParaRPr lang="zh-CN" altLang="en-US"/>
          </a:p>
        </p:txBody>
      </p:sp>
    </p:spTree>
    <p:extLst>
      <p:ext uri="{BB962C8B-B14F-4D97-AF65-F5344CB8AC3E}">
        <p14:creationId xmlns:p14="http://schemas.microsoft.com/office/powerpoint/2010/main" xmlns="" val="412905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7 8 </a:t>
            </a:r>
          </a:p>
          <a:p>
            <a:r>
              <a:rPr lang="en-US" altLang="zh-CN" dirty="0"/>
              <a:t>1 2 </a:t>
            </a:r>
          </a:p>
          <a:p>
            <a:r>
              <a:rPr lang="en-US" altLang="zh-CN" dirty="0"/>
              <a:t>2 3 </a:t>
            </a:r>
          </a:p>
          <a:p>
            <a:r>
              <a:rPr lang="en-US" altLang="zh-CN" dirty="0"/>
              <a:t>3 4 </a:t>
            </a:r>
          </a:p>
          <a:p>
            <a:r>
              <a:rPr lang="en-US" altLang="zh-CN" dirty="0"/>
              <a:t>4 5 </a:t>
            </a:r>
          </a:p>
          <a:p>
            <a:r>
              <a:rPr lang="en-US" altLang="zh-CN" dirty="0"/>
              <a:t>5 6 </a:t>
            </a:r>
          </a:p>
          <a:p>
            <a:r>
              <a:rPr lang="en-US" altLang="zh-CN" dirty="0"/>
              <a:t>5 7 </a:t>
            </a:r>
          </a:p>
          <a:p>
            <a:r>
              <a:rPr lang="en-US" altLang="zh-CN" dirty="0"/>
              <a:t>3 5 </a:t>
            </a:r>
          </a:p>
          <a:p>
            <a:r>
              <a:rPr lang="en-US" altLang="zh-CN" dirty="0"/>
              <a:t>4 7</a:t>
            </a:r>
          </a:p>
          <a:p>
            <a:r>
              <a:rPr lang="en-US" altLang="zh-CN" dirty="0"/>
              <a:t>4 </a:t>
            </a:r>
          </a:p>
          <a:p>
            <a:r>
              <a:rPr lang="en-US" altLang="zh-CN" dirty="0"/>
              <a:t>1 5 </a:t>
            </a:r>
          </a:p>
          <a:p>
            <a:r>
              <a:rPr lang="en-US" altLang="zh-CN" dirty="0"/>
              <a:t>2 4 </a:t>
            </a:r>
          </a:p>
          <a:p>
            <a:r>
              <a:rPr lang="en-US" altLang="zh-CN" dirty="0"/>
              <a:t>2 6 </a:t>
            </a:r>
          </a:p>
          <a:p>
            <a:r>
              <a:rPr lang="en-US" altLang="zh-CN" dirty="0"/>
              <a:t>4 7</a:t>
            </a:r>
          </a:p>
          <a:p>
            <a:endParaRPr lang="en-US" altLang="zh-CN" dirty="0"/>
          </a:p>
          <a:p>
            <a:r>
              <a:rPr lang="en-US" altLang="zh-CN" dirty="0"/>
              <a:t>Answer: 2, 1, 2, 0</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14</a:t>
            </a:fld>
            <a:endParaRPr lang="zh-CN" altLang="en-US"/>
          </a:p>
        </p:txBody>
      </p:sp>
    </p:spTree>
    <p:extLst>
      <p:ext uri="{BB962C8B-B14F-4D97-AF65-F5344CB8AC3E}">
        <p14:creationId xmlns:p14="http://schemas.microsoft.com/office/powerpoint/2010/main" xmlns="" val="3759033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15</a:t>
            </a:fld>
            <a:endParaRPr lang="zh-CN" altLang="en-US"/>
          </a:p>
        </p:txBody>
      </p:sp>
    </p:spTree>
    <p:extLst>
      <p:ext uri="{BB962C8B-B14F-4D97-AF65-F5344CB8AC3E}">
        <p14:creationId xmlns:p14="http://schemas.microsoft.com/office/powerpoint/2010/main" xmlns="" val="1210575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1 2 2 1 4 5 yes</a:t>
            </a:r>
          </a:p>
          <a:p>
            <a:r>
              <a:rPr lang="en-US" altLang="zh-CN" dirty="0"/>
              <a:t>3 4 5 3 6 2 10 no</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17</a:t>
            </a:fld>
            <a:endParaRPr lang="zh-CN" altLang="en-US"/>
          </a:p>
        </p:txBody>
      </p:sp>
    </p:spTree>
    <p:extLst>
      <p:ext uri="{BB962C8B-B14F-4D97-AF65-F5344CB8AC3E}">
        <p14:creationId xmlns:p14="http://schemas.microsoft.com/office/powerpoint/2010/main" xmlns="" val="87773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18</a:t>
            </a:fld>
            <a:endParaRPr lang="zh-CN" altLang="en-US"/>
          </a:p>
        </p:txBody>
      </p:sp>
    </p:spTree>
    <p:extLst>
      <p:ext uri="{BB962C8B-B14F-4D97-AF65-F5344CB8AC3E}">
        <p14:creationId xmlns:p14="http://schemas.microsoft.com/office/powerpoint/2010/main" xmlns="" val="67015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AABB</a:t>
            </a:r>
          </a:p>
          <a:p>
            <a:r>
              <a:rPr lang="en-US" altLang="zh-CN" sz="1200" b="0" i="0" kern="1200" dirty="0">
                <a:solidFill>
                  <a:schemeClr val="tx1"/>
                </a:solidFill>
                <a:effectLst/>
                <a:latin typeface="+mn-lt"/>
                <a:ea typeface="+mn-ea"/>
                <a:cs typeface="+mn-cs"/>
              </a:rPr>
              <a:t>AABB</a:t>
            </a:r>
          </a:p>
          <a:p>
            <a:r>
              <a:rPr lang="en-US" altLang="zh-CN" sz="1200" b="0" i="0" kern="1200" dirty="0">
                <a:solidFill>
                  <a:schemeClr val="tx1"/>
                </a:solidFill>
                <a:effectLst/>
                <a:latin typeface="+mn-lt"/>
                <a:ea typeface="+mn-ea"/>
                <a:cs typeface="+mn-cs"/>
              </a:rPr>
              <a:t>BBDD</a:t>
            </a:r>
          </a:p>
          <a:p>
            <a:r>
              <a:rPr lang="en-US" altLang="zh-CN" sz="1200" b="0" i="0" kern="1200" dirty="0">
                <a:solidFill>
                  <a:schemeClr val="tx1"/>
                </a:solidFill>
                <a:effectLst/>
                <a:latin typeface="+mn-lt"/>
                <a:ea typeface="+mn-ea"/>
                <a:cs typeface="+mn-cs"/>
              </a:rPr>
              <a:t>BBDD</a:t>
            </a:r>
          </a:p>
          <a:p>
            <a:r>
              <a:rPr lang="en-US" altLang="zh-CN" sz="1200" b="0" i="0" kern="1200" dirty="0">
                <a:solidFill>
                  <a:schemeClr val="tx1"/>
                </a:solidFill>
                <a:effectLst/>
                <a:latin typeface="+mn-lt"/>
                <a:ea typeface="+mn-ea"/>
                <a:cs typeface="+mn-cs"/>
              </a:rPr>
              <a:t>3</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AABB</a:t>
            </a:r>
          </a:p>
          <a:p>
            <a:r>
              <a:rPr lang="en-US" altLang="zh-CN" sz="1200" b="0" i="0" kern="1200" dirty="0">
                <a:solidFill>
                  <a:schemeClr val="tx1"/>
                </a:solidFill>
                <a:effectLst/>
                <a:latin typeface="+mn-lt"/>
                <a:ea typeface="+mn-ea"/>
                <a:cs typeface="+mn-cs"/>
              </a:rPr>
              <a:t>A_BB</a:t>
            </a:r>
          </a:p>
          <a:p>
            <a:r>
              <a:rPr lang="en-US" altLang="zh-CN" sz="1200" b="0" i="0" kern="1200" dirty="0">
                <a:solidFill>
                  <a:schemeClr val="tx1"/>
                </a:solidFill>
                <a:effectLst/>
                <a:latin typeface="+mn-lt"/>
                <a:ea typeface="+mn-ea"/>
                <a:cs typeface="+mn-cs"/>
              </a:rPr>
              <a:t>CCDD</a:t>
            </a:r>
          </a:p>
          <a:p>
            <a:r>
              <a:rPr lang="en-US" altLang="zh-CN" sz="1200" b="0" i="0" kern="1200" dirty="0">
                <a:solidFill>
                  <a:schemeClr val="tx1"/>
                </a:solidFill>
                <a:effectLst/>
                <a:latin typeface="+mn-lt"/>
                <a:ea typeface="+mn-ea"/>
                <a:cs typeface="+mn-cs"/>
              </a:rPr>
              <a:t>CCDD</a:t>
            </a:r>
          </a:p>
          <a:p>
            <a:r>
              <a:rPr lang="en-US" altLang="zh-CN" sz="1200" b="0" i="0" kern="1200" dirty="0">
                <a:solidFill>
                  <a:schemeClr val="tx1"/>
                </a:solidFill>
                <a:effectLst/>
                <a:latin typeface="+mn-lt"/>
                <a:ea typeface="+mn-ea"/>
                <a:cs typeface="+mn-cs"/>
              </a:rPr>
              <a:t>4</a:t>
            </a:r>
            <a:endParaRPr lang="en-US" altLang="zh-CN" dirty="0"/>
          </a:p>
          <a:p>
            <a:endParaRPr lang="en-US" altLang="zh-CN" dirty="0"/>
          </a:p>
          <a:p>
            <a:r>
              <a:rPr lang="en-US" altLang="zh-CN" dirty="0"/>
              <a:t>BAA</a:t>
            </a:r>
          </a:p>
          <a:p>
            <a:r>
              <a:rPr lang="en-US" altLang="zh-CN" dirty="0"/>
              <a:t>ABA</a:t>
            </a:r>
          </a:p>
          <a:p>
            <a:r>
              <a:rPr lang="en-US" altLang="zh-CN" dirty="0"/>
              <a:t>AAA</a:t>
            </a:r>
          </a:p>
          <a:p>
            <a:r>
              <a:rPr lang="en-US" altLang="zh-CN" dirty="0"/>
              <a:t>2</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pPr/>
              <a:t>19</a:t>
            </a:fld>
            <a:endParaRPr lang="zh-CN" altLang="en-US"/>
          </a:p>
        </p:txBody>
      </p:sp>
    </p:spTree>
    <p:extLst>
      <p:ext uri="{BB962C8B-B14F-4D97-AF65-F5344CB8AC3E}">
        <p14:creationId xmlns:p14="http://schemas.microsoft.com/office/powerpoint/2010/main" xmlns="" val="4294934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096D75F1-A54E-4A4E-8A35-C22918EAFF89}" type="slidenum">
              <a:rPr lang="zh-CN" altLang="en-US" smtClean="0"/>
              <a:pPr/>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8417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6D75F1-A54E-4A4E-8A35-C22918EAFF89}" type="slidenum">
              <a:rPr lang="zh-CN" altLang="en-US" smtClean="0"/>
              <a:pPr/>
              <a:t>‹#›</a:t>
            </a:fld>
            <a:endParaRPr lang="zh-CN" altLang="en-US"/>
          </a:p>
        </p:txBody>
      </p:sp>
    </p:spTree>
    <p:extLst>
      <p:ext uri="{BB962C8B-B14F-4D97-AF65-F5344CB8AC3E}">
        <p14:creationId xmlns:p14="http://schemas.microsoft.com/office/powerpoint/2010/main" xmlns="" val="20662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pPr/>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71072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pPr/>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0522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pPr/>
              <a:t>‹#›</a:t>
            </a:fld>
            <a:endParaRPr lang="zh-CN" altLang="en-US"/>
          </a:p>
        </p:txBody>
      </p:sp>
    </p:spTree>
    <p:extLst>
      <p:ext uri="{BB962C8B-B14F-4D97-AF65-F5344CB8AC3E}">
        <p14:creationId xmlns:p14="http://schemas.microsoft.com/office/powerpoint/2010/main" xmlns="" val="122296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pPr/>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4672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pPr/>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6304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pPr/>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86742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pPr/>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5807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pPr/>
              <a:t>‹#›</a:t>
            </a:fld>
            <a:endParaRPr lang="zh-CN" altLang="en-US"/>
          </a:p>
        </p:txBody>
      </p:sp>
    </p:spTree>
    <p:extLst>
      <p:ext uri="{BB962C8B-B14F-4D97-AF65-F5344CB8AC3E}">
        <p14:creationId xmlns:p14="http://schemas.microsoft.com/office/powerpoint/2010/main" xmlns="" val="97701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pPr/>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5650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6D75F1-A54E-4A4E-8A35-C22918EAFF89}" type="slidenum">
              <a:rPr lang="zh-CN" altLang="en-US" smtClean="0"/>
              <a:pPr/>
              <a:t>‹#›</a:t>
            </a:fld>
            <a:endParaRPr lang="zh-CN" altLang="en-US"/>
          </a:p>
        </p:txBody>
      </p:sp>
    </p:spTree>
    <p:extLst>
      <p:ext uri="{BB962C8B-B14F-4D97-AF65-F5344CB8AC3E}">
        <p14:creationId xmlns:p14="http://schemas.microsoft.com/office/powerpoint/2010/main" xmlns="" val="76939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96D75F1-A54E-4A4E-8A35-C22918EAFF89}" type="slidenum">
              <a:rPr lang="zh-CN" altLang="en-US" smtClean="0"/>
              <a:pPr/>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3542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96D75F1-A54E-4A4E-8A35-C22918EAFF89}" type="slidenum">
              <a:rPr lang="zh-CN" altLang="en-US" smtClean="0"/>
              <a:pPr/>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21216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96D75F1-A54E-4A4E-8A35-C22918EAFF89}" type="slidenum">
              <a:rPr lang="zh-CN" altLang="en-US" smtClean="0"/>
              <a:pPr/>
              <a:t>‹#›</a:t>
            </a:fld>
            <a:endParaRPr lang="zh-CN" altLang="en-US"/>
          </a:p>
        </p:txBody>
      </p:sp>
    </p:spTree>
    <p:extLst>
      <p:ext uri="{BB962C8B-B14F-4D97-AF65-F5344CB8AC3E}">
        <p14:creationId xmlns:p14="http://schemas.microsoft.com/office/powerpoint/2010/main" xmlns="" val="150026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6D75F1-A54E-4A4E-8A35-C22918EAFF89}" type="slidenum">
              <a:rPr lang="zh-CN" altLang="en-US" smtClean="0"/>
              <a:pPr/>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3652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5A5F6D9-1457-4F02-8B99-25FACBF3F606}" type="datetimeFigureOut">
              <a:rPr lang="zh-CN" altLang="en-US" smtClean="0"/>
              <a:pPr/>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6D75F1-A54E-4A4E-8A35-C22918EAFF89}" type="slidenum">
              <a:rPr lang="zh-CN" altLang="en-US" smtClean="0"/>
              <a:pPr/>
              <a:t>‹#›</a:t>
            </a:fld>
            <a:endParaRPr lang="zh-CN" altLang="en-US"/>
          </a:p>
        </p:txBody>
      </p:sp>
    </p:spTree>
    <p:extLst>
      <p:ext uri="{BB962C8B-B14F-4D97-AF65-F5344CB8AC3E}">
        <p14:creationId xmlns:p14="http://schemas.microsoft.com/office/powerpoint/2010/main" xmlns="" val="103419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A5F6D9-1457-4F02-8B99-25FACBF3F606}" type="datetimeFigureOut">
              <a:rPr lang="zh-CN" altLang="en-US" smtClean="0"/>
              <a:pPr/>
              <a:t>2019/12/3</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6D75F1-A54E-4A4E-8A35-C22918EAFF89}" type="slidenum">
              <a:rPr lang="zh-CN" altLang="en-US" smtClean="0"/>
              <a:pPr/>
              <a:t>‹#›</a:t>
            </a:fld>
            <a:endParaRPr lang="zh-CN" altLang="en-US"/>
          </a:p>
        </p:txBody>
      </p:sp>
    </p:spTree>
    <p:extLst>
      <p:ext uri="{BB962C8B-B14F-4D97-AF65-F5344CB8AC3E}">
        <p14:creationId xmlns:p14="http://schemas.microsoft.com/office/powerpoint/2010/main" xmlns="" val="20384935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latin typeface="楷体" panose="02010609060101010101" pitchFamily="49" charset="-122"/>
                <a:ea typeface="楷体" panose="02010609060101010101" pitchFamily="49" charset="-122"/>
              </a:rPr>
              <a:t>图论和相关问题</a:t>
            </a:r>
          </a:p>
        </p:txBody>
      </p:sp>
      <p:sp>
        <p:nvSpPr>
          <p:cNvPr id="3" name="副标题 2"/>
          <p:cNvSpPr>
            <a:spLocks noGrp="1"/>
          </p:cNvSpPr>
          <p:nvPr>
            <p:ph type="subTitle" idx="1"/>
          </p:nvPr>
        </p:nvSpPr>
        <p:spPr>
          <a:xfrm>
            <a:off x="2692398" y="3657596"/>
            <a:ext cx="6815669" cy="1371603"/>
          </a:xfrm>
        </p:spPr>
        <p:txBody>
          <a:bodyPr>
            <a:normAutofit/>
          </a:bodyPr>
          <a:lstStyle/>
          <a:p>
            <a:r>
              <a:rPr lang="zh-CN" altLang="en-US" dirty="0">
                <a:latin typeface="楷体" panose="02010609060101010101" pitchFamily="49" charset="-122"/>
                <a:ea typeface="楷体" panose="02010609060101010101" pitchFamily="49" charset="-122"/>
              </a:rPr>
              <a:t>清华大学软件学院</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罗剑桥</a:t>
            </a:r>
            <a:endParaRPr lang="en-US" altLang="zh-CN" dirty="0">
              <a:latin typeface="楷体" panose="02010609060101010101" pitchFamily="49" charset="-122"/>
              <a:ea typeface="楷体" panose="02010609060101010101" pitchFamily="49" charset="-122"/>
            </a:endParaRPr>
          </a:p>
          <a:p>
            <a:r>
              <a:rPr lang="en-US" altLang="zh-CN" dirty="0">
                <a:latin typeface="Candara" panose="020E0502030303020204" pitchFamily="34" charset="0"/>
                <a:ea typeface="楷体" panose="02010609060101010101" pitchFamily="49" charset="-122"/>
              </a:rPr>
              <a:t>2019 </a:t>
            </a:r>
            <a:r>
              <a:rPr lang="zh-CN" altLang="en-US" dirty="0">
                <a:latin typeface="Candara" panose="020E0502030303020204" pitchFamily="34" charset="0"/>
                <a:ea typeface="楷体" panose="02010609060101010101" pitchFamily="49" charset="-122"/>
              </a:rPr>
              <a:t>年 </a:t>
            </a:r>
            <a:r>
              <a:rPr lang="en-US" altLang="zh-CN" dirty="0">
                <a:latin typeface="Candara" panose="020E0502030303020204" pitchFamily="34" charset="0"/>
                <a:ea typeface="楷体" panose="02010609060101010101" pitchFamily="49" charset="-122"/>
              </a:rPr>
              <a:t>12 </a:t>
            </a:r>
            <a:r>
              <a:rPr lang="zh-CN" altLang="en-US" dirty="0">
                <a:latin typeface="Candara" panose="020E0502030303020204" pitchFamily="34" charset="0"/>
                <a:ea typeface="楷体" panose="02010609060101010101" pitchFamily="49" charset="-122"/>
              </a:rPr>
              <a:t>月</a:t>
            </a:r>
          </a:p>
        </p:txBody>
      </p:sp>
    </p:spTree>
    <p:extLst>
      <p:ext uri="{BB962C8B-B14F-4D97-AF65-F5344CB8AC3E}">
        <p14:creationId xmlns:p14="http://schemas.microsoft.com/office/powerpoint/2010/main" xmlns="" val="264304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Candara" panose="020E0502030303020204" pitchFamily="34" charset="0"/>
                <a:ea typeface="楷体" panose="02010609060101010101" pitchFamily="49" charset="-122"/>
              </a:rPr>
              <a:t>Byteland</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一个简单无向图恰好具有</a:t>
            </a:r>
            <a:r>
              <a:rPr lang="en-US" altLang="zh-CN" dirty="0">
                <a:latin typeface="Candara" panose="020E0502030303020204" pitchFamily="34" charset="0"/>
                <a:ea typeface="楷体" panose="02010609060101010101" pitchFamily="49" charset="-122"/>
              </a:rPr>
              <a:t>N</a:t>
            </a:r>
            <a:r>
              <a:rPr lang="zh-CN" altLang="en-US" dirty="0">
                <a:latin typeface="Candara" panose="020E0502030303020204" pitchFamily="34" charset="0"/>
                <a:ea typeface="楷体" panose="02010609060101010101" pitchFamily="49" charset="-122"/>
              </a:rPr>
              <a:t> 个点和 </a:t>
            </a:r>
            <a:r>
              <a:rPr lang="en-US" altLang="zh-CN" dirty="0">
                <a:latin typeface="Candara" panose="020E0502030303020204" pitchFamily="34" charset="0"/>
                <a:ea typeface="楷体" panose="02010609060101010101" pitchFamily="49" charset="-122"/>
              </a:rPr>
              <a:t>N </a:t>
            </a:r>
            <a:r>
              <a:rPr lang="zh-CN" altLang="en-US" dirty="0">
                <a:latin typeface="Candara" panose="020E0502030303020204" pitchFamily="34" charset="0"/>
                <a:ea typeface="楷体" panose="02010609060101010101" pitchFamily="49" charset="-122"/>
              </a:rPr>
              <a:t>条边。点的度数均为正数。边有正整数权值。</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现有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个点已被标记。请你再选择 </a:t>
            </a:r>
            <a:r>
              <a:rPr lang="en-US" altLang="zh-CN" dirty="0">
                <a:latin typeface="Candara" panose="020E0502030303020204" pitchFamily="34" charset="0"/>
                <a:ea typeface="楷体" panose="02010609060101010101" pitchFamily="49" charset="-122"/>
              </a:rPr>
              <a:t>K </a:t>
            </a:r>
            <a:r>
              <a:rPr lang="zh-CN" altLang="en-US" dirty="0">
                <a:latin typeface="Candara" panose="020E0502030303020204" pitchFamily="34" charset="0"/>
                <a:ea typeface="楷体" panose="02010609060101010101" pitchFamily="49" charset="-122"/>
              </a:rPr>
              <a:t>个点进行标记，使得所有未被标记点到最近标记点的路径长度的最大值尽量小。</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K &lt;= N &lt;=  10</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 </a:t>
            </a:r>
            <a:r>
              <a:rPr lang="en-US" altLang="zh-CN" dirty="0">
                <a:latin typeface="Candara" panose="020E0502030303020204" pitchFamily="34" charset="0"/>
                <a:ea typeface="楷体" panose="02010609060101010101" pitchFamily="49" charset="-122"/>
              </a:rPr>
              <a:t>M</a:t>
            </a:r>
            <a:r>
              <a:rPr lang="zh-CN" altLang="en-US" dirty="0">
                <a:latin typeface="Candara" panose="020E0502030303020204" pitchFamily="34" charset="0"/>
                <a:ea typeface="楷体" panose="02010609060101010101" pitchFamily="49" charset="-122"/>
              </a:rPr>
              <a:t> </a:t>
            </a:r>
            <a:r>
              <a:rPr lang="en-US" altLang="zh-CN" dirty="0">
                <a:latin typeface="Candara" panose="020E0502030303020204" pitchFamily="34" charset="0"/>
                <a:ea typeface="楷体" panose="02010609060101010101" pitchFamily="49" charset="-122"/>
              </a:rPr>
              <a:t>&lt;=</a:t>
            </a:r>
            <a:r>
              <a:rPr lang="zh-CN" altLang="en-US" dirty="0">
                <a:latin typeface="Candara" panose="020E0502030303020204" pitchFamily="34" charset="0"/>
                <a:ea typeface="楷体" panose="02010609060101010101" pitchFamily="49" charset="-122"/>
              </a:rPr>
              <a:t> </a:t>
            </a:r>
            <a:r>
              <a:rPr lang="en-US" altLang="zh-CN" dirty="0">
                <a:latin typeface="Candara" panose="020E0502030303020204" pitchFamily="34" charset="0"/>
                <a:ea typeface="楷体" panose="02010609060101010101" pitchFamily="49" charset="-122"/>
              </a:rPr>
              <a:t>N-K.</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40848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Candara" panose="020E0502030303020204" pitchFamily="34" charset="0"/>
                <a:ea typeface="楷体" panose="02010609060101010101" pitchFamily="49" charset="-122"/>
              </a:rPr>
              <a:t>Byteland</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二分答案。</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每个连通块是树或树多一条边。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对树，从叶子到根遍历，贪心。</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对树加边，可以在环上枚举再贪心。</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logC)</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04312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无向图：连通性</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判断是否连通</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连通图：割点，桥，生成树</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割点：删掉该点和关联的边，使得剩余图不连通（有线性算法）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桥：删掉该边，使得剩余图不连通（有线性算法）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生成树：有且仅有</a:t>
            </a:r>
            <a:r>
              <a:rPr lang="en-US" altLang="zh-CN" dirty="0">
                <a:latin typeface="Candara" panose="020E0502030303020204" pitchFamily="34" charset="0"/>
                <a:ea typeface="楷体" panose="02010609060101010101" pitchFamily="49" charset="-122"/>
              </a:rPr>
              <a:t>|V|-1</a:t>
            </a:r>
            <a:r>
              <a:rPr lang="zh-CN" altLang="en-US" dirty="0">
                <a:latin typeface="Candara" panose="020E0502030303020204" pitchFamily="34" charset="0"/>
                <a:ea typeface="楷体" panose="02010609060101010101" pitchFamily="49" charset="-122"/>
              </a:rPr>
              <a:t>条边的连通子图</a:t>
            </a:r>
          </a:p>
        </p:txBody>
      </p:sp>
    </p:spTree>
    <p:extLst>
      <p:ext uri="{BB962C8B-B14F-4D97-AF65-F5344CB8AC3E}">
        <p14:creationId xmlns:p14="http://schemas.microsoft.com/office/powerpoint/2010/main" xmlns="" val="34205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无向图：连通性</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求割点和桥（</a:t>
            </a:r>
            <a:r>
              <a:rPr lang="en-US" altLang="zh-CN" dirty="0" err="1">
                <a:latin typeface="Candara" panose="020E0502030303020204" pitchFamily="34" charset="0"/>
                <a:ea typeface="楷体" panose="02010609060101010101" pitchFamily="49" charset="-122"/>
              </a:rPr>
              <a:t>Tarjan</a:t>
            </a:r>
            <a:r>
              <a:rPr lang="zh-CN" altLang="en-US" dirty="0">
                <a:latin typeface="Candara" panose="020E0502030303020204" pitchFamily="34" charset="0"/>
                <a:ea typeface="楷体" panose="02010609060101010101" pitchFamily="49" charset="-122"/>
              </a:rPr>
              <a:t>算法）</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DFS </a:t>
            </a:r>
            <a:r>
              <a:rPr lang="zh-CN" altLang="en-US" dirty="0">
                <a:latin typeface="Candara" panose="020E0502030303020204" pitchFamily="34" charset="0"/>
                <a:ea typeface="楷体" panose="02010609060101010101" pitchFamily="49" charset="-122"/>
              </a:rPr>
              <a:t>遍历。</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设 </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表示第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个点的遍历序号，</a:t>
            </a:r>
            <a:r>
              <a:rPr lang="en-US" altLang="zh-CN" dirty="0">
                <a:latin typeface="Candara" panose="020E0502030303020204" pitchFamily="34" charset="0"/>
                <a:ea typeface="楷体" panose="02010609060101010101" pitchFamily="49" charset="-122"/>
              </a:rPr>
              <a:t>low[</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 min{</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-&gt;v], low[</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-&gt;child]}.</a:t>
            </a:r>
          </a:p>
          <a:p>
            <a:pPr lvl="1"/>
            <a:r>
              <a:rPr lang="en-US" altLang="zh-CN" dirty="0">
                <a:latin typeface="Candara" panose="020E0502030303020204" pitchFamily="34" charset="0"/>
                <a:ea typeface="楷体" panose="02010609060101010101" pitchFamily="49" charset="-122"/>
              </a:rPr>
              <a:t>(u, v) </a:t>
            </a:r>
            <a:r>
              <a:rPr lang="zh-CN" altLang="en-US" dirty="0">
                <a:latin typeface="Candara" panose="020E0502030303020204" pitchFamily="34" charset="0"/>
                <a:ea typeface="楷体" panose="02010609060101010101" pitchFamily="49" charset="-122"/>
              </a:rPr>
              <a:t>是桥 </a:t>
            </a:r>
            <a:r>
              <a:rPr lang="en-US" altLang="zh-CN" dirty="0">
                <a:latin typeface="Candara" panose="020E0502030303020204" pitchFamily="34" charset="0"/>
                <a:ea typeface="楷体" panose="02010609060101010101" pitchFamily="49" charset="-122"/>
              </a:rPr>
              <a:t>&lt;=&gt; (u, v) </a:t>
            </a:r>
            <a:r>
              <a:rPr lang="zh-CN" altLang="en-US" dirty="0">
                <a:latin typeface="Candara" panose="020E0502030303020204" pitchFamily="34" charset="0"/>
                <a:ea typeface="楷体" panose="02010609060101010101" pitchFamily="49" charset="-122"/>
              </a:rPr>
              <a:t>是树边且 </a:t>
            </a:r>
            <a:r>
              <a:rPr lang="en-US" altLang="zh-CN" dirty="0">
                <a:latin typeface="Candara" panose="020E0502030303020204" pitchFamily="34" charset="0"/>
                <a:ea typeface="楷体" panose="02010609060101010101" pitchFamily="49" charset="-122"/>
              </a:rPr>
              <a:t>low(v) &gt; </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(u).</a:t>
            </a:r>
          </a:p>
          <a:p>
            <a:pPr lvl="1"/>
            <a:r>
              <a:rPr lang="en-US" altLang="zh-CN" dirty="0">
                <a:latin typeface="Candara" panose="020E0502030303020204" pitchFamily="34" charset="0"/>
                <a:ea typeface="楷体" panose="02010609060101010101" pitchFamily="49" charset="-122"/>
              </a:rPr>
              <a:t>u </a:t>
            </a:r>
            <a:r>
              <a:rPr lang="zh-CN" altLang="en-US" dirty="0">
                <a:latin typeface="Candara" panose="020E0502030303020204" pitchFamily="34" charset="0"/>
                <a:ea typeface="楷体" panose="02010609060101010101" pitchFamily="49" charset="-122"/>
              </a:rPr>
              <a:t>是割点 </a:t>
            </a:r>
            <a:r>
              <a:rPr lang="en-US" altLang="zh-CN" dirty="0">
                <a:latin typeface="Candara" panose="020E0502030303020204" pitchFamily="34" charset="0"/>
                <a:ea typeface="楷体" panose="02010609060101010101" pitchFamily="49" charset="-122"/>
              </a:rPr>
              <a:t>&lt;=&gt;  (u </a:t>
            </a:r>
            <a:r>
              <a:rPr lang="zh-CN" altLang="en-US" dirty="0">
                <a:latin typeface="Candara" panose="020E0502030303020204" pitchFamily="34" charset="0"/>
                <a:ea typeface="楷体" panose="02010609060101010101" pitchFamily="49" charset="-122"/>
              </a:rPr>
              <a:t>是根且不只一个儿子</a:t>
            </a:r>
            <a:r>
              <a:rPr lang="en-US" altLang="zh-CN" dirty="0">
                <a:latin typeface="Candara" panose="020E0502030303020204" pitchFamily="34" charset="0"/>
                <a:ea typeface="楷体" panose="02010609060101010101" pitchFamily="49" charset="-122"/>
              </a:rPr>
              <a:t>) </a:t>
            </a:r>
          </a:p>
          <a:p>
            <a:pPr marL="457200" lvl="1" indent="0">
              <a:buNone/>
            </a:pPr>
            <a:r>
              <a:rPr lang="en-US" altLang="zh-CN" dirty="0">
                <a:latin typeface="Candara" panose="020E0502030303020204" pitchFamily="34" charset="0"/>
                <a:ea typeface="楷体" panose="02010609060101010101" pitchFamily="49" charset="-122"/>
              </a:rPr>
              <a:t>				|| (u </a:t>
            </a:r>
            <a:r>
              <a:rPr lang="zh-CN" altLang="en-US" dirty="0">
                <a:latin typeface="Candara" panose="020E0502030303020204" pitchFamily="34" charset="0"/>
                <a:ea typeface="楷体" panose="02010609060101010101" pitchFamily="49" charset="-122"/>
              </a:rPr>
              <a:t>不是根且存在树边 </a:t>
            </a:r>
            <a:r>
              <a:rPr lang="en-US" altLang="zh-CN" dirty="0">
                <a:latin typeface="Candara" panose="020E0502030303020204" pitchFamily="34" charset="0"/>
                <a:ea typeface="楷体" panose="02010609060101010101" pitchFamily="49" charset="-122"/>
              </a:rPr>
              <a:t>(u, v)</a:t>
            </a:r>
            <a:r>
              <a:rPr lang="zh-CN" altLang="en-US" dirty="0">
                <a:latin typeface="Candara" panose="020E0502030303020204" pitchFamily="34" charset="0"/>
                <a:ea typeface="楷体" panose="02010609060101010101" pitchFamily="49" charset="-122"/>
              </a:rPr>
              <a:t>：</a:t>
            </a:r>
            <a:r>
              <a:rPr lang="en-US" altLang="zh-CN" dirty="0">
                <a:latin typeface="Candara" panose="020E0502030303020204" pitchFamily="34" charset="0"/>
                <a:ea typeface="楷体" panose="02010609060101010101" pitchFamily="49" charset="-122"/>
              </a:rPr>
              <a:t>low(v) &gt;= </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(u)).</a:t>
            </a:r>
          </a:p>
          <a:p>
            <a:pPr lvl="1"/>
            <a:r>
              <a:rPr lang="en-US" altLang="zh-CN" dirty="0">
                <a:latin typeface="Candara" panose="020E0502030303020204" pitchFamily="34" charset="0"/>
                <a:ea typeface="楷体" panose="02010609060101010101" pitchFamily="49" charset="-122"/>
              </a:rPr>
              <a:t>O(|V|+|E|)</a:t>
            </a:r>
          </a:p>
          <a:p>
            <a:pPr marL="457200" lvl="1" indent="0">
              <a:buNone/>
            </a:pPr>
            <a:endParaRPr lang="en-US" altLang="zh-CN" dirty="0">
              <a:latin typeface="Candara" panose="020E0502030303020204" pitchFamily="34" charset="0"/>
              <a:ea typeface="楷体" panose="02010609060101010101" pitchFamily="49" charset="-122"/>
            </a:endParaRPr>
          </a:p>
          <a:p>
            <a:pPr lvl="1"/>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10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Greedy Merchant</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个点和 </a:t>
            </a:r>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条边的连通简单无向图。</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对于一个点对 </a:t>
            </a:r>
            <a:r>
              <a:rPr lang="en-US" altLang="zh-CN" sz="2200" dirty="0">
                <a:latin typeface="Candara" panose="020E0502030303020204" pitchFamily="34" charset="0"/>
                <a:ea typeface="楷体" panose="02010609060101010101" pitchFamily="49" charset="-122"/>
              </a:rPr>
              <a:t>(u, v)</a:t>
            </a:r>
            <a:r>
              <a:rPr lang="zh-CN" altLang="en-US" sz="2200" dirty="0">
                <a:latin typeface="Candara" panose="020E0502030303020204" pitchFamily="34" charset="0"/>
                <a:ea typeface="楷体" panose="02010609060101010101" pitchFamily="49" charset="-122"/>
              </a:rPr>
              <a:t>，如果删去某条边会使得 </a:t>
            </a:r>
            <a:r>
              <a:rPr lang="en-US" altLang="zh-CN" sz="2200" dirty="0">
                <a:latin typeface="Candara" panose="020E0502030303020204" pitchFamily="34" charset="0"/>
                <a:ea typeface="楷体" panose="02010609060101010101" pitchFamily="49" charset="-122"/>
              </a:rPr>
              <a:t>u </a:t>
            </a:r>
            <a:r>
              <a:rPr lang="zh-CN" altLang="en-US" sz="2200" dirty="0">
                <a:latin typeface="Candara" panose="020E0502030303020204" pitchFamily="34" charset="0"/>
                <a:ea typeface="楷体" panose="02010609060101010101" pitchFamily="49" charset="-122"/>
              </a:rPr>
              <a:t>和 </a:t>
            </a:r>
            <a:r>
              <a:rPr lang="en-US" altLang="zh-CN" sz="2200" dirty="0">
                <a:latin typeface="Candara" panose="020E0502030303020204" pitchFamily="34" charset="0"/>
                <a:ea typeface="楷体" panose="02010609060101010101" pitchFamily="49" charset="-122"/>
              </a:rPr>
              <a:t>v </a:t>
            </a:r>
            <a:r>
              <a:rPr lang="zh-CN" altLang="en-US" sz="2200" dirty="0">
                <a:latin typeface="Candara" panose="020E0502030303020204" pitchFamily="34" charset="0"/>
                <a:ea typeface="楷体" panose="02010609060101010101" pitchFamily="49" charset="-122"/>
              </a:rPr>
              <a:t>不连通，那么称这条边对于点对 </a:t>
            </a:r>
            <a:r>
              <a:rPr lang="en-US" altLang="zh-CN" sz="2200" dirty="0">
                <a:latin typeface="Candara" panose="020E0502030303020204" pitchFamily="34" charset="0"/>
                <a:ea typeface="楷体" panose="02010609060101010101" pitchFamily="49" charset="-122"/>
              </a:rPr>
              <a:t>(u, v) </a:t>
            </a:r>
            <a:r>
              <a:rPr lang="zh-CN" altLang="en-US" sz="2200" dirty="0">
                <a:latin typeface="Candara" panose="020E0502030303020204" pitchFamily="34" charset="0"/>
                <a:ea typeface="楷体" panose="02010609060101010101" pitchFamily="49" charset="-122"/>
              </a:rPr>
              <a:t>是关键的。</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共有 </a:t>
            </a:r>
            <a:r>
              <a:rPr lang="en-US" altLang="zh-CN" sz="2200" dirty="0">
                <a:latin typeface="Candara" panose="020E0502030303020204" pitchFamily="34" charset="0"/>
                <a:ea typeface="楷体" panose="02010609060101010101" pitchFamily="49" charset="-122"/>
              </a:rPr>
              <a:t>K </a:t>
            </a:r>
            <a:r>
              <a:rPr lang="zh-CN" altLang="en-US" sz="2200" dirty="0">
                <a:latin typeface="Candara" panose="020E0502030303020204" pitchFamily="34" charset="0"/>
                <a:ea typeface="楷体" panose="02010609060101010101" pitchFamily="49" charset="-122"/>
              </a:rPr>
              <a:t>次查询，每次问对于点对 </a:t>
            </a:r>
            <a:r>
              <a:rPr lang="en-US" altLang="zh-CN" sz="2200" dirty="0">
                <a:latin typeface="Candara" panose="020E0502030303020204" pitchFamily="34" charset="0"/>
                <a:ea typeface="楷体" panose="02010609060101010101" pitchFamily="49" charset="-122"/>
              </a:rPr>
              <a:t>(</a:t>
            </a:r>
            <a:r>
              <a:rPr lang="en-US" altLang="zh-CN" sz="2200" dirty="0" err="1">
                <a:latin typeface="Candara" panose="020E0502030303020204" pitchFamily="34" charset="0"/>
                <a:ea typeface="楷体" panose="02010609060101010101" pitchFamily="49" charset="-122"/>
              </a:rPr>
              <a:t>ui</a:t>
            </a:r>
            <a:r>
              <a:rPr lang="en-US" altLang="zh-CN" sz="2200" dirty="0">
                <a:latin typeface="Candara" panose="020E0502030303020204" pitchFamily="34" charset="0"/>
                <a:ea typeface="楷体" panose="02010609060101010101" pitchFamily="49" charset="-122"/>
              </a:rPr>
              <a:t>, vi) </a:t>
            </a:r>
            <a:r>
              <a:rPr lang="zh-CN" altLang="en-US" sz="2200" dirty="0">
                <a:latin typeface="Candara" panose="020E0502030303020204" pitchFamily="34" charset="0"/>
                <a:ea typeface="楷体" panose="02010609060101010101" pitchFamily="49" charset="-122"/>
              </a:rPr>
              <a:t>来说，有多少条边是关键的。</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M, K &lt;= 10</a:t>
            </a:r>
            <a:r>
              <a:rPr lang="en-US" altLang="zh-CN" sz="2200" baseline="30000" dirty="0">
                <a:latin typeface="Candara" panose="020E0502030303020204" pitchFamily="34" charset="0"/>
                <a:ea typeface="楷体" panose="02010609060101010101" pitchFamily="49" charset="-122"/>
              </a:rPr>
              <a:t>5</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679612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Greedy Merchant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9975350" cy="3318936"/>
          </a:xfrm>
        </p:spPr>
        <p:txBody>
          <a:bodyPr>
            <a:normAutofit/>
          </a:bodyPr>
          <a:lstStyle/>
          <a:p>
            <a:r>
              <a:rPr lang="zh-CN" altLang="en-US" dirty="0">
                <a:latin typeface="Candara" panose="020E0502030303020204" pitchFamily="34" charset="0"/>
                <a:ea typeface="楷体" panose="02010609060101010101" pitchFamily="49" charset="-122"/>
              </a:rPr>
              <a:t>将边双连通分支缩点，得到一棵树。</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每次查询等于问树上点 </a:t>
            </a:r>
            <a:r>
              <a:rPr lang="en-US" altLang="zh-CN" dirty="0">
                <a:latin typeface="Candara" panose="020E0502030303020204" pitchFamily="34" charset="0"/>
                <a:ea typeface="楷体" panose="02010609060101010101" pitchFamily="49" charset="-122"/>
              </a:rPr>
              <a:t>u’ </a:t>
            </a:r>
            <a:r>
              <a:rPr lang="zh-CN" altLang="en-US" dirty="0">
                <a:latin typeface="Candara" panose="020E0502030303020204" pitchFamily="34" charset="0"/>
                <a:ea typeface="楷体" panose="02010609060101010101" pitchFamily="49" charset="-122"/>
              </a:rPr>
              <a:t>到 </a:t>
            </a:r>
            <a:r>
              <a:rPr lang="en-US" altLang="zh-CN" dirty="0">
                <a:latin typeface="Candara" panose="020E0502030303020204" pitchFamily="34" charset="0"/>
                <a:ea typeface="楷体" panose="02010609060101010101" pitchFamily="49" charset="-122"/>
              </a:rPr>
              <a:t>v’ </a:t>
            </a:r>
            <a:r>
              <a:rPr lang="zh-CN" altLang="en-US" dirty="0">
                <a:latin typeface="Candara" panose="020E0502030303020204" pitchFamily="34" charset="0"/>
                <a:ea typeface="楷体" panose="02010609060101010101" pitchFamily="49" charset="-122"/>
              </a:rPr>
              <a:t>的路径长度。</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a:t>
            </a:r>
            <a:r>
              <a:rPr lang="en-US" altLang="zh-CN" dirty="0" err="1">
                <a:latin typeface="Candara" panose="020E0502030303020204" pitchFamily="34" charset="0"/>
                <a:ea typeface="楷体" panose="02010609060101010101" pitchFamily="49" charset="-122"/>
              </a:rPr>
              <a:t>N+M+KlogN</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59267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无向图：度数相关</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欧拉回路（一笔画问题）</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经过每条边一次且仅一次的回路</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存在当且仅当所有点的度数都是偶数</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欧拉路径</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哈密顿回路（路径）</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经过每个点一次且仅一次的回路（路径）</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NPC </a:t>
            </a:r>
            <a:r>
              <a:rPr lang="zh-CN" altLang="en-US" dirty="0">
                <a:latin typeface="Candara" panose="020E0502030303020204" pitchFamily="34" charset="0"/>
                <a:ea typeface="楷体" panose="02010609060101010101" pitchFamily="49" charset="-122"/>
              </a:rPr>
              <a:t>问题（不存在已知的多项式时间解法）</a:t>
            </a:r>
          </a:p>
        </p:txBody>
      </p:sp>
    </p:spTree>
    <p:extLst>
      <p:ext uri="{BB962C8B-B14F-4D97-AF65-F5344CB8AC3E}">
        <p14:creationId xmlns:p14="http://schemas.microsoft.com/office/powerpoint/2010/main" xmlns="" val="5945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Two Paths</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条边的简单无向图。</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问能否将无向图分解成两条欧拉路或者欧拉回路。</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如果能，请给出分解方案。</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M &lt;= 10</a:t>
            </a:r>
            <a:r>
              <a:rPr lang="en-US" altLang="zh-CN" sz="2200" baseline="30000" dirty="0">
                <a:latin typeface="Candara" panose="020E0502030303020204" pitchFamily="34" charset="0"/>
                <a:ea typeface="楷体" panose="02010609060101010101" pitchFamily="49" charset="-122"/>
              </a:rPr>
              <a:t>4</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255466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Two Paths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9975350" cy="3318936"/>
          </a:xfrm>
        </p:spPr>
        <p:txBody>
          <a:bodyPr>
            <a:normAutofit/>
          </a:bodyPr>
          <a:lstStyle/>
          <a:p>
            <a:r>
              <a:rPr lang="zh-CN" altLang="en-US" dirty="0">
                <a:latin typeface="Candara" panose="020E0502030303020204" pitchFamily="34" charset="0"/>
                <a:ea typeface="楷体" panose="02010609060101010101" pitchFamily="49" charset="-122"/>
              </a:rPr>
              <a:t>连通块数 </a:t>
            </a:r>
            <a:r>
              <a:rPr lang="en-US" altLang="zh-CN" dirty="0">
                <a:latin typeface="Candara" panose="020E0502030303020204" pitchFamily="34" charset="0"/>
                <a:ea typeface="楷体" panose="02010609060101010101" pitchFamily="49" charset="-122"/>
              </a:rPr>
              <a:t>&gt; 2</a:t>
            </a:r>
            <a:r>
              <a:rPr lang="zh-CN" altLang="en-US" dirty="0">
                <a:latin typeface="Candara" panose="020E0502030303020204" pitchFamily="34" charset="0"/>
                <a:ea typeface="楷体" panose="02010609060101010101" pitchFamily="49" charset="-122"/>
              </a:rPr>
              <a:t>：无解。</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连通块数 </a:t>
            </a:r>
            <a:r>
              <a:rPr lang="en-US" altLang="zh-CN" dirty="0">
                <a:latin typeface="Candara" panose="020E0502030303020204" pitchFamily="34" charset="0"/>
                <a:ea typeface="楷体" panose="02010609060101010101" pitchFamily="49" charset="-122"/>
              </a:rPr>
              <a:t>= 2</a:t>
            </a:r>
            <a:r>
              <a:rPr lang="zh-CN" altLang="en-US" dirty="0">
                <a:latin typeface="Candara" panose="020E0502030303020204" pitchFamily="34" charset="0"/>
                <a:ea typeface="楷体" panose="02010609060101010101" pitchFamily="49" charset="-122"/>
              </a:rPr>
              <a:t>：检查两个连通块是否是欧拉路</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回路。</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连通块数 </a:t>
            </a:r>
            <a:r>
              <a:rPr lang="en-US" altLang="zh-CN" dirty="0">
                <a:latin typeface="Candara" panose="020E0502030303020204" pitchFamily="34" charset="0"/>
                <a:ea typeface="楷体" panose="02010609060101010101" pitchFamily="49" charset="-122"/>
              </a:rPr>
              <a:t>= 1</a:t>
            </a:r>
            <a:r>
              <a:rPr lang="zh-CN" altLang="en-US" dirty="0">
                <a:latin typeface="Candara" panose="020E0502030303020204" pitchFamily="34" charset="0"/>
                <a:ea typeface="楷体" panose="02010609060101010101" pitchFamily="49" charset="-122"/>
              </a:rPr>
              <a:t>：设度数为奇数的点有 </a:t>
            </a:r>
            <a:r>
              <a:rPr lang="en-US" altLang="zh-CN" dirty="0">
                <a:latin typeface="Candara" panose="020E0502030303020204" pitchFamily="34" charset="0"/>
                <a:ea typeface="楷体" panose="02010609060101010101" pitchFamily="49" charset="-122"/>
              </a:rPr>
              <a:t>k </a:t>
            </a:r>
            <a:r>
              <a:rPr lang="zh-CN" altLang="en-US" dirty="0">
                <a:latin typeface="Candara" panose="020E0502030303020204" pitchFamily="34" charset="0"/>
                <a:ea typeface="楷体" panose="02010609060101010101" pitchFamily="49" charset="-122"/>
              </a:rPr>
              <a:t>个。若 </a:t>
            </a:r>
            <a:r>
              <a:rPr lang="en-US" altLang="zh-CN" dirty="0">
                <a:latin typeface="Candara" panose="020E0502030303020204" pitchFamily="34" charset="0"/>
                <a:ea typeface="楷体" panose="02010609060101010101" pitchFamily="49" charset="-122"/>
              </a:rPr>
              <a:t>k &gt; 4 </a:t>
            </a:r>
            <a:r>
              <a:rPr lang="zh-CN" altLang="en-US" dirty="0">
                <a:latin typeface="Candara" panose="020E0502030303020204" pitchFamily="34" charset="0"/>
                <a:ea typeface="楷体" panose="02010609060101010101" pitchFamily="49" charset="-122"/>
              </a:rPr>
              <a:t>则无解；否则将度为奇数的点配对连边，求出欧拉回路后再删去添加的边。</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O(N+M).</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17239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Cutting Paper</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fontScale="92500" lnSpcReduction="10000"/>
          </a:bodyPr>
          <a:lstStyle/>
          <a:p>
            <a:r>
              <a:rPr lang="zh-CN" altLang="en-US" dirty="0">
                <a:latin typeface="Candara" panose="020E0502030303020204" pitchFamily="34" charset="0"/>
                <a:ea typeface="楷体" panose="02010609060101010101" pitchFamily="49" charset="-122"/>
              </a:rPr>
              <a:t>一张大小为 </a:t>
            </a:r>
            <a:r>
              <a:rPr lang="en-US" altLang="zh-CN" dirty="0">
                <a:latin typeface="Candara" panose="020E0502030303020204" pitchFamily="34" charset="0"/>
                <a:ea typeface="楷体" panose="02010609060101010101" pitchFamily="49" charset="-122"/>
              </a:rPr>
              <a:t>N * M </a:t>
            </a:r>
            <a:r>
              <a:rPr lang="zh-CN" altLang="en-US" dirty="0">
                <a:latin typeface="Candara" panose="020E0502030303020204" pitchFamily="34" charset="0"/>
                <a:ea typeface="楷体" panose="02010609060101010101" pitchFamily="49" charset="-122"/>
              </a:rPr>
              <a:t>的纸。</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纸的每个小格要么有颜色 </a:t>
            </a:r>
            <a:r>
              <a:rPr lang="en-US" altLang="zh-CN" dirty="0" err="1">
                <a:latin typeface="Candara" panose="020E0502030303020204" pitchFamily="34" charset="0"/>
                <a:ea typeface="楷体" panose="02010609060101010101" pitchFamily="49" charset="-122"/>
              </a:rPr>
              <a:t>Cij</a:t>
            </a:r>
            <a:r>
              <a:rPr lang="zh-CN" altLang="en-US" dirty="0">
                <a:latin typeface="Candara" panose="020E0502030303020204" pitchFamily="34" charset="0"/>
                <a:ea typeface="楷体" panose="02010609060101010101" pitchFamily="49" charset="-122"/>
              </a:rPr>
              <a:t>，要么是个洞。</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一次裁剪必须从纸的边缘点出发，沿着小格边界，遇到边缘点结束（边缘点包括纸内的洞的顶点）。裁剪路线可以不是直线，但路线两侧必须为不同颜色格子。</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问最少多少次裁剪，才能将纸分成若干单一颜色的部分。</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M &lt;=  50.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58485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提纲</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无向图</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有向图</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网络流</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树</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60165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Cutting Paper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将每个格子顶点作为点，不同颜色格子邻边的两个顶点间连边。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可以构造。对于边缘格子顶点 </a:t>
            </a:r>
            <a:r>
              <a:rPr lang="en-US" altLang="zh-CN" dirty="0" err="1">
                <a:latin typeface="Candara" panose="020E0502030303020204" pitchFamily="34" charset="0"/>
                <a:ea typeface="楷体" panose="02010609060101010101" pitchFamily="49" charset="-122"/>
              </a:rPr>
              <a:t>i</a:t>
            </a:r>
            <a:r>
              <a:rPr lang="zh-CN" altLang="en-US" dirty="0">
                <a:latin typeface="Candara" panose="020E0502030303020204" pitchFamily="34" charset="0"/>
                <a:ea typeface="楷体" panose="02010609060101010101" pitchFamily="49" charset="-122"/>
              </a:rPr>
              <a:t>，每条邻边对应一次裁剪路径的端点；对于其它格子顶点 </a:t>
            </a:r>
            <a:r>
              <a:rPr lang="en-US" altLang="zh-CN" dirty="0">
                <a:latin typeface="Candara" panose="020E0502030303020204" pitchFamily="34" charset="0"/>
                <a:ea typeface="楷体" panose="02010609060101010101" pitchFamily="49" charset="-122"/>
              </a:rPr>
              <a:t>j</a:t>
            </a:r>
            <a:r>
              <a:rPr lang="zh-CN" altLang="en-US" dirty="0">
                <a:latin typeface="Candara" panose="020E0502030303020204" pitchFamily="34" charset="0"/>
                <a:ea typeface="楷体" panose="02010609060101010101" pitchFamily="49" charset="-122"/>
              </a:rPr>
              <a:t>，恰好两条邻边在路径中间，其它邻边也对应一次裁剪路径的端点。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答案 </a:t>
            </a:r>
            <a:r>
              <a:rPr lang="en-US" altLang="zh-CN" dirty="0">
                <a:latin typeface="Candara" panose="020E0502030303020204" pitchFamily="34" charset="0"/>
                <a:ea typeface="楷体" panose="02010609060101010101" pitchFamily="49" charset="-122"/>
              </a:rPr>
              <a:t>= (sum{degree(</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 sum{degree(j) - 2}) / 2.</a:t>
            </a: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O(NM).</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653774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Queries</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一个简单无向图。每个点的颜色是黑或白。</a:t>
            </a:r>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Q </a:t>
            </a:r>
            <a:r>
              <a:rPr lang="zh-CN" altLang="en-US" dirty="0">
                <a:latin typeface="Candara" panose="020E0502030303020204" pitchFamily="34" charset="0"/>
                <a:ea typeface="楷体" panose="02010609060101010101" pitchFamily="49" charset="-122"/>
              </a:rPr>
              <a:t>次操作，分两种类型：</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改变点 </a:t>
            </a:r>
            <a:r>
              <a:rPr lang="en-US" altLang="zh-CN" dirty="0">
                <a:latin typeface="Candara" panose="020E0502030303020204" pitchFamily="34" charset="0"/>
                <a:ea typeface="楷体" panose="02010609060101010101" pitchFamily="49" charset="-122"/>
              </a:rPr>
              <a:t>x </a:t>
            </a:r>
            <a:r>
              <a:rPr lang="zh-CN" altLang="en-US" dirty="0">
                <a:latin typeface="Candara" panose="020E0502030303020204" pitchFamily="34" charset="0"/>
                <a:ea typeface="楷体" panose="02010609060101010101" pitchFamily="49" charset="-122"/>
              </a:rPr>
              <a:t>的颜色</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问两个顶点颜色分别为 </a:t>
            </a:r>
            <a:r>
              <a:rPr lang="en-US" altLang="zh-CN" dirty="0">
                <a:latin typeface="Candara" panose="020E0502030303020204" pitchFamily="34" charset="0"/>
                <a:ea typeface="楷体" panose="02010609060101010101" pitchFamily="49" charset="-122"/>
              </a:rPr>
              <a:t>a </a:t>
            </a:r>
            <a:r>
              <a:rPr lang="zh-CN" altLang="en-US" dirty="0">
                <a:latin typeface="Candara" panose="020E0502030303020204" pitchFamily="34" charset="0"/>
                <a:ea typeface="楷体" panose="02010609060101010101" pitchFamily="49" charset="-122"/>
              </a:rPr>
              <a:t>和 </a:t>
            </a:r>
            <a:r>
              <a:rPr lang="en-US" altLang="zh-CN" dirty="0">
                <a:latin typeface="Candara" panose="020E0502030303020204" pitchFamily="34" charset="0"/>
                <a:ea typeface="楷体" panose="02010609060101010101" pitchFamily="49" charset="-122"/>
              </a:rPr>
              <a:t>b </a:t>
            </a:r>
            <a:r>
              <a:rPr lang="zh-CN" altLang="en-US" dirty="0">
                <a:latin typeface="Candara" panose="020E0502030303020204" pitchFamily="34" charset="0"/>
                <a:ea typeface="楷体" panose="02010609060101010101" pitchFamily="49" charset="-122"/>
              </a:rPr>
              <a:t>的边的权值之和</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|V|, |E|, Q &lt;= 10</a:t>
            </a:r>
            <a:r>
              <a:rPr lang="en-US" altLang="zh-CN" baseline="30000" dirty="0">
                <a:latin typeface="Candara" panose="020E0502030303020204" pitchFamily="34" charset="0"/>
                <a:ea typeface="楷体" panose="02010609060101010101" pitchFamily="49" charset="-122"/>
              </a:rPr>
              <a:t>5</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67907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Queries </a:t>
            </a:r>
            <a:r>
              <a:rPr lang="zh-CN" altLang="en-US" dirty="0">
                <a:latin typeface="Candara" panose="020E0502030303020204" pitchFamily="34" charset="0"/>
                <a:ea typeface="楷体" panose="02010609060101010101" pitchFamily="49" charset="-122"/>
              </a:rPr>
              <a:t>思路</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将所有点按度数大小分成两类。</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对度数大的点，单独记录与它关联的 </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种边的权值和</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对度数小的点，修改时枚举与它关联的所有边，直接更新答案</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用 </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个全局变量记录度数小的点关联的所有边的信息。</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查询时，枚举度数大的所有点，累加</a:t>
            </a:r>
            <a:endParaRPr lang="en-US" altLang="zh-CN" dirty="0">
              <a:latin typeface="Candara" panose="020E0502030303020204" pitchFamily="34" charset="0"/>
              <a:ea typeface="楷体" panose="02010609060101010101" pitchFamily="49" charset="-122"/>
            </a:endParaRPr>
          </a:p>
          <a:p>
            <a:pPr lvl="1"/>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O(V+E+QV</a:t>
            </a:r>
            <a:r>
              <a:rPr lang="en-US" altLang="zh-CN" baseline="30000" dirty="0">
                <a:latin typeface="Candara" panose="020E0502030303020204" pitchFamily="34" charset="0"/>
                <a:ea typeface="楷体" panose="02010609060101010101" pitchFamily="49" charset="-122"/>
              </a:rPr>
              <a:t>0.5</a:t>
            </a:r>
            <a:r>
              <a:rPr lang="en-US" altLang="zh-CN" dirty="0">
                <a:latin typeface="Candara" panose="020E0502030303020204" pitchFamily="34" charset="0"/>
                <a:ea typeface="楷体" panose="02010609060101010101" pitchFamily="49" charset="-122"/>
              </a:rPr>
              <a:t>)</a:t>
            </a:r>
          </a:p>
        </p:txBody>
      </p:sp>
    </p:spTree>
    <p:extLst>
      <p:ext uri="{BB962C8B-B14F-4D97-AF65-F5344CB8AC3E}">
        <p14:creationId xmlns:p14="http://schemas.microsoft.com/office/powerpoint/2010/main" xmlns="" val="260779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生成树</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无向图的边有权值。求边权最小的生成树。</a:t>
            </a:r>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Prim </a:t>
            </a:r>
            <a:r>
              <a:rPr lang="zh-CN" altLang="en-US" dirty="0">
                <a:latin typeface="Candara" panose="020E0502030303020204" pitchFamily="34" charset="0"/>
                <a:ea typeface="楷体" panose="02010609060101010101" pitchFamily="49" charset="-122"/>
              </a:rPr>
              <a:t>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从某个顶点出发，每次加入未扩展集合中边权最小的边</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可以用堆优化，时间复杂度为 </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或 </a:t>
            </a:r>
            <a:r>
              <a:rPr lang="en-US" altLang="zh-CN" dirty="0">
                <a:latin typeface="Candara" panose="020E0502030303020204" pitchFamily="34" charset="0"/>
                <a:ea typeface="楷体" panose="02010609060101010101" pitchFamily="49" charset="-122"/>
              </a:rPr>
              <a:t>O(</a:t>
            </a:r>
            <a:r>
              <a:rPr lang="en-US" altLang="zh-CN" dirty="0" err="1">
                <a:latin typeface="Candara" panose="020E0502030303020204" pitchFamily="34" charset="0"/>
                <a:ea typeface="楷体" panose="02010609060101010101" pitchFamily="49" charset="-122"/>
              </a:rPr>
              <a:t>VlogV</a:t>
            </a:r>
            <a:r>
              <a:rPr lang="en-US" altLang="zh-CN" dirty="0">
                <a:latin typeface="Candara" panose="020E0502030303020204" pitchFamily="34" charset="0"/>
                <a:ea typeface="楷体" panose="02010609060101010101" pitchFamily="49" charset="-122"/>
              </a:rPr>
              <a:t> + E)</a:t>
            </a:r>
          </a:p>
          <a:p>
            <a:r>
              <a:rPr lang="en-US" altLang="zh-CN" dirty="0" err="1">
                <a:latin typeface="Candara" panose="020E0502030303020204" pitchFamily="34" charset="0"/>
                <a:ea typeface="楷体" panose="02010609060101010101" pitchFamily="49" charset="-122"/>
              </a:rPr>
              <a:t>Kruskal</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将所有边从小到大排序，按顺序尝试加入</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使用并查集维护连通性，时间复杂度为 </a:t>
            </a:r>
            <a:r>
              <a:rPr lang="en-US" altLang="zh-CN" dirty="0">
                <a:latin typeface="Candara" panose="020E0502030303020204" pitchFamily="34" charset="0"/>
                <a:ea typeface="楷体" panose="02010609060101010101" pitchFamily="49" charset="-122"/>
              </a:rPr>
              <a:t>O(V + </a:t>
            </a:r>
            <a:r>
              <a:rPr lang="en-US" altLang="zh-CN" dirty="0" err="1">
                <a:latin typeface="Candara" panose="020E0502030303020204" pitchFamily="34" charset="0"/>
                <a:ea typeface="楷体" panose="02010609060101010101" pitchFamily="49" charset="-122"/>
              </a:rPr>
              <a:t>ElogE</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21017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MST Company</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dirty="0">
                <a:latin typeface="Candara" panose="020E0502030303020204" pitchFamily="34" charset="0"/>
                <a:ea typeface="楷体" panose="02010609060101010101" pitchFamily="49" charset="-122"/>
              </a:rPr>
              <a:t>N</a:t>
            </a:r>
            <a:r>
              <a:rPr lang="zh-CN" altLang="en-US" dirty="0">
                <a:latin typeface="Candara" panose="020E0502030303020204" pitchFamily="34" charset="0"/>
                <a:ea typeface="楷体" panose="02010609060101010101" pitchFamily="49" charset="-122"/>
              </a:rPr>
              <a:t> 个点和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条边的无向图。边有正整数权值。</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请你找出一个生成树，使得树中点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的度数恰好等于 </a:t>
            </a:r>
            <a:r>
              <a:rPr lang="en-US" altLang="zh-CN" dirty="0">
                <a:latin typeface="Candara" panose="020E0502030303020204" pitchFamily="34" charset="0"/>
                <a:ea typeface="楷体" panose="02010609060101010101" pitchFamily="49" charset="-122"/>
              </a:rPr>
              <a:t>K</a:t>
            </a:r>
            <a:r>
              <a:rPr lang="zh-CN" altLang="en-US" dirty="0">
                <a:latin typeface="Candara" panose="020E0502030303020204" pitchFamily="34" charset="0"/>
                <a:ea typeface="楷体" panose="02010609060101010101" pitchFamily="49" charset="-122"/>
              </a:rPr>
              <a:t>，且生成树的边权之和最小。</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M &lt;=  10</a:t>
            </a:r>
            <a:r>
              <a:rPr lang="en-US" altLang="zh-CN" baseline="30000" dirty="0">
                <a:latin typeface="Candara" panose="020E0502030303020204" pitchFamily="34" charset="0"/>
                <a:ea typeface="楷体" panose="02010609060101010101" pitchFamily="49" charset="-122"/>
              </a:rPr>
              <a:t>5</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143624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MST Company</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lnSpcReduction="10000"/>
          </a:bodyPr>
          <a:lstStyle/>
          <a:p>
            <a:r>
              <a:rPr lang="zh-CN" altLang="en-US" dirty="0">
                <a:latin typeface="Candara" panose="020E0502030303020204" pitchFamily="34" charset="0"/>
                <a:ea typeface="楷体" panose="02010609060101010101" pitchFamily="49" charset="-122"/>
              </a:rPr>
              <a:t>考虑最小生成树中点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的度数 </a:t>
            </a:r>
            <a:r>
              <a:rPr lang="en-US" altLang="zh-CN" dirty="0">
                <a:latin typeface="Candara" panose="020E0502030303020204" pitchFamily="34" charset="0"/>
                <a:ea typeface="楷体" panose="02010609060101010101" pitchFamily="49" charset="-122"/>
              </a:rPr>
              <a:t>d</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若 </a:t>
            </a:r>
            <a:r>
              <a:rPr lang="en-US" altLang="zh-CN" dirty="0">
                <a:latin typeface="Candara" panose="020E0502030303020204" pitchFamily="34" charset="0"/>
                <a:ea typeface="楷体" panose="02010609060101010101" pitchFamily="49" charset="-122"/>
              </a:rPr>
              <a:t>d = K</a:t>
            </a:r>
            <a:r>
              <a:rPr lang="zh-CN" altLang="en-US" dirty="0">
                <a:latin typeface="Candara" panose="020E0502030303020204" pitchFamily="34" charset="0"/>
                <a:ea typeface="楷体" panose="02010609060101010101" pitchFamily="49" charset="-122"/>
              </a:rPr>
              <a:t>，则是答案；</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若 </a:t>
            </a:r>
            <a:r>
              <a:rPr lang="en-US" altLang="zh-CN" dirty="0">
                <a:latin typeface="Candara" panose="020E0502030303020204" pitchFamily="34" charset="0"/>
                <a:ea typeface="楷体" panose="02010609060101010101" pitchFamily="49" charset="-122"/>
              </a:rPr>
              <a:t>d &lt; K</a:t>
            </a:r>
            <a:r>
              <a:rPr lang="zh-CN" altLang="en-US" dirty="0">
                <a:latin typeface="Candara" panose="020E0502030303020204" pitchFamily="34" charset="0"/>
                <a:ea typeface="楷体" panose="02010609060101010101" pitchFamily="49" charset="-122"/>
              </a:rPr>
              <a:t>，则需要增加点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邻接边数；</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若 </a:t>
            </a:r>
            <a:r>
              <a:rPr lang="en-US" altLang="zh-CN" dirty="0">
                <a:latin typeface="Candara" panose="020E0502030303020204" pitchFamily="34" charset="0"/>
                <a:ea typeface="楷体" panose="02010609060101010101" pitchFamily="49" charset="-122"/>
              </a:rPr>
              <a:t>d &gt; K</a:t>
            </a:r>
            <a:r>
              <a:rPr lang="zh-CN" altLang="en-US" dirty="0">
                <a:latin typeface="Candara" panose="020E0502030303020204" pitchFamily="34" charset="0"/>
                <a:ea typeface="楷体" panose="02010609060101010101" pitchFamily="49" charset="-122"/>
              </a:rPr>
              <a:t>，则需要减少点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邻接边数。</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二分增量 </a:t>
            </a:r>
            <a:r>
              <a:rPr lang="en-US" altLang="zh-CN" dirty="0">
                <a:latin typeface="Candara" panose="020E0502030303020204" pitchFamily="34" charset="0"/>
                <a:ea typeface="楷体" panose="02010609060101010101" pitchFamily="49" charset="-122"/>
              </a:rPr>
              <a:t>X</a:t>
            </a:r>
            <a:r>
              <a:rPr lang="zh-CN" altLang="en-US" dirty="0">
                <a:latin typeface="Candara" panose="020E0502030303020204" pitchFamily="34" charset="0"/>
                <a:ea typeface="楷体" panose="02010609060101010101" pitchFamily="49" charset="-122"/>
              </a:rPr>
              <a:t>，将所有点</a:t>
            </a:r>
            <a:r>
              <a:rPr lang="en-US" altLang="zh-CN" dirty="0">
                <a:latin typeface="Candara" panose="020E0502030303020204" pitchFamily="34" charset="0"/>
                <a:ea typeface="楷体" panose="02010609060101010101" pitchFamily="49" charset="-122"/>
              </a:rPr>
              <a:t> 1 </a:t>
            </a:r>
            <a:r>
              <a:rPr lang="zh-CN" altLang="en-US" dirty="0">
                <a:latin typeface="Candara" panose="020E0502030303020204" pitchFamily="34" charset="0"/>
                <a:ea typeface="楷体" panose="02010609060101010101" pitchFamily="49" charset="-122"/>
              </a:rPr>
              <a:t>邻接边的权值 </a:t>
            </a:r>
            <a:r>
              <a:rPr lang="en-US" altLang="zh-CN" dirty="0">
                <a:latin typeface="Candara" panose="020E0502030303020204" pitchFamily="34" charset="0"/>
                <a:ea typeface="楷体" panose="02010609060101010101" pitchFamily="49" charset="-122"/>
              </a:rPr>
              <a:t>+X</a:t>
            </a:r>
            <a:r>
              <a:rPr lang="zh-CN" altLang="en-US" dirty="0">
                <a:latin typeface="Candara" panose="020E0502030303020204" pitchFamily="34" charset="0"/>
                <a:ea typeface="楷体" panose="02010609060101010101" pitchFamily="49" charset="-122"/>
              </a:rPr>
              <a:t>，然后求 </a:t>
            </a:r>
            <a:r>
              <a:rPr lang="en-US" altLang="zh-CN" dirty="0">
                <a:latin typeface="Candara" panose="020E0502030303020204" pitchFamily="34" charset="0"/>
                <a:ea typeface="楷体" panose="02010609060101010101" pitchFamily="49" charset="-122"/>
              </a:rPr>
              <a:t>MST</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O((N+M)</a:t>
            </a:r>
            <a:r>
              <a:rPr lang="en-US" altLang="zh-CN" dirty="0" err="1">
                <a:latin typeface="Candara" panose="020E0502030303020204" pitchFamily="34" charset="0"/>
                <a:ea typeface="楷体" panose="02010609060101010101" pitchFamily="49" charset="-122"/>
              </a:rPr>
              <a:t>logNlogC</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181028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Remove</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给出一个连通无向图。</a:t>
            </a:r>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次操作，每次删掉一条边。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问每次操作后无向图的最小生成树（若连通）。</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|V| &lt;= 1000, |E | &lt;= 10000.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2498938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Remove </a:t>
            </a:r>
            <a:r>
              <a:rPr lang="zh-CN" altLang="en-US" dirty="0">
                <a:latin typeface="Candara" panose="020E0502030303020204" pitchFamily="34" charset="0"/>
                <a:ea typeface="楷体" panose="02010609060101010101" pitchFamily="49" charset="-122"/>
              </a:rPr>
              <a:t>思路</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参考思路：</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将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次操作逆序执行，变成每次添加一条边。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若合并两个点集则加入；否则删去环上最大边。</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a:t>
            </a:r>
            <a:r>
              <a:rPr lang="en-US" altLang="zh-CN" dirty="0" err="1">
                <a:latin typeface="Candara" panose="020E0502030303020204" pitchFamily="34" charset="0"/>
                <a:ea typeface="楷体" panose="02010609060101010101" pitchFamily="49" charset="-122"/>
              </a:rPr>
              <a:t>ElogE+VE</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923389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最短路问题</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无向图或有向图，边有权值。</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单源最短路径</a:t>
            </a:r>
            <a:endParaRPr lang="en-US" altLang="zh-CN" dirty="0">
              <a:latin typeface="Candara" panose="020E0502030303020204" pitchFamily="34" charset="0"/>
              <a:ea typeface="楷体" panose="02010609060101010101" pitchFamily="49" charset="-122"/>
            </a:endParaRPr>
          </a:p>
          <a:p>
            <a:pPr lvl="1"/>
            <a:r>
              <a:rPr lang="en-US" altLang="zh-CN" dirty="0" err="1">
                <a:latin typeface="Candara" panose="020E0502030303020204" pitchFamily="34" charset="0"/>
                <a:ea typeface="楷体" panose="02010609060101010101" pitchFamily="49" charset="-122"/>
              </a:rPr>
              <a:t>Dijkstra</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算法：每次确定当前最近的点，</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或</a:t>
            </a:r>
            <a:r>
              <a:rPr lang="en-US" altLang="zh-CN" dirty="0">
                <a:latin typeface="Candara" panose="020E0502030303020204" pitchFamily="34" charset="0"/>
                <a:ea typeface="楷体" panose="02010609060101010101" pitchFamily="49" charset="-122"/>
              </a:rPr>
              <a:t>O(</a:t>
            </a:r>
            <a:r>
              <a:rPr lang="en-US" altLang="zh-CN" dirty="0" err="1">
                <a:latin typeface="Candara" panose="020E0502030303020204" pitchFamily="34" charset="0"/>
                <a:ea typeface="楷体" panose="02010609060101010101" pitchFamily="49" charset="-122"/>
              </a:rPr>
              <a:t>E+VlogV</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（图不能有负边）</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Bellman-Ford </a:t>
            </a:r>
            <a:r>
              <a:rPr lang="zh-CN" altLang="en-US" dirty="0">
                <a:latin typeface="Candara" panose="020E0502030303020204" pitchFamily="34" charset="0"/>
                <a:ea typeface="楷体" panose="02010609060101010101" pitchFamily="49" charset="-122"/>
              </a:rPr>
              <a:t>算法（</a:t>
            </a:r>
            <a:r>
              <a:rPr lang="en-US" altLang="zh-CN" dirty="0">
                <a:latin typeface="Candara" panose="020E0502030303020204" pitchFamily="34" charset="0"/>
                <a:ea typeface="楷体" panose="02010609060101010101" pitchFamily="49" charset="-122"/>
              </a:rPr>
              <a:t>SPFA</a:t>
            </a:r>
            <a:r>
              <a:rPr lang="zh-CN" altLang="en-US" dirty="0">
                <a:latin typeface="Candara" panose="020E0502030303020204" pitchFamily="34" charset="0"/>
                <a:ea typeface="楷体" panose="02010609060101010101" pitchFamily="49" charset="-122"/>
              </a:rPr>
              <a:t>）：循环迭代更新，</a:t>
            </a:r>
            <a:r>
              <a:rPr lang="en-US" altLang="zh-CN" dirty="0">
                <a:latin typeface="Candara" panose="020E0502030303020204" pitchFamily="34" charset="0"/>
                <a:ea typeface="楷体" panose="02010609060101010101" pitchFamily="49" charset="-122"/>
              </a:rPr>
              <a:t>O(VE)</a:t>
            </a:r>
            <a:r>
              <a:rPr lang="zh-CN" altLang="en-US" dirty="0">
                <a:latin typeface="Candara" panose="020E0502030303020204" pitchFamily="34" charset="0"/>
                <a:ea typeface="楷体" panose="02010609060101010101" pitchFamily="49" charset="-122"/>
              </a:rPr>
              <a:t>，可用来找负权回路</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任意两点最短路径</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Floyd </a:t>
            </a:r>
            <a:r>
              <a:rPr lang="zh-CN" altLang="en-US" dirty="0">
                <a:latin typeface="Candara" panose="020E0502030303020204" pitchFamily="34" charset="0"/>
                <a:ea typeface="楷体" panose="02010609060101010101" pitchFamily="49" charset="-122"/>
              </a:rPr>
              <a:t>算法：动态规划，</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02073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 Trial For Chief</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行 </a:t>
            </a:r>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列的木板。最初每个格子都是白色。</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格子上下左右相邻。一次涂色操作，你可以选择由若干个相邻格子组成的连通块一起涂成白色或者黑色。</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如果想把木板涂成期望的图案，问最少进行多少次涂色。</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M &lt;= 50.</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29366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无向图</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一些概念：</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点，边，路径，回路，度数</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连通性，桥，割点</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特殊的图：完全图，二分图，树</a:t>
            </a:r>
            <a:endParaRPr lang="en-US" altLang="zh-CN" dirty="0">
              <a:latin typeface="楷体" panose="02010609060101010101" pitchFamily="49" charset="-122"/>
              <a:ea typeface="楷体" panose="02010609060101010101"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49836" y="3001962"/>
            <a:ext cx="2933700" cy="2428875"/>
          </a:xfrm>
          <a:prstGeom prst="rect">
            <a:avLst/>
          </a:prstGeom>
          <a:noFill/>
          <a:ln w="38100" cap="sq">
            <a:solidFill>
              <a:srgbClr val="000000"/>
            </a:solidFill>
            <a:miter lim="800000"/>
            <a:headEnd/>
            <a:tailEnd/>
          </a:ln>
          <a:effectLst>
            <a:outerShdw blurRad="50800" dist="38100" dir="2700000" algn="tl" rotWithShape="0">
              <a:srgbClr val="000000">
                <a:alpha val="42999"/>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32113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Trial For Chief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9975350" cy="3318936"/>
          </a:xfrm>
        </p:spPr>
        <p:txBody>
          <a:bodyPr>
            <a:normAutofit/>
          </a:bodyPr>
          <a:lstStyle/>
          <a:p>
            <a:r>
              <a:rPr lang="zh-CN" altLang="en-US" sz="2200" dirty="0">
                <a:latin typeface="Candara" panose="020E0502030303020204" pitchFamily="34" charset="0"/>
                <a:ea typeface="楷体" panose="02010609060101010101" pitchFamily="49" charset="-122"/>
              </a:rPr>
              <a:t>考虑目标图案中相同颜色格子组成的连通块。</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可以证明，任意方案等价于某个每次涂色的连通块都包含了下次涂色连通块的方案。构造方法：将相邻两次涂色的连通块用一条路径连接，先将整体操作，再将第二次连通块与路径操作。</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于是，这样建图。若相邻格子颜色不同则边权为 </a:t>
            </a:r>
            <a:r>
              <a:rPr lang="en-US" altLang="zh-CN" sz="2200" dirty="0">
                <a:latin typeface="Candara" panose="020E0502030303020204" pitchFamily="34" charset="0"/>
                <a:ea typeface="楷体" panose="02010609060101010101" pitchFamily="49" charset="-122"/>
              </a:rPr>
              <a:t>1</a:t>
            </a:r>
            <a:r>
              <a:rPr lang="zh-CN" altLang="en-US" sz="2200" dirty="0">
                <a:latin typeface="Candara" panose="020E0502030303020204" pitchFamily="34" charset="0"/>
                <a:ea typeface="楷体" panose="02010609060101010101" pitchFamily="49" charset="-122"/>
              </a:rPr>
              <a:t>，否则边权为</a:t>
            </a:r>
            <a:r>
              <a:rPr lang="en-US" altLang="zh-CN" sz="2200" dirty="0">
                <a:latin typeface="Candara" panose="020E0502030303020204" pitchFamily="34" charset="0"/>
                <a:ea typeface="楷体" panose="02010609060101010101" pitchFamily="49" charset="-122"/>
              </a:rPr>
              <a:t> 0</a:t>
            </a:r>
            <a:r>
              <a:rPr lang="zh-CN" altLang="en-US" sz="2200" dirty="0">
                <a:latin typeface="Candara" panose="020E0502030303020204" pitchFamily="34" charset="0"/>
                <a:ea typeface="楷体" panose="02010609060101010101" pitchFamily="49" charset="-122"/>
              </a:rPr>
              <a:t>。枚举最后一次涂色的格子 </a:t>
            </a:r>
            <a:r>
              <a:rPr lang="en-US" altLang="zh-CN" sz="2200" dirty="0">
                <a:latin typeface="Candara" panose="020E0502030303020204" pitchFamily="34" charset="0"/>
                <a:ea typeface="楷体" panose="02010609060101010101" pitchFamily="49" charset="-122"/>
              </a:rPr>
              <a:t>(u, v)</a:t>
            </a:r>
            <a:r>
              <a:rPr lang="zh-CN" altLang="en-US" sz="2200" dirty="0">
                <a:latin typeface="Candara" panose="020E0502030303020204" pitchFamily="34" charset="0"/>
                <a:ea typeface="楷体" panose="02010609060101010101" pitchFamily="49" charset="-122"/>
              </a:rPr>
              <a:t>。答案 </a:t>
            </a:r>
            <a:r>
              <a:rPr lang="en-US" altLang="zh-CN" sz="2200" dirty="0">
                <a:latin typeface="Candara" panose="020E0502030303020204" pitchFamily="34" charset="0"/>
                <a:ea typeface="楷体" panose="02010609060101010101" pitchFamily="49" charset="-122"/>
              </a:rPr>
              <a:t>= min{ max(distance((x, y), (u, v))) }</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O(N</a:t>
            </a:r>
            <a:r>
              <a:rPr lang="en-US" altLang="zh-CN" sz="2200" baseline="30000" dirty="0">
                <a:latin typeface="Candara" panose="020E0502030303020204" pitchFamily="34" charset="0"/>
                <a:ea typeface="楷体" panose="02010609060101010101" pitchFamily="49" charset="-122"/>
              </a:rPr>
              <a:t>2</a:t>
            </a:r>
            <a:r>
              <a:rPr lang="en-US" altLang="zh-CN" sz="2200" dirty="0">
                <a:latin typeface="Candara" panose="020E0502030303020204" pitchFamily="34" charset="0"/>
                <a:ea typeface="楷体" panose="02010609060101010101" pitchFamily="49" charset="-122"/>
              </a:rPr>
              <a:t>M</a:t>
            </a:r>
            <a:r>
              <a:rPr lang="en-US" altLang="zh-CN" sz="2200" baseline="30000" dirty="0">
                <a:latin typeface="Candara" panose="020E0502030303020204" pitchFamily="34" charset="0"/>
                <a:ea typeface="楷体" panose="02010609060101010101" pitchFamily="49" charset="-122"/>
              </a:rPr>
              <a:t>2</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65486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Four Bears</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有 </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只小熊生活在一个洞穴里。有一天，洞穴突然塌陷了。为了逃生，小熊们首先需要尽快会合到一起。</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洞穴是一个 </a:t>
            </a:r>
            <a:r>
              <a:rPr lang="en-US" altLang="zh-CN" dirty="0">
                <a:latin typeface="Candara" panose="020E0502030303020204" pitchFamily="34" charset="0"/>
                <a:ea typeface="楷体" panose="02010609060101010101" pitchFamily="49" charset="-122"/>
              </a:rPr>
              <a:t>N </a:t>
            </a:r>
            <a:r>
              <a:rPr lang="zh-CN" altLang="en-US" dirty="0">
                <a:latin typeface="Candara" panose="020E0502030303020204" pitchFamily="34" charset="0"/>
                <a:ea typeface="楷体" panose="02010609060101010101" pitchFamily="49" charset="-122"/>
              </a:rPr>
              <a:t>行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列的地图中，</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只小熊分散在不同位置。所有格子分为障碍 </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和空地 </a:t>
            </a:r>
            <a:r>
              <a:rPr lang="en-US" altLang="zh-CN" dirty="0">
                <a:latin typeface="Candara" panose="020E0502030303020204" pitchFamily="34" charset="0"/>
                <a:ea typeface="楷体" panose="02010609060101010101" pitchFamily="49" charset="-122"/>
              </a:rPr>
              <a:t>‘X’ </a:t>
            </a:r>
            <a:r>
              <a:rPr lang="zh-CN" altLang="en-US" dirty="0">
                <a:latin typeface="Candara" panose="020E0502030303020204" pitchFamily="34" charset="0"/>
                <a:ea typeface="楷体" panose="02010609060101010101" pitchFamily="49" charset="-122"/>
              </a:rPr>
              <a:t>两类。小熊所在位置 </a:t>
            </a:r>
            <a:r>
              <a:rPr lang="en-US" altLang="zh-CN" dirty="0">
                <a:latin typeface="Candara" panose="020E0502030303020204" pitchFamily="34" charset="0"/>
                <a:ea typeface="楷体" panose="02010609060101010101" pitchFamily="49" charset="-122"/>
              </a:rPr>
              <a:t>’B’ </a:t>
            </a:r>
            <a:r>
              <a:rPr lang="zh-CN" altLang="en-US" dirty="0">
                <a:latin typeface="Candara" panose="020E0502030303020204" pitchFamily="34" charset="0"/>
                <a:ea typeface="楷体" panose="02010609060101010101" pitchFamily="49" charset="-122"/>
              </a:rPr>
              <a:t>为空地。</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小熊可以向上下左右移动。问最少清除多少障碍，小熊们才能相聚。</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a:t>
            </a:r>
            <a:r>
              <a:rPr lang="zh-CN" altLang="en-US" dirty="0">
                <a:latin typeface="Candara" panose="020E0502030303020204" pitchFamily="34" charset="0"/>
                <a:ea typeface="楷体" panose="02010609060101010101" pitchFamily="49" charset="-122"/>
              </a:rPr>
              <a:t>* </a:t>
            </a:r>
            <a:r>
              <a:rPr lang="en-US" altLang="zh-CN" dirty="0">
                <a:latin typeface="Candara" panose="020E0502030303020204" pitchFamily="34" charset="0"/>
                <a:ea typeface="楷体" panose="02010609060101010101" pitchFamily="49" charset="-122"/>
              </a:rPr>
              <a:t>M &lt;=  300.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1573219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Four Bears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lnSpcReduction="10000"/>
          </a:bodyPr>
          <a:lstStyle/>
          <a:p>
            <a:r>
              <a:rPr lang="zh-CN" altLang="en-US" dirty="0">
                <a:latin typeface="Candara" panose="020E0502030303020204" pitchFamily="34" charset="0"/>
                <a:ea typeface="楷体" panose="02010609060101010101" pitchFamily="49" charset="-122"/>
              </a:rPr>
              <a:t>从连通性角度很难入手。</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假如 </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只小熊到汇合点的路线不重叠，那么答案即四个最短路的和。</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如果重叠呢？</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预处理任意两点最短路。直接枚举两个重叠点。 </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答案 </a:t>
            </a:r>
            <a:r>
              <a:rPr lang="en-US" altLang="zh-CN" dirty="0">
                <a:latin typeface="Candara" panose="020E0502030303020204" pitchFamily="34" charset="0"/>
                <a:ea typeface="楷体" panose="02010609060101010101" pitchFamily="49" charset="-122"/>
              </a:rPr>
              <a:t>= min{dis(B’1,P1)+dis(B’2,P1)+dis(B’3,P2)+dis(B’4,P2)+dis(P1,P2)}.</a:t>
            </a: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M</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193076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图的表示</a:t>
            </a:r>
          </a:p>
        </p:txBody>
      </p:sp>
      <p:sp>
        <p:nvSpPr>
          <p:cNvPr id="3" name="内容占位符 2"/>
          <p:cNvSpPr>
            <a:spLocks noGrp="1"/>
          </p:cNvSpPr>
          <p:nvPr>
            <p:ph idx="1"/>
          </p:nvPr>
        </p:nvSpPr>
        <p:spPr/>
        <p:txBody>
          <a:bodyPr/>
          <a:lstStyle/>
          <a:p>
            <a:r>
              <a:rPr lang="en-US" altLang="zh-CN" dirty="0">
                <a:latin typeface="Candara" panose="020E0502030303020204" pitchFamily="34" charset="0"/>
                <a:ea typeface="楷体" panose="02010609060101010101" pitchFamily="49" charset="-122"/>
              </a:rPr>
              <a:t>G = (V, E).</a:t>
            </a:r>
          </a:p>
          <a:p>
            <a:r>
              <a:rPr lang="zh-CN" altLang="en-US" dirty="0">
                <a:latin typeface="Candara" panose="020E0502030303020204" pitchFamily="34" charset="0"/>
                <a:ea typeface="楷体" panose="02010609060101010101" pitchFamily="49" charset="-122"/>
              </a:rPr>
              <a:t>邻接矩阵：</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a:t>
            </a:r>
          </a:p>
          <a:p>
            <a:pPr lvl="1"/>
            <a:r>
              <a:rPr lang="zh-CN" altLang="en-US" dirty="0">
                <a:latin typeface="Candara" panose="020E0502030303020204" pitchFamily="34" charset="0"/>
                <a:ea typeface="楷体" panose="02010609060101010101" pitchFamily="49" charset="-122"/>
              </a:rPr>
              <a:t>可以快速查找某条边是否存在；可以做矩阵乘法</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邻接表：</a:t>
            </a:r>
            <a:r>
              <a:rPr lang="en-US" altLang="zh-CN" dirty="0">
                <a:latin typeface="Candara" panose="020E0502030303020204" pitchFamily="34" charset="0"/>
                <a:ea typeface="楷体" panose="02010609060101010101" pitchFamily="49" charset="-122"/>
              </a:rPr>
              <a:t>O(V+E)</a:t>
            </a:r>
          </a:p>
          <a:p>
            <a:pPr lvl="1"/>
            <a:r>
              <a:rPr lang="zh-CN" altLang="en-US" dirty="0">
                <a:latin typeface="Candara" panose="020E0502030303020204" pitchFamily="34" charset="0"/>
                <a:ea typeface="楷体" panose="02010609060101010101" pitchFamily="49" charset="-122"/>
              </a:rPr>
              <a:t>节省空间；可以快速遍历与某个点关联的所有边</a:t>
            </a:r>
          </a:p>
        </p:txBody>
      </p:sp>
    </p:spTree>
    <p:extLst>
      <p:ext uri="{BB962C8B-B14F-4D97-AF65-F5344CB8AC3E}">
        <p14:creationId xmlns:p14="http://schemas.microsoft.com/office/powerpoint/2010/main" xmlns="" val="33107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图的遍历</a:t>
            </a:r>
          </a:p>
        </p:txBody>
      </p:sp>
      <p:sp>
        <p:nvSpPr>
          <p:cNvPr id="3" name="内容占位符 2"/>
          <p:cNvSpPr>
            <a:spLocks noGrp="1"/>
          </p:cNvSpPr>
          <p:nvPr>
            <p:ph idx="1"/>
          </p:nvPr>
        </p:nvSpPr>
        <p:spPr>
          <a:xfrm>
            <a:off x="1295401" y="2556931"/>
            <a:ext cx="9601196" cy="3414377"/>
          </a:xfrm>
        </p:spPr>
        <p:txBody>
          <a:bodyPr/>
          <a:lstStyle/>
          <a:p>
            <a:r>
              <a:rPr lang="en-US" altLang="zh-CN" dirty="0">
                <a:latin typeface="Candara" panose="020E0502030303020204" pitchFamily="34" charset="0"/>
                <a:ea typeface="楷体" panose="02010609060101010101" pitchFamily="49" charset="-122"/>
              </a:rPr>
              <a:t>G = (V, E).</a:t>
            </a:r>
          </a:p>
          <a:p>
            <a:r>
              <a:rPr lang="zh-CN" altLang="en-US" dirty="0">
                <a:latin typeface="Candara" panose="020E0502030303020204" pitchFamily="34" charset="0"/>
                <a:ea typeface="楷体" panose="02010609060101010101" pitchFamily="49" charset="-122"/>
              </a:rPr>
              <a:t>深度优先遍历</a:t>
            </a:r>
            <a:r>
              <a:rPr lang="en-US" altLang="zh-CN" dirty="0">
                <a:latin typeface="Candara" panose="020E0502030303020204" pitchFamily="34" charset="0"/>
                <a:ea typeface="楷体" panose="02010609060101010101" pitchFamily="49" charset="-122"/>
              </a:rPr>
              <a:t>(DFS)</a:t>
            </a:r>
          </a:p>
          <a:p>
            <a:pPr lvl="1"/>
            <a:r>
              <a:rPr lang="zh-CN" altLang="en-US" dirty="0">
                <a:latin typeface="Candara" panose="020E0502030303020204" pitchFamily="34" charset="0"/>
                <a:ea typeface="楷体" panose="02010609060101010101" pitchFamily="49" charset="-122"/>
              </a:rPr>
              <a:t>从源点出发，每次沿着一条未访问顶点的路径探索到极限，回溯</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使用栈保存正在访问的顶点序列</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广度优先遍历</a:t>
            </a:r>
            <a:r>
              <a:rPr lang="en-US" altLang="zh-CN" dirty="0">
                <a:latin typeface="Candara" panose="020E0502030303020204" pitchFamily="34" charset="0"/>
                <a:ea typeface="楷体" panose="02010609060101010101" pitchFamily="49" charset="-122"/>
              </a:rPr>
              <a:t>(BFS)</a:t>
            </a:r>
          </a:p>
          <a:p>
            <a:pPr lvl="1"/>
            <a:r>
              <a:rPr lang="zh-CN" altLang="en-US" dirty="0">
                <a:latin typeface="Candara" panose="020E0502030303020204" pitchFamily="34" charset="0"/>
                <a:ea typeface="楷体" panose="02010609060101010101" pitchFamily="49" charset="-122"/>
              </a:rPr>
              <a:t>从源点出发，每次将所有未访问顶点加入队列</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可以计算最短路</a:t>
            </a:r>
          </a:p>
        </p:txBody>
      </p:sp>
    </p:spTree>
    <p:extLst>
      <p:ext uri="{BB962C8B-B14F-4D97-AF65-F5344CB8AC3E}">
        <p14:creationId xmlns:p14="http://schemas.microsoft.com/office/powerpoint/2010/main" xmlns="" val="372442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 Caterpillar</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如果无向图是连通、无回路、无重边（可以有自环）的，且存在一条路径使得每个点要么在路径上、要么与路径上某点邻接，那么称为毛毛虫图。</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给你一个 </a:t>
            </a:r>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个点和 </a:t>
            </a:r>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条边的无向图。一次操作可以选择两个点合并（新图的点数减 </a:t>
            </a:r>
            <a:r>
              <a:rPr lang="en-US" altLang="zh-CN" sz="2200" dirty="0">
                <a:latin typeface="Candara" panose="020E0502030303020204" pitchFamily="34" charset="0"/>
                <a:ea typeface="楷体" panose="02010609060101010101" pitchFamily="49" charset="-122"/>
              </a:rPr>
              <a:t>1</a:t>
            </a:r>
            <a:r>
              <a:rPr lang="zh-CN" altLang="en-US" sz="2200" dirty="0">
                <a:latin typeface="Candara" panose="020E0502030303020204" pitchFamily="34" charset="0"/>
                <a:ea typeface="楷体" panose="02010609060101010101" pitchFamily="49" charset="-122"/>
              </a:rPr>
              <a:t>，边数不变） 。</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问最少要多少次合并操作，能够将无向图变成毛毛虫。</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M &lt;= 10</a:t>
            </a:r>
            <a:r>
              <a:rPr lang="en-US" altLang="zh-CN" sz="2200" baseline="30000" dirty="0">
                <a:latin typeface="Candara" panose="020E0502030303020204" pitchFamily="34" charset="0"/>
                <a:ea typeface="楷体" panose="02010609060101010101" pitchFamily="49" charset="-122"/>
              </a:rPr>
              <a:t>5</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9075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Caterpillar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9975350" cy="3318936"/>
          </a:xfrm>
        </p:spPr>
        <p:txBody>
          <a:bodyPr>
            <a:normAutofit/>
          </a:bodyPr>
          <a:lstStyle/>
          <a:p>
            <a:r>
              <a:rPr lang="zh-CN" altLang="en-US" sz="2200" dirty="0">
                <a:latin typeface="Candara" panose="020E0502030303020204" pitchFamily="34" charset="0"/>
                <a:ea typeface="楷体" panose="02010609060101010101" pitchFamily="49" charset="-122"/>
              </a:rPr>
              <a:t>若无向图有点双连通分支，则必须合并成一个点。</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于是只要考虑树和森林。</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对树可以贪心：保留直径和所有叶子节点。</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对于森林，还要将这些树依次合并。</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O(N+M).</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xmlns="" val="366664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7A95073-339C-468A-AA1A-230BD388501E}"/>
              </a:ext>
            </a:extLst>
          </p:cNvPr>
          <p:cNvSpPr>
            <a:spLocks noGrp="1"/>
          </p:cNvSpPr>
          <p:nvPr>
            <p:ph type="title"/>
          </p:nvPr>
        </p:nvSpPr>
        <p:spPr/>
        <p:txBody>
          <a:bodyPr/>
          <a:lstStyle/>
          <a:p>
            <a:r>
              <a:rPr lang="en-US" altLang="zh-CN" cap="none" dirty="0">
                <a:latin typeface="Candara" panose="020E0502030303020204" pitchFamily="34" charset="0"/>
                <a:ea typeface="楷体" panose="02010609060101010101" pitchFamily="49" charset="-122"/>
              </a:rPr>
              <a:t>Community Search</a:t>
            </a:r>
            <a:endParaRPr lang="zh-CN" altLang="en-US" cap="none" dirty="0">
              <a:latin typeface="Candara" panose="020E0502030303020204" pitchFamily="34" charset="0"/>
              <a:ea typeface="楷体" panose="02010609060101010101" pitchFamily="49" charset="-122"/>
            </a:endParaRPr>
          </a:p>
        </p:txBody>
      </p:sp>
      <p:sp>
        <p:nvSpPr>
          <p:cNvPr id="3" name="内容占位符 2">
            <a:extLst>
              <a:ext uri="{FF2B5EF4-FFF2-40B4-BE49-F238E27FC236}">
                <a16:creationId xmlns:a16="http://schemas.microsoft.com/office/drawing/2014/main" xmlns="" id="{F379B2C4-E4D4-4964-B34B-7D706CDCA38C}"/>
              </a:ext>
            </a:extLst>
          </p:cNvPr>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简单无向图中，如果某三个点 </a:t>
            </a:r>
            <a:r>
              <a:rPr lang="en-US" altLang="zh-CN" sz="2200" dirty="0">
                <a:latin typeface="Candara" panose="020E0502030303020204" pitchFamily="34" charset="0"/>
                <a:ea typeface="楷体" panose="02010609060101010101" pitchFamily="49" charset="-122"/>
              </a:rPr>
              <a:t>u, v, w </a:t>
            </a:r>
            <a:r>
              <a:rPr lang="zh-CN" altLang="en-US" sz="2200" dirty="0">
                <a:latin typeface="Candara" panose="020E0502030303020204" pitchFamily="34" charset="0"/>
                <a:ea typeface="楷体" panose="02010609060101010101" pitchFamily="49" charset="-122"/>
              </a:rPr>
              <a:t>两两有边，称它们构成一个三角形。</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如果一个子图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满足，任意边 </a:t>
            </a:r>
            <a:r>
              <a:rPr lang="en-US" altLang="zh-CN" sz="2200" dirty="0">
                <a:latin typeface="Candara" panose="020E0502030303020204" pitchFamily="34" charset="0"/>
                <a:ea typeface="楷体" panose="02010609060101010101" pitchFamily="49" charset="-122"/>
              </a:rPr>
              <a:t>e </a:t>
            </a:r>
            <a:r>
              <a:rPr lang="zh-CN" altLang="en-US" sz="2200" dirty="0">
                <a:latin typeface="Candara" panose="020E0502030303020204" pitchFamily="34" charset="0"/>
                <a:ea typeface="楷体" panose="02010609060101010101" pitchFamily="49" charset="-122"/>
              </a:rPr>
              <a:t>属于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都在至少 </a:t>
            </a:r>
            <a:r>
              <a:rPr lang="en-US" altLang="zh-CN" sz="2200" dirty="0">
                <a:latin typeface="Candara" panose="020E0502030303020204" pitchFamily="34" charset="0"/>
                <a:ea typeface="楷体" panose="02010609060101010101" pitchFamily="49" charset="-122"/>
              </a:rPr>
              <a:t>k-2 </a:t>
            </a:r>
            <a:r>
              <a:rPr lang="zh-CN" altLang="en-US" sz="2200" dirty="0">
                <a:latin typeface="Candara" panose="020E0502030303020204" pitchFamily="34" charset="0"/>
                <a:ea typeface="楷体" panose="02010609060101010101" pitchFamily="49" charset="-122"/>
              </a:rPr>
              <a:t>个（</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中的）三角形中，则称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为 </a:t>
            </a:r>
            <a:r>
              <a:rPr lang="en-US" altLang="zh-CN" sz="2200" dirty="0">
                <a:latin typeface="Candara" panose="020E0502030303020204" pitchFamily="34" charset="0"/>
                <a:ea typeface="楷体" panose="02010609060101010101" pitchFamily="49" charset="-122"/>
              </a:rPr>
              <a:t>k-truss</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对于图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中的每条边 </a:t>
            </a:r>
            <a:r>
              <a:rPr lang="en-US" altLang="zh-CN" sz="2200" dirty="0">
                <a:latin typeface="Candara" panose="020E0502030303020204" pitchFamily="34" charset="0"/>
                <a:ea typeface="楷体" panose="02010609060101010101" pitchFamily="49" charset="-122"/>
              </a:rPr>
              <a:t>e</a:t>
            </a:r>
            <a:r>
              <a:rPr lang="zh-CN" altLang="en-US" sz="2200" dirty="0">
                <a:latin typeface="Candara" panose="020E0502030303020204" pitchFamily="34" charset="0"/>
                <a:ea typeface="楷体" panose="02010609060101010101" pitchFamily="49" charset="-122"/>
              </a:rPr>
              <a:t>，定义 </a:t>
            </a:r>
            <a:r>
              <a:rPr lang="en-US" altLang="zh-CN" sz="2200" dirty="0" err="1">
                <a:latin typeface="Candara" panose="020E0502030303020204" pitchFamily="34" charset="0"/>
                <a:ea typeface="楷体" panose="02010609060101010101" pitchFamily="49" charset="-122"/>
              </a:rPr>
              <a:t>trussness</a:t>
            </a:r>
            <a:r>
              <a:rPr lang="en-US" altLang="zh-CN" sz="2200" dirty="0">
                <a:latin typeface="Candara" panose="020E0502030303020204" pitchFamily="34" charset="0"/>
                <a:ea typeface="楷体" panose="02010609060101010101" pitchFamily="49" charset="-122"/>
              </a:rPr>
              <a:t>(e) </a:t>
            </a:r>
            <a:r>
              <a:rPr lang="zh-CN" altLang="en-US" sz="2200" dirty="0">
                <a:latin typeface="Candara" panose="020E0502030303020204" pitchFamily="34" charset="0"/>
                <a:ea typeface="楷体" panose="02010609060101010101" pitchFamily="49" charset="-122"/>
              </a:rPr>
              <a:t>为最大的</a:t>
            </a:r>
            <a:r>
              <a:rPr lang="en-US" altLang="zh-CN" sz="2200" dirty="0">
                <a:latin typeface="Candara" panose="020E0502030303020204" pitchFamily="34" charset="0"/>
                <a:ea typeface="楷体" panose="02010609060101010101" pitchFamily="49" charset="-122"/>
              </a:rPr>
              <a:t>k </a:t>
            </a:r>
            <a:r>
              <a:rPr lang="zh-CN" altLang="en-US" sz="2200" dirty="0">
                <a:latin typeface="Candara" panose="020E0502030303020204" pitchFamily="34" charset="0"/>
                <a:ea typeface="楷体" panose="02010609060101010101" pitchFamily="49" charset="-122"/>
              </a:rPr>
              <a:t>使得存在某个子图</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是 </a:t>
            </a:r>
            <a:r>
              <a:rPr lang="en-US" altLang="zh-CN" sz="2200" dirty="0">
                <a:latin typeface="Candara" panose="020E0502030303020204" pitchFamily="34" charset="0"/>
                <a:ea typeface="楷体" panose="02010609060101010101" pitchFamily="49" charset="-122"/>
              </a:rPr>
              <a:t>k-truss </a:t>
            </a:r>
            <a:r>
              <a:rPr lang="zh-CN" altLang="en-US" sz="2200" dirty="0">
                <a:latin typeface="Candara" panose="020E0502030303020204" pitchFamily="34" charset="0"/>
                <a:ea typeface="楷体" panose="02010609060101010101" pitchFamily="49" charset="-122"/>
              </a:rPr>
              <a:t>且包含边 </a:t>
            </a:r>
            <a:r>
              <a:rPr lang="en-US" altLang="zh-CN" sz="2200" dirty="0">
                <a:latin typeface="Candara" panose="020E0502030303020204" pitchFamily="34" charset="0"/>
                <a:ea typeface="楷体" panose="02010609060101010101" pitchFamily="49" charset="-122"/>
              </a:rPr>
              <a:t>e</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求所有边的 </a:t>
            </a:r>
            <a:r>
              <a:rPr lang="en-US" altLang="zh-CN" sz="2200" dirty="0" err="1">
                <a:latin typeface="Candara" panose="020E0502030303020204" pitchFamily="34" charset="0"/>
                <a:ea typeface="楷体" panose="02010609060101010101" pitchFamily="49" charset="-122"/>
              </a:rPr>
              <a:t>trussness</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值。</a:t>
            </a:r>
          </a:p>
        </p:txBody>
      </p:sp>
      <p:pic>
        <p:nvPicPr>
          <p:cNvPr id="5" name="图片 4">
            <a:extLst>
              <a:ext uri="{FF2B5EF4-FFF2-40B4-BE49-F238E27FC236}">
                <a16:creationId xmlns:a16="http://schemas.microsoft.com/office/drawing/2014/main" xmlns="" id="{9C1C9960-0D2A-4211-9530-6E793BC94D19}"/>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780944" y="4216400"/>
            <a:ext cx="3924728" cy="1930401"/>
          </a:xfrm>
          <a:prstGeom prst="rect">
            <a:avLst/>
          </a:prstGeom>
          <a:noFill/>
          <a:ln>
            <a:noFill/>
          </a:ln>
        </p:spPr>
      </p:pic>
    </p:spTree>
    <p:extLst>
      <p:ext uri="{BB962C8B-B14F-4D97-AF65-F5344CB8AC3E}">
        <p14:creationId xmlns:p14="http://schemas.microsoft.com/office/powerpoint/2010/main" xmlns="" val="85727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3F0FF4-D402-482E-966B-2C4F7105DA50}"/>
              </a:ext>
            </a:extLst>
          </p:cNvPr>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Community Search </a:t>
            </a:r>
            <a:r>
              <a:rPr lang="zh-CN" altLang="en-US" dirty="0">
                <a:latin typeface="Candara" panose="020E0502030303020204" pitchFamily="34" charset="0"/>
                <a:ea typeface="楷体" panose="02010609060101010101" pitchFamily="49" charset="-122"/>
              </a:rPr>
              <a:t>思路</a:t>
            </a:r>
            <a:endParaRPr lang="zh-CN" altLang="en-US" dirty="0"/>
          </a:p>
        </p:txBody>
      </p:sp>
      <p:sp>
        <p:nvSpPr>
          <p:cNvPr id="3" name="内容占位符 2">
            <a:extLst>
              <a:ext uri="{FF2B5EF4-FFF2-40B4-BE49-F238E27FC236}">
                <a16:creationId xmlns:a16="http://schemas.microsoft.com/office/drawing/2014/main" xmlns="" id="{D534416F-291F-4547-B04E-CF7CEAA391EA}"/>
              </a:ext>
            </a:extLst>
          </p:cNvPr>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设 </a:t>
            </a:r>
            <a:r>
              <a:rPr lang="en-US" altLang="zh-CN" sz="2200" dirty="0">
                <a:latin typeface="Candara" panose="020E0502030303020204" pitchFamily="34" charset="0"/>
                <a:ea typeface="楷体" panose="02010609060101010101" pitchFamily="49" charset="-122"/>
              </a:rPr>
              <a:t>support(e) </a:t>
            </a:r>
            <a:r>
              <a:rPr lang="zh-CN" altLang="en-US" sz="2200" dirty="0">
                <a:latin typeface="Candara" panose="020E0502030303020204" pitchFamily="34" charset="0"/>
                <a:ea typeface="楷体" panose="02010609060101010101" pitchFamily="49" charset="-122"/>
              </a:rPr>
              <a:t>表示 </a:t>
            </a:r>
            <a:r>
              <a:rPr lang="en-US" altLang="zh-CN" sz="2200" dirty="0">
                <a:latin typeface="Candara" panose="020E0502030303020204" pitchFamily="34" charset="0"/>
                <a:ea typeface="楷体" panose="02010609060101010101" pitchFamily="49" charset="-122"/>
              </a:rPr>
              <a:t>e </a:t>
            </a:r>
            <a:r>
              <a:rPr lang="zh-CN" altLang="en-US" sz="2200" dirty="0">
                <a:latin typeface="Candara" panose="020E0502030303020204" pitchFamily="34" charset="0"/>
                <a:ea typeface="楷体" panose="02010609060101010101" pitchFamily="49" charset="-122"/>
              </a:rPr>
              <a:t>在多少个三角形中。</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首先计算出所有边的 </a:t>
            </a:r>
            <a:r>
              <a:rPr lang="en-US" altLang="zh-CN" sz="2200" dirty="0">
                <a:latin typeface="Candara" panose="020E0502030303020204" pitchFamily="34" charset="0"/>
                <a:ea typeface="楷体" panose="02010609060101010101" pitchFamily="49" charset="-122"/>
              </a:rPr>
              <a:t>support</a:t>
            </a:r>
            <a:r>
              <a:rPr lang="zh-CN" altLang="en-US" sz="2200" dirty="0">
                <a:latin typeface="Candara" panose="020E0502030303020204" pitchFamily="34" charset="0"/>
                <a:ea typeface="楷体" panose="02010609060101010101" pitchFamily="49" charset="-122"/>
              </a:rPr>
              <a:t>。枚举边 </a:t>
            </a:r>
            <a:r>
              <a:rPr lang="en-US" altLang="zh-CN" sz="2200" dirty="0">
                <a:latin typeface="Candara" panose="020E0502030303020204" pitchFamily="34" charset="0"/>
                <a:ea typeface="楷体" panose="02010609060101010101" pitchFamily="49" charset="-122"/>
              </a:rPr>
              <a:t>(u, v) </a:t>
            </a:r>
            <a:r>
              <a:rPr lang="zh-CN" altLang="en-US" sz="2200" dirty="0">
                <a:latin typeface="Candara" panose="020E0502030303020204" pitchFamily="34" charset="0"/>
                <a:ea typeface="楷体" panose="02010609060101010101" pitchFamily="49" charset="-122"/>
              </a:rPr>
              <a:t>中度较小的点的邻边即可。</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考虑 </a:t>
            </a:r>
            <a:r>
              <a:rPr lang="en-US" altLang="zh-CN" sz="2200" dirty="0">
                <a:latin typeface="Candara" panose="020E0502030303020204" pitchFamily="34" charset="0"/>
                <a:ea typeface="楷体" panose="02010609060101010101" pitchFamily="49" charset="-122"/>
              </a:rPr>
              <a:t>min(support(e)) = k</a:t>
            </a:r>
            <a:r>
              <a:rPr lang="zh-CN" altLang="en-US" sz="2200" dirty="0">
                <a:latin typeface="Candara" panose="020E0502030303020204" pitchFamily="34" charset="0"/>
                <a:ea typeface="楷体" panose="02010609060101010101" pitchFamily="49" charset="-122"/>
              </a:rPr>
              <a:t>，则此边的 </a:t>
            </a:r>
            <a:r>
              <a:rPr lang="en-US" altLang="zh-CN" sz="2200" dirty="0" err="1">
                <a:latin typeface="Candara" panose="020E0502030303020204" pitchFamily="34" charset="0"/>
                <a:ea typeface="楷体" panose="02010609060101010101" pitchFamily="49" charset="-122"/>
              </a:rPr>
              <a:t>trussness</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是确定的！</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删去此边，重新计算受影响边的 </a:t>
            </a:r>
            <a:r>
              <a:rPr lang="en-US" altLang="zh-CN" sz="2200" dirty="0">
                <a:latin typeface="Candara" panose="020E0502030303020204" pitchFamily="34" charset="0"/>
                <a:ea typeface="楷体" panose="02010609060101010101" pitchFamily="49" charset="-122"/>
              </a:rPr>
              <a:t>support</a:t>
            </a:r>
            <a:r>
              <a:rPr lang="zh-CN" altLang="en-US" sz="2200" dirty="0">
                <a:latin typeface="Candara" panose="020E0502030303020204" pitchFamily="34" charset="0"/>
                <a:ea typeface="楷体" panose="02010609060101010101" pitchFamily="49" charset="-122"/>
              </a:rPr>
              <a:t>，然后不断删掉 </a:t>
            </a:r>
            <a:r>
              <a:rPr lang="en-US" altLang="zh-CN" sz="2200" dirty="0">
                <a:latin typeface="Candara" panose="020E0502030303020204" pitchFamily="34" charset="0"/>
                <a:ea typeface="楷体" panose="02010609060101010101" pitchFamily="49" charset="-122"/>
              </a:rPr>
              <a:t>support &lt;= k </a:t>
            </a:r>
            <a:r>
              <a:rPr lang="zh-CN" altLang="en-US" sz="2200" dirty="0">
                <a:latin typeface="Candara" panose="020E0502030303020204" pitchFamily="34" charset="0"/>
                <a:ea typeface="楷体" panose="02010609060101010101" pitchFamily="49" charset="-122"/>
              </a:rPr>
              <a:t>的边。</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O(|E|</a:t>
            </a:r>
            <a:r>
              <a:rPr lang="en-US" altLang="zh-CN" sz="2200" baseline="30000" dirty="0">
                <a:latin typeface="Candara" panose="020E0502030303020204" pitchFamily="34" charset="0"/>
                <a:ea typeface="楷体" panose="02010609060101010101" pitchFamily="49" charset="-122"/>
              </a:rPr>
              <a:t>1.5</a:t>
            </a:r>
            <a:r>
              <a:rPr lang="en-US" altLang="zh-CN" sz="2200" dirty="0">
                <a:latin typeface="Candara" panose="020E0502030303020204" pitchFamily="34" charset="0"/>
                <a:ea typeface="楷体" panose="02010609060101010101" pitchFamily="49" charset="-122"/>
              </a:rPr>
              <a:t>log|V|)</a:t>
            </a:r>
            <a:endParaRPr lang="zh-CN" altLang="en-US" sz="2200" dirty="0">
              <a:latin typeface="Candara" panose="020E0502030303020204" pitchFamily="34" charset="0"/>
              <a:ea typeface="楷体" panose="02010609060101010101" pitchFamily="49" charset="-122"/>
            </a:endParaRPr>
          </a:p>
          <a:p>
            <a:endParaRPr lang="zh-CN" altLang="en-US" dirty="0">
              <a:latin typeface="Candara" panose="020E0502030303020204" pitchFamily="34" charset="0"/>
            </a:endParaRPr>
          </a:p>
        </p:txBody>
      </p:sp>
    </p:spTree>
    <p:extLst>
      <p:ext uri="{BB962C8B-B14F-4D97-AF65-F5344CB8AC3E}">
        <p14:creationId xmlns:p14="http://schemas.microsoft.com/office/powerpoint/2010/main" xmlns="" val="30226141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1510</TotalTime>
  <Words>2225</Words>
  <Application>Microsoft Office PowerPoint</Application>
  <PresentationFormat>自定义</PresentationFormat>
  <Paragraphs>275</Paragraphs>
  <Slides>32</Slides>
  <Notes>16</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环保</vt:lpstr>
      <vt:lpstr>图论和相关问题</vt:lpstr>
      <vt:lpstr>提纲</vt:lpstr>
      <vt:lpstr>无向图</vt:lpstr>
      <vt:lpstr>图的表示</vt:lpstr>
      <vt:lpstr>图的遍历</vt:lpstr>
      <vt:lpstr> Caterpillar</vt:lpstr>
      <vt:lpstr>Caterpillar 思路</vt:lpstr>
      <vt:lpstr>Community Search</vt:lpstr>
      <vt:lpstr>Community Search 思路</vt:lpstr>
      <vt:lpstr>Byteland</vt:lpstr>
      <vt:lpstr>Byteland 思路</vt:lpstr>
      <vt:lpstr>无向图：连通性</vt:lpstr>
      <vt:lpstr>无向图：连通性</vt:lpstr>
      <vt:lpstr>Greedy Merchant</vt:lpstr>
      <vt:lpstr>Greedy Merchant 思路</vt:lpstr>
      <vt:lpstr>无向图：度数相关</vt:lpstr>
      <vt:lpstr>Two Paths</vt:lpstr>
      <vt:lpstr>Two Paths 思路</vt:lpstr>
      <vt:lpstr>Cutting Paper</vt:lpstr>
      <vt:lpstr>Cutting Paper 思路</vt:lpstr>
      <vt:lpstr>Queries</vt:lpstr>
      <vt:lpstr>Queries 思路</vt:lpstr>
      <vt:lpstr>生成树</vt:lpstr>
      <vt:lpstr>MST Company</vt:lpstr>
      <vt:lpstr>MST Company</vt:lpstr>
      <vt:lpstr>Remove</vt:lpstr>
      <vt:lpstr>Remove 思路</vt:lpstr>
      <vt:lpstr>最短路问题</vt:lpstr>
      <vt:lpstr> Trial For Chief</vt:lpstr>
      <vt:lpstr>Trial For Chief 思路</vt:lpstr>
      <vt:lpstr>Four Bears</vt:lpstr>
      <vt:lpstr>Four Bears 思路</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图论和相关问题</dc:title>
  <dc:creator>seasons</dc:creator>
  <cp:lastModifiedBy>bj80hs</cp:lastModifiedBy>
  <cp:revision>352</cp:revision>
  <dcterms:created xsi:type="dcterms:W3CDTF">2017-01-16T00:56:56Z</dcterms:created>
  <dcterms:modified xsi:type="dcterms:W3CDTF">2019-12-03T05:13:39Z</dcterms:modified>
</cp:coreProperties>
</file>