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64" r:id="rId2"/>
    <p:sldId id="287" r:id="rId3"/>
    <p:sldId id="288" r:id="rId4"/>
    <p:sldId id="313" r:id="rId5"/>
    <p:sldId id="277" r:id="rId6"/>
    <p:sldId id="279" r:id="rId7"/>
    <p:sldId id="314" r:id="rId8"/>
    <p:sldId id="284" r:id="rId9"/>
    <p:sldId id="322" r:id="rId10"/>
    <p:sldId id="263" r:id="rId11"/>
    <p:sldId id="281" r:id="rId12"/>
    <p:sldId id="282" r:id="rId13"/>
    <p:sldId id="290" r:id="rId14"/>
    <p:sldId id="285" r:id="rId15"/>
    <p:sldId id="286" r:id="rId16"/>
    <p:sldId id="315" r:id="rId17"/>
    <p:sldId id="316" r:id="rId18"/>
    <p:sldId id="289" r:id="rId19"/>
    <p:sldId id="342" r:id="rId20"/>
    <p:sldId id="343" r:id="rId21"/>
    <p:sldId id="317" r:id="rId22"/>
    <p:sldId id="318" r:id="rId23"/>
    <p:sldId id="319" r:id="rId24"/>
    <p:sldId id="291" r:id="rId25"/>
    <p:sldId id="334" r:id="rId26"/>
    <p:sldId id="320" r:id="rId27"/>
    <p:sldId id="321" r:id="rId28"/>
    <p:sldId id="294" r:id="rId29"/>
    <p:sldId id="298" r:id="rId30"/>
    <p:sldId id="335" r:id="rId31"/>
    <p:sldId id="338" r:id="rId32"/>
    <p:sldId id="339" r:id="rId33"/>
    <p:sldId id="340" r:id="rId34"/>
    <p:sldId id="341" r:id="rId35"/>
    <p:sldId id="292" r:id="rId36"/>
    <p:sldId id="328" r:id="rId37"/>
    <p:sldId id="345" r:id="rId38"/>
    <p:sldId id="346" r:id="rId39"/>
    <p:sldId id="337" r:id="rId40"/>
    <p:sldId id="344" r:id="rId41"/>
    <p:sldId id="265" r:id="rId42"/>
    <p:sldId id="323" r:id="rId43"/>
    <p:sldId id="324" r:id="rId44"/>
    <p:sldId id="325" r:id="rId45"/>
    <p:sldId id="326" r:id="rId46"/>
    <p:sldId id="329" r:id="rId47"/>
    <p:sldId id="327" r:id="rId48"/>
    <p:sldId id="330" r:id="rId49"/>
    <p:sldId id="276" r:id="rId50"/>
    <p:sldId id="331" r:id="rId51"/>
    <p:sldId id="332" r:id="rId52"/>
    <p:sldId id="336" r:id="rId53"/>
    <p:sldId id="280" r:id="rId54"/>
    <p:sldId id="333" r:id="rId55"/>
    <p:sldId id="308"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7CE"/>
    <a:srgbClr val="88D3FB"/>
    <a:srgbClr val="B5DFFC"/>
    <a:srgbClr val="9FD8FC"/>
    <a:srgbClr val="FFE5E5"/>
    <a:srgbClr val="FFCFCF"/>
    <a:srgbClr val="FBDAE1"/>
    <a:srgbClr val="F999B9"/>
    <a:srgbClr val="C9EAF3"/>
    <a:srgbClr val="BCD7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0" d="100"/>
          <a:sy n="50" d="100"/>
        </p:scale>
        <p:origin x="931" y="43"/>
      </p:cViewPr>
      <p:guideLst/>
    </p:cSldViewPr>
  </p:slideViewPr>
  <p:notesTextViewPr>
    <p:cViewPr>
      <p:scale>
        <a:sx n="1" d="1"/>
        <a:sy n="1" d="1"/>
      </p:scale>
      <p:origin x="0" y="0"/>
    </p:cViewPr>
  </p:notesTextViewPr>
  <p:notesViewPr>
    <p:cSldViewPr snapToGrid="0">
      <p:cViewPr varScale="1">
        <p:scale>
          <a:sx n="41" d="100"/>
          <a:sy n="41" d="100"/>
        </p:scale>
        <p:origin x="2520" y="5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8509F-702D-43BB-A334-E1A7051D886F}" type="datetimeFigureOut">
              <a:rPr lang="zh-CN" altLang="en-US" smtClean="0"/>
              <a:t>2019/2/9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2ACB5-E470-4DC1-8E02-B7AF2A842C60}" type="slidenum">
              <a:rPr lang="zh-CN" altLang="en-US" smtClean="0"/>
              <a:t>‹#›</a:t>
            </a:fld>
            <a:endParaRPr lang="zh-CN" altLang="en-US"/>
          </a:p>
        </p:txBody>
      </p:sp>
    </p:spTree>
    <p:extLst>
      <p:ext uri="{BB962C8B-B14F-4D97-AF65-F5344CB8AC3E}">
        <p14:creationId xmlns:p14="http://schemas.microsoft.com/office/powerpoint/2010/main" val="2985313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172ACB5-E470-4DC1-8E02-B7AF2A842C60}" type="slidenum">
              <a:rPr lang="zh-CN" altLang="en-US" smtClean="0"/>
              <a:t>1</a:t>
            </a:fld>
            <a:endParaRPr lang="zh-CN" altLang="en-US"/>
          </a:p>
        </p:txBody>
      </p:sp>
    </p:spTree>
    <p:extLst>
      <p:ext uri="{BB962C8B-B14F-4D97-AF65-F5344CB8AC3E}">
        <p14:creationId xmlns:p14="http://schemas.microsoft.com/office/powerpoint/2010/main" val="120834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66306F1-6805-4C65-9130-58D31BD5C8F4}" type="slidenum">
              <a:rPr lang="zh-CN" altLang="en-US" smtClean="0"/>
              <a:t>11</a:t>
            </a:fld>
            <a:endParaRPr lang="zh-CN" altLang="en-US"/>
          </a:p>
        </p:txBody>
      </p:sp>
    </p:spTree>
    <p:extLst>
      <p:ext uri="{BB962C8B-B14F-4D97-AF65-F5344CB8AC3E}">
        <p14:creationId xmlns:p14="http://schemas.microsoft.com/office/powerpoint/2010/main" val="187283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2019/2/9</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2019/2/9</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2019/2/9</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9_Custom Layout">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0" y="-1"/>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wrap="square">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69818"/>
            <a:ext cx="10515600" cy="720870"/>
          </a:xfrm>
        </p:spPr>
        <p:txBody>
          <a:bodyPr/>
          <a:lstStyle>
            <a:lvl1pPr algn="ctr">
              <a:defRPr/>
            </a:lvl1pPr>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2019/2/9</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2019/2/9</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2019/2/9</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2019/2/9</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2019/2/9</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2019/2/9</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
        <p:nvSpPr>
          <p:cNvPr id="6" name="Title Placeholder 1">
            <a:extLst>
              <a:ext uri="{FF2B5EF4-FFF2-40B4-BE49-F238E27FC236}">
                <a16:creationId xmlns:a16="http://schemas.microsoft.com/office/drawing/2014/main" id="{38ABA0BB-7C84-414E-8474-A70B3A90FE0D}"/>
              </a:ext>
            </a:extLst>
          </p:cNvPr>
          <p:cNvSpPr>
            <a:spLocks noGrp="1"/>
          </p:cNvSpPr>
          <p:nvPr>
            <p:ph type="title"/>
          </p:nvPr>
        </p:nvSpPr>
        <p:spPr>
          <a:xfrm>
            <a:off x="831850" y="8223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8" name="Content Placeholder 2">
            <a:extLst>
              <a:ext uri="{FF2B5EF4-FFF2-40B4-BE49-F238E27FC236}">
                <a16:creationId xmlns:a16="http://schemas.microsoft.com/office/drawing/2014/main" id="{C5F10D15-5A3E-44FA-BB05-FF4AB6B1F3AB}"/>
              </a:ext>
            </a:extLst>
          </p:cNvPr>
          <p:cNvSpPr>
            <a:spLocks noGrp="1"/>
          </p:cNvSpPr>
          <p:nvPr>
            <p:ph idx="1"/>
          </p:nvPr>
        </p:nvSpPr>
        <p:spPr>
          <a:xfrm>
            <a:off x="841131" y="2370137"/>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2019/2/9</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0EB08534-60AB-46A8-A955-9948CF1BAD0E}" type="datetimeFigureOut">
              <a:rPr lang="zh-CN" altLang="en-US" smtClean="0"/>
              <a:t>2019/2/9</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18643169-A2C3-499F-A46B-936C3370F30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直角三角形 6"/>
          <p:cNvSpPr/>
          <p:nvPr userDrawn="1"/>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p:cNvSpPr/>
          <p:nvPr userDrawn="1"/>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userDrawn="1"/>
        </p:nvSpPr>
        <p:spPr>
          <a:xfrm>
            <a:off x="3964305" y="2352675"/>
            <a:ext cx="4730115" cy="1476375"/>
          </a:xfrm>
          <a:prstGeom prst="rect">
            <a:avLst/>
          </a:prstGeom>
          <a:noFill/>
        </p:spPr>
        <p:txBody>
          <a:bodyPr wrap="square" rtlCol="0" anchor="t">
            <a:spAutoFit/>
          </a:bodyPr>
          <a:lstStyle/>
          <a:p>
            <a:r>
              <a:rPr lang="zh-CN" altLang="en-US">
                <a:solidFill>
                  <a:schemeClr val="tx1">
                    <a:lumMod val="75000"/>
                    <a:lumOff val="25000"/>
                    <a:alpha val="0"/>
                  </a:schemeClr>
                </a:solidFill>
                <a:latin typeface="宋体" panose="02010600030101010101" pitchFamily="2" charset="-122"/>
                <a:ea typeface="宋体" panose="02010600030101010101" pitchFamily="2" charset="-122"/>
                <a:sym typeface="+mn-ea"/>
              </a:rPr>
              <a:t>感谢您下载包图网平台上提供的</a:t>
            </a:r>
            <a:r>
              <a:rPr lang="en-US" altLang="zh-CN">
                <a:solidFill>
                  <a:schemeClr val="tx1">
                    <a:lumMod val="75000"/>
                    <a:lumOff val="25000"/>
                    <a:alpha val="0"/>
                  </a:schemeClr>
                </a:solidFill>
                <a:latin typeface="宋体" panose="02010600030101010101" pitchFamily="2" charset="-122"/>
                <a:ea typeface="宋体" panose="02010600030101010101" pitchFamily="2" charset="-122"/>
                <a:sym typeface="+mn-ea"/>
              </a:rPr>
              <a:t>PPT</a:t>
            </a:r>
            <a:r>
              <a:rPr lang="zh-CN" altLang="en-US">
                <a:solidFill>
                  <a:schemeClr val="tx1">
                    <a:lumMod val="75000"/>
                    <a:lumOff val="25000"/>
                    <a:alpha val="0"/>
                  </a:schemeClr>
                </a:solidFill>
                <a:latin typeface="宋体" panose="02010600030101010101" pitchFamily="2" charset="-122"/>
                <a:ea typeface="宋体" panose="02010600030101010101" pitchFamily="2" charset="-122"/>
                <a:sym typeface="+mn-ea"/>
              </a:rPr>
              <a:t>作品，</a:t>
            </a:r>
          </a:p>
          <a:p>
            <a:r>
              <a:rPr lang="zh-CN" altLang="en-US">
                <a:solidFill>
                  <a:schemeClr val="tx1">
                    <a:lumMod val="75000"/>
                    <a:lumOff val="25000"/>
                    <a:alpha val="0"/>
                  </a:schemeClr>
                </a:solidFill>
                <a:latin typeface="宋体" panose="02010600030101010101" pitchFamily="2" charset="-122"/>
                <a:ea typeface="宋体" panose="02010600030101010101" pitchFamily="2" charset="-122"/>
                <a:sym typeface="+mn-ea"/>
              </a:rPr>
              <a:t>为了您和包图网以及原创作者的利益，请</a:t>
            </a:r>
          </a:p>
          <a:p>
            <a:r>
              <a:rPr lang="zh-CN" altLang="en-US">
                <a:solidFill>
                  <a:schemeClr val="tx1">
                    <a:lumMod val="75000"/>
                    <a:lumOff val="25000"/>
                    <a:alpha val="0"/>
                  </a:schemeClr>
                </a:solidFill>
                <a:latin typeface="宋体" panose="02010600030101010101" pitchFamily="2" charset="-122"/>
                <a:ea typeface="宋体" panose="02010600030101010101" pitchFamily="2" charset="-122"/>
                <a:sym typeface="+mn-ea"/>
              </a:rPr>
              <a:t>勿复制、传播、销售，否则将承担法律责</a:t>
            </a:r>
          </a:p>
          <a:p>
            <a:r>
              <a:rPr lang="zh-CN" altLang="en-US">
                <a:solidFill>
                  <a:schemeClr val="tx1">
                    <a:lumMod val="75000"/>
                    <a:lumOff val="25000"/>
                    <a:alpha val="0"/>
                  </a:schemeClr>
                </a:solidFill>
                <a:latin typeface="宋体" panose="02010600030101010101" pitchFamily="2" charset="-122"/>
                <a:ea typeface="宋体" panose="02010600030101010101" pitchFamily="2" charset="-122"/>
                <a:sym typeface="+mn-ea"/>
              </a:rPr>
              <a:t>任！包图网将对作品进行维权，按照传播</a:t>
            </a:r>
          </a:p>
          <a:p>
            <a:r>
              <a:rPr lang="zh-CN" altLang="en-US">
                <a:solidFill>
                  <a:schemeClr val="tx1">
                    <a:lumMod val="75000"/>
                    <a:lumOff val="25000"/>
                    <a:alpha val="0"/>
                  </a:schemeClr>
                </a:solidFill>
                <a:latin typeface="宋体" panose="02010600030101010101" pitchFamily="2" charset="-122"/>
                <a:ea typeface="宋体" panose="02010600030101010101" pitchFamily="2" charset="-122"/>
                <a:sym typeface="+mn-ea"/>
              </a:rPr>
              <a:t>下载次数进行十倍的索取赔偿！</a:t>
            </a:r>
          </a:p>
        </p:txBody>
      </p:sp>
      <p:sp>
        <p:nvSpPr>
          <p:cNvPr id="5" name="矩形 4">
            <a:extLst>
              <a:ext uri="{FF2B5EF4-FFF2-40B4-BE49-F238E27FC236}">
                <a16:creationId xmlns:a16="http://schemas.microsoft.com/office/drawing/2014/main" id="{5B342A52-45CB-4FBC-8A4F-3C27448C375A}"/>
              </a:ext>
            </a:extLst>
          </p:cNvPr>
          <p:cNvSpPr/>
          <p:nvPr userDrawn="1"/>
        </p:nvSpPr>
        <p:spPr>
          <a:xfrm>
            <a:off x="648335" y="535940"/>
            <a:ext cx="10882630" cy="573913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www.lydsy.com/JudgeOnline/problem.php?id=1898"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64845" y="1097915"/>
            <a:ext cx="10860405" cy="460502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2924810" y="-3175"/>
            <a:ext cx="0" cy="1344295"/>
          </a:xfrm>
          <a:prstGeom prst="line">
            <a:avLst/>
          </a:prstGeom>
          <a:ln w="28575">
            <a:solidFill>
              <a:schemeClr val="bg1">
                <a:lumMod val="65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9203690" y="-3175"/>
            <a:ext cx="0" cy="1344295"/>
          </a:xfrm>
          <a:prstGeom prst="line">
            <a:avLst/>
          </a:prstGeom>
          <a:ln w="28575">
            <a:solidFill>
              <a:schemeClr val="bg1">
                <a:lumMod val="65000"/>
                <a:alpha val="68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818765" y="1263650"/>
            <a:ext cx="211455" cy="200025"/>
          </a:xfrm>
          <a:prstGeom prst="ellips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097645" y="1263650"/>
            <a:ext cx="211455" cy="200025"/>
          </a:xfrm>
          <a:prstGeom prst="ellipse">
            <a:avLst/>
          </a:prstGeom>
          <a:solidFill>
            <a:srgbClr val="FBD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undefined (3)"/>
          <p:cNvPicPr>
            <a:picLocks noChangeAspect="1"/>
          </p:cNvPicPr>
          <p:nvPr/>
        </p:nvPicPr>
        <p:blipFill>
          <a:blip r:embed="rId3"/>
          <a:srcRect l="26098" r="25947"/>
          <a:stretch>
            <a:fillRect/>
          </a:stretch>
        </p:blipFill>
        <p:spPr>
          <a:xfrm>
            <a:off x="10968355" y="5702935"/>
            <a:ext cx="1028065" cy="1027430"/>
          </a:xfrm>
          <a:prstGeom prst="rect">
            <a:avLst/>
          </a:prstGeom>
        </p:spPr>
      </p:pic>
      <p:sp>
        <p:nvSpPr>
          <p:cNvPr id="19" name="等腰三角形 18"/>
          <p:cNvSpPr/>
          <p:nvPr/>
        </p:nvSpPr>
        <p:spPr>
          <a:xfrm rot="5040000">
            <a:off x="475615" y="-59055"/>
            <a:ext cx="949325" cy="1239520"/>
          </a:xfrm>
          <a:prstGeom prst="triangle">
            <a:avLst>
              <a:gd name="adj" fmla="val 5232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0868660" y="118745"/>
            <a:ext cx="767080" cy="789940"/>
          </a:xfrm>
          <a:prstGeom prst="ellipse">
            <a:avLst/>
          </a:prstGeom>
          <a:noFill/>
          <a:ln w="1206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棱台 20"/>
          <p:cNvSpPr/>
          <p:nvPr/>
        </p:nvSpPr>
        <p:spPr>
          <a:xfrm rot="20880000">
            <a:off x="10083800" y="6059170"/>
            <a:ext cx="1697355" cy="500380"/>
          </a:xfrm>
          <a:prstGeom prst="bevel">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555705">
            <a:off x="7518060" y="136915"/>
            <a:ext cx="377180" cy="477672"/>
          </a:xfrm>
          <a:prstGeom prst="triangle">
            <a:avLst/>
          </a:prstGeom>
          <a:no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10610">
            <a:off x="7692238" y="430144"/>
            <a:ext cx="377180" cy="477672"/>
          </a:xfrm>
          <a:prstGeom prst="triangle">
            <a:avLst>
              <a:gd name="adj" fmla="val 100000"/>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143250" y="5989955"/>
            <a:ext cx="6060440" cy="306705"/>
            <a:chOff x="4787" y="-177"/>
            <a:chExt cx="9544" cy="483"/>
          </a:xfrm>
        </p:grpSpPr>
        <p:sp>
          <p:nvSpPr>
            <p:cNvPr id="25" name="圆角矩形 24"/>
            <p:cNvSpPr/>
            <p:nvPr/>
          </p:nvSpPr>
          <p:spPr>
            <a:xfrm>
              <a:off x="4787" y="-177"/>
              <a:ext cx="9544" cy="442"/>
            </a:xfrm>
            <a:prstGeom prst="round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endParaRPr>
            </a:p>
          </p:txBody>
        </p:sp>
        <p:sp>
          <p:nvSpPr>
            <p:cNvPr id="26" name="文本框 25"/>
            <p:cNvSpPr txBox="1"/>
            <p:nvPr/>
          </p:nvSpPr>
          <p:spPr>
            <a:xfrm>
              <a:off x="4987" y="-177"/>
              <a:ext cx="8846" cy="483"/>
            </a:xfrm>
            <a:prstGeom prst="rect">
              <a:avLst/>
            </a:prstGeom>
            <a:noFill/>
          </p:spPr>
          <p:txBody>
            <a:bodyPr wrap="square" rtlCol="0">
              <a:spAutoFit/>
            </a:bodyPr>
            <a:lstStyle/>
            <a:p>
              <a:pPr algn="dist"/>
              <a:endParaRPr lang="en-US" altLang="zh-CN" sz="1400">
                <a:latin typeface="站酷快乐体2016修订版" panose="02010600030101010101" charset="-122"/>
                <a:ea typeface="站酷快乐体2016修订版" panose="02010600030101010101" charset="-122"/>
              </a:endParaRPr>
            </a:p>
          </p:txBody>
        </p:sp>
      </p:grpSp>
      <p:sp>
        <p:nvSpPr>
          <p:cNvPr id="27" name="椭圆 26"/>
          <p:cNvSpPr/>
          <p:nvPr/>
        </p:nvSpPr>
        <p:spPr>
          <a:xfrm>
            <a:off x="9778365" y="4144010"/>
            <a:ext cx="1569085" cy="1558925"/>
          </a:xfrm>
          <a:prstGeom prst="ellipse">
            <a:avLst/>
          </a:prstGeom>
          <a:pattFill prst="pct5">
            <a:fgClr>
              <a:srgbClr val="B5DFF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2700000">
            <a:off x="4080510" y="1242695"/>
            <a:ext cx="4081145" cy="3980815"/>
          </a:xfrm>
          <a:prstGeom prst="rect">
            <a:avLst/>
          </a:prstGeom>
          <a:solidFill>
            <a:schemeClr val="bg1"/>
          </a:solidFill>
          <a:ln>
            <a:noFill/>
          </a:ln>
          <a:effectLst>
            <a:outerShdw blurRad="63500" dir="78000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4051617" y="2611120"/>
            <a:ext cx="4243705" cy="1200329"/>
          </a:xfrm>
          <a:prstGeom prst="rect">
            <a:avLst/>
          </a:prstGeom>
          <a:noFill/>
        </p:spPr>
        <p:txBody>
          <a:bodyPr wrap="square" rtlCol="0">
            <a:spAutoFit/>
          </a:bodyPr>
          <a:lstStyle/>
          <a:p>
            <a:pPr algn="dist"/>
            <a:r>
              <a:rPr lang="zh-CN" altLang="en-US" sz="7200">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rPr>
              <a:t>简单算法</a:t>
            </a:r>
            <a:endParaRPr lang="en-US" altLang="zh-CN" sz="7200">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endParaRPr>
          </a:p>
        </p:txBody>
      </p:sp>
      <p:sp>
        <p:nvSpPr>
          <p:cNvPr id="30" name="文本框 29"/>
          <p:cNvSpPr txBox="1"/>
          <p:nvPr/>
        </p:nvSpPr>
        <p:spPr>
          <a:xfrm>
            <a:off x="4999671" y="4613739"/>
            <a:ext cx="2347595" cy="368300"/>
          </a:xfrm>
          <a:prstGeom prst="rect">
            <a:avLst/>
          </a:prstGeom>
          <a:noFill/>
        </p:spPr>
        <p:txBody>
          <a:bodyPr wrap="square" rtlCol="0">
            <a:spAutoFit/>
          </a:bodyPr>
          <a:lstStyle/>
          <a:p>
            <a:pPr algn="ctr"/>
            <a:r>
              <a:rPr lang="zh-CN" altLang="en-US">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rPr>
              <a:t>杨卓毅</a:t>
            </a:r>
            <a:endParaRPr lang="en-US" altLang="zh-CN">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endParaRPr>
          </a:p>
        </p:txBody>
      </p:sp>
      <p:sp>
        <p:nvSpPr>
          <p:cNvPr id="31" name="文本框 30"/>
          <p:cNvSpPr txBox="1"/>
          <p:nvPr/>
        </p:nvSpPr>
        <p:spPr>
          <a:xfrm>
            <a:off x="4398325" y="5057031"/>
            <a:ext cx="3550285" cy="307777"/>
          </a:xfrm>
          <a:prstGeom prst="rect">
            <a:avLst/>
          </a:prstGeom>
          <a:noFill/>
        </p:spPr>
        <p:txBody>
          <a:bodyPr wrap="square" rtlCol="0">
            <a:spAutoFit/>
          </a:bodyPr>
          <a:lstStyle/>
          <a:p>
            <a:pPr algn="ctr"/>
            <a:r>
              <a:rPr lang="en-US" altLang="zh-CN" sz="1400">
                <a:latin typeface="新宋体" panose="02010609030101010101" pitchFamily="49" charset="-122"/>
                <a:ea typeface="新宋体" panose="02010609030101010101" pitchFamily="49" charset="-122"/>
              </a:rPr>
              <a:t>515221650@qq.com</a:t>
            </a:r>
          </a:p>
        </p:txBody>
      </p:sp>
      <p:sp>
        <p:nvSpPr>
          <p:cNvPr id="32" name="Freeform 46"/>
          <p:cNvSpPr>
            <a:spLocks noChangeAspect="1"/>
          </p:cNvSpPr>
          <p:nvPr/>
        </p:nvSpPr>
        <p:spPr bwMode="auto">
          <a:xfrm>
            <a:off x="460035" y="5502475"/>
            <a:ext cx="1223750" cy="1182504"/>
          </a:xfrm>
          <a:custGeom>
            <a:avLst/>
            <a:gdLst>
              <a:gd name="T0" fmla="*/ 71 w 197"/>
              <a:gd name="T1" fmla="*/ 88 h 190"/>
              <a:gd name="T2" fmla="*/ 68 w 197"/>
              <a:gd name="T3" fmla="*/ 58 h 190"/>
              <a:gd name="T4" fmla="*/ 74 w 197"/>
              <a:gd name="T5" fmla="*/ 46 h 190"/>
              <a:gd name="T6" fmla="*/ 81 w 197"/>
              <a:gd name="T7" fmla="*/ 45 h 190"/>
              <a:gd name="T8" fmla="*/ 80 w 197"/>
              <a:gd name="T9" fmla="*/ 51 h 190"/>
              <a:gd name="T10" fmla="*/ 83 w 197"/>
              <a:gd name="T11" fmla="*/ 90 h 190"/>
              <a:gd name="T12" fmla="*/ 115 w 197"/>
              <a:gd name="T13" fmla="*/ 93 h 190"/>
              <a:gd name="T14" fmla="*/ 127 w 197"/>
              <a:gd name="T15" fmla="*/ 64 h 190"/>
              <a:gd name="T16" fmla="*/ 104 w 197"/>
              <a:gd name="T17" fmla="*/ 42 h 190"/>
              <a:gd name="T18" fmla="*/ 97 w 197"/>
              <a:gd name="T19" fmla="*/ 37 h 190"/>
              <a:gd name="T20" fmla="*/ 105 w 197"/>
              <a:gd name="T21" fmla="*/ 35 h 190"/>
              <a:gd name="T22" fmla="*/ 131 w 197"/>
              <a:gd name="T23" fmla="*/ 84 h 190"/>
              <a:gd name="T24" fmla="*/ 134 w 197"/>
              <a:gd name="T25" fmla="*/ 91 h 190"/>
              <a:gd name="T26" fmla="*/ 158 w 197"/>
              <a:gd name="T27" fmla="*/ 117 h 190"/>
              <a:gd name="T28" fmla="*/ 159 w 197"/>
              <a:gd name="T29" fmla="*/ 121 h 190"/>
              <a:gd name="T30" fmla="*/ 157 w 197"/>
              <a:gd name="T31" fmla="*/ 125 h 190"/>
              <a:gd name="T32" fmla="*/ 153 w 197"/>
              <a:gd name="T33" fmla="*/ 124 h 190"/>
              <a:gd name="T34" fmla="*/ 151 w 197"/>
              <a:gd name="T35" fmla="*/ 120 h 190"/>
              <a:gd name="T36" fmla="*/ 128 w 197"/>
              <a:gd name="T37" fmla="*/ 96 h 190"/>
              <a:gd name="T38" fmla="*/ 122 w 197"/>
              <a:gd name="T39" fmla="*/ 97 h 190"/>
              <a:gd name="T40" fmla="*/ 79 w 197"/>
              <a:gd name="T41" fmla="*/ 97 h 190"/>
              <a:gd name="T42" fmla="*/ 73 w 197"/>
              <a:gd name="T43" fmla="*/ 96 h 190"/>
              <a:gd name="T44" fmla="*/ 43 w 197"/>
              <a:gd name="T45" fmla="*/ 144 h 190"/>
              <a:gd name="T46" fmla="*/ 46 w 197"/>
              <a:gd name="T47" fmla="*/ 150 h 190"/>
              <a:gd name="T48" fmla="*/ 177 w 197"/>
              <a:gd name="T49" fmla="*/ 115 h 190"/>
              <a:gd name="T50" fmla="*/ 111 w 197"/>
              <a:gd name="T51" fmla="*/ 12 h 190"/>
              <a:gd name="T52" fmla="*/ 22 w 197"/>
              <a:gd name="T53" fmla="*/ 74 h 190"/>
              <a:gd name="T54" fmla="*/ 24 w 197"/>
              <a:gd name="T55" fmla="*/ 116 h 190"/>
              <a:gd name="T56" fmla="*/ 23 w 197"/>
              <a:gd name="T57" fmla="*/ 122 h 190"/>
              <a:gd name="T58" fmla="*/ 17 w 197"/>
              <a:gd name="T59" fmla="*/ 119 h 190"/>
              <a:gd name="T60" fmla="*/ 92 w 197"/>
              <a:gd name="T61" fmla="*/ 4 h 190"/>
              <a:gd name="T62" fmla="*/ 186 w 197"/>
              <a:gd name="T63" fmla="*/ 75 h 190"/>
              <a:gd name="T64" fmla="*/ 102 w 197"/>
              <a:gd name="T65" fmla="*/ 178 h 190"/>
              <a:gd name="T66" fmla="*/ 40 w 197"/>
              <a:gd name="T67" fmla="*/ 154 h 190"/>
              <a:gd name="T68" fmla="*/ 36 w 197"/>
              <a:gd name="T69" fmla="*/ 144 h 190"/>
              <a:gd name="T70" fmla="*/ 68 w 197"/>
              <a:gd name="T71" fmla="*/ 91 h 190"/>
              <a:gd name="T72" fmla="*/ 70 w 197"/>
              <a:gd name="T73" fmla="*/ 89 h 190"/>
              <a:gd name="T74" fmla="*/ 71 w 197"/>
              <a:gd name="T75" fmla="*/ 8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7" h="190">
                <a:moveTo>
                  <a:pt x="71" y="88"/>
                </a:moveTo>
                <a:cubicBezTo>
                  <a:pt x="66" y="79"/>
                  <a:pt x="64" y="68"/>
                  <a:pt x="68" y="58"/>
                </a:cubicBezTo>
                <a:cubicBezTo>
                  <a:pt x="69" y="54"/>
                  <a:pt x="72" y="50"/>
                  <a:pt x="74" y="46"/>
                </a:cubicBezTo>
                <a:cubicBezTo>
                  <a:pt x="76" y="44"/>
                  <a:pt x="78" y="42"/>
                  <a:pt x="81" y="45"/>
                </a:cubicBezTo>
                <a:cubicBezTo>
                  <a:pt x="83" y="47"/>
                  <a:pt x="81" y="49"/>
                  <a:pt x="80" y="51"/>
                </a:cubicBezTo>
                <a:cubicBezTo>
                  <a:pt x="70" y="64"/>
                  <a:pt x="71" y="81"/>
                  <a:pt x="83" y="90"/>
                </a:cubicBezTo>
                <a:cubicBezTo>
                  <a:pt x="92" y="98"/>
                  <a:pt x="104" y="99"/>
                  <a:pt x="115" y="93"/>
                </a:cubicBezTo>
                <a:cubicBezTo>
                  <a:pt x="125" y="87"/>
                  <a:pt x="130" y="75"/>
                  <a:pt x="127" y="64"/>
                </a:cubicBezTo>
                <a:cubicBezTo>
                  <a:pt x="125" y="52"/>
                  <a:pt x="116" y="44"/>
                  <a:pt x="104" y="42"/>
                </a:cubicBezTo>
                <a:cubicBezTo>
                  <a:pt x="101" y="41"/>
                  <a:pt x="96" y="42"/>
                  <a:pt x="97" y="37"/>
                </a:cubicBezTo>
                <a:cubicBezTo>
                  <a:pt x="98" y="33"/>
                  <a:pt x="102" y="34"/>
                  <a:pt x="105" y="35"/>
                </a:cubicBezTo>
                <a:cubicBezTo>
                  <a:pt x="129" y="38"/>
                  <a:pt x="142" y="63"/>
                  <a:pt x="131" y="84"/>
                </a:cubicBezTo>
                <a:cubicBezTo>
                  <a:pt x="130" y="88"/>
                  <a:pt x="131" y="89"/>
                  <a:pt x="134" y="91"/>
                </a:cubicBezTo>
                <a:cubicBezTo>
                  <a:pt x="144" y="97"/>
                  <a:pt x="152" y="106"/>
                  <a:pt x="158" y="117"/>
                </a:cubicBezTo>
                <a:cubicBezTo>
                  <a:pt x="158" y="118"/>
                  <a:pt x="159" y="119"/>
                  <a:pt x="159" y="121"/>
                </a:cubicBezTo>
                <a:cubicBezTo>
                  <a:pt x="159" y="122"/>
                  <a:pt x="158" y="124"/>
                  <a:pt x="157" y="125"/>
                </a:cubicBezTo>
                <a:cubicBezTo>
                  <a:pt x="156" y="125"/>
                  <a:pt x="154" y="124"/>
                  <a:pt x="153" y="124"/>
                </a:cubicBezTo>
                <a:cubicBezTo>
                  <a:pt x="152" y="123"/>
                  <a:pt x="152" y="121"/>
                  <a:pt x="151" y="120"/>
                </a:cubicBezTo>
                <a:cubicBezTo>
                  <a:pt x="146" y="110"/>
                  <a:pt x="138" y="102"/>
                  <a:pt x="128" y="96"/>
                </a:cubicBezTo>
                <a:cubicBezTo>
                  <a:pt x="126" y="95"/>
                  <a:pt x="124" y="95"/>
                  <a:pt x="122" y="97"/>
                </a:cubicBezTo>
                <a:cubicBezTo>
                  <a:pt x="108" y="107"/>
                  <a:pt x="93" y="106"/>
                  <a:pt x="79" y="97"/>
                </a:cubicBezTo>
                <a:cubicBezTo>
                  <a:pt x="77" y="96"/>
                  <a:pt x="75" y="95"/>
                  <a:pt x="73" y="96"/>
                </a:cubicBezTo>
                <a:cubicBezTo>
                  <a:pt x="55" y="107"/>
                  <a:pt x="45" y="123"/>
                  <a:pt x="43" y="144"/>
                </a:cubicBezTo>
                <a:cubicBezTo>
                  <a:pt x="43" y="146"/>
                  <a:pt x="45" y="148"/>
                  <a:pt x="46" y="150"/>
                </a:cubicBezTo>
                <a:cubicBezTo>
                  <a:pt x="88" y="190"/>
                  <a:pt x="160" y="170"/>
                  <a:pt x="177" y="115"/>
                </a:cubicBezTo>
                <a:cubicBezTo>
                  <a:pt x="191" y="67"/>
                  <a:pt x="161" y="19"/>
                  <a:pt x="111" y="12"/>
                </a:cubicBezTo>
                <a:cubicBezTo>
                  <a:pt x="71" y="5"/>
                  <a:pt x="31" y="33"/>
                  <a:pt x="22" y="74"/>
                </a:cubicBezTo>
                <a:cubicBezTo>
                  <a:pt x="19" y="88"/>
                  <a:pt x="20" y="102"/>
                  <a:pt x="24" y="116"/>
                </a:cubicBezTo>
                <a:cubicBezTo>
                  <a:pt x="25" y="119"/>
                  <a:pt x="26" y="121"/>
                  <a:pt x="23" y="122"/>
                </a:cubicBezTo>
                <a:cubicBezTo>
                  <a:pt x="20" y="124"/>
                  <a:pt x="18" y="121"/>
                  <a:pt x="17" y="119"/>
                </a:cubicBezTo>
                <a:cubicBezTo>
                  <a:pt x="0" y="64"/>
                  <a:pt x="37" y="9"/>
                  <a:pt x="92" y="4"/>
                </a:cubicBezTo>
                <a:cubicBezTo>
                  <a:pt x="139" y="0"/>
                  <a:pt x="177" y="30"/>
                  <a:pt x="186" y="75"/>
                </a:cubicBezTo>
                <a:cubicBezTo>
                  <a:pt x="197" y="128"/>
                  <a:pt x="155" y="178"/>
                  <a:pt x="102" y="178"/>
                </a:cubicBezTo>
                <a:cubicBezTo>
                  <a:pt x="78" y="178"/>
                  <a:pt x="57" y="170"/>
                  <a:pt x="40" y="154"/>
                </a:cubicBezTo>
                <a:cubicBezTo>
                  <a:pt x="37" y="151"/>
                  <a:pt x="36" y="148"/>
                  <a:pt x="36" y="144"/>
                </a:cubicBezTo>
                <a:cubicBezTo>
                  <a:pt x="37" y="121"/>
                  <a:pt x="48" y="103"/>
                  <a:pt x="68" y="91"/>
                </a:cubicBezTo>
                <a:cubicBezTo>
                  <a:pt x="69" y="90"/>
                  <a:pt x="69" y="90"/>
                  <a:pt x="70" y="89"/>
                </a:cubicBezTo>
                <a:cubicBezTo>
                  <a:pt x="70" y="89"/>
                  <a:pt x="70" y="89"/>
                  <a:pt x="71" y="88"/>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000" fill="hold">
                                          <p:stCondLst>
                                            <p:cond delay="0"/>
                                          </p:stCondLst>
                                        </p:cTn>
                                        <p:tgtEl>
                                          <p:spTgt spid="11"/>
                                        </p:tgtEl>
                                        <p:attrNameLst>
                                          <p:attrName>style.visibility</p:attrName>
                                        </p:attrNameLst>
                                      </p:cBhvr>
                                      <p:to>
                                        <p:strVal val="visible"/>
                                      </p:to>
                                    </p:set>
                                    <p:animEffect transition="in" filter="barn(inVertical)">
                                      <p:cBhvr>
                                        <p:cTn id="7" dur="1000"/>
                                        <p:tgtEl>
                                          <p:spTgt spid="11"/>
                                        </p:tgtEl>
                                      </p:cBhvr>
                                    </p:animEffect>
                                  </p:childTnLst>
                                </p:cTn>
                              </p:par>
                              <p:par>
                                <p:cTn id="8" presetID="16" presetClass="entr" presetSubtype="21" fill="hold" grpId="0" nodeType="withEffect">
                                  <p:stCondLst>
                                    <p:cond delay="0"/>
                                  </p:stCondLst>
                                  <p:childTnLst>
                                    <p:set>
                                      <p:cBhvr>
                                        <p:cTn id="9" dur="1000" fill="hold">
                                          <p:stCondLst>
                                            <p:cond delay="0"/>
                                          </p:stCondLst>
                                        </p:cTn>
                                        <p:tgtEl>
                                          <p:spTgt spid="15"/>
                                        </p:tgtEl>
                                        <p:attrNameLst>
                                          <p:attrName>style.visibility</p:attrName>
                                        </p:attrNameLst>
                                      </p:cBhvr>
                                      <p:to>
                                        <p:strVal val="visible"/>
                                      </p:to>
                                    </p:set>
                                    <p:animEffect transition="in" filter="barn(inVertical)">
                                      <p:cBhvr>
                                        <p:cTn id="10" dur="1000"/>
                                        <p:tgtEl>
                                          <p:spTgt spid="15"/>
                                        </p:tgtEl>
                                      </p:cBhvr>
                                    </p:animEffect>
                                  </p:childTnLst>
                                </p:cTn>
                              </p:par>
                              <p:par>
                                <p:cTn id="11" presetID="16" presetClass="entr" presetSubtype="21" fill="hold" nodeType="withEffect">
                                  <p:stCondLst>
                                    <p:cond delay="0"/>
                                  </p:stCondLst>
                                  <p:childTnLst>
                                    <p:set>
                                      <p:cBhvr>
                                        <p:cTn id="12" dur="1000" fill="hold">
                                          <p:stCondLst>
                                            <p:cond delay="0"/>
                                          </p:stCondLst>
                                        </p:cTn>
                                        <p:tgtEl>
                                          <p:spTgt spid="14"/>
                                        </p:tgtEl>
                                        <p:attrNameLst>
                                          <p:attrName>style.visibility</p:attrName>
                                        </p:attrNameLst>
                                      </p:cBhvr>
                                      <p:to>
                                        <p:strVal val="visible"/>
                                      </p:to>
                                    </p:set>
                                    <p:animEffect transition="in" filter="barn(inVertical)">
                                      <p:cBhvr>
                                        <p:cTn id="13" dur="1000"/>
                                        <p:tgtEl>
                                          <p:spTgt spid="14"/>
                                        </p:tgtEl>
                                      </p:cBhvr>
                                    </p:animEffect>
                                  </p:childTnLst>
                                </p:cTn>
                              </p:par>
                              <p:par>
                                <p:cTn id="14" presetID="16" presetClass="entr" presetSubtype="21" fill="hold" grpId="0" nodeType="withEffect">
                                  <p:stCondLst>
                                    <p:cond delay="0"/>
                                  </p:stCondLst>
                                  <p:childTnLst>
                                    <p:set>
                                      <p:cBhvr>
                                        <p:cTn id="15" dur="1000" fill="hold">
                                          <p:stCondLst>
                                            <p:cond delay="0"/>
                                          </p:stCondLst>
                                        </p:cTn>
                                        <p:tgtEl>
                                          <p:spTgt spid="16"/>
                                        </p:tgtEl>
                                        <p:attrNameLst>
                                          <p:attrName>style.visibility</p:attrName>
                                        </p:attrNameLst>
                                      </p:cBhvr>
                                      <p:to>
                                        <p:strVal val="visible"/>
                                      </p:to>
                                    </p:set>
                                    <p:animEffect transition="in" filter="barn(inVertical)">
                                      <p:cBhvr>
                                        <p:cTn id="16" dur="1000"/>
                                        <p:tgtEl>
                                          <p:spTgt spid="16"/>
                                        </p:tgtEl>
                                      </p:cBhvr>
                                    </p:animEffect>
                                  </p:childTnLst>
                                </p:cTn>
                              </p:par>
                              <p:par>
                                <p:cTn id="17" presetID="16" presetClass="entr" presetSubtype="21" fill="hold" grpId="0" nodeType="withEffect">
                                  <p:stCondLst>
                                    <p:cond delay="0"/>
                                  </p:stCondLst>
                                  <p:childTnLst>
                                    <p:set>
                                      <p:cBhvr>
                                        <p:cTn id="18" dur="1000" fill="hold">
                                          <p:stCondLst>
                                            <p:cond delay="0"/>
                                          </p:stCondLst>
                                        </p:cTn>
                                        <p:tgtEl>
                                          <p:spTgt spid="9"/>
                                        </p:tgtEl>
                                        <p:attrNameLst>
                                          <p:attrName>style.visibility</p:attrName>
                                        </p:attrNameLst>
                                      </p:cBhvr>
                                      <p:to>
                                        <p:strVal val="visible"/>
                                      </p:to>
                                    </p:set>
                                    <p:animEffect transition="in" filter="barn(inVertical)">
                                      <p:cBhvr>
                                        <p:cTn id="19" dur="1000"/>
                                        <p:tgtEl>
                                          <p:spTgt spid="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500"/>
                            </p:stCondLst>
                            <p:childTnLst>
                              <p:par>
                                <p:cTn id="25" presetID="5" presetClass="entr" presetSubtype="1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checkerboard(across)">
                                      <p:cBhvr>
                                        <p:cTn id="27" dur="500"/>
                                        <p:tgtEl>
                                          <p:spTgt spid="24"/>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par>
                          <p:cTn id="40" fill="hold">
                            <p:stCondLst>
                              <p:cond delay="3500"/>
                            </p:stCondLst>
                            <p:childTnLst>
                              <p:par>
                                <p:cTn id="41" presetID="10" presetClass="entr" presetSubtype="0" fill="hold" grpId="1"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P spid="28" grpId="0" bldLvl="0" animBg="1"/>
      <p:bldP spid="29" grpId="0"/>
      <p:bldP spid="30" grpId="0"/>
      <p:bldP spid="3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3542" y="643813"/>
            <a:ext cx="9822057" cy="5728996"/>
          </a:xfrm>
        </p:spPr>
        <p:txBody>
          <a:bodyPr>
            <a:normAutofit/>
          </a:bodyPr>
          <a:lstStyle/>
          <a:p>
            <a:r>
              <a:rPr lang="en-US" altLang="zh-CN">
                <a:solidFill>
                  <a:schemeClr val="tx1"/>
                </a:solidFill>
              </a:rPr>
              <a:t>F[</a:t>
            </a:r>
            <a:r>
              <a:rPr lang="en-US" altLang="zh-CN" err="1">
                <a:solidFill>
                  <a:schemeClr val="tx1"/>
                </a:solidFill>
              </a:rPr>
              <a:t>i</a:t>
            </a:r>
            <a:r>
              <a:rPr lang="en-US" altLang="zh-CN">
                <a:solidFill>
                  <a:schemeClr val="tx1"/>
                </a:solidFill>
              </a:rPr>
              <a:t>][j][k]</a:t>
            </a:r>
            <a:r>
              <a:rPr lang="zh-CN" altLang="en-US">
                <a:solidFill>
                  <a:schemeClr val="tx1"/>
                </a:solidFill>
              </a:rPr>
              <a:t>表示前</a:t>
            </a:r>
            <a:r>
              <a:rPr lang="en-US" altLang="zh-CN" err="1">
                <a:solidFill>
                  <a:schemeClr val="tx1"/>
                </a:solidFill>
              </a:rPr>
              <a:t>i</a:t>
            </a:r>
            <a:r>
              <a:rPr lang="zh-CN" altLang="en-US">
                <a:solidFill>
                  <a:schemeClr val="tx1"/>
                </a:solidFill>
              </a:rPr>
              <a:t>行，有</a:t>
            </a:r>
            <a:r>
              <a:rPr lang="en-US" altLang="zh-CN">
                <a:solidFill>
                  <a:schemeClr val="tx1"/>
                </a:solidFill>
              </a:rPr>
              <a:t>j</a:t>
            </a:r>
            <a:r>
              <a:rPr lang="zh-CN" altLang="en-US">
                <a:solidFill>
                  <a:schemeClr val="tx1"/>
                </a:solidFill>
              </a:rPr>
              <a:t>列放了一个棋子，有</a:t>
            </a:r>
            <a:r>
              <a:rPr lang="en-US" altLang="zh-CN">
                <a:solidFill>
                  <a:schemeClr val="tx1"/>
                </a:solidFill>
              </a:rPr>
              <a:t>k</a:t>
            </a:r>
            <a:r>
              <a:rPr lang="zh-CN" altLang="en-US">
                <a:solidFill>
                  <a:schemeClr val="tx1"/>
                </a:solidFill>
              </a:rPr>
              <a:t>列放了两个棋子的方案数</a:t>
            </a:r>
            <a:endParaRPr lang="en-US" altLang="zh-CN">
              <a:solidFill>
                <a:schemeClr val="tx1"/>
              </a:solidFill>
            </a:endParaRPr>
          </a:p>
          <a:p>
            <a:r>
              <a:rPr lang="zh-CN" altLang="en-US">
                <a:solidFill>
                  <a:schemeClr val="tx1"/>
                </a:solidFill>
              </a:rPr>
              <a:t>枚举当前行放几个棋子</a:t>
            </a:r>
            <a:endParaRPr lang="en-US" altLang="zh-CN">
              <a:solidFill>
                <a:schemeClr val="tx1"/>
              </a:solidFill>
            </a:endParaRPr>
          </a:p>
          <a:p>
            <a:r>
              <a:rPr lang="en-US" altLang="zh-CN">
                <a:solidFill>
                  <a:schemeClr val="tx1"/>
                </a:solidFill>
              </a:rPr>
              <a:t>N^3</a:t>
            </a:r>
          </a:p>
          <a:p>
            <a:r>
              <a:rPr lang="zh-CN" altLang="en-US">
                <a:solidFill>
                  <a:schemeClr val="tx1"/>
                </a:solidFill>
              </a:rPr>
              <a:t>如果必须放两个呢？</a:t>
            </a:r>
            <a:endParaRPr lang="en-US" altLang="zh-CN">
              <a:solidFill>
                <a:schemeClr val="tx1"/>
              </a:solidFill>
            </a:endParaRPr>
          </a:p>
          <a:p>
            <a:r>
              <a:rPr lang="en-US" altLang="zh-CN">
                <a:solidFill>
                  <a:schemeClr val="tx1"/>
                </a:solidFill>
              </a:rPr>
              <a:t>N^3  or N^2</a:t>
            </a:r>
          </a:p>
          <a:p>
            <a:r>
              <a:rPr lang="en-US" altLang="zh-CN">
                <a:solidFill>
                  <a:schemeClr val="tx1"/>
                </a:solidFill>
              </a:rPr>
              <a:t>F[</a:t>
            </a:r>
            <a:r>
              <a:rPr lang="en-US" altLang="zh-CN" err="1">
                <a:solidFill>
                  <a:schemeClr val="tx1"/>
                </a:solidFill>
              </a:rPr>
              <a:t>i</a:t>
            </a:r>
            <a:r>
              <a:rPr lang="en-US" altLang="zh-CN">
                <a:solidFill>
                  <a:schemeClr val="tx1"/>
                </a:solidFill>
              </a:rPr>
              <a:t>][j] </a:t>
            </a:r>
            <a:r>
              <a:rPr lang="zh-CN" altLang="en-US">
                <a:solidFill>
                  <a:schemeClr val="tx1"/>
                </a:solidFill>
              </a:rPr>
              <a:t>表示前</a:t>
            </a:r>
            <a:r>
              <a:rPr lang="en-US" altLang="zh-CN" err="1">
                <a:solidFill>
                  <a:schemeClr val="tx1"/>
                </a:solidFill>
              </a:rPr>
              <a:t>i</a:t>
            </a:r>
            <a:r>
              <a:rPr lang="zh-CN" altLang="en-US">
                <a:solidFill>
                  <a:schemeClr val="tx1"/>
                </a:solidFill>
              </a:rPr>
              <a:t>行，有</a:t>
            </a:r>
            <a:r>
              <a:rPr lang="en-US" altLang="zh-CN">
                <a:solidFill>
                  <a:schemeClr val="tx1"/>
                </a:solidFill>
              </a:rPr>
              <a:t>j</a:t>
            </a:r>
            <a:r>
              <a:rPr lang="zh-CN" altLang="en-US">
                <a:solidFill>
                  <a:schemeClr val="tx1"/>
                </a:solidFill>
              </a:rPr>
              <a:t>列放了一个棋子的方案数</a:t>
            </a:r>
            <a:endParaRPr lang="en-US" altLang="zh-CN">
              <a:solidFill>
                <a:schemeClr val="tx1"/>
              </a:solidFill>
            </a:endParaRPr>
          </a:p>
          <a:p>
            <a:r>
              <a:rPr lang="zh-CN" altLang="en-US">
                <a:solidFill>
                  <a:schemeClr val="tx1"/>
                </a:solidFill>
              </a:rPr>
              <a:t>抑或是</a:t>
            </a:r>
            <a:r>
              <a:rPr lang="en-US" altLang="zh-CN">
                <a:solidFill>
                  <a:schemeClr val="tx1"/>
                </a:solidFill>
              </a:rPr>
              <a:t>O(N)</a:t>
            </a:r>
          </a:p>
          <a:p>
            <a:r>
              <a:rPr lang="en-US" altLang="zh-CN">
                <a:solidFill>
                  <a:schemeClr val="tx1"/>
                </a:solidFill>
              </a:rPr>
              <a:t>F[</a:t>
            </a:r>
            <a:r>
              <a:rPr lang="en-US" altLang="zh-CN" err="1">
                <a:solidFill>
                  <a:schemeClr val="tx1"/>
                </a:solidFill>
              </a:rPr>
              <a:t>i</a:t>
            </a:r>
            <a:r>
              <a:rPr lang="en-US" altLang="zh-CN">
                <a:solidFill>
                  <a:schemeClr val="tx1"/>
                </a:solidFill>
              </a:rPr>
              <a:t>]</a:t>
            </a:r>
            <a:r>
              <a:rPr lang="zh-CN" altLang="en-US">
                <a:solidFill>
                  <a:schemeClr val="tx1"/>
                </a:solidFill>
              </a:rPr>
              <a:t>表示</a:t>
            </a:r>
            <a:r>
              <a:rPr lang="en-US" altLang="zh-CN" err="1">
                <a:solidFill>
                  <a:schemeClr val="tx1"/>
                </a:solidFill>
              </a:rPr>
              <a:t>i</a:t>
            </a:r>
            <a:r>
              <a:rPr lang="zh-CN" altLang="en-US">
                <a:solidFill>
                  <a:schemeClr val="tx1"/>
                </a:solidFill>
              </a:rPr>
              <a:t>*</a:t>
            </a:r>
            <a:r>
              <a:rPr lang="en-US" altLang="zh-CN" err="1">
                <a:solidFill>
                  <a:schemeClr val="tx1"/>
                </a:solidFill>
              </a:rPr>
              <a:t>i</a:t>
            </a:r>
            <a:r>
              <a:rPr lang="zh-CN" altLang="en-US">
                <a:solidFill>
                  <a:schemeClr val="tx1"/>
                </a:solidFill>
              </a:rPr>
              <a:t>的棋盘的方案数</a:t>
            </a:r>
            <a:endParaRPr lang="en-US" altLang="zh-CN">
              <a:solidFill>
                <a:schemeClr val="tx1"/>
              </a:solidFill>
            </a:endParaRPr>
          </a:p>
          <a:p>
            <a:r>
              <a:rPr lang="zh-CN" altLang="en-US">
                <a:solidFill>
                  <a:schemeClr val="tx1"/>
                </a:solidFill>
              </a:rPr>
              <a:t>用组合数进行计数</a:t>
            </a:r>
            <a:r>
              <a:rPr lang="en-US" altLang="zh-CN" err="1">
                <a:solidFill>
                  <a:schemeClr val="tx1"/>
                </a:solidFill>
              </a:rPr>
              <a:t>dp</a:t>
            </a:r>
            <a:r>
              <a:rPr lang="zh-CN" altLang="en-US">
                <a:solidFill>
                  <a:schemeClr val="tx1"/>
                </a:solidFill>
              </a:rPr>
              <a:t>是很常见的考点</a:t>
            </a:r>
            <a:endParaRPr lang="en-US" altLang="zh-CN">
              <a:solidFill>
                <a:schemeClr val="tx1"/>
              </a:solidFill>
            </a:endParaRPr>
          </a:p>
          <a:p>
            <a:r>
              <a:rPr lang="en-US" altLang="zh-CN" err="1">
                <a:solidFill>
                  <a:schemeClr val="tx1"/>
                </a:solidFill>
              </a:rPr>
              <a:t>Noip</a:t>
            </a:r>
            <a:r>
              <a:rPr lang="en-US" altLang="zh-CN">
                <a:solidFill>
                  <a:schemeClr val="tx1"/>
                </a:solidFill>
              </a:rPr>
              <a:t> 2015 </a:t>
            </a:r>
            <a:r>
              <a:rPr lang="zh-CN" altLang="en-US">
                <a:solidFill>
                  <a:schemeClr val="tx1"/>
                </a:solidFill>
              </a:rPr>
              <a:t>子串</a:t>
            </a:r>
            <a:endParaRPr lang="en-US" altLang="zh-CN">
              <a:solidFill>
                <a:schemeClr val="tx1"/>
              </a:solidFill>
            </a:endParaRPr>
          </a:p>
          <a:p>
            <a:endParaRPr lang="zh-CN" altLang="en-US">
              <a:solidFill>
                <a:schemeClr val="tx1"/>
              </a:solidFill>
            </a:endParaRPr>
          </a:p>
        </p:txBody>
      </p:sp>
    </p:spTree>
    <p:extLst>
      <p:ext uri="{BB962C8B-B14F-4D97-AF65-F5344CB8AC3E}">
        <p14:creationId xmlns:p14="http://schemas.microsoft.com/office/powerpoint/2010/main" val="423654898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B1B2E0-F2FA-461B-9263-5E883C74A805}"/>
              </a:ext>
            </a:extLst>
          </p:cNvPr>
          <p:cNvSpPr>
            <a:spLocks noGrp="1"/>
          </p:cNvSpPr>
          <p:nvPr>
            <p:ph type="title"/>
          </p:nvPr>
        </p:nvSpPr>
        <p:spPr>
          <a:xfrm>
            <a:off x="838200" y="593725"/>
            <a:ext cx="10515600" cy="594995"/>
          </a:xfrm>
        </p:spPr>
        <p:txBody>
          <a:bodyPr>
            <a:normAutofit fontScale="90000"/>
          </a:bodyPr>
          <a:lstStyle/>
          <a:p>
            <a:pPr algn="ctr"/>
            <a:r>
              <a:rPr lang="en-US" altLang="zh-CN"/>
              <a:t>Bzoj </a:t>
            </a:r>
            <a:r>
              <a:rPr lang="en-US" altLang="zh-CN" b="1"/>
              <a:t>2523: [Ctsc2001]</a:t>
            </a:r>
            <a:r>
              <a:rPr lang="zh-CN" altLang="en-US" b="1"/>
              <a:t>聪明的学生</a:t>
            </a:r>
            <a:endParaRPr lang="zh-CN" altLang="en-US"/>
          </a:p>
        </p:txBody>
      </p:sp>
      <p:sp>
        <p:nvSpPr>
          <p:cNvPr id="3" name="内容占位符 2">
            <a:extLst>
              <a:ext uri="{FF2B5EF4-FFF2-40B4-BE49-F238E27FC236}">
                <a16:creationId xmlns:a16="http://schemas.microsoft.com/office/drawing/2014/main" id="{D1507C41-C447-4904-B2E2-74C5910872EB}"/>
              </a:ext>
            </a:extLst>
          </p:cNvPr>
          <p:cNvSpPr>
            <a:spLocks noGrp="1"/>
          </p:cNvSpPr>
          <p:nvPr>
            <p:ph idx="1"/>
          </p:nvPr>
        </p:nvSpPr>
        <p:spPr>
          <a:xfrm>
            <a:off x="702906" y="1404257"/>
            <a:ext cx="10786188" cy="4049486"/>
          </a:xfrm>
        </p:spPr>
        <p:txBody>
          <a:bodyPr>
            <a:noAutofit/>
          </a:bodyPr>
          <a:lstStyle/>
          <a:p>
            <a:pPr>
              <a:lnSpc>
                <a:spcPct val="100000"/>
              </a:lnSpc>
            </a:pPr>
            <a:r>
              <a:rPr lang="zh-CN" altLang="en-US" sz="1800"/>
              <a:t>一位教授逻辑学的教授有三名非常善于推理且精于心算的学生</a:t>
            </a:r>
            <a:r>
              <a:rPr lang="en-US" altLang="zh-CN" sz="1800"/>
              <a:t>A</a:t>
            </a:r>
            <a:r>
              <a:rPr lang="zh-CN" altLang="en-US" sz="1800"/>
              <a:t>，</a:t>
            </a:r>
            <a:r>
              <a:rPr lang="en-US" altLang="zh-CN" sz="1800"/>
              <a:t>B</a:t>
            </a:r>
            <a:r>
              <a:rPr lang="zh-CN" altLang="en-US" sz="1800"/>
              <a:t>和</a:t>
            </a:r>
            <a:r>
              <a:rPr lang="en-US" altLang="zh-CN" sz="1800"/>
              <a:t>C</a:t>
            </a:r>
            <a:r>
              <a:rPr lang="zh-CN" altLang="en-US" sz="1800"/>
              <a:t>。有一天</a:t>
            </a:r>
            <a:r>
              <a:rPr lang="en-US" altLang="zh-CN" sz="1800"/>
              <a:t>,</a:t>
            </a:r>
            <a:r>
              <a:rPr lang="zh-CN" altLang="en-US" sz="1800"/>
              <a:t>教授给他们三人出了一道题：教授在每个人脑门上贴了一张纸条并告诉他们，每个人的纸条上都写了一个正整数，且某两个数的和等于第三个。于是，每个学生都能看见贴在另外两个同学头上的整数，但却看不见自己的数。</a:t>
            </a:r>
          </a:p>
          <a:p>
            <a:pPr>
              <a:lnSpc>
                <a:spcPct val="100000"/>
              </a:lnSpc>
            </a:pPr>
            <a:r>
              <a:rPr lang="zh-CN" altLang="en-US" sz="1800"/>
              <a:t>这时，教授先对学生</a:t>
            </a:r>
            <a:r>
              <a:rPr lang="en-US" altLang="zh-CN" sz="1800"/>
              <a:t>A</a:t>
            </a:r>
            <a:r>
              <a:rPr lang="zh-CN" altLang="en-US" sz="1800"/>
              <a:t>发问了：“你能猜出自己的数吗？”</a:t>
            </a:r>
            <a:r>
              <a:rPr lang="en-US" altLang="zh-CN" sz="1800"/>
              <a:t>A</a:t>
            </a:r>
            <a:r>
              <a:rPr lang="zh-CN" altLang="en-US" sz="1800"/>
              <a:t>回答：“不能。”</a:t>
            </a:r>
          </a:p>
          <a:p>
            <a:pPr>
              <a:lnSpc>
                <a:spcPct val="100000"/>
              </a:lnSpc>
            </a:pPr>
            <a:r>
              <a:rPr lang="zh-CN" altLang="en-US" sz="1800"/>
              <a:t>教授又转身问学生</a:t>
            </a:r>
            <a:r>
              <a:rPr lang="en-US" altLang="zh-CN" sz="1800"/>
              <a:t>B</a:t>
            </a:r>
            <a:r>
              <a:rPr lang="zh-CN" altLang="en-US" sz="1800"/>
              <a:t>：“你能猜出自己的数吗？”</a:t>
            </a:r>
            <a:r>
              <a:rPr lang="en-US" altLang="zh-CN" sz="1800"/>
              <a:t>B</a:t>
            </a:r>
            <a:r>
              <a:rPr lang="zh-CN" altLang="en-US" sz="1800"/>
              <a:t>想了想，也回答：“不能。”</a:t>
            </a:r>
          </a:p>
          <a:p>
            <a:pPr>
              <a:lnSpc>
                <a:spcPct val="100000"/>
              </a:lnSpc>
            </a:pPr>
            <a:r>
              <a:rPr lang="zh-CN" altLang="en-US" sz="1800"/>
              <a:t>教授再问学生</a:t>
            </a:r>
            <a:r>
              <a:rPr lang="en-US" altLang="zh-CN" sz="1800"/>
              <a:t>C</a:t>
            </a:r>
            <a:r>
              <a:rPr lang="zh-CN" altLang="en-US" sz="1800"/>
              <a:t>同样的问题，</a:t>
            </a:r>
            <a:r>
              <a:rPr lang="en-US" altLang="zh-CN" sz="1800"/>
              <a:t>C</a:t>
            </a:r>
            <a:r>
              <a:rPr lang="zh-CN" altLang="en-US" sz="1800"/>
              <a:t>思考了片刻后，摇了摇头：“不能”。</a:t>
            </a:r>
          </a:p>
          <a:p>
            <a:pPr>
              <a:lnSpc>
                <a:spcPct val="100000"/>
              </a:lnSpc>
            </a:pPr>
            <a:r>
              <a:rPr lang="zh-CN" altLang="en-US" sz="1800"/>
              <a:t>接着，教授又重新问</a:t>
            </a:r>
            <a:r>
              <a:rPr lang="en-US" altLang="zh-CN" sz="1800"/>
              <a:t>A</a:t>
            </a:r>
            <a:r>
              <a:rPr lang="zh-CN" altLang="en-US" sz="1800"/>
              <a:t>同样的问题，再问</a:t>
            </a:r>
            <a:r>
              <a:rPr lang="en-US" altLang="zh-CN" sz="1800"/>
              <a:t>B</a:t>
            </a:r>
            <a:r>
              <a:rPr lang="zh-CN" altLang="en-US" sz="1800"/>
              <a:t>和</a:t>
            </a:r>
            <a:r>
              <a:rPr lang="en-US" altLang="zh-CN" sz="1800"/>
              <a:t>C</a:t>
            </a:r>
            <a:r>
              <a:rPr lang="zh-CN" altLang="en-US" sz="1800"/>
              <a:t>，</a:t>
            </a:r>
            <a:r>
              <a:rPr lang="en-US" altLang="zh-CN" sz="1800"/>
              <a:t>……</a:t>
            </a:r>
            <a:r>
              <a:rPr lang="zh-CN" altLang="en-US" sz="1800"/>
              <a:t>，经过若干轮的提问之后，当教授再次询问某人时，此人突然露出了得意的笑容，把贴在自己头上的那个数准确无误的报了出来。</a:t>
            </a:r>
          </a:p>
          <a:p>
            <a:pPr>
              <a:lnSpc>
                <a:spcPct val="100000"/>
              </a:lnSpc>
            </a:pPr>
            <a:r>
              <a:rPr lang="zh-CN" altLang="en-US" sz="1800"/>
              <a:t>如果告诉你：教授在第</a:t>
            </a:r>
            <a:r>
              <a:rPr lang="en-US" altLang="zh-CN" sz="1800"/>
              <a:t>N</a:t>
            </a:r>
            <a:r>
              <a:rPr lang="zh-CN" altLang="en-US" sz="1800"/>
              <a:t>次提问时，轮到回答问题的那个人猜出了贴在自己头上的数是</a:t>
            </a:r>
            <a:r>
              <a:rPr lang="en-US" altLang="zh-CN" sz="1800"/>
              <a:t>M</a:t>
            </a:r>
            <a:r>
              <a:rPr lang="zh-CN" altLang="en-US" sz="1800"/>
              <a:t>，你能推断出另外两个学生的头上贴的是什么数吗？</a:t>
            </a:r>
          </a:p>
          <a:p>
            <a:pPr>
              <a:lnSpc>
                <a:spcPct val="100000"/>
              </a:lnSpc>
            </a:pPr>
            <a:r>
              <a:rPr lang="zh-CN" altLang="en-US" sz="1800"/>
              <a:t>在没有人猜出自己头上的数之前，大家对教授提问的回答始终都是“不能”；而且除此之外在</a:t>
            </a:r>
            <a:r>
              <a:rPr lang="en-US" altLang="zh-CN" sz="1800"/>
              <a:t>A</a:t>
            </a:r>
            <a:r>
              <a:rPr lang="zh-CN" altLang="en-US" sz="1800"/>
              <a:t>，</a:t>
            </a:r>
            <a:r>
              <a:rPr lang="en-US" altLang="zh-CN" sz="1800"/>
              <a:t>B</a:t>
            </a:r>
            <a:r>
              <a:rPr lang="zh-CN" altLang="en-US" sz="1800"/>
              <a:t>，</a:t>
            </a:r>
            <a:r>
              <a:rPr lang="en-US" altLang="zh-CN" sz="1800"/>
              <a:t>C</a:t>
            </a:r>
            <a:r>
              <a:rPr lang="zh-CN" altLang="en-US" sz="1800"/>
              <a:t>之间是没有进行任何信息交流的。稍经分析和推理，你将得出以下结论：总是头上贴着最大的那个数的人最先猜出自己头上的数。</a:t>
            </a:r>
            <a:endParaRPr lang="en-US" altLang="zh-CN" sz="1800"/>
          </a:p>
          <a:p>
            <a:pPr>
              <a:lnSpc>
                <a:spcPct val="100000"/>
              </a:lnSpc>
            </a:pPr>
            <a:r>
              <a:rPr lang="zh-CN" altLang="en-US" sz="1800"/>
              <a:t>多组解全部输出。</a:t>
            </a:r>
            <a:r>
              <a:rPr lang="pt-BR" altLang="zh-CN" sz="1800"/>
              <a:t>0&lt;N&lt;500; 0&lt;M&lt;30000</a:t>
            </a:r>
          </a:p>
          <a:p>
            <a:pPr>
              <a:lnSpc>
                <a:spcPct val="100000"/>
              </a:lnSpc>
            </a:pPr>
            <a:endParaRPr lang="zh-CN" altLang="en-US" sz="1800"/>
          </a:p>
        </p:txBody>
      </p:sp>
    </p:spTree>
    <p:extLst>
      <p:ext uri="{BB962C8B-B14F-4D97-AF65-F5344CB8AC3E}">
        <p14:creationId xmlns:p14="http://schemas.microsoft.com/office/powerpoint/2010/main" val="60161983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EFC9CAE-B35B-4F42-A613-F42030F51CCE}"/>
              </a:ext>
            </a:extLst>
          </p:cNvPr>
          <p:cNvSpPr>
            <a:spLocks noGrp="1"/>
          </p:cNvSpPr>
          <p:nvPr>
            <p:ph idx="1"/>
          </p:nvPr>
        </p:nvSpPr>
        <p:spPr>
          <a:xfrm>
            <a:off x="807720" y="986418"/>
            <a:ext cx="9601196" cy="3787884"/>
          </a:xfrm>
        </p:spPr>
        <p:txBody>
          <a:bodyPr>
            <a:noAutofit/>
          </a:bodyPr>
          <a:lstStyle/>
          <a:p>
            <a:pPr>
              <a:lnSpc>
                <a:spcPct val="120000"/>
              </a:lnSpc>
            </a:pPr>
            <a:r>
              <a:rPr lang="zh-CN" altLang="en-US" sz="1800"/>
              <a:t>最后一句话非常有用</a:t>
            </a:r>
            <a:endParaRPr lang="en-US" altLang="zh-CN" sz="1800"/>
          </a:p>
          <a:p>
            <a:pPr>
              <a:lnSpc>
                <a:spcPct val="120000"/>
              </a:lnSpc>
            </a:pPr>
            <a:r>
              <a:rPr lang="zh-CN" altLang="en-US" sz="1800"/>
              <a:t>模拟一个数据</a:t>
            </a:r>
            <a:endParaRPr lang="en-US" altLang="zh-CN" sz="1800"/>
          </a:p>
          <a:p>
            <a:pPr>
              <a:lnSpc>
                <a:spcPct val="120000"/>
              </a:lnSpc>
            </a:pPr>
            <a:r>
              <a:rPr lang="en-US" altLang="zh-CN" sz="1800"/>
              <a:t>3 7 10</a:t>
            </a:r>
          </a:p>
          <a:p>
            <a:pPr>
              <a:lnSpc>
                <a:spcPct val="120000"/>
              </a:lnSpc>
            </a:pPr>
            <a:r>
              <a:rPr lang="zh-CN" altLang="en-US" sz="1800"/>
              <a:t>先看一下怎么样可以推出这三个数字，对于一个人，加入它看到的是</a:t>
            </a:r>
            <a:r>
              <a:rPr lang="en-US" altLang="zh-CN" sz="1800"/>
              <a:t>x</a:t>
            </a:r>
            <a:r>
              <a:rPr lang="zh-CN" altLang="en-US" sz="1800"/>
              <a:t>，</a:t>
            </a:r>
            <a:r>
              <a:rPr lang="en-US" altLang="zh-CN" sz="1800"/>
              <a:t>y</a:t>
            </a:r>
            <a:r>
              <a:rPr lang="zh-CN" altLang="en-US" sz="1800"/>
              <a:t>，那么显然他头上的数只可能是</a:t>
            </a:r>
            <a:r>
              <a:rPr lang="en-US" altLang="zh-CN" sz="1800" err="1"/>
              <a:t>x+y</a:t>
            </a:r>
            <a:r>
              <a:rPr lang="zh-CN" altLang="en-US" sz="1800"/>
              <a:t>或者</a:t>
            </a:r>
            <a:r>
              <a:rPr lang="en-US" altLang="zh-CN" sz="1800"/>
              <a:t>|x-y|</a:t>
            </a:r>
            <a:r>
              <a:rPr lang="zh-CN" altLang="en-US" sz="1800"/>
              <a:t>。根据提示，显然最先得出结论的那个人头上的数字只可能是</a:t>
            </a:r>
            <a:r>
              <a:rPr lang="en-US" altLang="zh-CN" sz="1800" err="1"/>
              <a:t>x+y</a:t>
            </a:r>
            <a:r>
              <a:rPr lang="zh-CN" altLang="en-US" sz="1800"/>
              <a:t>，也就是他排除了</a:t>
            </a:r>
            <a:r>
              <a:rPr lang="en-US" altLang="zh-CN" sz="1800"/>
              <a:t>|x-y|</a:t>
            </a:r>
            <a:r>
              <a:rPr lang="zh-CN" altLang="en-US" sz="1800"/>
              <a:t>的可能；那么他是怎么排除的呢？，显然他可以假设如果自己头上的是</a:t>
            </a:r>
            <a:r>
              <a:rPr lang="en-US" altLang="zh-CN" sz="1800"/>
              <a:t>|x-y|</a:t>
            </a:r>
            <a:r>
              <a:rPr lang="zh-CN" altLang="en-US" sz="1800"/>
              <a:t>，那么他显然不是最大的，那么最大的那个人肯定在之前某一轮就推理出来了；那么如果到了那一轮还没有人推理出来，那么下一次到他的时候他就能知道自己是</a:t>
            </a:r>
            <a:r>
              <a:rPr lang="en-US" altLang="zh-CN" sz="1800" err="1"/>
              <a:t>x+y</a:t>
            </a:r>
            <a:r>
              <a:rPr lang="zh-CN" altLang="en-US" sz="1800"/>
              <a:t>了。</a:t>
            </a:r>
            <a:endParaRPr lang="en-US" altLang="zh-CN" sz="1800"/>
          </a:p>
          <a:p>
            <a:pPr>
              <a:lnSpc>
                <a:spcPct val="120000"/>
              </a:lnSpc>
            </a:pPr>
            <a:r>
              <a:rPr lang="zh-CN" altLang="en-US" sz="1800"/>
              <a:t>因此如果给定一个三元组类似于</a:t>
            </a:r>
            <a:r>
              <a:rPr lang="en-US" altLang="zh-CN" sz="1800"/>
              <a:t>(</a:t>
            </a:r>
            <a:r>
              <a:rPr lang="en-US" altLang="zh-CN" sz="1800" err="1"/>
              <a:t>x,x+y,y</a:t>
            </a:r>
            <a:r>
              <a:rPr lang="en-US" altLang="zh-CN" sz="1800"/>
              <a:t>)</a:t>
            </a:r>
            <a:r>
              <a:rPr lang="zh-CN" altLang="en-US" sz="1800"/>
              <a:t>，不妨设</a:t>
            </a:r>
            <a:r>
              <a:rPr lang="en-US" altLang="zh-CN" sz="1800"/>
              <a:t>x&gt;y</a:t>
            </a:r>
            <a:r>
              <a:rPr lang="zh-CN" altLang="en-US" sz="1800"/>
              <a:t>，那么递归调用可以得到</a:t>
            </a:r>
            <a:r>
              <a:rPr lang="en-US" altLang="zh-CN" sz="1800"/>
              <a:t>(</a:t>
            </a:r>
            <a:r>
              <a:rPr lang="en-US" altLang="zh-CN" sz="1800" err="1"/>
              <a:t>x,x-y,y</a:t>
            </a:r>
            <a:r>
              <a:rPr lang="en-US" altLang="zh-CN" sz="1800"/>
              <a:t>)</a:t>
            </a:r>
            <a:r>
              <a:rPr lang="zh-CN" altLang="en-US" sz="1800"/>
              <a:t>的最小猜测次数，那么如果在这个次数还没有猜出来的话，显然中间那个人就知道自己是</a:t>
            </a:r>
            <a:r>
              <a:rPr lang="en-US" altLang="zh-CN" sz="1800" err="1"/>
              <a:t>x+y</a:t>
            </a:r>
            <a:r>
              <a:rPr lang="zh-CN" altLang="en-US" sz="1800"/>
              <a:t>了，因此有</a:t>
            </a:r>
            <a:r>
              <a:rPr lang="en-US" altLang="zh-CN" sz="1800"/>
              <a:t>(</a:t>
            </a:r>
            <a:r>
              <a:rPr lang="en-US" altLang="zh-CN" sz="1800" err="1"/>
              <a:t>x,x+y,y</a:t>
            </a:r>
            <a:r>
              <a:rPr lang="en-US" altLang="zh-CN" sz="1800"/>
              <a:t>)=(</a:t>
            </a:r>
            <a:r>
              <a:rPr lang="en-US" altLang="zh-CN" sz="1800" err="1"/>
              <a:t>x,x-y,y</a:t>
            </a:r>
            <a:r>
              <a:rPr lang="en-US" altLang="zh-CN" sz="1800"/>
              <a:t>)+1</a:t>
            </a:r>
            <a:r>
              <a:rPr lang="zh-CN" altLang="en-US" sz="1800"/>
              <a:t>；其余情况同理可得。</a:t>
            </a:r>
            <a:endParaRPr lang="en-US" altLang="zh-CN" sz="1800"/>
          </a:p>
          <a:p>
            <a:pPr>
              <a:lnSpc>
                <a:spcPct val="120000"/>
              </a:lnSpc>
            </a:pPr>
            <a:r>
              <a:rPr lang="zh-CN" altLang="en-US" sz="1800"/>
              <a:t>先枚举其中一个数，再判断它的猜测次数是否等于答案</a:t>
            </a:r>
            <a:endParaRPr lang="en-US" altLang="zh-CN" sz="1800"/>
          </a:p>
          <a:p>
            <a:pPr>
              <a:lnSpc>
                <a:spcPct val="120000"/>
              </a:lnSpc>
            </a:pPr>
            <a:r>
              <a:rPr lang="zh-CN" altLang="en-US" sz="1800"/>
              <a:t>就是递归的过程</a:t>
            </a:r>
            <a:endParaRPr lang="en-US" altLang="zh-CN" sz="1800"/>
          </a:p>
          <a:p>
            <a:pPr>
              <a:lnSpc>
                <a:spcPct val="120000"/>
              </a:lnSpc>
            </a:pPr>
            <a:endParaRPr lang="zh-CN" altLang="en-US" sz="1800"/>
          </a:p>
        </p:txBody>
      </p:sp>
    </p:spTree>
    <p:extLst>
      <p:ext uri="{BB962C8B-B14F-4D97-AF65-F5344CB8AC3E}">
        <p14:creationId xmlns:p14="http://schemas.microsoft.com/office/powerpoint/2010/main" val="164909774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8335" y="1097915"/>
            <a:ext cx="10860405" cy="460502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undefined (3)"/>
          <p:cNvPicPr>
            <a:picLocks noChangeAspect="1"/>
          </p:cNvPicPr>
          <p:nvPr/>
        </p:nvPicPr>
        <p:blipFill>
          <a:blip r:embed="rId2"/>
          <a:srcRect l="26098" r="25947"/>
          <a:stretch>
            <a:fillRect/>
          </a:stretch>
        </p:blipFill>
        <p:spPr>
          <a:xfrm>
            <a:off x="10968355" y="5702935"/>
            <a:ext cx="1028065" cy="1027430"/>
          </a:xfrm>
          <a:prstGeom prst="rect">
            <a:avLst/>
          </a:prstGeom>
        </p:spPr>
      </p:pic>
      <p:sp>
        <p:nvSpPr>
          <p:cNvPr id="19" name="等腰三角形 18"/>
          <p:cNvSpPr/>
          <p:nvPr/>
        </p:nvSpPr>
        <p:spPr>
          <a:xfrm rot="5040000">
            <a:off x="475615" y="-59055"/>
            <a:ext cx="949325" cy="1239520"/>
          </a:xfrm>
          <a:prstGeom prst="triangle">
            <a:avLst>
              <a:gd name="adj" fmla="val 5232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0868660" y="118745"/>
            <a:ext cx="767080" cy="789940"/>
          </a:xfrm>
          <a:prstGeom prst="ellipse">
            <a:avLst/>
          </a:prstGeom>
          <a:noFill/>
          <a:ln w="1206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棱台 20"/>
          <p:cNvSpPr/>
          <p:nvPr/>
        </p:nvSpPr>
        <p:spPr>
          <a:xfrm rot="20880000">
            <a:off x="10083800" y="6059170"/>
            <a:ext cx="1697355" cy="500380"/>
          </a:xfrm>
          <a:prstGeom prst="bevel">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555705">
            <a:off x="7518060" y="136915"/>
            <a:ext cx="377180" cy="477672"/>
          </a:xfrm>
          <a:prstGeom prst="triangle">
            <a:avLst/>
          </a:prstGeom>
          <a:no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10610">
            <a:off x="7692238" y="490469"/>
            <a:ext cx="377180" cy="477672"/>
          </a:xfrm>
          <a:prstGeom prst="triangle">
            <a:avLst>
              <a:gd name="adj" fmla="val 100000"/>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778365" y="4144010"/>
            <a:ext cx="1569085" cy="1558925"/>
          </a:xfrm>
          <a:prstGeom prst="ellipse">
            <a:avLst/>
          </a:prstGeom>
          <a:pattFill prst="pct5">
            <a:fgClr>
              <a:srgbClr val="B5DFF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46"/>
          <p:cNvSpPr>
            <a:spLocks noChangeAspect="1"/>
          </p:cNvSpPr>
          <p:nvPr/>
        </p:nvSpPr>
        <p:spPr bwMode="auto">
          <a:xfrm>
            <a:off x="460035" y="5502475"/>
            <a:ext cx="1223750" cy="1182504"/>
          </a:xfrm>
          <a:custGeom>
            <a:avLst/>
            <a:gdLst>
              <a:gd name="T0" fmla="*/ 71 w 197"/>
              <a:gd name="T1" fmla="*/ 88 h 190"/>
              <a:gd name="T2" fmla="*/ 68 w 197"/>
              <a:gd name="T3" fmla="*/ 58 h 190"/>
              <a:gd name="T4" fmla="*/ 74 w 197"/>
              <a:gd name="T5" fmla="*/ 46 h 190"/>
              <a:gd name="T6" fmla="*/ 81 w 197"/>
              <a:gd name="T7" fmla="*/ 45 h 190"/>
              <a:gd name="T8" fmla="*/ 80 w 197"/>
              <a:gd name="T9" fmla="*/ 51 h 190"/>
              <a:gd name="T10" fmla="*/ 83 w 197"/>
              <a:gd name="T11" fmla="*/ 90 h 190"/>
              <a:gd name="T12" fmla="*/ 115 w 197"/>
              <a:gd name="T13" fmla="*/ 93 h 190"/>
              <a:gd name="T14" fmla="*/ 127 w 197"/>
              <a:gd name="T15" fmla="*/ 64 h 190"/>
              <a:gd name="T16" fmla="*/ 104 w 197"/>
              <a:gd name="T17" fmla="*/ 42 h 190"/>
              <a:gd name="T18" fmla="*/ 97 w 197"/>
              <a:gd name="T19" fmla="*/ 37 h 190"/>
              <a:gd name="T20" fmla="*/ 105 w 197"/>
              <a:gd name="T21" fmla="*/ 35 h 190"/>
              <a:gd name="T22" fmla="*/ 131 w 197"/>
              <a:gd name="T23" fmla="*/ 84 h 190"/>
              <a:gd name="T24" fmla="*/ 134 w 197"/>
              <a:gd name="T25" fmla="*/ 91 h 190"/>
              <a:gd name="T26" fmla="*/ 158 w 197"/>
              <a:gd name="T27" fmla="*/ 117 h 190"/>
              <a:gd name="T28" fmla="*/ 159 w 197"/>
              <a:gd name="T29" fmla="*/ 121 h 190"/>
              <a:gd name="T30" fmla="*/ 157 w 197"/>
              <a:gd name="T31" fmla="*/ 125 h 190"/>
              <a:gd name="T32" fmla="*/ 153 w 197"/>
              <a:gd name="T33" fmla="*/ 124 h 190"/>
              <a:gd name="T34" fmla="*/ 151 w 197"/>
              <a:gd name="T35" fmla="*/ 120 h 190"/>
              <a:gd name="T36" fmla="*/ 128 w 197"/>
              <a:gd name="T37" fmla="*/ 96 h 190"/>
              <a:gd name="T38" fmla="*/ 122 w 197"/>
              <a:gd name="T39" fmla="*/ 97 h 190"/>
              <a:gd name="T40" fmla="*/ 79 w 197"/>
              <a:gd name="T41" fmla="*/ 97 h 190"/>
              <a:gd name="T42" fmla="*/ 73 w 197"/>
              <a:gd name="T43" fmla="*/ 96 h 190"/>
              <a:gd name="T44" fmla="*/ 43 w 197"/>
              <a:gd name="T45" fmla="*/ 144 h 190"/>
              <a:gd name="T46" fmla="*/ 46 w 197"/>
              <a:gd name="T47" fmla="*/ 150 h 190"/>
              <a:gd name="T48" fmla="*/ 177 w 197"/>
              <a:gd name="T49" fmla="*/ 115 h 190"/>
              <a:gd name="T50" fmla="*/ 111 w 197"/>
              <a:gd name="T51" fmla="*/ 12 h 190"/>
              <a:gd name="T52" fmla="*/ 22 w 197"/>
              <a:gd name="T53" fmla="*/ 74 h 190"/>
              <a:gd name="T54" fmla="*/ 24 w 197"/>
              <a:gd name="T55" fmla="*/ 116 h 190"/>
              <a:gd name="T56" fmla="*/ 23 w 197"/>
              <a:gd name="T57" fmla="*/ 122 h 190"/>
              <a:gd name="T58" fmla="*/ 17 w 197"/>
              <a:gd name="T59" fmla="*/ 119 h 190"/>
              <a:gd name="T60" fmla="*/ 92 w 197"/>
              <a:gd name="T61" fmla="*/ 4 h 190"/>
              <a:gd name="T62" fmla="*/ 186 w 197"/>
              <a:gd name="T63" fmla="*/ 75 h 190"/>
              <a:gd name="T64" fmla="*/ 102 w 197"/>
              <a:gd name="T65" fmla="*/ 178 h 190"/>
              <a:gd name="T66" fmla="*/ 40 w 197"/>
              <a:gd name="T67" fmla="*/ 154 h 190"/>
              <a:gd name="T68" fmla="*/ 36 w 197"/>
              <a:gd name="T69" fmla="*/ 144 h 190"/>
              <a:gd name="T70" fmla="*/ 68 w 197"/>
              <a:gd name="T71" fmla="*/ 91 h 190"/>
              <a:gd name="T72" fmla="*/ 70 w 197"/>
              <a:gd name="T73" fmla="*/ 89 h 190"/>
              <a:gd name="T74" fmla="*/ 71 w 197"/>
              <a:gd name="T75" fmla="*/ 8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7" h="190">
                <a:moveTo>
                  <a:pt x="71" y="88"/>
                </a:moveTo>
                <a:cubicBezTo>
                  <a:pt x="66" y="79"/>
                  <a:pt x="64" y="68"/>
                  <a:pt x="68" y="58"/>
                </a:cubicBezTo>
                <a:cubicBezTo>
                  <a:pt x="69" y="54"/>
                  <a:pt x="72" y="50"/>
                  <a:pt x="74" y="46"/>
                </a:cubicBezTo>
                <a:cubicBezTo>
                  <a:pt x="76" y="44"/>
                  <a:pt x="78" y="42"/>
                  <a:pt x="81" y="45"/>
                </a:cubicBezTo>
                <a:cubicBezTo>
                  <a:pt x="83" y="47"/>
                  <a:pt x="81" y="49"/>
                  <a:pt x="80" y="51"/>
                </a:cubicBezTo>
                <a:cubicBezTo>
                  <a:pt x="70" y="64"/>
                  <a:pt x="71" y="81"/>
                  <a:pt x="83" y="90"/>
                </a:cubicBezTo>
                <a:cubicBezTo>
                  <a:pt x="92" y="98"/>
                  <a:pt x="104" y="99"/>
                  <a:pt x="115" y="93"/>
                </a:cubicBezTo>
                <a:cubicBezTo>
                  <a:pt x="125" y="87"/>
                  <a:pt x="130" y="75"/>
                  <a:pt x="127" y="64"/>
                </a:cubicBezTo>
                <a:cubicBezTo>
                  <a:pt x="125" y="52"/>
                  <a:pt x="116" y="44"/>
                  <a:pt x="104" y="42"/>
                </a:cubicBezTo>
                <a:cubicBezTo>
                  <a:pt x="101" y="41"/>
                  <a:pt x="96" y="42"/>
                  <a:pt x="97" y="37"/>
                </a:cubicBezTo>
                <a:cubicBezTo>
                  <a:pt x="98" y="33"/>
                  <a:pt x="102" y="34"/>
                  <a:pt x="105" y="35"/>
                </a:cubicBezTo>
                <a:cubicBezTo>
                  <a:pt x="129" y="38"/>
                  <a:pt x="142" y="63"/>
                  <a:pt x="131" y="84"/>
                </a:cubicBezTo>
                <a:cubicBezTo>
                  <a:pt x="130" y="88"/>
                  <a:pt x="131" y="89"/>
                  <a:pt x="134" y="91"/>
                </a:cubicBezTo>
                <a:cubicBezTo>
                  <a:pt x="144" y="97"/>
                  <a:pt x="152" y="106"/>
                  <a:pt x="158" y="117"/>
                </a:cubicBezTo>
                <a:cubicBezTo>
                  <a:pt x="158" y="118"/>
                  <a:pt x="159" y="119"/>
                  <a:pt x="159" y="121"/>
                </a:cubicBezTo>
                <a:cubicBezTo>
                  <a:pt x="159" y="122"/>
                  <a:pt x="158" y="124"/>
                  <a:pt x="157" y="125"/>
                </a:cubicBezTo>
                <a:cubicBezTo>
                  <a:pt x="156" y="125"/>
                  <a:pt x="154" y="124"/>
                  <a:pt x="153" y="124"/>
                </a:cubicBezTo>
                <a:cubicBezTo>
                  <a:pt x="152" y="123"/>
                  <a:pt x="152" y="121"/>
                  <a:pt x="151" y="120"/>
                </a:cubicBezTo>
                <a:cubicBezTo>
                  <a:pt x="146" y="110"/>
                  <a:pt x="138" y="102"/>
                  <a:pt x="128" y="96"/>
                </a:cubicBezTo>
                <a:cubicBezTo>
                  <a:pt x="126" y="95"/>
                  <a:pt x="124" y="95"/>
                  <a:pt x="122" y="97"/>
                </a:cubicBezTo>
                <a:cubicBezTo>
                  <a:pt x="108" y="107"/>
                  <a:pt x="93" y="106"/>
                  <a:pt x="79" y="97"/>
                </a:cubicBezTo>
                <a:cubicBezTo>
                  <a:pt x="77" y="96"/>
                  <a:pt x="75" y="95"/>
                  <a:pt x="73" y="96"/>
                </a:cubicBezTo>
                <a:cubicBezTo>
                  <a:pt x="55" y="107"/>
                  <a:pt x="45" y="123"/>
                  <a:pt x="43" y="144"/>
                </a:cubicBezTo>
                <a:cubicBezTo>
                  <a:pt x="43" y="146"/>
                  <a:pt x="45" y="148"/>
                  <a:pt x="46" y="150"/>
                </a:cubicBezTo>
                <a:cubicBezTo>
                  <a:pt x="88" y="190"/>
                  <a:pt x="160" y="170"/>
                  <a:pt x="177" y="115"/>
                </a:cubicBezTo>
                <a:cubicBezTo>
                  <a:pt x="191" y="67"/>
                  <a:pt x="161" y="19"/>
                  <a:pt x="111" y="12"/>
                </a:cubicBezTo>
                <a:cubicBezTo>
                  <a:pt x="71" y="5"/>
                  <a:pt x="31" y="33"/>
                  <a:pt x="22" y="74"/>
                </a:cubicBezTo>
                <a:cubicBezTo>
                  <a:pt x="19" y="88"/>
                  <a:pt x="20" y="102"/>
                  <a:pt x="24" y="116"/>
                </a:cubicBezTo>
                <a:cubicBezTo>
                  <a:pt x="25" y="119"/>
                  <a:pt x="26" y="121"/>
                  <a:pt x="23" y="122"/>
                </a:cubicBezTo>
                <a:cubicBezTo>
                  <a:pt x="20" y="124"/>
                  <a:pt x="18" y="121"/>
                  <a:pt x="17" y="119"/>
                </a:cubicBezTo>
                <a:cubicBezTo>
                  <a:pt x="0" y="64"/>
                  <a:pt x="37" y="9"/>
                  <a:pt x="92" y="4"/>
                </a:cubicBezTo>
                <a:cubicBezTo>
                  <a:pt x="139" y="0"/>
                  <a:pt x="177" y="30"/>
                  <a:pt x="186" y="75"/>
                </a:cubicBezTo>
                <a:cubicBezTo>
                  <a:pt x="197" y="128"/>
                  <a:pt x="155" y="178"/>
                  <a:pt x="102" y="178"/>
                </a:cubicBezTo>
                <a:cubicBezTo>
                  <a:pt x="78" y="178"/>
                  <a:pt x="57" y="170"/>
                  <a:pt x="40" y="154"/>
                </a:cubicBezTo>
                <a:cubicBezTo>
                  <a:pt x="37" y="151"/>
                  <a:pt x="36" y="148"/>
                  <a:pt x="36" y="144"/>
                </a:cubicBezTo>
                <a:cubicBezTo>
                  <a:pt x="37" y="121"/>
                  <a:pt x="48" y="103"/>
                  <a:pt x="68" y="91"/>
                </a:cubicBezTo>
                <a:cubicBezTo>
                  <a:pt x="69" y="90"/>
                  <a:pt x="69" y="90"/>
                  <a:pt x="70" y="89"/>
                </a:cubicBezTo>
                <a:cubicBezTo>
                  <a:pt x="70" y="89"/>
                  <a:pt x="70" y="89"/>
                  <a:pt x="71" y="88"/>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9" name="文本框 28"/>
          <p:cNvSpPr txBox="1"/>
          <p:nvPr/>
        </p:nvSpPr>
        <p:spPr>
          <a:xfrm>
            <a:off x="4801700" y="2918376"/>
            <a:ext cx="3070101" cy="1198880"/>
          </a:xfrm>
          <a:prstGeom prst="rect">
            <a:avLst/>
          </a:prstGeom>
          <a:noFill/>
        </p:spPr>
        <p:txBody>
          <a:bodyPr wrap="square" rtlCol="0">
            <a:spAutoFit/>
          </a:bodyPr>
          <a:lstStyle/>
          <a:p>
            <a:pPr algn="dist"/>
            <a:r>
              <a:rPr lang="zh-CN" altLang="en-US" sz="7200" kern="100">
                <a:solidFill>
                  <a:schemeClr val="tx1">
                    <a:lumMod val="85000"/>
                    <a:lumOff val="1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mn-ea"/>
              </a:rPr>
              <a:t>二分</a:t>
            </a:r>
            <a:endParaRPr lang="en-US" altLang="zh-CN" sz="7200">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endParaRPr>
          </a:p>
        </p:txBody>
      </p:sp>
      <p:pic>
        <p:nvPicPr>
          <p:cNvPr id="17" name="图片 16" descr="undefined (2)"/>
          <p:cNvPicPr>
            <a:picLocks noChangeAspect="1"/>
          </p:cNvPicPr>
          <p:nvPr/>
        </p:nvPicPr>
        <p:blipFill>
          <a:blip r:embed="rId3"/>
          <a:srcRect l="4640" t="2372" r="3006" b="1523"/>
          <a:stretch>
            <a:fillRect/>
          </a:stretch>
        </p:blipFill>
        <p:spPr>
          <a:xfrm>
            <a:off x="4727575" y="1586865"/>
            <a:ext cx="2982595" cy="3037205"/>
          </a:xfrm>
          <a:prstGeom prst="ellipse">
            <a:avLst/>
          </a:prstGeom>
        </p:spPr>
      </p:pic>
      <p:sp>
        <p:nvSpPr>
          <p:cNvPr id="28" name="文本框 27"/>
          <p:cNvSpPr txBox="1"/>
          <p:nvPr/>
        </p:nvSpPr>
        <p:spPr>
          <a:xfrm>
            <a:off x="5591810" y="1877060"/>
            <a:ext cx="1209040" cy="1106805"/>
          </a:xfrm>
          <a:prstGeom prst="rect">
            <a:avLst/>
          </a:prstGeom>
          <a:noFill/>
        </p:spPr>
        <p:txBody>
          <a:bodyPr wrap="none" rtlCol="0" anchor="t">
            <a:spAutoFit/>
          </a:bodyPr>
          <a:lstStyle/>
          <a:p>
            <a:r>
              <a:rPr lang="en-US" altLang="zh-CN" sz="6600" b="1" kern="100">
                <a:solidFill>
                  <a:schemeClr val="bg1"/>
                </a:solidFill>
                <a:effectLst>
                  <a:outerShdw blurRad="50800" dist="38100" dir="2700000" sx="103000" sy="103000" algn="tl" rotWithShape="0">
                    <a:prstClr val="black">
                      <a:alpha val="100000"/>
                    </a:prstClr>
                  </a:outerShdw>
                </a:effectLst>
                <a:latin typeface="站酷快乐体2016修订版" panose="02010600030101010101" charset="-122"/>
                <a:ea typeface="站酷快乐体2016修订版" panose="02010600030101010101" charset="-122"/>
                <a:cs typeface="站酷快乐体2016修订版" panose="02010600030101010101" charset="-122"/>
                <a:sym typeface="+mn-ea"/>
              </a:rPr>
              <a:t>02</a:t>
            </a:r>
          </a:p>
        </p:txBody>
      </p:sp>
      <p:sp>
        <p:nvSpPr>
          <p:cNvPr id="30" name="文本框 29"/>
          <p:cNvSpPr txBox="1"/>
          <p:nvPr/>
        </p:nvSpPr>
        <p:spPr>
          <a:xfrm>
            <a:off x="5416393" y="4730115"/>
            <a:ext cx="2464435" cy="368300"/>
          </a:xfrm>
          <a:prstGeom prst="rect">
            <a:avLst/>
          </a:prstGeom>
          <a:noFill/>
        </p:spPr>
        <p:txBody>
          <a:bodyPr wrap="square" rtlCol="0" anchor="t">
            <a:spAutoFit/>
          </a:bodyPr>
          <a:lstStyle/>
          <a:p>
            <a:pPr>
              <a:spcBef>
                <a:spcPts val="500"/>
              </a:spcBef>
              <a:defRPr/>
            </a:pPr>
            <a:r>
              <a:rPr lang="en-US" altLang="zh-CN">
                <a:latin typeface="站酷快乐体2016修订版" panose="02010600030101010101" charset="-122"/>
                <a:ea typeface="站酷快乐体2016修订版" panose="02010600030101010101" charset="-122"/>
                <a:cs typeface="站酷快乐体2016修订版" panose="02010600030101010101" charset="-122"/>
              </a:rPr>
              <a:t>Binary Search</a:t>
            </a:r>
            <a:endParaRPr lang="zh-CN" altLang="zh-CN">
              <a:latin typeface="站酷快乐体2016修订版" panose="02010600030101010101" charset="-122"/>
              <a:ea typeface="站酷快乐体2016修订版" panose="02010600030101010101" charset="-122"/>
              <a:cs typeface="站酷快乐体2016修订版" panose="02010600030101010101"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000"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3500"/>
                            </p:stCondLst>
                            <p:childTnLst>
                              <p:par>
                                <p:cTn id="27" presetID="5" presetClass="entr" presetSubtype="1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checkerboard(across)">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9" grpId="0"/>
      <p:bldP spid="28"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4FC82A-19C2-4B95-AE51-5148D4A3BA1B}"/>
              </a:ext>
            </a:extLst>
          </p:cNvPr>
          <p:cNvSpPr>
            <a:spLocks noGrp="1"/>
          </p:cNvSpPr>
          <p:nvPr>
            <p:ph type="title"/>
          </p:nvPr>
        </p:nvSpPr>
        <p:spPr>
          <a:xfrm>
            <a:off x="5257800" y="1179714"/>
            <a:ext cx="2636520" cy="1325563"/>
          </a:xfrm>
        </p:spPr>
        <p:txBody>
          <a:bodyPr/>
          <a:lstStyle/>
          <a:p>
            <a:r>
              <a:rPr lang="zh-CN" altLang="en-US"/>
              <a:t>二分</a:t>
            </a:r>
          </a:p>
        </p:txBody>
      </p:sp>
      <p:pic>
        <p:nvPicPr>
          <p:cNvPr id="8" name="内容占位符 7">
            <a:extLst>
              <a:ext uri="{FF2B5EF4-FFF2-40B4-BE49-F238E27FC236}">
                <a16:creationId xmlns:a16="http://schemas.microsoft.com/office/drawing/2014/main" id="{F01263A0-F20A-4381-BA10-D89BB4E48967}"/>
              </a:ext>
            </a:extLst>
          </p:cNvPr>
          <p:cNvPicPr>
            <a:picLocks noGrp="1" noChangeAspect="1"/>
          </p:cNvPicPr>
          <p:nvPr>
            <p:ph idx="1"/>
          </p:nvPr>
        </p:nvPicPr>
        <p:blipFill>
          <a:blip r:embed="rId2"/>
          <a:stretch>
            <a:fillRect/>
          </a:stretch>
        </p:blipFill>
        <p:spPr>
          <a:xfrm>
            <a:off x="1411933" y="3807761"/>
            <a:ext cx="9601200" cy="1960743"/>
          </a:xfrm>
          <a:prstGeom prst="rect">
            <a:avLst/>
          </a:prstGeom>
        </p:spPr>
      </p:pic>
      <p:sp>
        <p:nvSpPr>
          <p:cNvPr id="3" name="文本框 2">
            <a:extLst>
              <a:ext uri="{FF2B5EF4-FFF2-40B4-BE49-F238E27FC236}">
                <a16:creationId xmlns:a16="http://schemas.microsoft.com/office/drawing/2014/main" id="{05E0CA84-5C74-4C37-BC0C-86A6B49B787E}"/>
              </a:ext>
            </a:extLst>
          </p:cNvPr>
          <p:cNvSpPr txBox="1"/>
          <p:nvPr/>
        </p:nvSpPr>
        <p:spPr>
          <a:xfrm>
            <a:off x="1373627" y="2342353"/>
            <a:ext cx="9444745" cy="707886"/>
          </a:xfrm>
          <a:prstGeom prst="rect">
            <a:avLst/>
          </a:prstGeom>
          <a:noFill/>
        </p:spPr>
        <p:txBody>
          <a:bodyPr wrap="square" rtlCol="0">
            <a:spAutoFit/>
          </a:bodyPr>
          <a:lstStyle/>
          <a:p>
            <a:r>
              <a:rPr lang="zh-CN" altLang="en-US" sz="2000">
                <a:latin typeface="+mn-ea"/>
              </a:rPr>
              <a:t>二分查找也称折半查找（</a:t>
            </a:r>
            <a:r>
              <a:rPr lang="en-US" altLang="zh-CN" sz="2000">
                <a:latin typeface="+mn-ea"/>
              </a:rPr>
              <a:t>Binary Search</a:t>
            </a:r>
            <a:r>
              <a:rPr lang="zh-CN" altLang="en-US" sz="2000">
                <a:latin typeface="+mn-ea"/>
              </a:rPr>
              <a:t>），它是一种效率较高的查找方法。但是，折半查找要求线性表必须采用顺序存储结构，而且表中元素按关键字有序排列。 </a:t>
            </a:r>
          </a:p>
        </p:txBody>
      </p:sp>
      <p:sp>
        <p:nvSpPr>
          <p:cNvPr id="4" name="Rectangle 1">
            <a:extLst>
              <a:ext uri="{FF2B5EF4-FFF2-40B4-BE49-F238E27FC236}">
                <a16:creationId xmlns:a16="http://schemas.microsoft.com/office/drawing/2014/main" id="{B01E7BF6-3E20-43AD-ADA5-0354A1ED4E48}"/>
              </a:ext>
            </a:extLst>
          </p:cNvPr>
          <p:cNvSpPr>
            <a:spLocks noChangeArrowheads="1"/>
          </p:cNvSpPr>
          <p:nvPr/>
        </p:nvSpPr>
        <p:spPr bwMode="auto">
          <a:xfrm>
            <a:off x="-127247" y="-6138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750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333333"/>
                </a:solidFill>
                <a:effectLst/>
                <a:latin typeface="Arial" panose="020B0604020202020204" pitchFamily="34" charset="0"/>
                <a:cs typeface="Arial" panose="020B0604020202020204" pitchFamily="34" charset="0"/>
              </a:rPr>
              <a:t>二分查找也称折半查找（Binary Search），它是一种效率较高的查找方法。但是，折半查找要求线性表必须采用顺序存储结构，而且表中元素按关键字有序排列。</a:t>
            </a:r>
            <a:r>
              <a:rPr kumimoji="0" lang="zh-CN" altLang="zh-CN" sz="700" b="0" i="0" u="none" strike="noStrike" cap="none" normalizeH="0" baseline="30000">
                <a:ln>
                  <a:noFill/>
                </a:ln>
                <a:solidFill>
                  <a:srgbClr val="3366CC"/>
                </a:solidFill>
                <a:effectLst/>
                <a:latin typeface="Arial" panose="020B0604020202020204" pitchFamily="34" charset="0"/>
                <a:cs typeface="Arial" panose="020B0604020202020204" pitchFamily="34" charset="0"/>
              </a:rPr>
              <a:t> [1]</a:t>
            </a:r>
            <a:r>
              <a:rPr kumimoji="0" lang="zh-CN" altLang="zh-CN" b="0" i="0" u="none" strike="noStrike" cap="none" normalizeH="0" baseline="0">
                <a:ln>
                  <a:noFill/>
                </a:ln>
                <a:solidFill>
                  <a:srgbClr val="136EC2"/>
                </a:solidFill>
                <a:effectLst/>
                <a:latin typeface="Arial" panose="020B0604020202020204" pitchFamily="34" charset="0"/>
                <a:cs typeface="Arial" panose="020B0604020202020204" pitchFamily="34" charset="0"/>
              </a:rPr>
              <a:t> </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br>
            <a:endPar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endParaRPr>
          </a:p>
          <a:p>
            <a:pPr marL="0" marR="0" lvl="0" indent="3175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F58E5A5-6F5A-4950-B16C-E95C1F6DDEED}"/>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17500" algn="l"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a:ln>
                  <a:noFill/>
                </a:ln>
                <a:solidFill>
                  <a:srgbClr val="333333"/>
                </a:solidFill>
                <a:effectLst/>
                <a:latin typeface="Arial" panose="020B0604020202020204" pitchFamily="34" charset="0"/>
                <a:cs typeface="Arial" panose="020B0604020202020204" pitchFamily="34" charset="0"/>
              </a:rPr>
              <a:t>二分查找也称折半查找（Binary Search），它是一种效率较高的查找方法。但是，折半查找要求线性表必须采用顺序存储结构，而且表中元素按关键字有序排列。</a:t>
            </a:r>
            <a:r>
              <a:rPr kumimoji="0" lang="zh-CN" altLang="zh-CN" sz="700" b="0" i="0" u="none" strike="noStrike" cap="none" normalizeH="0" baseline="30000">
                <a:ln>
                  <a:noFill/>
                </a:ln>
                <a:solidFill>
                  <a:srgbClr val="3366CC"/>
                </a:solidFill>
                <a:effectLst/>
                <a:latin typeface="Arial" panose="020B0604020202020204" pitchFamily="34" charset="0"/>
                <a:cs typeface="Arial" panose="020B0604020202020204" pitchFamily="34" charset="0"/>
              </a:rPr>
              <a:t> [1]</a:t>
            </a:r>
            <a:r>
              <a:rPr kumimoji="0" lang="zh-CN" altLang="zh-CN" b="0" i="0" u="none" strike="noStrike" cap="none" normalizeH="0" baseline="0">
                <a:ln>
                  <a:noFill/>
                </a:ln>
                <a:solidFill>
                  <a:srgbClr val="136EC2"/>
                </a:solidFill>
                <a:effectLst/>
                <a:latin typeface="Arial" panose="020B0604020202020204" pitchFamily="34" charset="0"/>
                <a:cs typeface="Arial" panose="020B0604020202020204" pitchFamily="34" charset="0"/>
              </a:rPr>
              <a:t> </a:t>
            </a:r>
            <a:endParaRPr kumimoji="0" lang="zh-CN" altLang="zh-CN"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rPr>
            </a:br>
            <a:endParaRPr kumimoji="0" lang="zh-CN" altLang="zh-CN" sz="900" b="0" i="0" u="none" strike="noStrike" cap="none" normalizeH="0" baseline="0">
              <a:ln>
                <a:noFill/>
              </a:ln>
              <a:solidFill>
                <a:srgbClr val="333333"/>
              </a:solidFill>
              <a:effectLst/>
              <a:latin typeface="Arial" panose="020B0604020202020204" pitchFamily="34" charset="0"/>
              <a:cs typeface="Arial" panose="020B0604020202020204" pitchFamily="34" charset="0"/>
            </a:endParaRPr>
          </a:p>
          <a:p>
            <a:pPr marL="0" marR="0" lvl="0" indent="31750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800396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352A5-5BC1-4E50-AF1F-B1E85C932B28}"/>
              </a:ext>
            </a:extLst>
          </p:cNvPr>
          <p:cNvSpPr>
            <a:spLocks noGrp="1"/>
          </p:cNvSpPr>
          <p:nvPr>
            <p:ph type="title"/>
          </p:nvPr>
        </p:nvSpPr>
        <p:spPr>
          <a:xfrm>
            <a:off x="838200" y="679925"/>
            <a:ext cx="10515600" cy="1325563"/>
          </a:xfrm>
        </p:spPr>
        <p:txBody>
          <a:bodyPr/>
          <a:lstStyle/>
          <a:p>
            <a:pPr algn="ctr"/>
            <a:r>
              <a:rPr lang="zh-CN" altLang="en-US"/>
              <a:t>模板</a:t>
            </a:r>
          </a:p>
        </p:txBody>
      </p:sp>
      <p:sp>
        <p:nvSpPr>
          <p:cNvPr id="3" name="内容占位符 2">
            <a:extLst>
              <a:ext uri="{FF2B5EF4-FFF2-40B4-BE49-F238E27FC236}">
                <a16:creationId xmlns:a16="http://schemas.microsoft.com/office/drawing/2014/main" id="{D588206D-03CF-47F4-A1D8-4E4B272B58AC}"/>
              </a:ext>
            </a:extLst>
          </p:cNvPr>
          <p:cNvSpPr>
            <a:spLocks noGrp="1"/>
          </p:cNvSpPr>
          <p:nvPr>
            <p:ph idx="1"/>
          </p:nvPr>
        </p:nvSpPr>
        <p:spPr/>
        <p:txBody>
          <a:bodyPr/>
          <a:lstStyle/>
          <a:p>
            <a:r>
              <a:rPr lang="zh-CN" altLang="en-US"/>
              <a:t>一个升序数组</a:t>
            </a:r>
            <a:r>
              <a:rPr lang="en-US" altLang="zh-CN"/>
              <a:t>A</a:t>
            </a:r>
            <a:r>
              <a:rPr lang="zh-CN" altLang="en-US"/>
              <a:t>，求第一个比</a:t>
            </a:r>
            <a:r>
              <a:rPr lang="en-US" altLang="zh-CN"/>
              <a:t>x</a:t>
            </a:r>
            <a:r>
              <a:rPr lang="zh-CN" altLang="en-US"/>
              <a:t>大的数是谁。</a:t>
            </a:r>
            <a:endParaRPr lang="en-US" altLang="zh-CN"/>
          </a:p>
          <a:p>
            <a:endParaRPr lang="zh-CN" altLang="en-US"/>
          </a:p>
        </p:txBody>
      </p:sp>
      <p:pic>
        <p:nvPicPr>
          <p:cNvPr id="4" name="图片 3">
            <a:extLst>
              <a:ext uri="{FF2B5EF4-FFF2-40B4-BE49-F238E27FC236}">
                <a16:creationId xmlns:a16="http://schemas.microsoft.com/office/drawing/2014/main" id="{F381545B-95AA-453F-A576-F2ECB9EBAA34}"/>
              </a:ext>
            </a:extLst>
          </p:cNvPr>
          <p:cNvPicPr>
            <a:picLocks noChangeAspect="1"/>
          </p:cNvPicPr>
          <p:nvPr/>
        </p:nvPicPr>
        <p:blipFill>
          <a:blip r:embed="rId2"/>
          <a:stretch>
            <a:fillRect/>
          </a:stretch>
        </p:blipFill>
        <p:spPr>
          <a:xfrm>
            <a:off x="1651108" y="3429000"/>
            <a:ext cx="3705225" cy="2133600"/>
          </a:xfrm>
          <a:prstGeom prst="rect">
            <a:avLst/>
          </a:prstGeom>
        </p:spPr>
      </p:pic>
    </p:spTree>
    <p:extLst>
      <p:ext uri="{BB962C8B-B14F-4D97-AF65-F5344CB8AC3E}">
        <p14:creationId xmlns:p14="http://schemas.microsoft.com/office/powerpoint/2010/main" val="175034709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D6393-3E4D-4316-B596-AC6994CE064F}"/>
              </a:ext>
            </a:extLst>
          </p:cNvPr>
          <p:cNvSpPr>
            <a:spLocks noGrp="1"/>
          </p:cNvSpPr>
          <p:nvPr>
            <p:ph type="title"/>
          </p:nvPr>
        </p:nvSpPr>
        <p:spPr>
          <a:xfrm>
            <a:off x="594360" y="791845"/>
            <a:ext cx="10515600" cy="1325563"/>
          </a:xfrm>
        </p:spPr>
        <p:txBody>
          <a:bodyPr/>
          <a:lstStyle/>
          <a:p>
            <a:pPr algn="ctr"/>
            <a:r>
              <a:rPr lang="zh-CN" altLang="en-US"/>
              <a:t>二分答案</a:t>
            </a:r>
          </a:p>
        </p:txBody>
      </p:sp>
      <p:sp>
        <p:nvSpPr>
          <p:cNvPr id="3" name="内容占位符 2">
            <a:extLst>
              <a:ext uri="{FF2B5EF4-FFF2-40B4-BE49-F238E27FC236}">
                <a16:creationId xmlns:a16="http://schemas.microsoft.com/office/drawing/2014/main" id="{D334FE23-4EAD-473F-A06A-23CD93C2AE14}"/>
              </a:ext>
            </a:extLst>
          </p:cNvPr>
          <p:cNvSpPr>
            <a:spLocks noGrp="1"/>
          </p:cNvSpPr>
          <p:nvPr>
            <p:ph idx="1"/>
          </p:nvPr>
        </p:nvSpPr>
        <p:spPr/>
        <p:txBody>
          <a:bodyPr>
            <a:normAutofit/>
          </a:bodyPr>
          <a:lstStyle/>
          <a:p>
            <a:r>
              <a:rPr lang="zh-CN" altLang="en-US"/>
              <a:t>仅仅是在一个数组里二分查找是很简单的，很少会成为考点，更多的则是会考二分答案。</a:t>
            </a:r>
            <a:endParaRPr lang="en-US" altLang="zh-CN"/>
          </a:p>
          <a:p>
            <a:r>
              <a:rPr lang="zh-CN" altLang="en-US"/>
              <a:t>当题目里要求使某个东西的最小值最大或者最大值最小，且答案满足单调性，这时候就可以二分答案了，验证答案的时候通常需要贪心。</a:t>
            </a:r>
            <a:endParaRPr lang="en-US" altLang="zh-CN"/>
          </a:p>
          <a:p>
            <a:r>
              <a:rPr lang="zh-CN" altLang="en-US"/>
              <a:t>单调性</a:t>
            </a:r>
            <a:endParaRPr lang="en-US" altLang="zh-CN"/>
          </a:p>
          <a:p>
            <a:r>
              <a:rPr lang="zh-CN" altLang="en-US"/>
              <a:t>即如果答案是</a:t>
            </a:r>
            <a:r>
              <a:rPr lang="en-US" altLang="zh-CN" err="1"/>
              <a:t>ans</a:t>
            </a:r>
            <a:r>
              <a:rPr lang="en-US" altLang="zh-CN"/>
              <a:t>,</a:t>
            </a:r>
            <a:r>
              <a:rPr lang="zh-CN" altLang="en-US"/>
              <a:t>则对于任意的 </a:t>
            </a:r>
            <a:r>
              <a:rPr lang="en-US" altLang="zh-CN" err="1"/>
              <a:t>i</a:t>
            </a:r>
            <a:r>
              <a:rPr lang="en-US" altLang="zh-CN"/>
              <a:t> ( 1&lt;=</a:t>
            </a:r>
            <a:r>
              <a:rPr lang="en-US" altLang="zh-CN" err="1"/>
              <a:t>i</a:t>
            </a:r>
            <a:r>
              <a:rPr lang="en-US" altLang="zh-CN"/>
              <a:t>&lt;=</a:t>
            </a:r>
            <a:r>
              <a:rPr lang="en-US" altLang="zh-CN" err="1"/>
              <a:t>ans</a:t>
            </a:r>
            <a:r>
              <a:rPr lang="en-US" altLang="zh-CN"/>
              <a:t>) </a:t>
            </a:r>
            <a:r>
              <a:rPr lang="zh-CN" altLang="en-US"/>
              <a:t>或 </a:t>
            </a:r>
            <a:r>
              <a:rPr lang="en-US" altLang="zh-CN"/>
              <a:t>(</a:t>
            </a:r>
            <a:r>
              <a:rPr lang="en-US" altLang="zh-CN" err="1"/>
              <a:t>ans</a:t>
            </a:r>
            <a:r>
              <a:rPr lang="en-US" altLang="zh-CN"/>
              <a:t> &lt;=</a:t>
            </a:r>
            <a:r>
              <a:rPr lang="en-US" altLang="zh-CN" err="1"/>
              <a:t>i</a:t>
            </a:r>
            <a:r>
              <a:rPr lang="en-US" altLang="zh-CN"/>
              <a:t> &lt;=n) </a:t>
            </a:r>
            <a:r>
              <a:rPr lang="zh-CN" altLang="en-US"/>
              <a:t>（假设</a:t>
            </a:r>
            <a:r>
              <a:rPr lang="en-US" altLang="zh-CN"/>
              <a:t>1</a:t>
            </a:r>
            <a:r>
              <a:rPr lang="zh-CN" altLang="en-US"/>
              <a:t>和</a:t>
            </a:r>
            <a:r>
              <a:rPr lang="en-US" altLang="zh-CN"/>
              <a:t>n</a:t>
            </a:r>
            <a:r>
              <a:rPr lang="zh-CN" altLang="en-US"/>
              <a:t>是答案的上下界）都会满足条件，另一部分都不满足条件。</a:t>
            </a:r>
          </a:p>
        </p:txBody>
      </p:sp>
    </p:spTree>
    <p:extLst>
      <p:ext uri="{BB962C8B-B14F-4D97-AF65-F5344CB8AC3E}">
        <p14:creationId xmlns:p14="http://schemas.microsoft.com/office/powerpoint/2010/main" val="107796484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E09E7-ABCA-41E1-BC9D-89D4E57E01E4}"/>
              </a:ext>
            </a:extLst>
          </p:cNvPr>
          <p:cNvSpPr>
            <a:spLocks noGrp="1"/>
          </p:cNvSpPr>
          <p:nvPr>
            <p:ph type="title"/>
          </p:nvPr>
        </p:nvSpPr>
        <p:spPr>
          <a:xfrm>
            <a:off x="838200" y="681037"/>
            <a:ext cx="10515600" cy="1325563"/>
          </a:xfrm>
        </p:spPr>
        <p:txBody>
          <a:bodyPr/>
          <a:lstStyle/>
          <a:p>
            <a:pPr algn="ctr"/>
            <a:r>
              <a:rPr lang="en-US" altLang="zh-CN"/>
              <a:t>Noip2015 </a:t>
            </a:r>
            <a:r>
              <a:rPr lang="zh-CN" altLang="en-US"/>
              <a:t>跳石头</a:t>
            </a:r>
            <a:r>
              <a:rPr lang="en-US" altLang="zh-CN"/>
              <a:t> </a:t>
            </a:r>
            <a:endParaRPr lang="zh-CN" altLang="en-US"/>
          </a:p>
        </p:txBody>
      </p:sp>
      <p:sp>
        <p:nvSpPr>
          <p:cNvPr id="3" name="内容占位符 2">
            <a:extLst>
              <a:ext uri="{FF2B5EF4-FFF2-40B4-BE49-F238E27FC236}">
                <a16:creationId xmlns:a16="http://schemas.microsoft.com/office/drawing/2014/main" id="{E0FED23F-F763-4E00-96E0-53FC4B6B888A}"/>
              </a:ext>
            </a:extLst>
          </p:cNvPr>
          <p:cNvSpPr>
            <a:spLocks noGrp="1"/>
          </p:cNvSpPr>
          <p:nvPr>
            <p:ph idx="1"/>
          </p:nvPr>
        </p:nvSpPr>
        <p:spPr/>
        <p:txBody>
          <a:bodyPr>
            <a:normAutofit/>
          </a:bodyPr>
          <a:lstStyle/>
          <a:p>
            <a:pPr latinLnBrk="1"/>
            <a:r>
              <a:rPr lang="zh-CN" altLang="en-US"/>
              <a:t>一年一度的“跳石头”比赛又要开始了！</a:t>
            </a:r>
          </a:p>
          <a:p>
            <a:pPr latinLnBrk="1"/>
            <a:r>
              <a:rPr lang="zh-CN" altLang="en-US"/>
              <a:t>这项比赛将在一条笔直的河道中进行，河道中分布着一些巨大岩石。组委会已经选择好了两块岩石作为比赛起点和终点。在起点和终点之间，有</a:t>
            </a:r>
            <a:r>
              <a:rPr lang="en-US" altLang="zh-CN"/>
              <a:t>N</a:t>
            </a:r>
            <a:r>
              <a:rPr lang="zh-CN" altLang="en-US"/>
              <a:t>块岩石（不含起点和终点的岩石）。在比赛过程中，选手们将从起点出发，每一步跳向相邻的岩石，直至到达终点。</a:t>
            </a:r>
          </a:p>
          <a:p>
            <a:pPr latinLnBrk="1"/>
            <a:r>
              <a:rPr lang="zh-CN" altLang="en-US"/>
              <a:t>为了提高比赛难度，组委会计划移走一些岩石，使得选手们在比赛过程中的最短跳跃距离尽可能长。由于预算限制，组委会至多从起点和终点之间移走</a:t>
            </a:r>
            <a:r>
              <a:rPr lang="en-US" altLang="zh-CN"/>
              <a:t>M</a:t>
            </a:r>
            <a:r>
              <a:rPr lang="zh-CN" altLang="en-US"/>
              <a:t>块岩石（不能移走起点和终点的岩石）。</a:t>
            </a:r>
          </a:p>
          <a:p>
            <a:r>
              <a:rPr lang="en-US" altLang="zh-CN"/>
              <a:t>n,m≤50000</a:t>
            </a:r>
            <a:endParaRPr lang="zh-CN" altLang="en-US"/>
          </a:p>
        </p:txBody>
      </p:sp>
    </p:spTree>
    <p:extLst>
      <p:ext uri="{BB962C8B-B14F-4D97-AF65-F5344CB8AC3E}">
        <p14:creationId xmlns:p14="http://schemas.microsoft.com/office/powerpoint/2010/main" val="134026168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8D6ACF6-6081-4CA4-B585-76AD47A5638C}"/>
              </a:ext>
            </a:extLst>
          </p:cNvPr>
          <p:cNvSpPr>
            <a:spLocks noGrp="1"/>
          </p:cNvSpPr>
          <p:nvPr>
            <p:ph idx="1"/>
          </p:nvPr>
        </p:nvSpPr>
        <p:spPr/>
        <p:txBody>
          <a:bodyPr/>
          <a:lstStyle/>
          <a:p>
            <a:r>
              <a:rPr lang="zh-CN" altLang="en-US"/>
              <a:t>显然答案满足单调性，先二分一个答案</a:t>
            </a:r>
            <a:r>
              <a:rPr lang="en-US" altLang="zh-CN" err="1"/>
              <a:t>ans</a:t>
            </a:r>
            <a:r>
              <a:rPr lang="zh-CN" altLang="en-US"/>
              <a:t>，然后判断</a:t>
            </a:r>
            <a:r>
              <a:rPr lang="en-US" altLang="zh-CN" err="1"/>
              <a:t>ans</a:t>
            </a:r>
            <a:r>
              <a:rPr lang="zh-CN" altLang="en-US"/>
              <a:t>是否成立</a:t>
            </a:r>
            <a:endParaRPr lang="en-US" altLang="zh-CN"/>
          </a:p>
          <a:p>
            <a:r>
              <a:rPr lang="zh-CN" altLang="en-US"/>
              <a:t>贪心</a:t>
            </a:r>
            <a:endParaRPr lang="en-US" altLang="zh-CN"/>
          </a:p>
          <a:p>
            <a:r>
              <a:rPr lang="zh-CN" altLang="en-US"/>
              <a:t>从第二块石头开始循环，假设现在到了第</a:t>
            </a:r>
            <a:r>
              <a:rPr lang="en-US" altLang="zh-CN" err="1"/>
              <a:t>i</a:t>
            </a:r>
            <a:r>
              <a:rPr lang="zh-CN" altLang="en-US"/>
              <a:t>块，上一块没搬走的是第</a:t>
            </a:r>
            <a:r>
              <a:rPr lang="en-US" altLang="zh-CN"/>
              <a:t>j</a:t>
            </a:r>
            <a:r>
              <a:rPr lang="zh-CN" altLang="en-US"/>
              <a:t>块，如果</a:t>
            </a:r>
            <a:r>
              <a:rPr lang="en-US" altLang="zh-CN" err="1"/>
              <a:t>i</a:t>
            </a:r>
            <a:r>
              <a:rPr lang="zh-CN" altLang="en-US"/>
              <a:t>和</a:t>
            </a:r>
            <a:r>
              <a:rPr lang="en-US" altLang="zh-CN"/>
              <a:t>j</a:t>
            </a:r>
            <a:r>
              <a:rPr lang="zh-CN" altLang="en-US"/>
              <a:t>的距离小于</a:t>
            </a:r>
            <a:r>
              <a:rPr lang="en-US" altLang="zh-CN" err="1"/>
              <a:t>ans</a:t>
            </a:r>
            <a:r>
              <a:rPr lang="zh-CN" altLang="en-US"/>
              <a:t>，那么搬走</a:t>
            </a:r>
            <a:r>
              <a:rPr lang="en-US" altLang="zh-CN" err="1"/>
              <a:t>i</a:t>
            </a:r>
            <a:r>
              <a:rPr lang="zh-CN" altLang="en-US"/>
              <a:t>，否则留下。</a:t>
            </a:r>
            <a:endParaRPr lang="en-US" altLang="zh-CN"/>
          </a:p>
          <a:p>
            <a:r>
              <a:rPr lang="zh-CN" altLang="en-US"/>
              <a:t>因为最后一块不能搬走，所以需要特判一下。</a:t>
            </a:r>
            <a:endParaRPr lang="en-US" altLang="zh-CN"/>
          </a:p>
          <a:p>
            <a:endParaRPr lang="zh-CN" altLang="en-US"/>
          </a:p>
        </p:txBody>
      </p:sp>
    </p:spTree>
    <p:extLst>
      <p:ext uri="{BB962C8B-B14F-4D97-AF65-F5344CB8AC3E}">
        <p14:creationId xmlns:p14="http://schemas.microsoft.com/office/powerpoint/2010/main" val="384336200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79217-F9D2-47FE-A3EB-BA5E2C1E35BA}"/>
              </a:ext>
            </a:extLst>
          </p:cNvPr>
          <p:cNvSpPr>
            <a:spLocks noGrp="1"/>
          </p:cNvSpPr>
          <p:nvPr>
            <p:ph type="title"/>
          </p:nvPr>
        </p:nvSpPr>
        <p:spPr>
          <a:xfrm>
            <a:off x="640080" y="717548"/>
            <a:ext cx="10515600" cy="720870"/>
          </a:xfrm>
        </p:spPr>
        <p:txBody>
          <a:bodyPr/>
          <a:lstStyle/>
          <a:p>
            <a:r>
              <a:rPr lang="en-US" altLang="zh-CN" b="1"/>
              <a:t>Noip2012 Day2 T2 </a:t>
            </a:r>
            <a:r>
              <a:rPr lang="zh-CN" altLang="en-US" b="1"/>
              <a:t>借教室</a:t>
            </a:r>
            <a:br>
              <a:rPr lang="zh-CN" altLang="en-US" b="1"/>
            </a:br>
            <a:endParaRPr lang="zh-CN" altLang="en-US"/>
          </a:p>
        </p:txBody>
      </p:sp>
      <p:sp>
        <p:nvSpPr>
          <p:cNvPr id="3" name="内容占位符 2">
            <a:extLst>
              <a:ext uri="{FF2B5EF4-FFF2-40B4-BE49-F238E27FC236}">
                <a16:creationId xmlns:a16="http://schemas.microsoft.com/office/drawing/2014/main" id="{BBC49A13-51CA-45C4-9070-61E6E2C393B2}"/>
              </a:ext>
            </a:extLst>
          </p:cNvPr>
          <p:cNvSpPr>
            <a:spLocks noGrp="1"/>
          </p:cNvSpPr>
          <p:nvPr>
            <p:ph idx="1"/>
          </p:nvPr>
        </p:nvSpPr>
        <p:spPr>
          <a:xfrm>
            <a:off x="838200" y="1438418"/>
            <a:ext cx="10515600" cy="4351338"/>
          </a:xfrm>
        </p:spPr>
        <p:txBody>
          <a:bodyPr/>
          <a:lstStyle/>
          <a:p>
            <a:r>
              <a:rPr lang="zh-CN" altLang="en-US" sz="2300"/>
              <a:t>在大学期间，经常需要租借教室。大到院系举办活动，小到学习小组自习讨论，都需要向学校申请借教室。教室的大小功能不同，借教室人的身份不同，借教室的手续也不一样。面对海量租借教室的信息，我们自然希望编程解决这个问题。我们需要处理接下来</a:t>
            </a:r>
            <a:r>
              <a:rPr lang="en-US" altLang="zh-CN" sz="2300"/>
              <a:t>n</a:t>
            </a:r>
            <a:r>
              <a:rPr lang="zh-CN" altLang="en-US" sz="2300"/>
              <a:t>天的借教室信息，其中第</a:t>
            </a:r>
            <a:r>
              <a:rPr lang="en-US" altLang="zh-CN" sz="2300"/>
              <a:t>i</a:t>
            </a:r>
            <a:r>
              <a:rPr lang="zh-CN" altLang="en-US" sz="2300"/>
              <a:t>天学校有</a:t>
            </a:r>
            <a:r>
              <a:rPr lang="en-US" altLang="zh-CN" sz="2300"/>
              <a:t>ri</a:t>
            </a:r>
            <a:r>
              <a:rPr lang="zh-CN" altLang="en-US" sz="2300"/>
              <a:t>个教室可供租借。共有</a:t>
            </a:r>
            <a:r>
              <a:rPr lang="en-US" altLang="zh-CN" sz="2300"/>
              <a:t>m</a:t>
            </a:r>
            <a:r>
              <a:rPr lang="zh-CN" altLang="en-US" sz="2300"/>
              <a:t>份订单，每份订单用三个正整数描述，分别为</a:t>
            </a:r>
            <a:r>
              <a:rPr lang="en-US" altLang="zh-CN" sz="2300"/>
              <a:t>dj,sj,tj</a:t>
            </a:r>
            <a:r>
              <a:rPr lang="zh-CN" altLang="en-US" sz="2300"/>
              <a:t>，表示某租借者需要从第</a:t>
            </a:r>
            <a:r>
              <a:rPr lang="en-US" altLang="zh-CN" sz="2300"/>
              <a:t>sj</a:t>
            </a:r>
            <a:r>
              <a:rPr lang="zh-CN" altLang="en-US" sz="2300"/>
              <a:t>天到第</a:t>
            </a:r>
            <a:r>
              <a:rPr lang="en-US" altLang="zh-CN" sz="2300"/>
              <a:t>tj</a:t>
            </a:r>
            <a:r>
              <a:rPr lang="zh-CN" altLang="en-US" sz="2300"/>
              <a:t>天租借教室（包括第</a:t>
            </a:r>
            <a:r>
              <a:rPr lang="en-US" altLang="zh-CN" sz="2300"/>
              <a:t>sj</a:t>
            </a:r>
            <a:r>
              <a:rPr lang="zh-CN" altLang="en-US" sz="2300"/>
              <a:t>天和第</a:t>
            </a:r>
            <a:r>
              <a:rPr lang="en-US" altLang="zh-CN" sz="2300"/>
              <a:t>tj</a:t>
            </a:r>
            <a:r>
              <a:rPr lang="zh-CN" altLang="en-US" sz="2300"/>
              <a:t>天），每天需要租借</a:t>
            </a:r>
            <a:r>
              <a:rPr lang="en-US" altLang="zh-CN" sz="2300"/>
              <a:t>dj</a:t>
            </a:r>
            <a:r>
              <a:rPr lang="zh-CN" altLang="en-US" sz="2300"/>
              <a:t>个教室。我们假定，租借者对教室的大小、地点没有要求。即对于每份订单，我们只需要每天提供</a:t>
            </a:r>
            <a:r>
              <a:rPr lang="en-US" altLang="zh-CN" sz="2300"/>
              <a:t>dj</a:t>
            </a:r>
            <a:r>
              <a:rPr lang="zh-CN" altLang="en-US" sz="2300"/>
              <a:t>个教室，而它们具体是哪些教室，每天是否是相同的教室则不用考虑。借教室的原则是先到先得，也就是说我们要按照订单的先后顺序依次为每份订单分配教室。如果在分配的过程中遇到一份订单无法完全满足，则需要停止教室的分配，通知当前申请人修改订单。这里的无法满足指从第</a:t>
            </a:r>
            <a:r>
              <a:rPr lang="en-US" altLang="zh-CN" sz="2300"/>
              <a:t>sj</a:t>
            </a:r>
            <a:r>
              <a:rPr lang="zh-CN" altLang="en-US" sz="2300"/>
              <a:t>天到第</a:t>
            </a:r>
            <a:r>
              <a:rPr lang="en-US" altLang="zh-CN" sz="2300"/>
              <a:t>tj</a:t>
            </a:r>
            <a:r>
              <a:rPr lang="zh-CN" altLang="en-US" sz="2300"/>
              <a:t>天中有至少一天剩余的教室数量不足</a:t>
            </a:r>
            <a:r>
              <a:rPr lang="en-US" altLang="zh-CN" sz="2300"/>
              <a:t>dj</a:t>
            </a:r>
            <a:r>
              <a:rPr lang="zh-CN" altLang="en-US" sz="2300"/>
              <a:t>个。现在我们需要知道，是否会有订单无法完全满足。如果有，需要通知哪一个申请人修改订单。</a:t>
            </a:r>
            <a:endParaRPr lang="en-US" altLang="zh-CN" sz="2300"/>
          </a:p>
          <a:p>
            <a:r>
              <a:rPr lang="zh-CN" altLang="en-US" sz="2300"/>
              <a:t>对于 </a:t>
            </a:r>
            <a:r>
              <a:rPr lang="en-US" altLang="zh-CN" sz="2300"/>
              <a:t>100%</a:t>
            </a:r>
            <a:r>
              <a:rPr lang="zh-CN" altLang="en-US" sz="2300"/>
              <a:t>的数据，有</a:t>
            </a:r>
            <a:r>
              <a:rPr lang="en-US" altLang="zh-CN" sz="2300"/>
              <a:t>1 ≤ n,m ≤ 10^6,0 ≤ ri,dj≤ 10^9,1 ≤ sj≤ tj≤ n</a:t>
            </a:r>
            <a:endParaRPr lang="zh-CN" altLang="en-US" sz="2300"/>
          </a:p>
        </p:txBody>
      </p:sp>
    </p:spTree>
    <p:extLst>
      <p:ext uri="{BB962C8B-B14F-4D97-AF65-F5344CB8AC3E}">
        <p14:creationId xmlns:p14="http://schemas.microsoft.com/office/powerpoint/2010/main" val="104318812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21982" y="1097915"/>
            <a:ext cx="10860405" cy="460502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2924810" y="-3175"/>
            <a:ext cx="0" cy="1344295"/>
          </a:xfrm>
          <a:prstGeom prst="line">
            <a:avLst/>
          </a:prstGeom>
          <a:ln w="28575">
            <a:solidFill>
              <a:schemeClr val="bg1">
                <a:lumMod val="65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9203690" y="-3175"/>
            <a:ext cx="0" cy="1344295"/>
          </a:xfrm>
          <a:prstGeom prst="line">
            <a:avLst/>
          </a:prstGeom>
          <a:ln w="28575">
            <a:solidFill>
              <a:schemeClr val="bg1">
                <a:lumMod val="65000"/>
                <a:alpha val="68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818765" y="1263650"/>
            <a:ext cx="211455" cy="200025"/>
          </a:xfrm>
          <a:prstGeom prst="ellips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097645" y="1263650"/>
            <a:ext cx="211455" cy="200025"/>
          </a:xfrm>
          <a:prstGeom prst="ellipse">
            <a:avLst/>
          </a:prstGeom>
          <a:solidFill>
            <a:srgbClr val="FBD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undefined (3)"/>
          <p:cNvPicPr>
            <a:picLocks noChangeAspect="1"/>
          </p:cNvPicPr>
          <p:nvPr/>
        </p:nvPicPr>
        <p:blipFill>
          <a:blip r:embed="rId2"/>
          <a:srcRect l="26098" r="25947"/>
          <a:stretch>
            <a:fillRect/>
          </a:stretch>
        </p:blipFill>
        <p:spPr>
          <a:xfrm>
            <a:off x="10968355" y="5702935"/>
            <a:ext cx="1028065" cy="1027430"/>
          </a:xfrm>
          <a:prstGeom prst="rect">
            <a:avLst/>
          </a:prstGeom>
        </p:spPr>
      </p:pic>
      <p:sp>
        <p:nvSpPr>
          <p:cNvPr id="19" name="等腰三角形 18"/>
          <p:cNvSpPr/>
          <p:nvPr/>
        </p:nvSpPr>
        <p:spPr>
          <a:xfrm rot="5040000">
            <a:off x="475615" y="-59055"/>
            <a:ext cx="949325" cy="1239520"/>
          </a:xfrm>
          <a:prstGeom prst="triangle">
            <a:avLst>
              <a:gd name="adj" fmla="val 5232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0868660" y="118745"/>
            <a:ext cx="767080" cy="789940"/>
          </a:xfrm>
          <a:prstGeom prst="ellipse">
            <a:avLst/>
          </a:prstGeom>
          <a:noFill/>
          <a:ln w="1206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棱台 20"/>
          <p:cNvSpPr/>
          <p:nvPr/>
        </p:nvSpPr>
        <p:spPr>
          <a:xfrm rot="20880000">
            <a:off x="10083800" y="6059170"/>
            <a:ext cx="1697355" cy="500380"/>
          </a:xfrm>
          <a:prstGeom prst="bevel">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555705">
            <a:off x="7518060" y="136915"/>
            <a:ext cx="377180" cy="477672"/>
          </a:xfrm>
          <a:prstGeom prst="triangle">
            <a:avLst/>
          </a:prstGeom>
          <a:no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10610">
            <a:off x="7692238" y="490469"/>
            <a:ext cx="377180" cy="477672"/>
          </a:xfrm>
          <a:prstGeom prst="triangle">
            <a:avLst>
              <a:gd name="adj" fmla="val 100000"/>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3143250" y="5989955"/>
            <a:ext cx="6060440" cy="306705"/>
            <a:chOff x="4787" y="-177"/>
            <a:chExt cx="9544" cy="483"/>
          </a:xfrm>
        </p:grpSpPr>
        <p:sp>
          <p:nvSpPr>
            <p:cNvPr id="25" name="圆角矩形 24"/>
            <p:cNvSpPr/>
            <p:nvPr/>
          </p:nvSpPr>
          <p:spPr>
            <a:xfrm>
              <a:off x="4787" y="-177"/>
              <a:ext cx="9544" cy="442"/>
            </a:xfrm>
            <a:prstGeom prst="round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站酷快乐体2016修订版" panose="02010600030101010101" charset="-122"/>
                <a:ea typeface="站酷快乐体2016修订版" panose="02010600030101010101" charset="-122"/>
              </a:endParaRPr>
            </a:p>
          </p:txBody>
        </p:sp>
        <p:sp>
          <p:nvSpPr>
            <p:cNvPr id="26" name="文本框 25"/>
            <p:cNvSpPr txBox="1"/>
            <p:nvPr/>
          </p:nvSpPr>
          <p:spPr>
            <a:xfrm>
              <a:off x="4987" y="-177"/>
              <a:ext cx="8846" cy="483"/>
            </a:xfrm>
            <a:prstGeom prst="rect">
              <a:avLst/>
            </a:prstGeom>
            <a:noFill/>
          </p:spPr>
          <p:txBody>
            <a:bodyPr wrap="square" rtlCol="0">
              <a:spAutoFit/>
            </a:bodyPr>
            <a:lstStyle/>
            <a:p>
              <a:pPr algn="dist"/>
              <a:endParaRPr lang="en-US" altLang="zh-CN" sz="1400">
                <a:latin typeface="站酷快乐体2016修订版" panose="02010600030101010101" charset="-122"/>
                <a:ea typeface="站酷快乐体2016修订版" panose="02010600030101010101" charset="-122"/>
              </a:endParaRPr>
            </a:p>
          </p:txBody>
        </p:sp>
      </p:grpSp>
      <p:sp>
        <p:nvSpPr>
          <p:cNvPr id="27" name="椭圆 26"/>
          <p:cNvSpPr/>
          <p:nvPr/>
        </p:nvSpPr>
        <p:spPr>
          <a:xfrm>
            <a:off x="9778365" y="4144010"/>
            <a:ext cx="1569085" cy="1558925"/>
          </a:xfrm>
          <a:prstGeom prst="ellipse">
            <a:avLst/>
          </a:prstGeom>
          <a:pattFill prst="pct5">
            <a:fgClr>
              <a:srgbClr val="B5DFF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46"/>
          <p:cNvSpPr>
            <a:spLocks noChangeAspect="1"/>
          </p:cNvSpPr>
          <p:nvPr/>
        </p:nvSpPr>
        <p:spPr bwMode="auto">
          <a:xfrm>
            <a:off x="460035" y="5502475"/>
            <a:ext cx="1223750" cy="1182504"/>
          </a:xfrm>
          <a:custGeom>
            <a:avLst/>
            <a:gdLst>
              <a:gd name="T0" fmla="*/ 71 w 197"/>
              <a:gd name="T1" fmla="*/ 88 h 190"/>
              <a:gd name="T2" fmla="*/ 68 w 197"/>
              <a:gd name="T3" fmla="*/ 58 h 190"/>
              <a:gd name="T4" fmla="*/ 74 w 197"/>
              <a:gd name="T5" fmla="*/ 46 h 190"/>
              <a:gd name="T6" fmla="*/ 81 w 197"/>
              <a:gd name="T7" fmla="*/ 45 h 190"/>
              <a:gd name="T8" fmla="*/ 80 w 197"/>
              <a:gd name="T9" fmla="*/ 51 h 190"/>
              <a:gd name="T10" fmla="*/ 83 w 197"/>
              <a:gd name="T11" fmla="*/ 90 h 190"/>
              <a:gd name="T12" fmla="*/ 115 w 197"/>
              <a:gd name="T13" fmla="*/ 93 h 190"/>
              <a:gd name="T14" fmla="*/ 127 w 197"/>
              <a:gd name="T15" fmla="*/ 64 h 190"/>
              <a:gd name="T16" fmla="*/ 104 w 197"/>
              <a:gd name="T17" fmla="*/ 42 h 190"/>
              <a:gd name="T18" fmla="*/ 97 w 197"/>
              <a:gd name="T19" fmla="*/ 37 h 190"/>
              <a:gd name="T20" fmla="*/ 105 w 197"/>
              <a:gd name="T21" fmla="*/ 35 h 190"/>
              <a:gd name="T22" fmla="*/ 131 w 197"/>
              <a:gd name="T23" fmla="*/ 84 h 190"/>
              <a:gd name="T24" fmla="*/ 134 w 197"/>
              <a:gd name="T25" fmla="*/ 91 h 190"/>
              <a:gd name="T26" fmla="*/ 158 w 197"/>
              <a:gd name="T27" fmla="*/ 117 h 190"/>
              <a:gd name="T28" fmla="*/ 159 w 197"/>
              <a:gd name="T29" fmla="*/ 121 h 190"/>
              <a:gd name="T30" fmla="*/ 157 w 197"/>
              <a:gd name="T31" fmla="*/ 125 h 190"/>
              <a:gd name="T32" fmla="*/ 153 w 197"/>
              <a:gd name="T33" fmla="*/ 124 h 190"/>
              <a:gd name="T34" fmla="*/ 151 w 197"/>
              <a:gd name="T35" fmla="*/ 120 h 190"/>
              <a:gd name="T36" fmla="*/ 128 w 197"/>
              <a:gd name="T37" fmla="*/ 96 h 190"/>
              <a:gd name="T38" fmla="*/ 122 w 197"/>
              <a:gd name="T39" fmla="*/ 97 h 190"/>
              <a:gd name="T40" fmla="*/ 79 w 197"/>
              <a:gd name="T41" fmla="*/ 97 h 190"/>
              <a:gd name="T42" fmla="*/ 73 w 197"/>
              <a:gd name="T43" fmla="*/ 96 h 190"/>
              <a:gd name="T44" fmla="*/ 43 w 197"/>
              <a:gd name="T45" fmla="*/ 144 h 190"/>
              <a:gd name="T46" fmla="*/ 46 w 197"/>
              <a:gd name="T47" fmla="*/ 150 h 190"/>
              <a:gd name="T48" fmla="*/ 177 w 197"/>
              <a:gd name="T49" fmla="*/ 115 h 190"/>
              <a:gd name="T50" fmla="*/ 111 w 197"/>
              <a:gd name="T51" fmla="*/ 12 h 190"/>
              <a:gd name="T52" fmla="*/ 22 w 197"/>
              <a:gd name="T53" fmla="*/ 74 h 190"/>
              <a:gd name="T54" fmla="*/ 24 w 197"/>
              <a:gd name="T55" fmla="*/ 116 h 190"/>
              <a:gd name="T56" fmla="*/ 23 w 197"/>
              <a:gd name="T57" fmla="*/ 122 h 190"/>
              <a:gd name="T58" fmla="*/ 17 w 197"/>
              <a:gd name="T59" fmla="*/ 119 h 190"/>
              <a:gd name="T60" fmla="*/ 92 w 197"/>
              <a:gd name="T61" fmla="*/ 4 h 190"/>
              <a:gd name="T62" fmla="*/ 186 w 197"/>
              <a:gd name="T63" fmla="*/ 75 h 190"/>
              <a:gd name="T64" fmla="*/ 102 w 197"/>
              <a:gd name="T65" fmla="*/ 178 h 190"/>
              <a:gd name="T66" fmla="*/ 40 w 197"/>
              <a:gd name="T67" fmla="*/ 154 h 190"/>
              <a:gd name="T68" fmla="*/ 36 w 197"/>
              <a:gd name="T69" fmla="*/ 144 h 190"/>
              <a:gd name="T70" fmla="*/ 68 w 197"/>
              <a:gd name="T71" fmla="*/ 91 h 190"/>
              <a:gd name="T72" fmla="*/ 70 w 197"/>
              <a:gd name="T73" fmla="*/ 89 h 190"/>
              <a:gd name="T74" fmla="*/ 71 w 197"/>
              <a:gd name="T75" fmla="*/ 8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7" h="190">
                <a:moveTo>
                  <a:pt x="71" y="88"/>
                </a:moveTo>
                <a:cubicBezTo>
                  <a:pt x="66" y="79"/>
                  <a:pt x="64" y="68"/>
                  <a:pt x="68" y="58"/>
                </a:cubicBezTo>
                <a:cubicBezTo>
                  <a:pt x="69" y="54"/>
                  <a:pt x="72" y="50"/>
                  <a:pt x="74" y="46"/>
                </a:cubicBezTo>
                <a:cubicBezTo>
                  <a:pt x="76" y="44"/>
                  <a:pt x="78" y="42"/>
                  <a:pt x="81" y="45"/>
                </a:cubicBezTo>
                <a:cubicBezTo>
                  <a:pt x="83" y="47"/>
                  <a:pt x="81" y="49"/>
                  <a:pt x="80" y="51"/>
                </a:cubicBezTo>
                <a:cubicBezTo>
                  <a:pt x="70" y="64"/>
                  <a:pt x="71" y="81"/>
                  <a:pt x="83" y="90"/>
                </a:cubicBezTo>
                <a:cubicBezTo>
                  <a:pt x="92" y="98"/>
                  <a:pt x="104" y="99"/>
                  <a:pt x="115" y="93"/>
                </a:cubicBezTo>
                <a:cubicBezTo>
                  <a:pt x="125" y="87"/>
                  <a:pt x="130" y="75"/>
                  <a:pt x="127" y="64"/>
                </a:cubicBezTo>
                <a:cubicBezTo>
                  <a:pt x="125" y="52"/>
                  <a:pt x="116" y="44"/>
                  <a:pt x="104" y="42"/>
                </a:cubicBezTo>
                <a:cubicBezTo>
                  <a:pt x="101" y="41"/>
                  <a:pt x="96" y="42"/>
                  <a:pt x="97" y="37"/>
                </a:cubicBezTo>
                <a:cubicBezTo>
                  <a:pt x="98" y="33"/>
                  <a:pt x="102" y="34"/>
                  <a:pt x="105" y="35"/>
                </a:cubicBezTo>
                <a:cubicBezTo>
                  <a:pt x="129" y="38"/>
                  <a:pt x="142" y="63"/>
                  <a:pt x="131" y="84"/>
                </a:cubicBezTo>
                <a:cubicBezTo>
                  <a:pt x="130" y="88"/>
                  <a:pt x="131" y="89"/>
                  <a:pt x="134" y="91"/>
                </a:cubicBezTo>
                <a:cubicBezTo>
                  <a:pt x="144" y="97"/>
                  <a:pt x="152" y="106"/>
                  <a:pt x="158" y="117"/>
                </a:cubicBezTo>
                <a:cubicBezTo>
                  <a:pt x="158" y="118"/>
                  <a:pt x="159" y="119"/>
                  <a:pt x="159" y="121"/>
                </a:cubicBezTo>
                <a:cubicBezTo>
                  <a:pt x="159" y="122"/>
                  <a:pt x="158" y="124"/>
                  <a:pt x="157" y="125"/>
                </a:cubicBezTo>
                <a:cubicBezTo>
                  <a:pt x="156" y="125"/>
                  <a:pt x="154" y="124"/>
                  <a:pt x="153" y="124"/>
                </a:cubicBezTo>
                <a:cubicBezTo>
                  <a:pt x="152" y="123"/>
                  <a:pt x="152" y="121"/>
                  <a:pt x="151" y="120"/>
                </a:cubicBezTo>
                <a:cubicBezTo>
                  <a:pt x="146" y="110"/>
                  <a:pt x="138" y="102"/>
                  <a:pt x="128" y="96"/>
                </a:cubicBezTo>
                <a:cubicBezTo>
                  <a:pt x="126" y="95"/>
                  <a:pt x="124" y="95"/>
                  <a:pt x="122" y="97"/>
                </a:cubicBezTo>
                <a:cubicBezTo>
                  <a:pt x="108" y="107"/>
                  <a:pt x="93" y="106"/>
                  <a:pt x="79" y="97"/>
                </a:cubicBezTo>
                <a:cubicBezTo>
                  <a:pt x="77" y="96"/>
                  <a:pt x="75" y="95"/>
                  <a:pt x="73" y="96"/>
                </a:cubicBezTo>
                <a:cubicBezTo>
                  <a:pt x="55" y="107"/>
                  <a:pt x="45" y="123"/>
                  <a:pt x="43" y="144"/>
                </a:cubicBezTo>
                <a:cubicBezTo>
                  <a:pt x="43" y="146"/>
                  <a:pt x="45" y="148"/>
                  <a:pt x="46" y="150"/>
                </a:cubicBezTo>
                <a:cubicBezTo>
                  <a:pt x="88" y="190"/>
                  <a:pt x="160" y="170"/>
                  <a:pt x="177" y="115"/>
                </a:cubicBezTo>
                <a:cubicBezTo>
                  <a:pt x="191" y="67"/>
                  <a:pt x="161" y="19"/>
                  <a:pt x="111" y="12"/>
                </a:cubicBezTo>
                <a:cubicBezTo>
                  <a:pt x="71" y="5"/>
                  <a:pt x="31" y="33"/>
                  <a:pt x="22" y="74"/>
                </a:cubicBezTo>
                <a:cubicBezTo>
                  <a:pt x="19" y="88"/>
                  <a:pt x="20" y="102"/>
                  <a:pt x="24" y="116"/>
                </a:cubicBezTo>
                <a:cubicBezTo>
                  <a:pt x="25" y="119"/>
                  <a:pt x="26" y="121"/>
                  <a:pt x="23" y="122"/>
                </a:cubicBezTo>
                <a:cubicBezTo>
                  <a:pt x="20" y="124"/>
                  <a:pt x="18" y="121"/>
                  <a:pt x="17" y="119"/>
                </a:cubicBezTo>
                <a:cubicBezTo>
                  <a:pt x="0" y="64"/>
                  <a:pt x="37" y="9"/>
                  <a:pt x="92" y="4"/>
                </a:cubicBezTo>
                <a:cubicBezTo>
                  <a:pt x="139" y="0"/>
                  <a:pt x="177" y="30"/>
                  <a:pt x="186" y="75"/>
                </a:cubicBezTo>
                <a:cubicBezTo>
                  <a:pt x="197" y="128"/>
                  <a:pt x="155" y="178"/>
                  <a:pt x="102" y="178"/>
                </a:cubicBezTo>
                <a:cubicBezTo>
                  <a:pt x="78" y="178"/>
                  <a:pt x="57" y="170"/>
                  <a:pt x="40" y="154"/>
                </a:cubicBezTo>
                <a:cubicBezTo>
                  <a:pt x="37" y="151"/>
                  <a:pt x="36" y="148"/>
                  <a:pt x="36" y="144"/>
                </a:cubicBezTo>
                <a:cubicBezTo>
                  <a:pt x="37" y="121"/>
                  <a:pt x="48" y="103"/>
                  <a:pt x="68" y="91"/>
                </a:cubicBezTo>
                <a:cubicBezTo>
                  <a:pt x="69" y="90"/>
                  <a:pt x="69" y="90"/>
                  <a:pt x="70" y="89"/>
                </a:cubicBezTo>
                <a:cubicBezTo>
                  <a:pt x="70" y="89"/>
                  <a:pt x="70" y="89"/>
                  <a:pt x="71" y="88"/>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6" name="矩形 5"/>
          <p:cNvSpPr/>
          <p:nvPr/>
        </p:nvSpPr>
        <p:spPr>
          <a:xfrm>
            <a:off x="3641199" y="2476752"/>
            <a:ext cx="1204561" cy="1125436"/>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Aft>
                <a:spcPts val="0"/>
              </a:spcAft>
              <a:defRPr/>
            </a:pPr>
            <a:r>
              <a:rPr lang="en-US" altLang="zh-CN" sz="1600" kern="100">
                <a:solidFill>
                  <a:srgbClr val="FFCFCF"/>
                </a:solidFill>
                <a:latin typeface="站酷快乐体2016修订版" panose="02010600030101010101" charset="-122"/>
                <a:ea typeface="站酷快乐体2016修订版" panose="02010600030101010101" charset="-122"/>
                <a:cs typeface="站酷快乐体2016修订版" panose="02010600030101010101" charset="-122"/>
              </a:rPr>
              <a:t>PART 01</a:t>
            </a:r>
            <a:endParaRPr lang="en-US" altLang="zh-CN" sz="1600" kern="100">
              <a:solidFill>
                <a:srgbClr val="C00000"/>
              </a:solidFill>
              <a:latin typeface="站酷快乐体2016修订版" panose="02010600030101010101" charset="-122"/>
              <a:ea typeface="站酷快乐体2016修订版" panose="02010600030101010101" charset="-122"/>
              <a:cs typeface="站酷快乐体2016修订版" panose="02010600030101010101" charset="-122"/>
            </a:endParaRPr>
          </a:p>
          <a:p>
            <a:pPr>
              <a:spcBef>
                <a:spcPts val="500"/>
              </a:spcBef>
              <a:spcAft>
                <a:spcPts val="0"/>
              </a:spcAft>
              <a:defRPr/>
            </a:pPr>
            <a:r>
              <a:rPr lang="zh-CN" altLang="en-US" sz="2000" b="1" kern="100">
                <a:latin typeface="站酷快乐体2016修订版" panose="02010600030101010101" charset="-122"/>
                <a:ea typeface="站酷快乐体2016修订版" panose="02010600030101010101" charset="-122"/>
                <a:cs typeface="站酷快乐体2016修订版" panose="02010600030101010101" charset="-122"/>
              </a:rPr>
              <a:t>递推</a:t>
            </a:r>
            <a:endParaRPr lang="en-US" altLang="zh-CN" sz="2000" b="1" kern="100">
              <a:latin typeface="站酷快乐体2016修订版" panose="02010600030101010101" charset="-122"/>
              <a:ea typeface="站酷快乐体2016修订版" panose="02010600030101010101" charset="-122"/>
              <a:cs typeface="站酷快乐体2016修订版" panose="02010600030101010101" charset="-122"/>
            </a:endParaRPr>
          </a:p>
          <a:p>
            <a:pPr>
              <a:spcBef>
                <a:spcPts val="500"/>
              </a:spcBef>
              <a:spcAft>
                <a:spcPts val="0"/>
              </a:spcAft>
              <a:defRPr/>
            </a:pPr>
            <a:r>
              <a:rPr lang="en-US" altLang="zh-CN"/>
              <a:t>recurrence</a:t>
            </a:r>
            <a:endParaRPr lang="zh-CN" altLang="zh-CN" sz="1400" kern="100">
              <a:latin typeface="站酷快乐体2016修订版" panose="02010600030101010101" charset="-122"/>
              <a:ea typeface="站酷快乐体2016修订版" panose="02010600030101010101" charset="-122"/>
              <a:cs typeface="站酷快乐体2016修订版" panose="02010600030101010101" charset="-122"/>
            </a:endParaRPr>
          </a:p>
        </p:txBody>
      </p:sp>
      <p:grpSp>
        <p:nvGrpSpPr>
          <p:cNvPr id="7" name="组合 6"/>
          <p:cNvGrpSpPr/>
          <p:nvPr/>
        </p:nvGrpSpPr>
        <p:grpSpPr>
          <a:xfrm>
            <a:off x="2761616" y="2661009"/>
            <a:ext cx="626458" cy="629230"/>
            <a:chOff x="5565160" y="1431809"/>
            <a:chExt cx="626458" cy="629230"/>
          </a:xfrm>
          <a:solidFill>
            <a:srgbClr val="B5DFFC"/>
          </a:solidFill>
        </p:grpSpPr>
        <p:sp>
          <p:nvSpPr>
            <p:cNvPr id="2" name="Oval 4"/>
            <p:cNvSpPr/>
            <p:nvPr/>
          </p:nvSpPr>
          <p:spPr>
            <a:xfrm>
              <a:off x="5565160" y="1431809"/>
              <a:ext cx="626458" cy="62923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solidFill>
                  <a:schemeClr val="bg1">
                    <a:lumMod val="95000"/>
                  </a:schemeClr>
                </a:solidFill>
              </a:endParaRPr>
            </a:p>
          </p:txBody>
        </p:sp>
        <p:grpSp>
          <p:nvGrpSpPr>
            <p:cNvPr id="5" name="Group 4"/>
            <p:cNvGrpSpPr>
              <a:grpSpLocks noChangeAspect="1"/>
            </p:cNvGrpSpPr>
            <p:nvPr/>
          </p:nvGrpSpPr>
          <p:grpSpPr bwMode="auto">
            <a:xfrm>
              <a:off x="5776455" y="1577966"/>
              <a:ext cx="210218" cy="336918"/>
              <a:chOff x="4638" y="-33"/>
              <a:chExt cx="667" cy="1069"/>
            </a:xfrm>
            <a:grpFill/>
          </p:grpSpPr>
          <p:sp>
            <p:nvSpPr>
              <p:cNvPr id="8" name="Freeform 5"/>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solidFill>
                <a:schemeClr val="bg1"/>
              </a:solidFill>
              <a:ln>
                <a:noFill/>
              </a:ln>
              <a:effectLst>
                <a:outerShdw blurRad="50800" dist="50800" dir="5400000" algn="ctr" rotWithShape="0">
                  <a:schemeClr val="bg1">
                    <a:alpha val="100000"/>
                  </a:scheme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endParaRPr lang="zh-CN" altLang="en-US" sz="1350">
                  <a:solidFill>
                    <a:prstClr val="black"/>
                  </a:solidFill>
                </a:endParaRPr>
              </a:p>
            </p:txBody>
          </p:sp>
          <p:sp>
            <p:nvSpPr>
              <p:cNvPr id="10" name="Freeform 6"/>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endParaRPr lang="zh-CN" altLang="en-US" sz="1350">
                  <a:solidFill>
                    <a:prstClr val="black"/>
                  </a:solidFill>
                </a:endParaRPr>
              </a:p>
            </p:txBody>
          </p:sp>
        </p:grpSp>
      </p:grpSp>
      <p:sp>
        <p:nvSpPr>
          <p:cNvPr id="34" name="矩形 33"/>
          <p:cNvSpPr/>
          <p:nvPr/>
        </p:nvSpPr>
        <p:spPr>
          <a:xfrm>
            <a:off x="8135729" y="2450817"/>
            <a:ext cx="1442383" cy="1125436"/>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Aft>
                <a:spcPts val="0"/>
              </a:spcAft>
              <a:defRPr/>
            </a:pPr>
            <a:r>
              <a:rPr lang="en-US" altLang="zh-CN" sz="1600" kern="100">
                <a:solidFill>
                  <a:srgbClr val="9FD8FC"/>
                </a:solidFill>
                <a:latin typeface="站酷快乐体2016修订版" panose="02010600030101010101" charset="-122"/>
                <a:ea typeface="站酷快乐体2016修订版" panose="02010600030101010101" charset="-122"/>
                <a:cs typeface="站酷快乐体2016修订版" panose="02010600030101010101" charset="-122"/>
              </a:rPr>
              <a:t>PART 02</a:t>
            </a:r>
            <a:endParaRPr lang="en-US" altLang="zh-CN" sz="1600" kern="100">
              <a:solidFill>
                <a:srgbClr val="C00000"/>
              </a:solidFill>
              <a:latin typeface="站酷快乐体2016修订版" panose="02010600030101010101" charset="-122"/>
              <a:ea typeface="站酷快乐体2016修订版" panose="02010600030101010101" charset="-122"/>
              <a:cs typeface="站酷快乐体2016修订版" panose="02010600030101010101" charset="-122"/>
            </a:endParaRPr>
          </a:p>
          <a:p>
            <a:pPr>
              <a:spcBef>
                <a:spcPts val="500"/>
              </a:spcBef>
              <a:defRPr/>
            </a:pPr>
            <a:r>
              <a:rPr lang="zh-CN" altLang="en-US" sz="2000" b="1" kern="100">
                <a:solidFill>
                  <a:schemeClr val="tx1">
                    <a:lumMod val="85000"/>
                    <a:lumOff val="15000"/>
                  </a:schemeClr>
                </a:solidFill>
                <a:latin typeface="站酷快乐体2016修订版" panose="02010600030101010101" charset="-122"/>
                <a:ea typeface="站酷快乐体2016修订版" panose="02010600030101010101" charset="-122"/>
                <a:cs typeface="站酷快乐体2016修订版" panose="02010600030101010101" charset="-122"/>
              </a:rPr>
              <a:t>二分</a:t>
            </a:r>
            <a:endParaRPr lang="en-US" altLang="zh-CN" sz="2000" b="1" kern="100">
              <a:solidFill>
                <a:schemeClr val="tx1">
                  <a:lumMod val="85000"/>
                  <a:lumOff val="15000"/>
                </a:schemeClr>
              </a:solidFill>
              <a:latin typeface="站酷快乐体2016修订版" panose="02010600030101010101" charset="-122"/>
              <a:ea typeface="站酷快乐体2016修订版" panose="02010600030101010101" charset="-122"/>
              <a:cs typeface="站酷快乐体2016修订版" panose="02010600030101010101" charset="-122"/>
            </a:endParaRPr>
          </a:p>
          <a:p>
            <a:pPr>
              <a:spcBef>
                <a:spcPts val="500"/>
              </a:spcBef>
              <a:defRPr/>
            </a:pPr>
            <a:r>
              <a:rPr lang="en-US" altLang="zh-CN"/>
              <a:t>binary search</a:t>
            </a:r>
            <a:endParaRPr lang="zh-CN" altLang="zh-CN" sz="1400" kern="100">
              <a:latin typeface="站酷快乐体2016修订版" panose="02010600030101010101" charset="-122"/>
              <a:ea typeface="站酷快乐体2016修订版" panose="02010600030101010101" charset="-122"/>
              <a:cs typeface="站酷快乐体2016修订版" panose="02010600030101010101" charset="-122"/>
            </a:endParaRPr>
          </a:p>
        </p:txBody>
      </p:sp>
      <p:sp>
        <p:nvSpPr>
          <p:cNvPr id="38" name="矩形 37"/>
          <p:cNvSpPr/>
          <p:nvPr/>
        </p:nvSpPr>
        <p:spPr>
          <a:xfrm>
            <a:off x="3641199" y="3877127"/>
            <a:ext cx="1904689" cy="106388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Aft>
                <a:spcPts val="0"/>
              </a:spcAft>
              <a:defRPr/>
            </a:pPr>
            <a:r>
              <a:rPr lang="en-US" altLang="zh-CN" sz="1600" kern="100">
                <a:solidFill>
                  <a:srgbClr val="FFCFCF"/>
                </a:solidFill>
                <a:latin typeface="站酷快乐体2016修订版" panose="02010600030101010101" charset="-122"/>
                <a:ea typeface="站酷快乐体2016修订版" panose="02010600030101010101" charset="-122"/>
                <a:cs typeface="站酷快乐体2016修订版" panose="02010600030101010101" charset="-122"/>
              </a:rPr>
              <a:t>PART 03</a:t>
            </a:r>
            <a:endParaRPr lang="en-US" altLang="zh-CN" sz="1600" kern="100">
              <a:solidFill>
                <a:srgbClr val="C00000"/>
              </a:solidFill>
              <a:latin typeface="站酷快乐体2016修订版" panose="02010600030101010101" charset="-122"/>
              <a:ea typeface="站酷快乐体2016修订版" panose="02010600030101010101" charset="-122"/>
              <a:cs typeface="站酷快乐体2016修订版" panose="02010600030101010101" charset="-122"/>
            </a:endParaRPr>
          </a:p>
          <a:p>
            <a:pPr>
              <a:spcBef>
                <a:spcPts val="500"/>
              </a:spcBef>
              <a:defRPr/>
            </a:pPr>
            <a:r>
              <a:rPr lang="zh-CN" altLang="en-US" sz="2000" b="1" kern="100">
                <a:latin typeface="站酷快乐体2016修订版" panose="02010600030101010101" charset="-122"/>
                <a:ea typeface="站酷快乐体2016修订版" panose="02010600030101010101" charset="-122"/>
                <a:cs typeface="站酷快乐体2016修订版" panose="02010600030101010101" charset="-122"/>
              </a:rPr>
              <a:t>分治</a:t>
            </a:r>
            <a:endParaRPr lang="en-US" altLang="zh-CN" sz="2000" b="1" kern="100">
              <a:latin typeface="站酷快乐体2016修订版" panose="02010600030101010101" charset="-122"/>
              <a:ea typeface="站酷快乐体2016修订版" panose="02010600030101010101" charset="-122"/>
              <a:cs typeface="站酷快乐体2016修订版" panose="02010600030101010101" charset="-122"/>
            </a:endParaRPr>
          </a:p>
          <a:p>
            <a:pPr>
              <a:spcBef>
                <a:spcPts val="500"/>
              </a:spcBef>
              <a:defRPr/>
            </a:pPr>
            <a:r>
              <a:rPr lang="en-US" altLang="zh-CN" sz="1400" kern="100">
                <a:latin typeface="站酷快乐体2016修订版" panose="02010600030101010101" charset="-122"/>
                <a:ea typeface="站酷快乐体2016修订版" panose="02010600030101010101" charset="-122"/>
                <a:cs typeface="站酷快乐体2016修订版" panose="02010600030101010101" charset="-122"/>
              </a:rPr>
              <a:t> </a:t>
            </a:r>
            <a:r>
              <a:rPr lang="en-US" altLang="zh-CN" sz="1400">
                <a:solidFill>
                  <a:srgbClr val="262626"/>
                </a:solidFill>
                <a:latin typeface="站酷快乐体2016修订版" panose="02010600030101010101" charset="-122"/>
                <a:ea typeface="站酷快乐体2016修订版" panose="02010600030101010101" charset="-122"/>
                <a:cs typeface="站酷快乐体2016修订版" panose="02010600030101010101" charset="-122"/>
                <a:sym typeface="+mn-lt"/>
              </a:rPr>
              <a:t>divide and conquer</a:t>
            </a:r>
            <a:endParaRPr lang="zh-CN" altLang="zh-CN" sz="1400" kern="100">
              <a:latin typeface="站酷快乐体2016修订版" panose="02010600030101010101" charset="-122"/>
              <a:ea typeface="站酷快乐体2016修订版" panose="02010600030101010101" charset="-122"/>
              <a:cs typeface="站酷快乐体2016修订版" panose="02010600030101010101" charset="-122"/>
            </a:endParaRPr>
          </a:p>
        </p:txBody>
      </p:sp>
      <p:grpSp>
        <p:nvGrpSpPr>
          <p:cNvPr id="39" name="组合 38"/>
          <p:cNvGrpSpPr/>
          <p:nvPr/>
        </p:nvGrpSpPr>
        <p:grpSpPr>
          <a:xfrm>
            <a:off x="7203441" y="4062621"/>
            <a:ext cx="626458" cy="629230"/>
            <a:chOff x="5626360" y="5038776"/>
            <a:chExt cx="626458" cy="629230"/>
          </a:xfrm>
        </p:grpSpPr>
        <p:sp>
          <p:nvSpPr>
            <p:cNvPr id="40" name="Oval 4"/>
            <p:cNvSpPr/>
            <p:nvPr/>
          </p:nvSpPr>
          <p:spPr>
            <a:xfrm>
              <a:off x="5626360" y="5038776"/>
              <a:ext cx="626458" cy="629230"/>
            </a:xfrm>
            <a:prstGeom prst="ellips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solidFill>
                  <a:schemeClr val="bg1">
                    <a:lumMod val="95000"/>
                  </a:schemeClr>
                </a:solidFill>
              </a:endParaRPr>
            </a:p>
          </p:txBody>
        </p:sp>
        <p:sp>
          <p:nvSpPr>
            <p:cNvPr id="41" name="Freeform 206"/>
            <p:cNvSpPr>
              <a:spLocks noChangeAspect="1" noEditPoints="1"/>
            </p:cNvSpPr>
            <p:nvPr/>
          </p:nvSpPr>
          <p:spPr bwMode="auto">
            <a:xfrm>
              <a:off x="5807657" y="5193913"/>
              <a:ext cx="263865" cy="318957"/>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sp>
        <p:nvSpPr>
          <p:cNvPr id="42" name="矩形 41"/>
          <p:cNvSpPr/>
          <p:nvPr/>
        </p:nvSpPr>
        <p:spPr>
          <a:xfrm>
            <a:off x="8135729" y="3901356"/>
            <a:ext cx="1479059" cy="1142236"/>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spcAft>
                <a:spcPts val="0"/>
              </a:spcAft>
              <a:defRPr/>
            </a:pPr>
            <a:r>
              <a:rPr lang="en-US" altLang="zh-CN" sz="1600" kern="100">
                <a:solidFill>
                  <a:srgbClr val="9FD8FC"/>
                </a:solidFill>
                <a:latin typeface="站酷快乐体2016修订版" panose="02010600030101010101" charset="-122"/>
                <a:ea typeface="站酷快乐体2016修订版" panose="02010600030101010101" charset="-122"/>
                <a:cs typeface="站酷快乐体2016修订版" panose="02010600030101010101" charset="-122"/>
              </a:rPr>
              <a:t>PART 04</a:t>
            </a:r>
            <a:endParaRPr lang="en-US" altLang="zh-CN" sz="1600" kern="100">
              <a:solidFill>
                <a:srgbClr val="C00000"/>
              </a:solidFill>
              <a:latin typeface="站酷快乐体2016修订版" panose="02010600030101010101" charset="-122"/>
              <a:ea typeface="站酷快乐体2016修订版" panose="02010600030101010101" charset="-122"/>
              <a:cs typeface="站酷快乐体2016修订版" panose="02010600030101010101" charset="-122"/>
            </a:endParaRPr>
          </a:p>
          <a:p>
            <a:pPr>
              <a:lnSpc>
                <a:spcPct val="130000"/>
              </a:lnSpc>
              <a:spcAft>
                <a:spcPts val="0"/>
              </a:spcAft>
              <a:defRPr/>
            </a:pPr>
            <a:r>
              <a:rPr lang="zh-CN" altLang="en-US" sz="2000" b="1">
                <a:solidFill>
                  <a:srgbClr val="262626"/>
                </a:solidFill>
                <a:latin typeface="站酷快乐体2016修订版" panose="02010600030101010101" charset="-122"/>
                <a:ea typeface="站酷快乐体2016修订版" panose="02010600030101010101" charset="-122"/>
                <a:cs typeface="站酷快乐体2016修订版" panose="02010600030101010101" charset="-122"/>
                <a:sym typeface="+mn-lt"/>
              </a:rPr>
              <a:t>倍增</a:t>
            </a:r>
            <a:endParaRPr lang="en-US" altLang="zh-CN" sz="2000" b="1">
              <a:latin typeface="站酷快乐体2016修订版" panose="02010600030101010101" charset="-122"/>
              <a:ea typeface="站酷快乐体2016修订版" panose="02010600030101010101" charset="-122"/>
              <a:cs typeface="站酷快乐体2016修订版" panose="02010600030101010101" charset="-122"/>
              <a:sym typeface="+mn-lt"/>
            </a:endParaRPr>
          </a:p>
          <a:p>
            <a:pPr>
              <a:lnSpc>
                <a:spcPct val="130000"/>
              </a:lnSpc>
              <a:spcAft>
                <a:spcPts val="0"/>
              </a:spcAft>
              <a:defRPr/>
            </a:pPr>
            <a:r>
              <a:rPr lang="en-US" altLang="zh-CN"/>
              <a:t>multiplication</a:t>
            </a:r>
            <a:endParaRPr lang="zh-CN" altLang="en-US" sz="1400">
              <a:latin typeface="站酷快乐体2016修订版" panose="02010600030101010101" charset="-122"/>
              <a:ea typeface="站酷快乐体2016修订版" panose="02010600030101010101" charset="-122"/>
              <a:cs typeface="站酷快乐体2016修订版" panose="02010600030101010101" charset="-122"/>
              <a:sym typeface="+mn-lt"/>
            </a:endParaRPr>
          </a:p>
        </p:txBody>
      </p:sp>
      <p:sp>
        <p:nvSpPr>
          <p:cNvPr id="43" name="Rectangle 45"/>
          <p:cNvSpPr/>
          <p:nvPr/>
        </p:nvSpPr>
        <p:spPr bwMode="auto">
          <a:xfrm>
            <a:off x="4786691" y="1684866"/>
            <a:ext cx="2256822" cy="59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fontAlgn="base">
              <a:lnSpc>
                <a:spcPct val="70000"/>
              </a:lnSpc>
              <a:spcBef>
                <a:spcPct val="0"/>
              </a:spcBef>
              <a:spcAft>
                <a:spcPct val="0"/>
              </a:spcAft>
            </a:pPr>
            <a:r>
              <a:rPr lang="zh-CN" altLang="en-US" sz="4800" b="1">
                <a:solidFill>
                  <a:schemeClr val="tx1">
                    <a:lumMod val="85000"/>
                    <a:lumOff val="15000"/>
                  </a:schemeClr>
                </a:solidFill>
                <a:latin typeface="站酷快乐体2016修订版" panose="02010600030101010101" charset="-122"/>
                <a:ea typeface="站酷快乐体2016修订版" panose="02010600030101010101" charset="-122"/>
                <a:cs typeface="站酷快乐体2016修订版" panose="02010600030101010101" charset="-122"/>
                <a:sym typeface="Bebas Neue" charset="0"/>
              </a:rPr>
              <a:t>目  录</a:t>
            </a:r>
          </a:p>
        </p:txBody>
      </p:sp>
      <p:sp>
        <p:nvSpPr>
          <p:cNvPr id="44" name="Rectangle 45"/>
          <p:cNvSpPr/>
          <p:nvPr/>
        </p:nvSpPr>
        <p:spPr bwMode="auto">
          <a:xfrm>
            <a:off x="4530250" y="2278883"/>
            <a:ext cx="3363805" cy="594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ltLang="ko-KR" sz="2400">
                <a:solidFill>
                  <a:schemeClr val="tx1">
                    <a:lumMod val="85000"/>
                    <a:lumOff val="15000"/>
                  </a:schemeClr>
                </a:solidFill>
                <a:latin typeface="站酷快乐体2016修订版" panose="02010600030101010101" charset="-122"/>
                <a:ea typeface="站酷快乐体2016修订版" panose="02010600030101010101" charset="-122"/>
              </a:rPr>
              <a:t>CONTENTS</a:t>
            </a:r>
          </a:p>
        </p:txBody>
      </p:sp>
      <p:grpSp>
        <p:nvGrpSpPr>
          <p:cNvPr id="45" name="组合 44">
            <a:extLst>
              <a:ext uri="{FF2B5EF4-FFF2-40B4-BE49-F238E27FC236}">
                <a16:creationId xmlns:a16="http://schemas.microsoft.com/office/drawing/2014/main" id="{C54AD854-F89E-4784-B146-E2AB4EBC83F7}"/>
              </a:ext>
            </a:extLst>
          </p:cNvPr>
          <p:cNvGrpSpPr/>
          <p:nvPr/>
        </p:nvGrpSpPr>
        <p:grpSpPr>
          <a:xfrm>
            <a:off x="7206966" y="2661009"/>
            <a:ext cx="626458" cy="629230"/>
            <a:chOff x="5626360" y="5038776"/>
            <a:chExt cx="626458" cy="629230"/>
          </a:xfrm>
        </p:grpSpPr>
        <p:sp>
          <p:nvSpPr>
            <p:cNvPr id="46" name="Oval 4">
              <a:extLst>
                <a:ext uri="{FF2B5EF4-FFF2-40B4-BE49-F238E27FC236}">
                  <a16:creationId xmlns:a16="http://schemas.microsoft.com/office/drawing/2014/main" id="{5370002F-B672-4030-B008-DD82D3432882}"/>
                </a:ext>
              </a:extLst>
            </p:cNvPr>
            <p:cNvSpPr/>
            <p:nvPr/>
          </p:nvSpPr>
          <p:spPr>
            <a:xfrm>
              <a:off x="5626360" y="5038776"/>
              <a:ext cx="626458" cy="629230"/>
            </a:xfrm>
            <a:prstGeom prst="ellips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solidFill>
                  <a:schemeClr val="bg1">
                    <a:lumMod val="95000"/>
                  </a:schemeClr>
                </a:solidFill>
              </a:endParaRPr>
            </a:p>
          </p:txBody>
        </p:sp>
        <p:sp>
          <p:nvSpPr>
            <p:cNvPr id="47" name="Freeform 206">
              <a:extLst>
                <a:ext uri="{FF2B5EF4-FFF2-40B4-BE49-F238E27FC236}">
                  <a16:creationId xmlns:a16="http://schemas.microsoft.com/office/drawing/2014/main" id="{13D83B4A-8C76-4056-8DB4-BB71569BFB60}"/>
                </a:ext>
              </a:extLst>
            </p:cNvPr>
            <p:cNvSpPr>
              <a:spLocks noChangeAspect="1" noEditPoints="1"/>
            </p:cNvSpPr>
            <p:nvPr/>
          </p:nvSpPr>
          <p:spPr bwMode="auto">
            <a:xfrm>
              <a:off x="5807657" y="5193913"/>
              <a:ext cx="263865" cy="318957"/>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48" name="组合 47">
            <a:extLst>
              <a:ext uri="{FF2B5EF4-FFF2-40B4-BE49-F238E27FC236}">
                <a16:creationId xmlns:a16="http://schemas.microsoft.com/office/drawing/2014/main" id="{C1C55AF7-1D8B-4422-BAA5-C75861A47A64}"/>
              </a:ext>
            </a:extLst>
          </p:cNvPr>
          <p:cNvGrpSpPr/>
          <p:nvPr/>
        </p:nvGrpSpPr>
        <p:grpSpPr>
          <a:xfrm>
            <a:off x="2767912" y="4062621"/>
            <a:ext cx="626458" cy="629230"/>
            <a:chOff x="5565160" y="1431809"/>
            <a:chExt cx="626458" cy="629230"/>
          </a:xfrm>
          <a:solidFill>
            <a:srgbClr val="B5DFFC"/>
          </a:solidFill>
        </p:grpSpPr>
        <p:sp>
          <p:nvSpPr>
            <p:cNvPr id="49" name="Oval 4">
              <a:extLst>
                <a:ext uri="{FF2B5EF4-FFF2-40B4-BE49-F238E27FC236}">
                  <a16:creationId xmlns:a16="http://schemas.microsoft.com/office/drawing/2014/main" id="{E22FEAF5-75FC-43AB-80E5-098BD1997D24}"/>
                </a:ext>
              </a:extLst>
            </p:cNvPr>
            <p:cNvSpPr/>
            <p:nvPr/>
          </p:nvSpPr>
          <p:spPr>
            <a:xfrm>
              <a:off x="5565160" y="1431809"/>
              <a:ext cx="626458" cy="62923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3200">
                <a:solidFill>
                  <a:schemeClr val="bg1">
                    <a:lumMod val="95000"/>
                  </a:schemeClr>
                </a:solidFill>
              </a:endParaRPr>
            </a:p>
          </p:txBody>
        </p:sp>
        <p:grpSp>
          <p:nvGrpSpPr>
            <p:cNvPr id="50" name="Group 4">
              <a:extLst>
                <a:ext uri="{FF2B5EF4-FFF2-40B4-BE49-F238E27FC236}">
                  <a16:creationId xmlns:a16="http://schemas.microsoft.com/office/drawing/2014/main" id="{D1E9CD58-84B1-4151-A779-217BDFEB9126}"/>
                </a:ext>
              </a:extLst>
            </p:cNvPr>
            <p:cNvGrpSpPr>
              <a:grpSpLocks noChangeAspect="1"/>
            </p:cNvGrpSpPr>
            <p:nvPr/>
          </p:nvGrpSpPr>
          <p:grpSpPr bwMode="auto">
            <a:xfrm>
              <a:off x="5776455" y="1577966"/>
              <a:ext cx="210218" cy="336918"/>
              <a:chOff x="4638" y="-33"/>
              <a:chExt cx="667" cy="1069"/>
            </a:xfrm>
            <a:grpFill/>
          </p:grpSpPr>
          <p:sp>
            <p:nvSpPr>
              <p:cNvPr id="51" name="Freeform 5">
                <a:extLst>
                  <a:ext uri="{FF2B5EF4-FFF2-40B4-BE49-F238E27FC236}">
                    <a16:creationId xmlns:a16="http://schemas.microsoft.com/office/drawing/2014/main" id="{1675839A-981B-4AE4-8C87-4A7E562E0A59}"/>
                  </a:ext>
                </a:extLst>
              </p:cNvPr>
              <p:cNvSpPr/>
              <p:nvPr/>
            </p:nvSpPr>
            <p:spPr bwMode="auto">
              <a:xfrm>
                <a:off x="4638" y="556"/>
                <a:ext cx="667" cy="480"/>
              </a:xfrm>
              <a:custGeom>
                <a:avLst/>
                <a:gdLst>
                  <a:gd name="T0" fmla="*/ 67 w 67"/>
                  <a:gd name="T1" fmla="*/ 15 h 49"/>
                  <a:gd name="T2" fmla="*/ 52 w 67"/>
                  <a:gd name="T3" fmla="*/ 0 h 49"/>
                  <a:gd name="T4" fmla="*/ 38 w 67"/>
                  <a:gd name="T5" fmla="*/ 24 h 49"/>
                  <a:gd name="T6" fmla="*/ 36 w 67"/>
                  <a:gd name="T7" fmla="*/ 13 h 49"/>
                  <a:gd name="T8" fmla="*/ 38 w 67"/>
                  <a:gd name="T9" fmla="*/ 9 h 49"/>
                  <a:gd name="T10" fmla="*/ 34 w 67"/>
                  <a:gd name="T11" fmla="*/ 5 h 49"/>
                  <a:gd name="T12" fmla="*/ 30 w 67"/>
                  <a:gd name="T13" fmla="*/ 9 h 49"/>
                  <a:gd name="T14" fmla="*/ 31 w 67"/>
                  <a:gd name="T15" fmla="*/ 13 h 49"/>
                  <a:gd name="T16" fmla="*/ 30 w 67"/>
                  <a:gd name="T17" fmla="*/ 24 h 49"/>
                  <a:gd name="T18" fmla="*/ 16 w 67"/>
                  <a:gd name="T19" fmla="*/ 0 h 49"/>
                  <a:gd name="T20" fmla="*/ 1 w 67"/>
                  <a:gd name="T21" fmla="*/ 15 h 49"/>
                  <a:gd name="T22" fmla="*/ 0 w 67"/>
                  <a:gd name="T23" fmla="*/ 15 h 49"/>
                  <a:gd name="T24" fmla="*/ 0 w 67"/>
                  <a:gd name="T25" fmla="*/ 45 h 49"/>
                  <a:gd name="T26" fmla="*/ 1 w 67"/>
                  <a:gd name="T27" fmla="*/ 45 h 49"/>
                  <a:gd name="T28" fmla="*/ 34 w 67"/>
                  <a:gd name="T29" fmla="*/ 49 h 49"/>
                  <a:gd name="T30" fmla="*/ 66 w 67"/>
                  <a:gd name="T31" fmla="*/ 45 h 49"/>
                  <a:gd name="T32" fmla="*/ 67 w 67"/>
                  <a:gd name="T33" fmla="*/ 45 h 49"/>
                  <a:gd name="T34" fmla="*/ 67 w 67"/>
                  <a:gd name="T35"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49">
                    <a:moveTo>
                      <a:pt x="67" y="15"/>
                    </a:moveTo>
                    <a:cubicBezTo>
                      <a:pt x="66" y="9"/>
                      <a:pt x="60" y="3"/>
                      <a:pt x="52" y="0"/>
                    </a:cubicBezTo>
                    <a:cubicBezTo>
                      <a:pt x="38" y="24"/>
                      <a:pt x="38" y="24"/>
                      <a:pt x="38" y="24"/>
                    </a:cubicBezTo>
                    <a:cubicBezTo>
                      <a:pt x="36" y="13"/>
                      <a:pt x="36" y="13"/>
                      <a:pt x="36" y="13"/>
                    </a:cubicBezTo>
                    <a:cubicBezTo>
                      <a:pt x="37" y="12"/>
                      <a:pt x="38" y="11"/>
                      <a:pt x="38" y="9"/>
                    </a:cubicBezTo>
                    <a:cubicBezTo>
                      <a:pt x="38" y="7"/>
                      <a:pt x="36" y="5"/>
                      <a:pt x="34" y="5"/>
                    </a:cubicBezTo>
                    <a:cubicBezTo>
                      <a:pt x="31" y="5"/>
                      <a:pt x="30" y="7"/>
                      <a:pt x="30" y="9"/>
                    </a:cubicBezTo>
                    <a:cubicBezTo>
                      <a:pt x="30" y="11"/>
                      <a:pt x="30" y="12"/>
                      <a:pt x="31" y="13"/>
                    </a:cubicBezTo>
                    <a:cubicBezTo>
                      <a:pt x="30" y="24"/>
                      <a:pt x="30" y="24"/>
                      <a:pt x="30" y="24"/>
                    </a:cubicBezTo>
                    <a:cubicBezTo>
                      <a:pt x="16" y="0"/>
                      <a:pt x="16" y="0"/>
                      <a:pt x="16" y="0"/>
                    </a:cubicBezTo>
                    <a:cubicBezTo>
                      <a:pt x="8" y="3"/>
                      <a:pt x="2" y="9"/>
                      <a:pt x="1" y="15"/>
                    </a:cubicBezTo>
                    <a:cubicBezTo>
                      <a:pt x="0" y="15"/>
                      <a:pt x="0" y="15"/>
                      <a:pt x="0" y="15"/>
                    </a:cubicBezTo>
                    <a:cubicBezTo>
                      <a:pt x="0" y="45"/>
                      <a:pt x="0" y="45"/>
                      <a:pt x="0" y="45"/>
                    </a:cubicBezTo>
                    <a:cubicBezTo>
                      <a:pt x="1" y="45"/>
                      <a:pt x="1" y="45"/>
                      <a:pt x="1" y="45"/>
                    </a:cubicBezTo>
                    <a:cubicBezTo>
                      <a:pt x="4" y="47"/>
                      <a:pt x="18" y="49"/>
                      <a:pt x="34" y="49"/>
                    </a:cubicBezTo>
                    <a:cubicBezTo>
                      <a:pt x="50" y="49"/>
                      <a:pt x="63" y="47"/>
                      <a:pt x="66" y="45"/>
                    </a:cubicBezTo>
                    <a:cubicBezTo>
                      <a:pt x="67" y="45"/>
                      <a:pt x="67" y="45"/>
                      <a:pt x="67" y="45"/>
                    </a:cubicBezTo>
                    <a:cubicBezTo>
                      <a:pt x="67" y="15"/>
                      <a:pt x="67" y="15"/>
                      <a:pt x="67" y="15"/>
                    </a:cubicBezTo>
                    <a:close/>
                  </a:path>
                </a:pathLst>
              </a:custGeom>
              <a:solidFill>
                <a:schemeClr val="bg1"/>
              </a:solidFill>
              <a:ln>
                <a:noFill/>
              </a:ln>
              <a:effectLst>
                <a:outerShdw blurRad="50800" dist="50800" dir="5400000" algn="ctr" rotWithShape="0">
                  <a:schemeClr val="bg1">
                    <a:alpha val="100000"/>
                  </a:schemeClr>
                </a:outerShdw>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endParaRPr lang="zh-CN" altLang="en-US" sz="1350">
                  <a:solidFill>
                    <a:prstClr val="black"/>
                  </a:solidFill>
                </a:endParaRPr>
              </a:p>
            </p:txBody>
          </p:sp>
          <p:sp>
            <p:nvSpPr>
              <p:cNvPr id="52" name="Freeform 6">
                <a:extLst>
                  <a:ext uri="{FF2B5EF4-FFF2-40B4-BE49-F238E27FC236}">
                    <a16:creationId xmlns:a16="http://schemas.microsoft.com/office/drawing/2014/main" id="{C285031F-E383-4BF4-B53B-08CBB6EBE0DD}"/>
                  </a:ext>
                </a:extLst>
              </p:cNvPr>
              <p:cNvSpPr>
                <a:spLocks noEditPoints="1"/>
              </p:cNvSpPr>
              <p:nvPr/>
            </p:nvSpPr>
            <p:spPr bwMode="auto">
              <a:xfrm>
                <a:off x="4737" y="-33"/>
                <a:ext cx="449" cy="589"/>
              </a:xfrm>
              <a:custGeom>
                <a:avLst/>
                <a:gdLst>
                  <a:gd name="T0" fmla="*/ 3 w 45"/>
                  <a:gd name="T1" fmla="*/ 38 h 60"/>
                  <a:gd name="T2" fmla="*/ 7 w 45"/>
                  <a:gd name="T3" fmla="*/ 43 h 60"/>
                  <a:gd name="T4" fmla="*/ 23 w 45"/>
                  <a:gd name="T5" fmla="*/ 60 h 60"/>
                  <a:gd name="T6" fmla="*/ 40 w 45"/>
                  <a:gd name="T7" fmla="*/ 43 h 60"/>
                  <a:gd name="T8" fmla="*/ 40 w 45"/>
                  <a:gd name="T9" fmla="*/ 43 h 60"/>
                  <a:gd name="T10" fmla="*/ 44 w 45"/>
                  <a:gd name="T11" fmla="*/ 38 h 60"/>
                  <a:gd name="T12" fmla="*/ 41 w 45"/>
                  <a:gd name="T13" fmla="*/ 33 h 60"/>
                  <a:gd name="T14" fmla="*/ 41 w 45"/>
                  <a:gd name="T15" fmla="*/ 33 h 60"/>
                  <a:gd name="T16" fmla="*/ 36 w 45"/>
                  <a:gd name="T17" fmla="*/ 13 h 60"/>
                  <a:gd name="T18" fmla="*/ 12 w 45"/>
                  <a:gd name="T19" fmla="*/ 10 h 60"/>
                  <a:gd name="T20" fmla="*/ 6 w 45"/>
                  <a:gd name="T21" fmla="*/ 33 h 60"/>
                  <a:gd name="T22" fmla="*/ 6 w 45"/>
                  <a:gd name="T23" fmla="*/ 33 h 60"/>
                  <a:gd name="T24" fmla="*/ 3 w 45"/>
                  <a:gd name="T25" fmla="*/ 38 h 60"/>
                  <a:gd name="T26" fmla="*/ 8 w 45"/>
                  <a:gd name="T27" fmla="*/ 34 h 60"/>
                  <a:gd name="T28" fmla="*/ 8 w 45"/>
                  <a:gd name="T29" fmla="*/ 34 h 60"/>
                  <a:gd name="T30" fmla="*/ 8 w 45"/>
                  <a:gd name="T31" fmla="*/ 34 h 60"/>
                  <a:gd name="T32" fmla="*/ 8 w 45"/>
                  <a:gd name="T33" fmla="*/ 32 h 60"/>
                  <a:gd name="T34" fmla="*/ 9 w 45"/>
                  <a:gd name="T35" fmla="*/ 25 h 60"/>
                  <a:gd name="T36" fmla="*/ 11 w 45"/>
                  <a:gd name="T37" fmla="*/ 23 h 60"/>
                  <a:gd name="T38" fmla="*/ 29 w 45"/>
                  <a:gd name="T39" fmla="*/ 19 h 60"/>
                  <a:gd name="T40" fmla="*/ 38 w 45"/>
                  <a:gd name="T41" fmla="*/ 34 h 60"/>
                  <a:gd name="T42" fmla="*/ 38 w 45"/>
                  <a:gd name="T43" fmla="*/ 34 h 60"/>
                  <a:gd name="T44" fmla="*/ 39 w 45"/>
                  <a:gd name="T45" fmla="*/ 34 h 60"/>
                  <a:gd name="T46" fmla="*/ 40 w 45"/>
                  <a:gd name="T47" fmla="*/ 34 h 60"/>
                  <a:gd name="T48" fmla="*/ 42 w 45"/>
                  <a:gd name="T49" fmla="*/ 35 h 60"/>
                  <a:gd name="T50" fmla="*/ 43 w 45"/>
                  <a:gd name="T51" fmla="*/ 38 h 60"/>
                  <a:gd name="T52" fmla="*/ 42 w 45"/>
                  <a:gd name="T53" fmla="*/ 41 h 60"/>
                  <a:gd name="T54" fmla="*/ 40 w 45"/>
                  <a:gd name="T55" fmla="*/ 42 h 60"/>
                  <a:gd name="T56" fmla="*/ 40 w 45"/>
                  <a:gd name="T57" fmla="*/ 42 h 60"/>
                  <a:gd name="T58" fmla="*/ 39 w 45"/>
                  <a:gd name="T59" fmla="*/ 42 h 60"/>
                  <a:gd name="T60" fmla="*/ 38 w 45"/>
                  <a:gd name="T61" fmla="*/ 43 h 60"/>
                  <a:gd name="T62" fmla="*/ 33 w 45"/>
                  <a:gd name="T63" fmla="*/ 54 h 60"/>
                  <a:gd name="T64" fmla="*/ 29 w 45"/>
                  <a:gd name="T65" fmla="*/ 58 h 60"/>
                  <a:gd name="T66" fmla="*/ 23 w 45"/>
                  <a:gd name="T67" fmla="*/ 59 h 60"/>
                  <a:gd name="T68" fmla="*/ 18 w 45"/>
                  <a:gd name="T69" fmla="*/ 58 h 60"/>
                  <a:gd name="T70" fmla="*/ 14 w 45"/>
                  <a:gd name="T71" fmla="*/ 54 h 60"/>
                  <a:gd name="T72" fmla="*/ 8 w 45"/>
                  <a:gd name="T73" fmla="*/ 43 h 60"/>
                  <a:gd name="T74" fmla="*/ 8 w 45"/>
                  <a:gd name="T75" fmla="*/ 42 h 60"/>
                  <a:gd name="T76" fmla="*/ 7 w 45"/>
                  <a:gd name="T77" fmla="*/ 42 h 60"/>
                  <a:gd name="T78" fmla="*/ 5 w 45"/>
                  <a:gd name="T79" fmla="*/ 38 h 60"/>
                  <a:gd name="T80" fmla="*/ 5 w 45"/>
                  <a:gd name="T81" fmla="*/ 35 h 60"/>
                  <a:gd name="T82" fmla="*/ 8 w 45"/>
                  <a:gd name="T8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5" h="60">
                    <a:moveTo>
                      <a:pt x="3" y="38"/>
                    </a:moveTo>
                    <a:cubicBezTo>
                      <a:pt x="3" y="40"/>
                      <a:pt x="5" y="43"/>
                      <a:pt x="7" y="43"/>
                    </a:cubicBezTo>
                    <a:cubicBezTo>
                      <a:pt x="9" y="53"/>
                      <a:pt x="16" y="60"/>
                      <a:pt x="23" y="60"/>
                    </a:cubicBezTo>
                    <a:cubicBezTo>
                      <a:pt x="31" y="60"/>
                      <a:pt x="38" y="53"/>
                      <a:pt x="40" y="43"/>
                    </a:cubicBezTo>
                    <a:cubicBezTo>
                      <a:pt x="40" y="43"/>
                      <a:pt x="40" y="43"/>
                      <a:pt x="40" y="43"/>
                    </a:cubicBezTo>
                    <a:cubicBezTo>
                      <a:pt x="42" y="43"/>
                      <a:pt x="44" y="41"/>
                      <a:pt x="44" y="38"/>
                    </a:cubicBezTo>
                    <a:cubicBezTo>
                      <a:pt x="44" y="35"/>
                      <a:pt x="43" y="33"/>
                      <a:pt x="41" y="33"/>
                    </a:cubicBezTo>
                    <a:cubicBezTo>
                      <a:pt x="41" y="33"/>
                      <a:pt x="41" y="33"/>
                      <a:pt x="41" y="33"/>
                    </a:cubicBezTo>
                    <a:cubicBezTo>
                      <a:pt x="41" y="33"/>
                      <a:pt x="45" y="18"/>
                      <a:pt x="36" y="13"/>
                    </a:cubicBezTo>
                    <a:cubicBezTo>
                      <a:pt x="35" y="0"/>
                      <a:pt x="12" y="10"/>
                      <a:pt x="12" y="10"/>
                    </a:cubicBezTo>
                    <a:cubicBezTo>
                      <a:pt x="0" y="17"/>
                      <a:pt x="6" y="33"/>
                      <a:pt x="6" y="33"/>
                    </a:cubicBezTo>
                    <a:cubicBezTo>
                      <a:pt x="6" y="33"/>
                      <a:pt x="6" y="33"/>
                      <a:pt x="6" y="33"/>
                    </a:cubicBezTo>
                    <a:cubicBezTo>
                      <a:pt x="4" y="34"/>
                      <a:pt x="3" y="36"/>
                      <a:pt x="3" y="38"/>
                    </a:cubicBezTo>
                    <a:close/>
                    <a:moveTo>
                      <a:pt x="8" y="34"/>
                    </a:moveTo>
                    <a:cubicBezTo>
                      <a:pt x="8" y="34"/>
                      <a:pt x="8" y="34"/>
                      <a:pt x="8" y="34"/>
                    </a:cubicBezTo>
                    <a:cubicBezTo>
                      <a:pt x="8" y="34"/>
                      <a:pt x="8" y="34"/>
                      <a:pt x="8" y="34"/>
                    </a:cubicBezTo>
                    <a:cubicBezTo>
                      <a:pt x="8" y="32"/>
                      <a:pt x="8" y="32"/>
                      <a:pt x="8" y="32"/>
                    </a:cubicBezTo>
                    <a:cubicBezTo>
                      <a:pt x="9" y="25"/>
                      <a:pt x="9" y="25"/>
                      <a:pt x="9" y="25"/>
                    </a:cubicBezTo>
                    <a:cubicBezTo>
                      <a:pt x="10" y="24"/>
                      <a:pt x="11" y="23"/>
                      <a:pt x="11" y="23"/>
                    </a:cubicBezTo>
                    <a:cubicBezTo>
                      <a:pt x="21" y="24"/>
                      <a:pt x="29" y="19"/>
                      <a:pt x="29" y="19"/>
                    </a:cubicBezTo>
                    <a:cubicBezTo>
                      <a:pt x="36" y="13"/>
                      <a:pt x="38" y="34"/>
                      <a:pt x="38" y="34"/>
                    </a:cubicBezTo>
                    <a:cubicBezTo>
                      <a:pt x="38" y="34"/>
                      <a:pt x="38" y="34"/>
                      <a:pt x="38" y="34"/>
                    </a:cubicBezTo>
                    <a:cubicBezTo>
                      <a:pt x="39" y="34"/>
                      <a:pt x="39" y="34"/>
                      <a:pt x="39" y="34"/>
                    </a:cubicBezTo>
                    <a:cubicBezTo>
                      <a:pt x="40" y="34"/>
                      <a:pt x="40" y="34"/>
                      <a:pt x="40" y="34"/>
                    </a:cubicBezTo>
                    <a:cubicBezTo>
                      <a:pt x="41" y="34"/>
                      <a:pt x="41" y="34"/>
                      <a:pt x="42" y="35"/>
                    </a:cubicBezTo>
                    <a:cubicBezTo>
                      <a:pt x="43" y="35"/>
                      <a:pt x="43" y="37"/>
                      <a:pt x="43" y="38"/>
                    </a:cubicBezTo>
                    <a:cubicBezTo>
                      <a:pt x="43" y="39"/>
                      <a:pt x="43" y="40"/>
                      <a:pt x="42" y="41"/>
                    </a:cubicBezTo>
                    <a:cubicBezTo>
                      <a:pt x="41" y="41"/>
                      <a:pt x="41" y="42"/>
                      <a:pt x="40" y="42"/>
                    </a:cubicBezTo>
                    <a:cubicBezTo>
                      <a:pt x="40" y="42"/>
                      <a:pt x="40" y="42"/>
                      <a:pt x="40" y="42"/>
                    </a:cubicBezTo>
                    <a:cubicBezTo>
                      <a:pt x="39" y="42"/>
                      <a:pt x="39" y="42"/>
                      <a:pt x="39" y="42"/>
                    </a:cubicBezTo>
                    <a:cubicBezTo>
                      <a:pt x="38" y="43"/>
                      <a:pt x="38" y="43"/>
                      <a:pt x="38" y="43"/>
                    </a:cubicBezTo>
                    <a:cubicBezTo>
                      <a:pt x="38" y="47"/>
                      <a:pt x="36" y="51"/>
                      <a:pt x="33" y="54"/>
                    </a:cubicBezTo>
                    <a:cubicBezTo>
                      <a:pt x="32" y="56"/>
                      <a:pt x="30" y="57"/>
                      <a:pt x="29" y="58"/>
                    </a:cubicBezTo>
                    <a:cubicBezTo>
                      <a:pt x="27" y="58"/>
                      <a:pt x="25" y="59"/>
                      <a:pt x="23" y="59"/>
                    </a:cubicBezTo>
                    <a:cubicBezTo>
                      <a:pt x="22" y="59"/>
                      <a:pt x="20" y="58"/>
                      <a:pt x="18" y="58"/>
                    </a:cubicBezTo>
                    <a:cubicBezTo>
                      <a:pt x="17" y="57"/>
                      <a:pt x="15" y="56"/>
                      <a:pt x="14" y="54"/>
                    </a:cubicBezTo>
                    <a:cubicBezTo>
                      <a:pt x="11" y="51"/>
                      <a:pt x="9" y="47"/>
                      <a:pt x="8" y="43"/>
                    </a:cubicBezTo>
                    <a:cubicBezTo>
                      <a:pt x="8" y="42"/>
                      <a:pt x="8" y="42"/>
                      <a:pt x="8" y="42"/>
                    </a:cubicBezTo>
                    <a:cubicBezTo>
                      <a:pt x="7" y="42"/>
                      <a:pt x="7" y="42"/>
                      <a:pt x="7" y="42"/>
                    </a:cubicBezTo>
                    <a:cubicBezTo>
                      <a:pt x="6" y="42"/>
                      <a:pt x="5" y="40"/>
                      <a:pt x="5" y="38"/>
                    </a:cubicBezTo>
                    <a:cubicBezTo>
                      <a:pt x="5" y="37"/>
                      <a:pt x="5" y="35"/>
                      <a:pt x="5" y="35"/>
                    </a:cubicBezTo>
                    <a:cubicBezTo>
                      <a:pt x="6" y="34"/>
                      <a:pt x="7" y="34"/>
                      <a:pt x="8" y="34"/>
                    </a:cubicBez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endParaRPr lang="zh-CN" altLang="en-US" sz="1350">
                  <a:solidFill>
                    <a:prstClr val="black"/>
                  </a:solidFill>
                </a:endParaRPr>
              </a:p>
            </p:txBody>
          </p:sp>
        </p:gr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000" fill="hold">
                                          <p:stCondLst>
                                            <p:cond delay="0"/>
                                          </p:stCondLst>
                                        </p:cTn>
                                        <p:tgtEl>
                                          <p:spTgt spid="11"/>
                                        </p:tgtEl>
                                        <p:attrNameLst>
                                          <p:attrName>style.visibility</p:attrName>
                                        </p:attrNameLst>
                                      </p:cBhvr>
                                      <p:to>
                                        <p:strVal val="visible"/>
                                      </p:to>
                                    </p:set>
                                    <p:animEffect transition="in" filter="barn(inVertical)">
                                      <p:cBhvr>
                                        <p:cTn id="7" dur="1000"/>
                                        <p:tgtEl>
                                          <p:spTgt spid="11"/>
                                        </p:tgtEl>
                                      </p:cBhvr>
                                    </p:animEffect>
                                  </p:childTnLst>
                                </p:cTn>
                              </p:par>
                              <p:par>
                                <p:cTn id="8" presetID="16" presetClass="entr" presetSubtype="21" fill="hold" grpId="0" nodeType="withEffect">
                                  <p:stCondLst>
                                    <p:cond delay="0"/>
                                  </p:stCondLst>
                                  <p:childTnLst>
                                    <p:set>
                                      <p:cBhvr>
                                        <p:cTn id="9" dur="1000" fill="hold">
                                          <p:stCondLst>
                                            <p:cond delay="0"/>
                                          </p:stCondLst>
                                        </p:cTn>
                                        <p:tgtEl>
                                          <p:spTgt spid="15"/>
                                        </p:tgtEl>
                                        <p:attrNameLst>
                                          <p:attrName>style.visibility</p:attrName>
                                        </p:attrNameLst>
                                      </p:cBhvr>
                                      <p:to>
                                        <p:strVal val="visible"/>
                                      </p:to>
                                    </p:set>
                                    <p:animEffect transition="in" filter="barn(inVertical)">
                                      <p:cBhvr>
                                        <p:cTn id="10" dur="1000"/>
                                        <p:tgtEl>
                                          <p:spTgt spid="15"/>
                                        </p:tgtEl>
                                      </p:cBhvr>
                                    </p:animEffect>
                                  </p:childTnLst>
                                </p:cTn>
                              </p:par>
                              <p:par>
                                <p:cTn id="11" presetID="16" presetClass="entr" presetSubtype="21" fill="hold" nodeType="withEffect">
                                  <p:stCondLst>
                                    <p:cond delay="0"/>
                                  </p:stCondLst>
                                  <p:childTnLst>
                                    <p:set>
                                      <p:cBhvr>
                                        <p:cTn id="12" dur="1000" fill="hold">
                                          <p:stCondLst>
                                            <p:cond delay="0"/>
                                          </p:stCondLst>
                                        </p:cTn>
                                        <p:tgtEl>
                                          <p:spTgt spid="14"/>
                                        </p:tgtEl>
                                        <p:attrNameLst>
                                          <p:attrName>style.visibility</p:attrName>
                                        </p:attrNameLst>
                                      </p:cBhvr>
                                      <p:to>
                                        <p:strVal val="visible"/>
                                      </p:to>
                                    </p:set>
                                    <p:animEffect transition="in" filter="barn(inVertical)">
                                      <p:cBhvr>
                                        <p:cTn id="13" dur="1000"/>
                                        <p:tgtEl>
                                          <p:spTgt spid="14"/>
                                        </p:tgtEl>
                                      </p:cBhvr>
                                    </p:animEffect>
                                  </p:childTnLst>
                                </p:cTn>
                              </p:par>
                              <p:par>
                                <p:cTn id="14" presetID="16" presetClass="entr" presetSubtype="21" fill="hold" grpId="0" nodeType="withEffect">
                                  <p:stCondLst>
                                    <p:cond delay="0"/>
                                  </p:stCondLst>
                                  <p:childTnLst>
                                    <p:set>
                                      <p:cBhvr>
                                        <p:cTn id="15" dur="1000" fill="hold">
                                          <p:stCondLst>
                                            <p:cond delay="0"/>
                                          </p:stCondLst>
                                        </p:cTn>
                                        <p:tgtEl>
                                          <p:spTgt spid="16"/>
                                        </p:tgtEl>
                                        <p:attrNameLst>
                                          <p:attrName>style.visibility</p:attrName>
                                        </p:attrNameLst>
                                      </p:cBhvr>
                                      <p:to>
                                        <p:strVal val="visible"/>
                                      </p:to>
                                    </p:set>
                                    <p:animEffect transition="in" filter="barn(inVertical)">
                                      <p:cBhvr>
                                        <p:cTn id="16" dur="1000"/>
                                        <p:tgtEl>
                                          <p:spTgt spid="16"/>
                                        </p:tgtEl>
                                      </p:cBhvr>
                                    </p:animEffect>
                                  </p:childTnLst>
                                </p:cTn>
                              </p:par>
                              <p:par>
                                <p:cTn id="17" presetID="16" presetClass="entr" presetSubtype="21" fill="hold" grpId="0" nodeType="withEffect">
                                  <p:stCondLst>
                                    <p:cond delay="0"/>
                                  </p:stCondLst>
                                  <p:childTnLst>
                                    <p:set>
                                      <p:cBhvr>
                                        <p:cTn id="18" dur="1000" fill="hold">
                                          <p:stCondLst>
                                            <p:cond delay="0"/>
                                          </p:stCondLst>
                                        </p:cTn>
                                        <p:tgtEl>
                                          <p:spTgt spid="9"/>
                                        </p:tgtEl>
                                        <p:attrNameLst>
                                          <p:attrName>style.visibility</p:attrName>
                                        </p:attrNameLst>
                                      </p:cBhvr>
                                      <p:to>
                                        <p:strVal val="visible"/>
                                      </p:to>
                                    </p:set>
                                    <p:animEffect transition="in" filter="barn(inVertical)">
                                      <p:cBhvr>
                                        <p:cTn id="19" dur="1000"/>
                                        <p:tgtEl>
                                          <p:spTgt spid="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par>
                          <p:cTn id="24" fill="hold">
                            <p:stCondLst>
                              <p:cond delay="1500"/>
                            </p:stCondLst>
                            <p:childTnLst>
                              <p:par>
                                <p:cTn id="25" presetID="5" presetClass="entr" presetSubtype="1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checkerboard(across)">
                                      <p:cBhvr>
                                        <p:cTn id="27" dur="500"/>
                                        <p:tgtEl>
                                          <p:spTgt spid="24"/>
                                        </p:tgtEl>
                                      </p:cBhvr>
                                    </p:animEffect>
                                  </p:childTnLst>
                                </p:cTn>
                              </p:par>
                            </p:childTnLst>
                          </p:cTn>
                        </p:par>
                        <p:par>
                          <p:cTn id="28" fill="hold">
                            <p:stCondLst>
                              <p:cond delay="2000"/>
                            </p:stCondLst>
                            <p:childTnLst>
                              <p:par>
                                <p:cTn id="29" presetID="55" presetClass="entr" presetSubtype="0"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p:cTn id="31" dur="1000" fill="hold"/>
                                        <p:tgtEl>
                                          <p:spTgt spid="43"/>
                                        </p:tgtEl>
                                        <p:attrNameLst>
                                          <p:attrName>ppt_w</p:attrName>
                                        </p:attrNameLst>
                                      </p:cBhvr>
                                      <p:tavLst>
                                        <p:tav tm="0">
                                          <p:val>
                                            <p:strVal val="#ppt_w*0.70"/>
                                          </p:val>
                                        </p:tav>
                                        <p:tav tm="100000">
                                          <p:val>
                                            <p:strVal val="#ppt_w"/>
                                          </p:val>
                                        </p:tav>
                                      </p:tavLst>
                                    </p:anim>
                                    <p:anim calcmode="lin" valueType="num">
                                      <p:cBhvr>
                                        <p:cTn id="32" dur="1000" fill="hold"/>
                                        <p:tgtEl>
                                          <p:spTgt spid="43"/>
                                        </p:tgtEl>
                                        <p:attrNameLst>
                                          <p:attrName>ppt_h</p:attrName>
                                        </p:attrNameLst>
                                      </p:cBhvr>
                                      <p:tavLst>
                                        <p:tav tm="0">
                                          <p:val>
                                            <p:strVal val="#ppt_h"/>
                                          </p:val>
                                        </p:tav>
                                        <p:tav tm="100000">
                                          <p:val>
                                            <p:strVal val="#ppt_h"/>
                                          </p:val>
                                        </p:tav>
                                      </p:tavLst>
                                    </p:anim>
                                    <p:animEffect transition="in" filter="fade">
                                      <p:cBhvr>
                                        <p:cTn id="33" dur="1000"/>
                                        <p:tgtEl>
                                          <p:spTgt spid="43"/>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 calcmode="lin" valueType="num">
                                      <p:cBhvr>
                                        <p:cTn id="36" dur="1000" fill="hold"/>
                                        <p:tgtEl>
                                          <p:spTgt spid="44"/>
                                        </p:tgtEl>
                                        <p:attrNameLst>
                                          <p:attrName>ppt_w</p:attrName>
                                        </p:attrNameLst>
                                      </p:cBhvr>
                                      <p:tavLst>
                                        <p:tav tm="0">
                                          <p:val>
                                            <p:strVal val="#ppt_w*0.70"/>
                                          </p:val>
                                        </p:tav>
                                        <p:tav tm="100000">
                                          <p:val>
                                            <p:strVal val="#ppt_w"/>
                                          </p:val>
                                        </p:tav>
                                      </p:tavLst>
                                    </p:anim>
                                    <p:anim calcmode="lin" valueType="num">
                                      <p:cBhvr>
                                        <p:cTn id="37" dur="1000" fill="hold"/>
                                        <p:tgtEl>
                                          <p:spTgt spid="44"/>
                                        </p:tgtEl>
                                        <p:attrNameLst>
                                          <p:attrName>ppt_h</p:attrName>
                                        </p:attrNameLst>
                                      </p:cBhvr>
                                      <p:tavLst>
                                        <p:tav tm="0">
                                          <p:val>
                                            <p:strVal val="#ppt_h"/>
                                          </p:val>
                                        </p:tav>
                                        <p:tav tm="100000">
                                          <p:val>
                                            <p:strVal val="#ppt_h"/>
                                          </p:val>
                                        </p:tav>
                                      </p:tavLst>
                                    </p:anim>
                                    <p:animEffect transition="in" filter="fade">
                                      <p:cBhvr>
                                        <p:cTn id="38" dur="1000"/>
                                        <p:tgtEl>
                                          <p:spTgt spid="44"/>
                                        </p:tgtEl>
                                      </p:cBhvr>
                                    </p:animEffect>
                                  </p:childTnLst>
                                </p:cTn>
                              </p:par>
                            </p:childTnLst>
                          </p:cTn>
                        </p:par>
                        <p:par>
                          <p:cTn id="39" fill="hold">
                            <p:stCondLst>
                              <p:cond delay="3000"/>
                            </p:stCondLst>
                            <p:childTnLst>
                              <p:par>
                                <p:cTn id="40" presetID="47" presetClass="entr" presetSubtype="0" fill="hold" grpId="0"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1000"/>
                                        <p:tgtEl>
                                          <p:spTgt spid="34"/>
                                        </p:tgtEl>
                                      </p:cBhvr>
                                    </p:animEffect>
                                    <p:anim calcmode="lin" valueType="num">
                                      <p:cBhvr>
                                        <p:cTn id="53" dur="1000" fill="hold"/>
                                        <p:tgtEl>
                                          <p:spTgt spid="34"/>
                                        </p:tgtEl>
                                        <p:attrNameLst>
                                          <p:attrName>ppt_x</p:attrName>
                                        </p:attrNameLst>
                                      </p:cBhvr>
                                      <p:tavLst>
                                        <p:tav tm="0">
                                          <p:val>
                                            <p:strVal val="#ppt_x"/>
                                          </p:val>
                                        </p:tav>
                                        <p:tav tm="100000">
                                          <p:val>
                                            <p:strVal val="#ppt_x"/>
                                          </p:val>
                                        </p:tav>
                                      </p:tavLst>
                                    </p:anim>
                                    <p:anim calcmode="lin" valueType="num">
                                      <p:cBhvr>
                                        <p:cTn id="54" dur="1000" fill="hold"/>
                                        <p:tgtEl>
                                          <p:spTgt spid="34"/>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1000"/>
                                        <p:tgtEl>
                                          <p:spTgt spid="38"/>
                                        </p:tgtEl>
                                      </p:cBhvr>
                                    </p:animEffect>
                                    <p:anim calcmode="lin" valueType="num">
                                      <p:cBhvr>
                                        <p:cTn id="58" dur="1000" fill="hold"/>
                                        <p:tgtEl>
                                          <p:spTgt spid="38"/>
                                        </p:tgtEl>
                                        <p:attrNameLst>
                                          <p:attrName>ppt_x</p:attrName>
                                        </p:attrNameLst>
                                      </p:cBhvr>
                                      <p:tavLst>
                                        <p:tav tm="0">
                                          <p:val>
                                            <p:strVal val="#ppt_x"/>
                                          </p:val>
                                        </p:tav>
                                        <p:tav tm="100000">
                                          <p:val>
                                            <p:strVal val="#ppt_x"/>
                                          </p:val>
                                        </p:tav>
                                      </p:tavLst>
                                    </p:anim>
                                    <p:anim calcmode="lin" valueType="num">
                                      <p:cBhvr>
                                        <p:cTn id="59" dur="1000" fill="hold"/>
                                        <p:tgtEl>
                                          <p:spTgt spid="38"/>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1000"/>
                                        <p:tgtEl>
                                          <p:spTgt spid="39"/>
                                        </p:tgtEl>
                                      </p:cBhvr>
                                    </p:animEffect>
                                    <p:anim calcmode="lin" valueType="num">
                                      <p:cBhvr>
                                        <p:cTn id="63" dur="1000" fill="hold"/>
                                        <p:tgtEl>
                                          <p:spTgt spid="39"/>
                                        </p:tgtEl>
                                        <p:attrNameLst>
                                          <p:attrName>ppt_x</p:attrName>
                                        </p:attrNameLst>
                                      </p:cBhvr>
                                      <p:tavLst>
                                        <p:tav tm="0">
                                          <p:val>
                                            <p:strVal val="#ppt_x"/>
                                          </p:val>
                                        </p:tav>
                                        <p:tav tm="100000">
                                          <p:val>
                                            <p:strVal val="#ppt_x"/>
                                          </p:val>
                                        </p:tav>
                                      </p:tavLst>
                                    </p:anim>
                                    <p:anim calcmode="lin" valueType="num">
                                      <p:cBhvr>
                                        <p:cTn id="64" dur="1000" fill="hold"/>
                                        <p:tgtEl>
                                          <p:spTgt spid="39"/>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1000"/>
                                        <p:tgtEl>
                                          <p:spTgt spid="42"/>
                                        </p:tgtEl>
                                      </p:cBhvr>
                                    </p:animEffect>
                                    <p:anim calcmode="lin" valueType="num">
                                      <p:cBhvr>
                                        <p:cTn id="68" dur="1000" fill="hold"/>
                                        <p:tgtEl>
                                          <p:spTgt spid="42"/>
                                        </p:tgtEl>
                                        <p:attrNameLst>
                                          <p:attrName>ppt_x</p:attrName>
                                        </p:attrNameLst>
                                      </p:cBhvr>
                                      <p:tavLst>
                                        <p:tav tm="0">
                                          <p:val>
                                            <p:strVal val="#ppt_x"/>
                                          </p:val>
                                        </p:tav>
                                        <p:tav tm="100000">
                                          <p:val>
                                            <p:strVal val="#ppt_x"/>
                                          </p:val>
                                        </p:tav>
                                      </p:tavLst>
                                    </p:anim>
                                    <p:anim calcmode="lin" valueType="num">
                                      <p:cBhvr>
                                        <p:cTn id="69" dur="1000" fill="hold"/>
                                        <p:tgtEl>
                                          <p:spTgt spid="42"/>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1000"/>
                                        <p:tgtEl>
                                          <p:spTgt spid="45"/>
                                        </p:tgtEl>
                                      </p:cBhvr>
                                    </p:animEffect>
                                    <p:anim calcmode="lin" valueType="num">
                                      <p:cBhvr>
                                        <p:cTn id="73" dur="1000" fill="hold"/>
                                        <p:tgtEl>
                                          <p:spTgt spid="45"/>
                                        </p:tgtEl>
                                        <p:attrNameLst>
                                          <p:attrName>ppt_x</p:attrName>
                                        </p:attrNameLst>
                                      </p:cBhvr>
                                      <p:tavLst>
                                        <p:tav tm="0">
                                          <p:val>
                                            <p:strVal val="#ppt_x"/>
                                          </p:val>
                                        </p:tav>
                                        <p:tav tm="100000">
                                          <p:val>
                                            <p:strVal val="#ppt_x"/>
                                          </p:val>
                                        </p:tav>
                                      </p:tavLst>
                                    </p:anim>
                                    <p:anim calcmode="lin" valueType="num">
                                      <p:cBhvr>
                                        <p:cTn id="74" dur="1000" fill="hold"/>
                                        <p:tgtEl>
                                          <p:spTgt spid="45"/>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1000"/>
                                        <p:tgtEl>
                                          <p:spTgt spid="48"/>
                                        </p:tgtEl>
                                      </p:cBhvr>
                                    </p:animEffect>
                                    <p:anim calcmode="lin" valueType="num">
                                      <p:cBhvr>
                                        <p:cTn id="78" dur="1000" fill="hold"/>
                                        <p:tgtEl>
                                          <p:spTgt spid="48"/>
                                        </p:tgtEl>
                                        <p:attrNameLst>
                                          <p:attrName>ppt_x</p:attrName>
                                        </p:attrNameLst>
                                      </p:cBhvr>
                                      <p:tavLst>
                                        <p:tav tm="0">
                                          <p:val>
                                            <p:strVal val="#ppt_x"/>
                                          </p:val>
                                        </p:tav>
                                        <p:tav tm="100000">
                                          <p:val>
                                            <p:strVal val="#ppt_x"/>
                                          </p:val>
                                        </p:tav>
                                      </p:tavLst>
                                    </p:anim>
                                    <p:anim calcmode="lin" valueType="num">
                                      <p:cBhvr>
                                        <p:cTn id="7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5" grpId="0" bldLvl="0" animBg="1"/>
      <p:bldP spid="16" grpId="0" bldLvl="0" animBg="1"/>
      <p:bldP spid="6" grpId="0"/>
      <p:bldP spid="34" grpId="0"/>
      <p:bldP spid="38" grpId="0"/>
      <p:bldP spid="42" grpId="0"/>
      <p:bldP spid="43"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87EED-61FD-46D4-96B3-C2A741ADF4A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5B9C63E-1D54-4F56-805C-A5BAB3453E2F}"/>
              </a:ext>
            </a:extLst>
          </p:cNvPr>
          <p:cNvSpPr>
            <a:spLocks noGrp="1"/>
          </p:cNvSpPr>
          <p:nvPr>
            <p:ph idx="1"/>
          </p:nvPr>
        </p:nvSpPr>
        <p:spPr/>
        <p:txBody>
          <a:bodyPr/>
          <a:lstStyle/>
          <a:p>
            <a:r>
              <a:rPr lang="zh-CN" altLang="en-US"/>
              <a:t>二分答案</a:t>
            </a:r>
            <a:r>
              <a:rPr lang="en-US" altLang="zh-CN"/>
              <a:t>ans</a:t>
            </a:r>
            <a:r>
              <a:rPr lang="zh-CN" altLang="en-US"/>
              <a:t>，表示能满足到哪一个订单</a:t>
            </a:r>
            <a:endParaRPr lang="en-US" altLang="zh-CN"/>
          </a:p>
          <a:p>
            <a:r>
              <a:rPr lang="zh-CN" altLang="en-US"/>
              <a:t>然后把</a:t>
            </a:r>
            <a:r>
              <a:rPr lang="en-US" altLang="zh-CN"/>
              <a:t>1~ans</a:t>
            </a:r>
            <a:r>
              <a:rPr lang="zh-CN" altLang="en-US"/>
              <a:t>这些订单扫描一遍</a:t>
            </a:r>
            <a:endParaRPr lang="en-US" altLang="zh-CN"/>
          </a:p>
          <a:p>
            <a:r>
              <a:rPr lang="zh-CN" altLang="en-US"/>
              <a:t>用差分数组优化复杂度</a:t>
            </a:r>
          </a:p>
        </p:txBody>
      </p:sp>
    </p:spTree>
    <p:extLst>
      <p:ext uri="{BB962C8B-B14F-4D97-AF65-F5344CB8AC3E}">
        <p14:creationId xmlns:p14="http://schemas.microsoft.com/office/powerpoint/2010/main" val="5705380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EA1F1-EE0C-4E52-A9F9-0E0B82B9B9CB}"/>
              </a:ext>
            </a:extLst>
          </p:cNvPr>
          <p:cNvSpPr>
            <a:spLocks noGrp="1"/>
          </p:cNvSpPr>
          <p:nvPr>
            <p:ph type="title"/>
          </p:nvPr>
        </p:nvSpPr>
        <p:spPr>
          <a:xfrm>
            <a:off x="838200" y="822325"/>
            <a:ext cx="10515600" cy="1325563"/>
          </a:xfrm>
        </p:spPr>
        <p:txBody>
          <a:bodyPr>
            <a:normAutofit/>
          </a:bodyPr>
          <a:lstStyle/>
          <a:p>
            <a:pPr algn="ctr"/>
            <a:r>
              <a:rPr lang="en-US" altLang="zh-CN" b="1"/>
              <a:t>POJ3579 Median</a:t>
            </a:r>
            <a:endParaRPr lang="zh-CN" altLang="en-US"/>
          </a:p>
        </p:txBody>
      </p:sp>
      <p:sp>
        <p:nvSpPr>
          <p:cNvPr id="3" name="内容占位符 2">
            <a:extLst>
              <a:ext uri="{FF2B5EF4-FFF2-40B4-BE49-F238E27FC236}">
                <a16:creationId xmlns:a16="http://schemas.microsoft.com/office/drawing/2014/main" id="{CE2102BD-4413-4C75-B3E5-22199AD52C82}"/>
              </a:ext>
            </a:extLst>
          </p:cNvPr>
          <p:cNvSpPr>
            <a:spLocks noGrp="1"/>
          </p:cNvSpPr>
          <p:nvPr>
            <p:ph idx="1"/>
          </p:nvPr>
        </p:nvSpPr>
        <p:spPr/>
        <p:txBody>
          <a:bodyPr/>
          <a:lstStyle/>
          <a:p>
            <a:r>
              <a:rPr lang="zh-CN" altLang="en-US"/>
              <a:t>给出</a:t>
            </a:r>
            <a:r>
              <a:rPr lang="en-US" altLang="zh-CN"/>
              <a:t>N</a:t>
            </a:r>
            <a:r>
              <a:rPr lang="zh-CN" altLang="en-US"/>
              <a:t>个数，对于存有每两个数的差值的序列求中位数</a:t>
            </a:r>
            <a:r>
              <a:rPr lang="en-US" altLang="zh-CN"/>
              <a:t>(</a:t>
            </a:r>
            <a:r>
              <a:rPr lang="zh-CN" altLang="en-US"/>
              <a:t>一共</a:t>
            </a:r>
            <a:r>
              <a:rPr lang="en-US" altLang="zh-CN"/>
              <a:t>C(n,2)</a:t>
            </a:r>
            <a:r>
              <a:rPr lang="zh-CN" altLang="en-US"/>
              <a:t>个</a:t>
            </a:r>
            <a:r>
              <a:rPr lang="en-US" altLang="zh-CN"/>
              <a:t>)</a:t>
            </a:r>
            <a:r>
              <a:rPr lang="zh-CN" altLang="en-US"/>
              <a:t>，如果这个序列有偶数个元素，就取中间偏小的作为中位数。</a:t>
            </a:r>
            <a:endParaRPr lang="en-US" altLang="zh-CN"/>
          </a:p>
          <a:p>
            <a:endParaRPr lang="en-US" altLang="zh-CN"/>
          </a:p>
          <a:p>
            <a:endParaRPr lang="en-US" altLang="zh-CN"/>
          </a:p>
          <a:p>
            <a:r>
              <a:rPr lang="en-US" altLang="zh-CN"/>
              <a:t>N&lt;=100000</a:t>
            </a:r>
            <a:endParaRPr lang="zh-CN" altLang="en-US"/>
          </a:p>
        </p:txBody>
      </p:sp>
    </p:spTree>
    <p:extLst>
      <p:ext uri="{BB962C8B-B14F-4D97-AF65-F5344CB8AC3E}">
        <p14:creationId xmlns:p14="http://schemas.microsoft.com/office/powerpoint/2010/main" val="372001155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29A32-688D-405E-8FD4-5247AFDF19F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D92DBE0-FFE8-4417-A298-8D165D57A856}"/>
              </a:ext>
            </a:extLst>
          </p:cNvPr>
          <p:cNvSpPr>
            <a:spLocks noGrp="1"/>
          </p:cNvSpPr>
          <p:nvPr>
            <p:ph idx="1"/>
          </p:nvPr>
        </p:nvSpPr>
        <p:spPr/>
        <p:txBody>
          <a:bodyPr>
            <a:normAutofit/>
          </a:bodyPr>
          <a:lstStyle/>
          <a:p>
            <a:r>
              <a:rPr lang="zh-CN" altLang="en-US"/>
              <a:t>先排序</a:t>
            </a:r>
            <a:endParaRPr lang="en-US" altLang="zh-CN"/>
          </a:p>
          <a:p>
            <a:r>
              <a:rPr lang="zh-CN" altLang="en-US"/>
              <a:t>二分出答案 </a:t>
            </a:r>
            <a:r>
              <a:rPr lang="en-US" altLang="zh-CN" err="1"/>
              <a:t>ans</a:t>
            </a:r>
            <a:r>
              <a:rPr lang="zh-CN" altLang="en-US"/>
              <a:t>，然后判断差小于等于 </a:t>
            </a:r>
            <a:r>
              <a:rPr lang="en-US" altLang="zh-CN" err="1"/>
              <a:t>ans</a:t>
            </a:r>
            <a:r>
              <a:rPr lang="zh-CN" altLang="en-US"/>
              <a:t>的方案数 </a:t>
            </a:r>
            <a:endParaRPr lang="en-US" altLang="zh-CN"/>
          </a:p>
          <a:p>
            <a:r>
              <a:rPr lang="zh-CN" altLang="en-US"/>
              <a:t>对每个 </a:t>
            </a:r>
            <a:r>
              <a:rPr lang="en-US" altLang="zh-CN"/>
              <a:t>ai</a:t>
            </a:r>
            <a:r>
              <a:rPr lang="zh-CN" altLang="en-US"/>
              <a:t>统计小于 </a:t>
            </a:r>
            <a:r>
              <a:rPr lang="en-US" altLang="zh-CN" err="1"/>
              <a:t>ai+ans</a:t>
            </a:r>
            <a:r>
              <a:rPr lang="zh-CN" altLang="en-US"/>
              <a:t>的数有多少个，方式就是枚举 </a:t>
            </a:r>
            <a:r>
              <a:rPr lang="en-US" altLang="zh-CN"/>
              <a:t>ai </a:t>
            </a:r>
            <a:r>
              <a:rPr lang="zh-CN" altLang="en-US"/>
              <a:t>然后二分 </a:t>
            </a:r>
            <a:r>
              <a:rPr lang="en-US" altLang="zh-CN" err="1"/>
              <a:t>i</a:t>
            </a:r>
            <a:r>
              <a:rPr lang="zh-CN" altLang="en-US"/>
              <a:t>之后的区间，假设</a:t>
            </a:r>
            <a:r>
              <a:rPr lang="en-US" altLang="zh-CN"/>
              <a:t>a[j]</a:t>
            </a:r>
            <a:r>
              <a:rPr lang="zh-CN" altLang="en-US"/>
              <a:t>是最后一个小于等于</a:t>
            </a:r>
            <a:r>
              <a:rPr lang="en-US" altLang="zh-CN" err="1"/>
              <a:t>i</a:t>
            </a:r>
            <a:r>
              <a:rPr lang="zh-CN" altLang="en-US"/>
              <a:t>的值，计数器加上</a:t>
            </a:r>
            <a:r>
              <a:rPr lang="en-US" altLang="zh-CN"/>
              <a:t>j-</a:t>
            </a:r>
            <a:r>
              <a:rPr lang="en-US" altLang="zh-CN" err="1"/>
              <a:t>i</a:t>
            </a:r>
            <a:endParaRPr lang="en-US" altLang="zh-CN"/>
          </a:p>
          <a:p>
            <a:r>
              <a:rPr lang="zh-CN" altLang="en-US"/>
              <a:t>时间复杂度 </a:t>
            </a:r>
            <a:r>
              <a:rPr lang="en-US" altLang="zh-CN"/>
              <a:t>O(nlog^2n)</a:t>
            </a:r>
          </a:p>
          <a:p>
            <a:r>
              <a:rPr lang="zh-CN" altLang="en-US"/>
              <a:t>或者用一个指针维护</a:t>
            </a:r>
            <a:r>
              <a:rPr lang="en-US" altLang="zh-CN"/>
              <a:t>j</a:t>
            </a:r>
            <a:r>
              <a:rPr lang="zh-CN" altLang="en-US"/>
              <a:t>，这个指针是单调向右走的</a:t>
            </a:r>
            <a:endParaRPr lang="en-US" altLang="zh-CN"/>
          </a:p>
          <a:p>
            <a:r>
              <a:rPr lang="zh-CN" altLang="en-US"/>
              <a:t>时间复杂度 </a:t>
            </a:r>
            <a:r>
              <a:rPr lang="en-US" altLang="zh-CN"/>
              <a:t>O(</a:t>
            </a:r>
            <a:r>
              <a:rPr lang="en-US" altLang="zh-CN" err="1"/>
              <a:t>nlogn</a:t>
            </a:r>
            <a:r>
              <a:rPr lang="en-US" altLang="zh-CN"/>
              <a:t>)</a:t>
            </a:r>
          </a:p>
          <a:p>
            <a:endParaRPr lang="en-US" altLang="zh-CN"/>
          </a:p>
          <a:p>
            <a:endParaRPr lang="zh-CN" altLang="en-US"/>
          </a:p>
        </p:txBody>
      </p:sp>
    </p:spTree>
    <p:extLst>
      <p:ext uri="{BB962C8B-B14F-4D97-AF65-F5344CB8AC3E}">
        <p14:creationId xmlns:p14="http://schemas.microsoft.com/office/powerpoint/2010/main" val="218355874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16BF5-DC71-4460-86D7-5A69C087FC9A}"/>
              </a:ext>
            </a:extLst>
          </p:cNvPr>
          <p:cNvSpPr>
            <a:spLocks noGrp="1"/>
          </p:cNvSpPr>
          <p:nvPr>
            <p:ph type="title"/>
          </p:nvPr>
        </p:nvSpPr>
        <p:spPr>
          <a:xfrm>
            <a:off x="838200" y="791845"/>
            <a:ext cx="10515600" cy="1325563"/>
          </a:xfrm>
        </p:spPr>
        <p:txBody>
          <a:bodyPr/>
          <a:lstStyle/>
          <a:p>
            <a:pPr algn="ctr"/>
            <a:r>
              <a:rPr lang="zh-CN" altLang="en-US"/>
              <a:t>实数二分</a:t>
            </a:r>
          </a:p>
        </p:txBody>
      </p:sp>
      <p:sp>
        <p:nvSpPr>
          <p:cNvPr id="3" name="内容占位符 2">
            <a:extLst>
              <a:ext uri="{FF2B5EF4-FFF2-40B4-BE49-F238E27FC236}">
                <a16:creationId xmlns:a16="http://schemas.microsoft.com/office/drawing/2014/main" id="{DBC7389F-8FAA-4C05-9999-E2DBE3DEB3E5}"/>
              </a:ext>
            </a:extLst>
          </p:cNvPr>
          <p:cNvSpPr>
            <a:spLocks noGrp="1"/>
          </p:cNvSpPr>
          <p:nvPr>
            <p:ph idx="1"/>
          </p:nvPr>
        </p:nvSpPr>
        <p:spPr/>
        <p:txBody>
          <a:bodyPr/>
          <a:lstStyle/>
          <a:p>
            <a:r>
              <a:rPr lang="zh-CN" altLang="en-US"/>
              <a:t>假设答案可能不是一个整数，那么就不能用刚才的写法了。</a:t>
            </a:r>
            <a:endParaRPr lang="en-US" altLang="zh-CN"/>
          </a:p>
          <a:p>
            <a:r>
              <a:rPr lang="zh-CN" altLang="en-US"/>
              <a:t>一种方法是规定二分次数，比如二分</a:t>
            </a:r>
            <a:r>
              <a:rPr lang="en-US" altLang="zh-CN"/>
              <a:t>100</a:t>
            </a:r>
            <a:r>
              <a:rPr lang="zh-CN" altLang="en-US"/>
              <a:t>次就结束</a:t>
            </a:r>
            <a:endParaRPr lang="en-US" altLang="zh-CN"/>
          </a:p>
          <a:p>
            <a:r>
              <a:rPr lang="zh-CN" altLang="en-US"/>
              <a:t>或者当</a:t>
            </a:r>
            <a:r>
              <a:rPr lang="en-US" altLang="zh-CN"/>
              <a:t>r-l&lt;eps</a:t>
            </a:r>
            <a:r>
              <a:rPr lang="zh-CN" altLang="en-US"/>
              <a:t>时，结束二分的循环</a:t>
            </a:r>
            <a:endParaRPr lang="en-US" altLang="zh-CN"/>
          </a:p>
          <a:p>
            <a:r>
              <a:rPr lang="en-US" altLang="zh-CN"/>
              <a:t>eps</a:t>
            </a:r>
            <a:r>
              <a:rPr lang="zh-CN" altLang="en-US"/>
              <a:t>是一个很小的数，比如</a:t>
            </a:r>
            <a:r>
              <a:rPr lang="en-US" altLang="zh-CN"/>
              <a:t>1E-8</a:t>
            </a:r>
            <a:r>
              <a:rPr lang="zh-CN" altLang="en-US"/>
              <a:t>之类的</a:t>
            </a:r>
          </a:p>
        </p:txBody>
      </p:sp>
    </p:spTree>
    <p:extLst>
      <p:ext uri="{BB962C8B-B14F-4D97-AF65-F5344CB8AC3E}">
        <p14:creationId xmlns:p14="http://schemas.microsoft.com/office/powerpoint/2010/main" val="75051670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64845" y="1097915"/>
            <a:ext cx="10860405" cy="460502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undefined (3)"/>
          <p:cNvPicPr>
            <a:picLocks noChangeAspect="1"/>
          </p:cNvPicPr>
          <p:nvPr/>
        </p:nvPicPr>
        <p:blipFill>
          <a:blip r:embed="rId2"/>
          <a:srcRect l="26098" r="25947"/>
          <a:stretch>
            <a:fillRect/>
          </a:stretch>
        </p:blipFill>
        <p:spPr>
          <a:xfrm>
            <a:off x="10968355" y="5702935"/>
            <a:ext cx="1028065" cy="1027430"/>
          </a:xfrm>
          <a:prstGeom prst="rect">
            <a:avLst/>
          </a:prstGeom>
        </p:spPr>
      </p:pic>
      <p:sp>
        <p:nvSpPr>
          <p:cNvPr id="19" name="等腰三角形 18"/>
          <p:cNvSpPr/>
          <p:nvPr/>
        </p:nvSpPr>
        <p:spPr>
          <a:xfrm rot="5040000">
            <a:off x="475615" y="-59055"/>
            <a:ext cx="949325" cy="1239520"/>
          </a:xfrm>
          <a:prstGeom prst="triangle">
            <a:avLst>
              <a:gd name="adj" fmla="val 5232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0868660" y="118745"/>
            <a:ext cx="767080" cy="789940"/>
          </a:xfrm>
          <a:prstGeom prst="ellipse">
            <a:avLst/>
          </a:prstGeom>
          <a:noFill/>
          <a:ln w="1206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棱台 20"/>
          <p:cNvSpPr/>
          <p:nvPr/>
        </p:nvSpPr>
        <p:spPr>
          <a:xfrm rot="20880000">
            <a:off x="10083800" y="6059170"/>
            <a:ext cx="1697355" cy="500380"/>
          </a:xfrm>
          <a:prstGeom prst="bevel">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555705">
            <a:off x="7518060" y="136915"/>
            <a:ext cx="377180" cy="477672"/>
          </a:xfrm>
          <a:prstGeom prst="triangle">
            <a:avLst/>
          </a:prstGeom>
          <a:no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10610">
            <a:off x="7692238" y="490469"/>
            <a:ext cx="377180" cy="477672"/>
          </a:xfrm>
          <a:prstGeom prst="triangle">
            <a:avLst>
              <a:gd name="adj" fmla="val 100000"/>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778365" y="4144010"/>
            <a:ext cx="1569085" cy="1558925"/>
          </a:xfrm>
          <a:prstGeom prst="ellipse">
            <a:avLst/>
          </a:prstGeom>
          <a:pattFill prst="pct5">
            <a:fgClr>
              <a:srgbClr val="B5DFF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46"/>
          <p:cNvSpPr>
            <a:spLocks noChangeAspect="1"/>
          </p:cNvSpPr>
          <p:nvPr/>
        </p:nvSpPr>
        <p:spPr bwMode="auto">
          <a:xfrm>
            <a:off x="460035" y="5502475"/>
            <a:ext cx="1223750" cy="1182504"/>
          </a:xfrm>
          <a:custGeom>
            <a:avLst/>
            <a:gdLst>
              <a:gd name="T0" fmla="*/ 71 w 197"/>
              <a:gd name="T1" fmla="*/ 88 h 190"/>
              <a:gd name="T2" fmla="*/ 68 w 197"/>
              <a:gd name="T3" fmla="*/ 58 h 190"/>
              <a:gd name="T4" fmla="*/ 74 w 197"/>
              <a:gd name="T5" fmla="*/ 46 h 190"/>
              <a:gd name="T6" fmla="*/ 81 w 197"/>
              <a:gd name="T7" fmla="*/ 45 h 190"/>
              <a:gd name="T8" fmla="*/ 80 w 197"/>
              <a:gd name="T9" fmla="*/ 51 h 190"/>
              <a:gd name="T10" fmla="*/ 83 w 197"/>
              <a:gd name="T11" fmla="*/ 90 h 190"/>
              <a:gd name="T12" fmla="*/ 115 w 197"/>
              <a:gd name="T13" fmla="*/ 93 h 190"/>
              <a:gd name="T14" fmla="*/ 127 w 197"/>
              <a:gd name="T15" fmla="*/ 64 h 190"/>
              <a:gd name="T16" fmla="*/ 104 w 197"/>
              <a:gd name="T17" fmla="*/ 42 h 190"/>
              <a:gd name="T18" fmla="*/ 97 w 197"/>
              <a:gd name="T19" fmla="*/ 37 h 190"/>
              <a:gd name="T20" fmla="*/ 105 w 197"/>
              <a:gd name="T21" fmla="*/ 35 h 190"/>
              <a:gd name="T22" fmla="*/ 131 w 197"/>
              <a:gd name="T23" fmla="*/ 84 h 190"/>
              <a:gd name="T24" fmla="*/ 134 w 197"/>
              <a:gd name="T25" fmla="*/ 91 h 190"/>
              <a:gd name="T26" fmla="*/ 158 w 197"/>
              <a:gd name="T27" fmla="*/ 117 h 190"/>
              <a:gd name="T28" fmla="*/ 159 w 197"/>
              <a:gd name="T29" fmla="*/ 121 h 190"/>
              <a:gd name="T30" fmla="*/ 157 w 197"/>
              <a:gd name="T31" fmla="*/ 125 h 190"/>
              <a:gd name="T32" fmla="*/ 153 w 197"/>
              <a:gd name="T33" fmla="*/ 124 h 190"/>
              <a:gd name="T34" fmla="*/ 151 w 197"/>
              <a:gd name="T35" fmla="*/ 120 h 190"/>
              <a:gd name="T36" fmla="*/ 128 w 197"/>
              <a:gd name="T37" fmla="*/ 96 h 190"/>
              <a:gd name="T38" fmla="*/ 122 w 197"/>
              <a:gd name="T39" fmla="*/ 97 h 190"/>
              <a:gd name="T40" fmla="*/ 79 w 197"/>
              <a:gd name="T41" fmla="*/ 97 h 190"/>
              <a:gd name="T42" fmla="*/ 73 w 197"/>
              <a:gd name="T43" fmla="*/ 96 h 190"/>
              <a:gd name="T44" fmla="*/ 43 w 197"/>
              <a:gd name="T45" fmla="*/ 144 h 190"/>
              <a:gd name="T46" fmla="*/ 46 w 197"/>
              <a:gd name="T47" fmla="*/ 150 h 190"/>
              <a:gd name="T48" fmla="*/ 177 w 197"/>
              <a:gd name="T49" fmla="*/ 115 h 190"/>
              <a:gd name="T50" fmla="*/ 111 w 197"/>
              <a:gd name="T51" fmla="*/ 12 h 190"/>
              <a:gd name="T52" fmla="*/ 22 w 197"/>
              <a:gd name="T53" fmla="*/ 74 h 190"/>
              <a:gd name="T54" fmla="*/ 24 w 197"/>
              <a:gd name="T55" fmla="*/ 116 h 190"/>
              <a:gd name="T56" fmla="*/ 23 w 197"/>
              <a:gd name="T57" fmla="*/ 122 h 190"/>
              <a:gd name="T58" fmla="*/ 17 w 197"/>
              <a:gd name="T59" fmla="*/ 119 h 190"/>
              <a:gd name="T60" fmla="*/ 92 w 197"/>
              <a:gd name="T61" fmla="*/ 4 h 190"/>
              <a:gd name="T62" fmla="*/ 186 w 197"/>
              <a:gd name="T63" fmla="*/ 75 h 190"/>
              <a:gd name="T64" fmla="*/ 102 w 197"/>
              <a:gd name="T65" fmla="*/ 178 h 190"/>
              <a:gd name="T66" fmla="*/ 40 w 197"/>
              <a:gd name="T67" fmla="*/ 154 h 190"/>
              <a:gd name="T68" fmla="*/ 36 w 197"/>
              <a:gd name="T69" fmla="*/ 144 h 190"/>
              <a:gd name="T70" fmla="*/ 68 w 197"/>
              <a:gd name="T71" fmla="*/ 91 h 190"/>
              <a:gd name="T72" fmla="*/ 70 w 197"/>
              <a:gd name="T73" fmla="*/ 89 h 190"/>
              <a:gd name="T74" fmla="*/ 71 w 197"/>
              <a:gd name="T75" fmla="*/ 8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7" h="190">
                <a:moveTo>
                  <a:pt x="71" y="88"/>
                </a:moveTo>
                <a:cubicBezTo>
                  <a:pt x="66" y="79"/>
                  <a:pt x="64" y="68"/>
                  <a:pt x="68" y="58"/>
                </a:cubicBezTo>
                <a:cubicBezTo>
                  <a:pt x="69" y="54"/>
                  <a:pt x="72" y="50"/>
                  <a:pt x="74" y="46"/>
                </a:cubicBezTo>
                <a:cubicBezTo>
                  <a:pt x="76" y="44"/>
                  <a:pt x="78" y="42"/>
                  <a:pt x="81" y="45"/>
                </a:cubicBezTo>
                <a:cubicBezTo>
                  <a:pt x="83" y="47"/>
                  <a:pt x="81" y="49"/>
                  <a:pt x="80" y="51"/>
                </a:cubicBezTo>
                <a:cubicBezTo>
                  <a:pt x="70" y="64"/>
                  <a:pt x="71" y="81"/>
                  <a:pt x="83" y="90"/>
                </a:cubicBezTo>
                <a:cubicBezTo>
                  <a:pt x="92" y="98"/>
                  <a:pt x="104" y="99"/>
                  <a:pt x="115" y="93"/>
                </a:cubicBezTo>
                <a:cubicBezTo>
                  <a:pt x="125" y="87"/>
                  <a:pt x="130" y="75"/>
                  <a:pt x="127" y="64"/>
                </a:cubicBezTo>
                <a:cubicBezTo>
                  <a:pt x="125" y="52"/>
                  <a:pt x="116" y="44"/>
                  <a:pt x="104" y="42"/>
                </a:cubicBezTo>
                <a:cubicBezTo>
                  <a:pt x="101" y="41"/>
                  <a:pt x="96" y="42"/>
                  <a:pt x="97" y="37"/>
                </a:cubicBezTo>
                <a:cubicBezTo>
                  <a:pt x="98" y="33"/>
                  <a:pt x="102" y="34"/>
                  <a:pt x="105" y="35"/>
                </a:cubicBezTo>
                <a:cubicBezTo>
                  <a:pt x="129" y="38"/>
                  <a:pt x="142" y="63"/>
                  <a:pt x="131" y="84"/>
                </a:cubicBezTo>
                <a:cubicBezTo>
                  <a:pt x="130" y="88"/>
                  <a:pt x="131" y="89"/>
                  <a:pt x="134" y="91"/>
                </a:cubicBezTo>
                <a:cubicBezTo>
                  <a:pt x="144" y="97"/>
                  <a:pt x="152" y="106"/>
                  <a:pt x="158" y="117"/>
                </a:cubicBezTo>
                <a:cubicBezTo>
                  <a:pt x="158" y="118"/>
                  <a:pt x="159" y="119"/>
                  <a:pt x="159" y="121"/>
                </a:cubicBezTo>
                <a:cubicBezTo>
                  <a:pt x="159" y="122"/>
                  <a:pt x="158" y="124"/>
                  <a:pt x="157" y="125"/>
                </a:cubicBezTo>
                <a:cubicBezTo>
                  <a:pt x="156" y="125"/>
                  <a:pt x="154" y="124"/>
                  <a:pt x="153" y="124"/>
                </a:cubicBezTo>
                <a:cubicBezTo>
                  <a:pt x="152" y="123"/>
                  <a:pt x="152" y="121"/>
                  <a:pt x="151" y="120"/>
                </a:cubicBezTo>
                <a:cubicBezTo>
                  <a:pt x="146" y="110"/>
                  <a:pt x="138" y="102"/>
                  <a:pt x="128" y="96"/>
                </a:cubicBezTo>
                <a:cubicBezTo>
                  <a:pt x="126" y="95"/>
                  <a:pt x="124" y="95"/>
                  <a:pt x="122" y="97"/>
                </a:cubicBezTo>
                <a:cubicBezTo>
                  <a:pt x="108" y="107"/>
                  <a:pt x="93" y="106"/>
                  <a:pt x="79" y="97"/>
                </a:cubicBezTo>
                <a:cubicBezTo>
                  <a:pt x="77" y="96"/>
                  <a:pt x="75" y="95"/>
                  <a:pt x="73" y="96"/>
                </a:cubicBezTo>
                <a:cubicBezTo>
                  <a:pt x="55" y="107"/>
                  <a:pt x="45" y="123"/>
                  <a:pt x="43" y="144"/>
                </a:cubicBezTo>
                <a:cubicBezTo>
                  <a:pt x="43" y="146"/>
                  <a:pt x="45" y="148"/>
                  <a:pt x="46" y="150"/>
                </a:cubicBezTo>
                <a:cubicBezTo>
                  <a:pt x="88" y="190"/>
                  <a:pt x="160" y="170"/>
                  <a:pt x="177" y="115"/>
                </a:cubicBezTo>
                <a:cubicBezTo>
                  <a:pt x="191" y="67"/>
                  <a:pt x="161" y="19"/>
                  <a:pt x="111" y="12"/>
                </a:cubicBezTo>
                <a:cubicBezTo>
                  <a:pt x="71" y="5"/>
                  <a:pt x="31" y="33"/>
                  <a:pt x="22" y="74"/>
                </a:cubicBezTo>
                <a:cubicBezTo>
                  <a:pt x="19" y="88"/>
                  <a:pt x="20" y="102"/>
                  <a:pt x="24" y="116"/>
                </a:cubicBezTo>
                <a:cubicBezTo>
                  <a:pt x="25" y="119"/>
                  <a:pt x="26" y="121"/>
                  <a:pt x="23" y="122"/>
                </a:cubicBezTo>
                <a:cubicBezTo>
                  <a:pt x="20" y="124"/>
                  <a:pt x="18" y="121"/>
                  <a:pt x="17" y="119"/>
                </a:cubicBezTo>
                <a:cubicBezTo>
                  <a:pt x="0" y="64"/>
                  <a:pt x="37" y="9"/>
                  <a:pt x="92" y="4"/>
                </a:cubicBezTo>
                <a:cubicBezTo>
                  <a:pt x="139" y="0"/>
                  <a:pt x="177" y="30"/>
                  <a:pt x="186" y="75"/>
                </a:cubicBezTo>
                <a:cubicBezTo>
                  <a:pt x="197" y="128"/>
                  <a:pt x="155" y="178"/>
                  <a:pt x="102" y="178"/>
                </a:cubicBezTo>
                <a:cubicBezTo>
                  <a:pt x="78" y="178"/>
                  <a:pt x="57" y="170"/>
                  <a:pt x="40" y="154"/>
                </a:cubicBezTo>
                <a:cubicBezTo>
                  <a:pt x="37" y="151"/>
                  <a:pt x="36" y="148"/>
                  <a:pt x="36" y="144"/>
                </a:cubicBezTo>
                <a:cubicBezTo>
                  <a:pt x="37" y="121"/>
                  <a:pt x="48" y="103"/>
                  <a:pt x="68" y="91"/>
                </a:cubicBezTo>
                <a:cubicBezTo>
                  <a:pt x="69" y="90"/>
                  <a:pt x="69" y="90"/>
                  <a:pt x="70" y="89"/>
                </a:cubicBezTo>
                <a:cubicBezTo>
                  <a:pt x="70" y="89"/>
                  <a:pt x="70" y="89"/>
                  <a:pt x="71" y="88"/>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9" name="文本框 28"/>
          <p:cNvSpPr txBox="1"/>
          <p:nvPr/>
        </p:nvSpPr>
        <p:spPr>
          <a:xfrm>
            <a:off x="4802383" y="2918376"/>
            <a:ext cx="2875280" cy="1198880"/>
          </a:xfrm>
          <a:prstGeom prst="rect">
            <a:avLst/>
          </a:prstGeom>
          <a:noFill/>
        </p:spPr>
        <p:txBody>
          <a:bodyPr wrap="square" rtlCol="0">
            <a:spAutoFit/>
          </a:bodyPr>
          <a:lstStyle/>
          <a:p>
            <a:pPr algn="dist"/>
            <a:r>
              <a:rPr lang="zh-CN" altLang="en-US" sz="7200" b="1" kern="100">
                <a:latin typeface="站酷快乐体2016修订版" panose="02010600030101010101" charset="-122"/>
                <a:ea typeface="站酷快乐体2016修订版" panose="02010600030101010101" charset="-122"/>
                <a:cs typeface="站酷快乐体2016修订版" panose="02010600030101010101" charset="-122"/>
                <a:sym typeface="+mn-ea"/>
              </a:rPr>
              <a:t>分治</a:t>
            </a:r>
            <a:endParaRPr lang="en-US" altLang="zh-CN" sz="7200">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endParaRPr>
          </a:p>
        </p:txBody>
      </p:sp>
      <p:pic>
        <p:nvPicPr>
          <p:cNvPr id="17" name="图片 16" descr="undefined (2)"/>
          <p:cNvPicPr>
            <a:picLocks noChangeAspect="1"/>
          </p:cNvPicPr>
          <p:nvPr/>
        </p:nvPicPr>
        <p:blipFill>
          <a:blip r:embed="rId3"/>
          <a:srcRect l="4640" t="2372" r="3006" b="1523"/>
          <a:stretch>
            <a:fillRect/>
          </a:stretch>
        </p:blipFill>
        <p:spPr>
          <a:xfrm>
            <a:off x="4727575" y="1586865"/>
            <a:ext cx="2982595" cy="3037205"/>
          </a:xfrm>
          <a:prstGeom prst="ellipse">
            <a:avLst/>
          </a:prstGeom>
        </p:spPr>
      </p:pic>
      <p:sp>
        <p:nvSpPr>
          <p:cNvPr id="28" name="文本框 27"/>
          <p:cNvSpPr txBox="1"/>
          <p:nvPr/>
        </p:nvSpPr>
        <p:spPr>
          <a:xfrm>
            <a:off x="5591810" y="1877060"/>
            <a:ext cx="1237615" cy="1106805"/>
          </a:xfrm>
          <a:prstGeom prst="rect">
            <a:avLst/>
          </a:prstGeom>
          <a:noFill/>
        </p:spPr>
        <p:txBody>
          <a:bodyPr wrap="none" rtlCol="0" anchor="t">
            <a:spAutoFit/>
          </a:bodyPr>
          <a:lstStyle/>
          <a:p>
            <a:r>
              <a:rPr lang="en-US" altLang="zh-CN" sz="6600" b="1" kern="100">
                <a:solidFill>
                  <a:schemeClr val="bg1"/>
                </a:solidFill>
                <a:effectLst>
                  <a:outerShdw blurRad="50800" dist="38100" dir="2700000" sx="103000" sy="103000" algn="tl" rotWithShape="0">
                    <a:prstClr val="black">
                      <a:alpha val="100000"/>
                    </a:prstClr>
                  </a:outerShdw>
                </a:effectLst>
                <a:latin typeface="站酷快乐体2016修订版" panose="02010600030101010101" charset="-122"/>
                <a:ea typeface="站酷快乐体2016修订版" panose="02010600030101010101" charset="-122"/>
                <a:cs typeface="站酷快乐体2016修订版" panose="02010600030101010101" charset="-122"/>
                <a:sym typeface="+mn-ea"/>
              </a:rPr>
              <a:t>03</a:t>
            </a:r>
          </a:p>
        </p:txBody>
      </p:sp>
      <p:sp>
        <p:nvSpPr>
          <p:cNvPr id="2" name="文本框 1"/>
          <p:cNvSpPr txBox="1"/>
          <p:nvPr/>
        </p:nvSpPr>
        <p:spPr>
          <a:xfrm>
            <a:off x="5048661" y="4692811"/>
            <a:ext cx="2950088" cy="369332"/>
          </a:xfrm>
          <a:prstGeom prst="rect">
            <a:avLst/>
          </a:prstGeom>
          <a:noFill/>
        </p:spPr>
        <p:txBody>
          <a:bodyPr wrap="square" rtlCol="0" anchor="t">
            <a:spAutoFit/>
          </a:bodyPr>
          <a:lstStyle/>
          <a:p>
            <a:pPr>
              <a:spcBef>
                <a:spcPts val="500"/>
              </a:spcBef>
              <a:defRPr/>
            </a:pPr>
            <a:r>
              <a:rPr lang="en-US" altLang="zh-CN" kern="100">
                <a:latin typeface="站酷快乐体2016修订版" panose="02010600030101010101" charset="-122"/>
                <a:ea typeface="站酷快乐体2016修订版" panose="02010600030101010101" charset="-122"/>
                <a:cs typeface="站酷快乐体2016修订版" panose="02010600030101010101" charset="-122"/>
              </a:rPr>
              <a:t> </a:t>
            </a:r>
            <a:r>
              <a:rPr lang="en-US" altLang="zh-CN">
                <a:solidFill>
                  <a:srgbClr val="262626"/>
                </a:solidFill>
                <a:latin typeface="站酷快乐体2016修订版" panose="02010600030101010101" charset="-122"/>
                <a:ea typeface="站酷快乐体2016修订版" panose="02010600030101010101" charset="-122"/>
                <a:cs typeface="站酷快乐体2016修订版" panose="02010600030101010101" charset="-122"/>
                <a:sym typeface="+mn-lt"/>
              </a:rPr>
              <a:t>Divide and Conquer</a:t>
            </a:r>
            <a:endParaRPr lang="zh-CN" altLang="zh-CN" kern="100">
              <a:latin typeface="站酷快乐体2016修订版" panose="02010600030101010101" charset="-122"/>
              <a:ea typeface="站酷快乐体2016修订版" panose="02010600030101010101" charset="-122"/>
              <a:cs typeface="站酷快乐体2016修订版" panose="02010600030101010101"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000"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3500"/>
                            </p:stCondLst>
                            <p:childTnLst>
                              <p:par>
                                <p:cTn id="27" presetID="5" presetClass="entr" presetSubtype="10"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checkerboard(across)">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9" grpId="0"/>
      <p:bldP spid="28"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3576B-BC46-48C8-BBFF-2A313F2EFD36}"/>
              </a:ext>
            </a:extLst>
          </p:cNvPr>
          <p:cNvSpPr>
            <a:spLocks noGrp="1"/>
          </p:cNvSpPr>
          <p:nvPr>
            <p:ph type="title"/>
          </p:nvPr>
        </p:nvSpPr>
        <p:spPr/>
        <p:txBody>
          <a:bodyPr/>
          <a:lstStyle/>
          <a:p>
            <a:r>
              <a:rPr lang="zh-CN" altLang="en-US"/>
              <a:t>快速排序</a:t>
            </a:r>
          </a:p>
        </p:txBody>
      </p:sp>
      <p:sp>
        <p:nvSpPr>
          <p:cNvPr id="3" name="内容占位符 2">
            <a:extLst>
              <a:ext uri="{FF2B5EF4-FFF2-40B4-BE49-F238E27FC236}">
                <a16:creationId xmlns:a16="http://schemas.microsoft.com/office/drawing/2014/main" id="{41D938B7-9500-4BE9-9C9D-40A5CF166A63}"/>
              </a:ext>
            </a:extLst>
          </p:cNvPr>
          <p:cNvSpPr>
            <a:spLocks noGrp="1"/>
          </p:cNvSpPr>
          <p:nvPr>
            <p:ph idx="1"/>
          </p:nvPr>
        </p:nvSpPr>
        <p:spPr>
          <a:xfrm>
            <a:off x="1112520" y="2008505"/>
            <a:ext cx="10515600" cy="4351338"/>
          </a:xfrm>
        </p:spPr>
        <p:txBody>
          <a:bodyPr/>
          <a:lstStyle/>
          <a:p>
            <a:r>
              <a:rPr lang="zh-CN" altLang="en-US"/>
              <a:t>应该都会吧</a:t>
            </a:r>
            <a:endParaRPr lang="en-US" altLang="zh-CN"/>
          </a:p>
          <a:p>
            <a:r>
              <a:rPr lang="zh-CN" altLang="en-US"/>
              <a:t>也是一种分治</a:t>
            </a:r>
          </a:p>
        </p:txBody>
      </p:sp>
    </p:spTree>
    <p:extLst>
      <p:ext uri="{BB962C8B-B14F-4D97-AF65-F5344CB8AC3E}">
        <p14:creationId xmlns:p14="http://schemas.microsoft.com/office/powerpoint/2010/main" val="331225188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004E1-D8C4-41BE-9A84-1DBAE4C1D21F}"/>
              </a:ext>
            </a:extLst>
          </p:cNvPr>
          <p:cNvSpPr>
            <a:spLocks noGrp="1"/>
          </p:cNvSpPr>
          <p:nvPr>
            <p:ph type="title"/>
          </p:nvPr>
        </p:nvSpPr>
        <p:spPr>
          <a:xfrm>
            <a:off x="4983480" y="822325"/>
            <a:ext cx="3596640" cy="1325563"/>
          </a:xfrm>
        </p:spPr>
        <p:txBody>
          <a:bodyPr/>
          <a:lstStyle/>
          <a:p>
            <a:r>
              <a:rPr lang="zh-CN" altLang="en-US"/>
              <a:t>归并排序</a:t>
            </a:r>
          </a:p>
        </p:txBody>
      </p:sp>
      <p:sp>
        <p:nvSpPr>
          <p:cNvPr id="3" name="内容占位符 2">
            <a:extLst>
              <a:ext uri="{FF2B5EF4-FFF2-40B4-BE49-F238E27FC236}">
                <a16:creationId xmlns:a16="http://schemas.microsoft.com/office/drawing/2014/main" id="{4D3F220F-154C-4FDE-865B-DE0D1F341AC5}"/>
              </a:ext>
            </a:extLst>
          </p:cNvPr>
          <p:cNvSpPr>
            <a:spLocks noGrp="1"/>
          </p:cNvSpPr>
          <p:nvPr>
            <p:ph idx="1"/>
          </p:nvPr>
        </p:nvSpPr>
        <p:spPr/>
        <p:txBody>
          <a:bodyPr/>
          <a:lstStyle/>
          <a:p>
            <a:r>
              <a:rPr lang="zh-CN" altLang="en-US"/>
              <a:t>归并排序是建立在归并操作上的一种有效的排序算法</a:t>
            </a:r>
            <a:r>
              <a:rPr lang="en-US" altLang="zh-CN"/>
              <a:t>,</a:t>
            </a:r>
            <a:r>
              <a:rPr lang="zh-CN" altLang="en-US"/>
              <a:t>该算法是采用分治法的一个非常典型的应用。将已有序的子序列合并，得到完全有序的序列；即先使每个子序列有序，再使子序列段间有序。若将两个有序表合并成一个有序表，称为二路归并。</a:t>
            </a:r>
            <a:endParaRPr lang="en-US" altLang="zh-CN"/>
          </a:p>
          <a:p>
            <a:r>
              <a:rPr lang="zh-CN" altLang="en-US"/>
              <a:t>复杂度</a:t>
            </a:r>
            <a:r>
              <a:rPr lang="en-US" altLang="zh-CN" err="1"/>
              <a:t>nlogn</a:t>
            </a:r>
            <a:endParaRPr lang="zh-CN" altLang="en-US"/>
          </a:p>
        </p:txBody>
      </p:sp>
    </p:spTree>
    <p:extLst>
      <p:ext uri="{BB962C8B-B14F-4D97-AF65-F5344CB8AC3E}">
        <p14:creationId xmlns:p14="http://schemas.microsoft.com/office/powerpoint/2010/main" val="357500757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191A9-1320-4A6E-B725-57CB5D42F698}"/>
              </a:ext>
            </a:extLst>
          </p:cNvPr>
          <p:cNvSpPr>
            <a:spLocks noGrp="1"/>
          </p:cNvSpPr>
          <p:nvPr>
            <p:ph type="title"/>
          </p:nvPr>
        </p:nvSpPr>
        <p:spPr>
          <a:xfrm>
            <a:off x="619537" y="868045"/>
            <a:ext cx="10515600" cy="732155"/>
          </a:xfrm>
        </p:spPr>
        <p:txBody>
          <a:bodyPr/>
          <a:lstStyle/>
          <a:p>
            <a:pPr algn="ctr"/>
            <a:r>
              <a:rPr lang="zh-CN" altLang="en-US"/>
              <a:t>归并排序</a:t>
            </a:r>
          </a:p>
        </p:txBody>
      </p:sp>
      <p:pic>
        <p:nvPicPr>
          <p:cNvPr id="4098" name="Picture 2" descr="https://gss3.bdstatic.com/7Po3dSag_xI4khGkpoWK1HF6hhy/baike/c0%3Dbaike92%2C5%2C5%2C92%2C30/sign=236fa62859b5c9ea76fe0bb1b450dd65/c8177f3e6709c93d673b9ed49d3df8dcd00054c3.jpg">
            <a:extLst>
              <a:ext uri="{FF2B5EF4-FFF2-40B4-BE49-F238E27FC236}">
                <a16:creationId xmlns:a16="http://schemas.microsoft.com/office/drawing/2014/main" id="{C717A8D5-7A9D-4A45-92C6-19E2D3B1E8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77691" y="2557993"/>
            <a:ext cx="5257446" cy="331787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B26DCEC-BB25-49DD-AA11-8127D4773E19}"/>
              </a:ext>
            </a:extLst>
          </p:cNvPr>
          <p:cNvSpPr txBox="1"/>
          <p:nvPr/>
        </p:nvSpPr>
        <p:spPr>
          <a:xfrm>
            <a:off x="1227151" y="1997839"/>
            <a:ext cx="4094922" cy="2862322"/>
          </a:xfrm>
          <a:prstGeom prst="rect">
            <a:avLst/>
          </a:prstGeom>
          <a:noFill/>
        </p:spPr>
        <p:txBody>
          <a:bodyPr wrap="square" rtlCol="0">
            <a:spAutoFit/>
          </a:bodyPr>
          <a:lstStyle/>
          <a:p>
            <a:r>
              <a:rPr lang="zh-CN" altLang="en-US" sz="2000"/>
              <a:t>大概流程</a:t>
            </a:r>
            <a:endParaRPr lang="en-US" altLang="zh-CN" sz="2000"/>
          </a:p>
          <a:p>
            <a:r>
              <a:rPr lang="en-US" altLang="zh-CN" sz="2000"/>
              <a:t>Void solve(</a:t>
            </a:r>
            <a:r>
              <a:rPr lang="en-US" altLang="zh-CN" sz="2000" err="1"/>
              <a:t>l,r</a:t>
            </a:r>
            <a:r>
              <a:rPr lang="en-US" altLang="zh-CN" sz="2000"/>
              <a:t>)</a:t>
            </a:r>
          </a:p>
          <a:p>
            <a:r>
              <a:rPr lang="en-US" altLang="zh-CN" sz="2000"/>
              <a:t>{</a:t>
            </a:r>
          </a:p>
          <a:p>
            <a:r>
              <a:rPr lang="en-US" altLang="zh-CN" sz="2000"/>
              <a:t>	if(l==r){</a:t>
            </a:r>
            <a:r>
              <a:rPr lang="zh-CN" altLang="en-US" sz="2000"/>
              <a:t>数组赋值</a:t>
            </a:r>
            <a:r>
              <a:rPr lang="en-US" altLang="zh-CN" sz="2000"/>
              <a:t>;return </a:t>
            </a:r>
            <a:r>
              <a:rPr lang="zh-CN" altLang="en-US" sz="2000"/>
              <a:t>；</a:t>
            </a:r>
            <a:r>
              <a:rPr lang="en-US" altLang="zh-CN" sz="2000"/>
              <a:t>}</a:t>
            </a:r>
          </a:p>
          <a:p>
            <a:r>
              <a:rPr lang="en-US" altLang="zh-CN" sz="2000"/>
              <a:t>	int mid=(</a:t>
            </a:r>
            <a:r>
              <a:rPr lang="en-US" altLang="zh-CN" sz="2000" err="1"/>
              <a:t>l+r</a:t>
            </a:r>
            <a:r>
              <a:rPr lang="en-US" altLang="zh-CN" sz="2000"/>
              <a:t>)&gt;&gt;1;</a:t>
            </a:r>
          </a:p>
          <a:p>
            <a:r>
              <a:rPr lang="en-US" altLang="zh-CN" sz="2000"/>
              <a:t>	solve(</a:t>
            </a:r>
            <a:r>
              <a:rPr lang="en-US" altLang="zh-CN" sz="2000" err="1"/>
              <a:t>l,mid</a:t>
            </a:r>
            <a:r>
              <a:rPr lang="en-US" altLang="zh-CN" sz="2000"/>
              <a:t>);solve(mid+1,r);</a:t>
            </a:r>
          </a:p>
          <a:p>
            <a:r>
              <a:rPr lang="en-US" altLang="zh-CN" sz="2000"/>
              <a:t>	</a:t>
            </a:r>
            <a:r>
              <a:rPr lang="zh-CN" altLang="en-US" sz="2000"/>
              <a:t>用指针合并两个数组；</a:t>
            </a:r>
            <a:endParaRPr lang="en-US" altLang="zh-CN" sz="2000"/>
          </a:p>
          <a:p>
            <a:r>
              <a:rPr lang="en-US" altLang="zh-CN" sz="2000"/>
              <a:t>	return </a:t>
            </a:r>
            <a:r>
              <a:rPr lang="zh-CN" altLang="en-US" sz="2000"/>
              <a:t>；</a:t>
            </a:r>
            <a:endParaRPr lang="en-US" altLang="zh-CN" sz="2000"/>
          </a:p>
          <a:p>
            <a:r>
              <a:rPr lang="en-US" altLang="zh-CN" sz="2000"/>
              <a:t>}</a:t>
            </a:r>
            <a:endParaRPr lang="zh-CN" altLang="en-US" sz="2000"/>
          </a:p>
        </p:txBody>
      </p:sp>
    </p:spTree>
    <p:extLst>
      <p:ext uri="{BB962C8B-B14F-4D97-AF65-F5344CB8AC3E}">
        <p14:creationId xmlns:p14="http://schemas.microsoft.com/office/powerpoint/2010/main" val="229180157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3C8955-3199-48B6-9454-23855E4CD9E6}"/>
              </a:ext>
            </a:extLst>
          </p:cNvPr>
          <p:cNvSpPr>
            <a:spLocks noGrp="1"/>
          </p:cNvSpPr>
          <p:nvPr>
            <p:ph type="title"/>
          </p:nvPr>
        </p:nvSpPr>
        <p:spPr/>
        <p:txBody>
          <a:bodyPr/>
          <a:lstStyle/>
          <a:p>
            <a:r>
              <a:rPr lang="zh-CN" altLang="en-US"/>
              <a:t>计数排序</a:t>
            </a:r>
            <a:r>
              <a:rPr lang="en-US" altLang="zh-CN"/>
              <a:t>(</a:t>
            </a:r>
            <a:r>
              <a:rPr lang="zh-CN" altLang="en-US"/>
              <a:t>顺便讲讲</a:t>
            </a:r>
            <a:r>
              <a:rPr lang="en-US" altLang="zh-CN"/>
              <a:t>)</a:t>
            </a:r>
            <a:endParaRPr lang="zh-CN" altLang="en-US" dirty="0"/>
          </a:p>
        </p:txBody>
      </p:sp>
      <p:sp>
        <p:nvSpPr>
          <p:cNvPr id="3" name="内容占位符 2">
            <a:extLst>
              <a:ext uri="{FF2B5EF4-FFF2-40B4-BE49-F238E27FC236}">
                <a16:creationId xmlns:a16="http://schemas.microsoft.com/office/drawing/2014/main" id="{A53AC29D-F018-4756-B6C9-06DA247B42AD}"/>
              </a:ext>
            </a:extLst>
          </p:cNvPr>
          <p:cNvSpPr>
            <a:spLocks noGrp="1"/>
          </p:cNvSpPr>
          <p:nvPr>
            <p:ph idx="1"/>
          </p:nvPr>
        </p:nvSpPr>
        <p:spPr/>
        <p:txBody>
          <a:bodyPr/>
          <a:lstStyle/>
          <a:p>
            <a:r>
              <a:rPr lang="zh-CN" altLang="en-US" dirty="0"/>
              <a:t>它的优势在于在对一定范围内的整数排序时，它的复杂度为</a:t>
            </a:r>
            <a:r>
              <a:rPr lang="en-US" altLang="zh-CN" dirty="0"/>
              <a:t>Ο(</a:t>
            </a:r>
            <a:r>
              <a:rPr lang="en-US" altLang="zh-CN" dirty="0" err="1"/>
              <a:t>n+k</a:t>
            </a:r>
            <a:r>
              <a:rPr lang="en-US" altLang="zh-CN" dirty="0"/>
              <a:t>)</a:t>
            </a:r>
            <a:r>
              <a:rPr lang="zh-CN" altLang="en-US" dirty="0"/>
              <a:t>（其中</a:t>
            </a:r>
            <a:r>
              <a:rPr lang="en-US" altLang="zh-CN" dirty="0"/>
              <a:t>k</a:t>
            </a:r>
            <a:r>
              <a:rPr lang="zh-CN" altLang="en-US" dirty="0"/>
              <a:t>是整数的范围），快于任何比较排序算法。当然这是一种牺牲空间换取时间的做法。</a:t>
            </a:r>
            <a:endParaRPr lang="en-US" altLang="zh-CN" dirty="0"/>
          </a:p>
          <a:p>
            <a:r>
              <a:rPr lang="zh-CN" altLang="en-US" dirty="0"/>
              <a:t>在一些算法中会用到，比如后缀数组</a:t>
            </a:r>
            <a:endParaRPr lang="en-US" altLang="zh-CN" dirty="0"/>
          </a:p>
          <a:p>
            <a:endParaRPr lang="zh-CN" altLang="en-US" dirty="0"/>
          </a:p>
        </p:txBody>
      </p:sp>
    </p:spTree>
    <p:extLst>
      <p:ext uri="{BB962C8B-B14F-4D97-AF65-F5344CB8AC3E}">
        <p14:creationId xmlns:p14="http://schemas.microsoft.com/office/powerpoint/2010/main" val="190593495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4ACBF9-88EC-4AD8-A5AB-EB9430220169}"/>
              </a:ext>
            </a:extLst>
          </p:cNvPr>
          <p:cNvSpPr>
            <a:spLocks noGrp="1"/>
          </p:cNvSpPr>
          <p:nvPr>
            <p:ph type="title"/>
          </p:nvPr>
        </p:nvSpPr>
        <p:spPr/>
        <p:txBody>
          <a:bodyPr/>
          <a:lstStyle/>
          <a:p>
            <a:r>
              <a:rPr lang="zh-CN" altLang="en-US" dirty="0"/>
              <a:t>计数排序</a:t>
            </a:r>
          </a:p>
        </p:txBody>
      </p:sp>
      <p:sp>
        <p:nvSpPr>
          <p:cNvPr id="7" name="内容占位符 6">
            <a:extLst>
              <a:ext uri="{FF2B5EF4-FFF2-40B4-BE49-F238E27FC236}">
                <a16:creationId xmlns:a16="http://schemas.microsoft.com/office/drawing/2014/main" id="{4912F274-9050-414B-8230-7E1EE98CBA69}"/>
              </a:ext>
            </a:extLst>
          </p:cNvPr>
          <p:cNvSpPr>
            <a:spLocks noGrp="1"/>
          </p:cNvSpPr>
          <p:nvPr>
            <p:ph idx="1"/>
          </p:nvPr>
        </p:nvSpPr>
        <p:spPr>
          <a:xfrm>
            <a:off x="1295401" y="3247238"/>
            <a:ext cx="9601196" cy="2628630"/>
          </a:xfrm>
        </p:spPr>
        <p:txBody>
          <a:bodyPr/>
          <a:lstStyle/>
          <a:p>
            <a:r>
              <a:rPr lang="zh-CN" altLang="en-US" dirty="0"/>
              <a:t>最后一个倒序循环是为了保证排序是稳定的</a:t>
            </a:r>
          </a:p>
        </p:txBody>
      </p:sp>
      <p:pic>
        <p:nvPicPr>
          <p:cNvPr id="9" name="图片 8">
            <a:extLst>
              <a:ext uri="{FF2B5EF4-FFF2-40B4-BE49-F238E27FC236}">
                <a16:creationId xmlns:a16="http://schemas.microsoft.com/office/drawing/2014/main" id="{5BB714FC-8787-4722-9BB8-4C6AB1762BDB}"/>
              </a:ext>
            </a:extLst>
          </p:cNvPr>
          <p:cNvPicPr>
            <a:picLocks noChangeAspect="1"/>
          </p:cNvPicPr>
          <p:nvPr/>
        </p:nvPicPr>
        <p:blipFill>
          <a:blip r:embed="rId2"/>
          <a:stretch>
            <a:fillRect/>
          </a:stretch>
        </p:blipFill>
        <p:spPr>
          <a:xfrm>
            <a:off x="1295402" y="2380856"/>
            <a:ext cx="10085772" cy="771525"/>
          </a:xfrm>
          <a:prstGeom prst="rect">
            <a:avLst/>
          </a:prstGeom>
        </p:spPr>
      </p:pic>
    </p:spTree>
    <p:extLst>
      <p:ext uri="{BB962C8B-B14F-4D97-AF65-F5344CB8AC3E}">
        <p14:creationId xmlns:p14="http://schemas.microsoft.com/office/powerpoint/2010/main" val="346409512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8335" y="1097915"/>
            <a:ext cx="10860405" cy="460502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undefined (3)"/>
          <p:cNvPicPr>
            <a:picLocks noChangeAspect="1"/>
          </p:cNvPicPr>
          <p:nvPr/>
        </p:nvPicPr>
        <p:blipFill>
          <a:blip r:embed="rId2"/>
          <a:srcRect l="26098" r="25947"/>
          <a:stretch>
            <a:fillRect/>
          </a:stretch>
        </p:blipFill>
        <p:spPr>
          <a:xfrm>
            <a:off x="10968355" y="5702935"/>
            <a:ext cx="1028065" cy="1027430"/>
          </a:xfrm>
          <a:prstGeom prst="rect">
            <a:avLst/>
          </a:prstGeom>
        </p:spPr>
      </p:pic>
      <p:sp>
        <p:nvSpPr>
          <p:cNvPr id="19" name="等腰三角形 18"/>
          <p:cNvSpPr/>
          <p:nvPr/>
        </p:nvSpPr>
        <p:spPr>
          <a:xfrm rot="5040000">
            <a:off x="475615" y="-59055"/>
            <a:ext cx="949325" cy="1239520"/>
          </a:xfrm>
          <a:prstGeom prst="triangle">
            <a:avLst>
              <a:gd name="adj" fmla="val 5232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0868660" y="118745"/>
            <a:ext cx="767080" cy="789940"/>
          </a:xfrm>
          <a:prstGeom prst="ellipse">
            <a:avLst/>
          </a:prstGeom>
          <a:noFill/>
          <a:ln w="1206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棱台 20"/>
          <p:cNvSpPr/>
          <p:nvPr/>
        </p:nvSpPr>
        <p:spPr>
          <a:xfrm rot="20880000">
            <a:off x="10083800" y="6059170"/>
            <a:ext cx="1697355" cy="500380"/>
          </a:xfrm>
          <a:prstGeom prst="bevel">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555705">
            <a:off x="7518060" y="136915"/>
            <a:ext cx="377180" cy="477672"/>
          </a:xfrm>
          <a:prstGeom prst="triangle">
            <a:avLst/>
          </a:prstGeom>
          <a:no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10610">
            <a:off x="7692238" y="490469"/>
            <a:ext cx="377180" cy="477672"/>
          </a:xfrm>
          <a:prstGeom prst="triangle">
            <a:avLst>
              <a:gd name="adj" fmla="val 100000"/>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778365" y="4144010"/>
            <a:ext cx="1569085" cy="1558925"/>
          </a:xfrm>
          <a:prstGeom prst="ellipse">
            <a:avLst/>
          </a:prstGeom>
          <a:pattFill prst="pct5">
            <a:fgClr>
              <a:srgbClr val="B5DFF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46"/>
          <p:cNvSpPr>
            <a:spLocks noChangeAspect="1"/>
          </p:cNvSpPr>
          <p:nvPr/>
        </p:nvSpPr>
        <p:spPr bwMode="auto">
          <a:xfrm>
            <a:off x="460035" y="5502475"/>
            <a:ext cx="1223750" cy="1182504"/>
          </a:xfrm>
          <a:custGeom>
            <a:avLst/>
            <a:gdLst>
              <a:gd name="T0" fmla="*/ 71 w 197"/>
              <a:gd name="T1" fmla="*/ 88 h 190"/>
              <a:gd name="T2" fmla="*/ 68 w 197"/>
              <a:gd name="T3" fmla="*/ 58 h 190"/>
              <a:gd name="T4" fmla="*/ 74 w 197"/>
              <a:gd name="T5" fmla="*/ 46 h 190"/>
              <a:gd name="T6" fmla="*/ 81 w 197"/>
              <a:gd name="T7" fmla="*/ 45 h 190"/>
              <a:gd name="T8" fmla="*/ 80 w 197"/>
              <a:gd name="T9" fmla="*/ 51 h 190"/>
              <a:gd name="T10" fmla="*/ 83 w 197"/>
              <a:gd name="T11" fmla="*/ 90 h 190"/>
              <a:gd name="T12" fmla="*/ 115 w 197"/>
              <a:gd name="T13" fmla="*/ 93 h 190"/>
              <a:gd name="T14" fmla="*/ 127 w 197"/>
              <a:gd name="T15" fmla="*/ 64 h 190"/>
              <a:gd name="T16" fmla="*/ 104 w 197"/>
              <a:gd name="T17" fmla="*/ 42 h 190"/>
              <a:gd name="T18" fmla="*/ 97 w 197"/>
              <a:gd name="T19" fmla="*/ 37 h 190"/>
              <a:gd name="T20" fmla="*/ 105 w 197"/>
              <a:gd name="T21" fmla="*/ 35 h 190"/>
              <a:gd name="T22" fmla="*/ 131 w 197"/>
              <a:gd name="T23" fmla="*/ 84 h 190"/>
              <a:gd name="T24" fmla="*/ 134 w 197"/>
              <a:gd name="T25" fmla="*/ 91 h 190"/>
              <a:gd name="T26" fmla="*/ 158 w 197"/>
              <a:gd name="T27" fmla="*/ 117 h 190"/>
              <a:gd name="T28" fmla="*/ 159 w 197"/>
              <a:gd name="T29" fmla="*/ 121 h 190"/>
              <a:gd name="T30" fmla="*/ 157 w 197"/>
              <a:gd name="T31" fmla="*/ 125 h 190"/>
              <a:gd name="T32" fmla="*/ 153 w 197"/>
              <a:gd name="T33" fmla="*/ 124 h 190"/>
              <a:gd name="T34" fmla="*/ 151 w 197"/>
              <a:gd name="T35" fmla="*/ 120 h 190"/>
              <a:gd name="T36" fmla="*/ 128 w 197"/>
              <a:gd name="T37" fmla="*/ 96 h 190"/>
              <a:gd name="T38" fmla="*/ 122 w 197"/>
              <a:gd name="T39" fmla="*/ 97 h 190"/>
              <a:gd name="T40" fmla="*/ 79 w 197"/>
              <a:gd name="T41" fmla="*/ 97 h 190"/>
              <a:gd name="T42" fmla="*/ 73 w 197"/>
              <a:gd name="T43" fmla="*/ 96 h 190"/>
              <a:gd name="T44" fmla="*/ 43 w 197"/>
              <a:gd name="T45" fmla="*/ 144 h 190"/>
              <a:gd name="T46" fmla="*/ 46 w 197"/>
              <a:gd name="T47" fmla="*/ 150 h 190"/>
              <a:gd name="T48" fmla="*/ 177 w 197"/>
              <a:gd name="T49" fmla="*/ 115 h 190"/>
              <a:gd name="T50" fmla="*/ 111 w 197"/>
              <a:gd name="T51" fmla="*/ 12 h 190"/>
              <a:gd name="T52" fmla="*/ 22 w 197"/>
              <a:gd name="T53" fmla="*/ 74 h 190"/>
              <a:gd name="T54" fmla="*/ 24 w 197"/>
              <a:gd name="T55" fmla="*/ 116 h 190"/>
              <a:gd name="T56" fmla="*/ 23 w 197"/>
              <a:gd name="T57" fmla="*/ 122 h 190"/>
              <a:gd name="T58" fmla="*/ 17 w 197"/>
              <a:gd name="T59" fmla="*/ 119 h 190"/>
              <a:gd name="T60" fmla="*/ 92 w 197"/>
              <a:gd name="T61" fmla="*/ 4 h 190"/>
              <a:gd name="T62" fmla="*/ 186 w 197"/>
              <a:gd name="T63" fmla="*/ 75 h 190"/>
              <a:gd name="T64" fmla="*/ 102 w 197"/>
              <a:gd name="T65" fmla="*/ 178 h 190"/>
              <a:gd name="T66" fmla="*/ 40 w 197"/>
              <a:gd name="T67" fmla="*/ 154 h 190"/>
              <a:gd name="T68" fmla="*/ 36 w 197"/>
              <a:gd name="T69" fmla="*/ 144 h 190"/>
              <a:gd name="T70" fmla="*/ 68 w 197"/>
              <a:gd name="T71" fmla="*/ 91 h 190"/>
              <a:gd name="T72" fmla="*/ 70 w 197"/>
              <a:gd name="T73" fmla="*/ 89 h 190"/>
              <a:gd name="T74" fmla="*/ 71 w 197"/>
              <a:gd name="T75" fmla="*/ 8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7" h="190">
                <a:moveTo>
                  <a:pt x="71" y="88"/>
                </a:moveTo>
                <a:cubicBezTo>
                  <a:pt x="66" y="79"/>
                  <a:pt x="64" y="68"/>
                  <a:pt x="68" y="58"/>
                </a:cubicBezTo>
                <a:cubicBezTo>
                  <a:pt x="69" y="54"/>
                  <a:pt x="72" y="50"/>
                  <a:pt x="74" y="46"/>
                </a:cubicBezTo>
                <a:cubicBezTo>
                  <a:pt x="76" y="44"/>
                  <a:pt x="78" y="42"/>
                  <a:pt x="81" y="45"/>
                </a:cubicBezTo>
                <a:cubicBezTo>
                  <a:pt x="83" y="47"/>
                  <a:pt x="81" y="49"/>
                  <a:pt x="80" y="51"/>
                </a:cubicBezTo>
                <a:cubicBezTo>
                  <a:pt x="70" y="64"/>
                  <a:pt x="71" y="81"/>
                  <a:pt x="83" y="90"/>
                </a:cubicBezTo>
                <a:cubicBezTo>
                  <a:pt x="92" y="98"/>
                  <a:pt x="104" y="99"/>
                  <a:pt x="115" y="93"/>
                </a:cubicBezTo>
                <a:cubicBezTo>
                  <a:pt x="125" y="87"/>
                  <a:pt x="130" y="75"/>
                  <a:pt x="127" y="64"/>
                </a:cubicBezTo>
                <a:cubicBezTo>
                  <a:pt x="125" y="52"/>
                  <a:pt x="116" y="44"/>
                  <a:pt x="104" y="42"/>
                </a:cubicBezTo>
                <a:cubicBezTo>
                  <a:pt x="101" y="41"/>
                  <a:pt x="96" y="42"/>
                  <a:pt x="97" y="37"/>
                </a:cubicBezTo>
                <a:cubicBezTo>
                  <a:pt x="98" y="33"/>
                  <a:pt x="102" y="34"/>
                  <a:pt x="105" y="35"/>
                </a:cubicBezTo>
                <a:cubicBezTo>
                  <a:pt x="129" y="38"/>
                  <a:pt x="142" y="63"/>
                  <a:pt x="131" y="84"/>
                </a:cubicBezTo>
                <a:cubicBezTo>
                  <a:pt x="130" y="88"/>
                  <a:pt x="131" y="89"/>
                  <a:pt x="134" y="91"/>
                </a:cubicBezTo>
                <a:cubicBezTo>
                  <a:pt x="144" y="97"/>
                  <a:pt x="152" y="106"/>
                  <a:pt x="158" y="117"/>
                </a:cubicBezTo>
                <a:cubicBezTo>
                  <a:pt x="158" y="118"/>
                  <a:pt x="159" y="119"/>
                  <a:pt x="159" y="121"/>
                </a:cubicBezTo>
                <a:cubicBezTo>
                  <a:pt x="159" y="122"/>
                  <a:pt x="158" y="124"/>
                  <a:pt x="157" y="125"/>
                </a:cubicBezTo>
                <a:cubicBezTo>
                  <a:pt x="156" y="125"/>
                  <a:pt x="154" y="124"/>
                  <a:pt x="153" y="124"/>
                </a:cubicBezTo>
                <a:cubicBezTo>
                  <a:pt x="152" y="123"/>
                  <a:pt x="152" y="121"/>
                  <a:pt x="151" y="120"/>
                </a:cubicBezTo>
                <a:cubicBezTo>
                  <a:pt x="146" y="110"/>
                  <a:pt x="138" y="102"/>
                  <a:pt x="128" y="96"/>
                </a:cubicBezTo>
                <a:cubicBezTo>
                  <a:pt x="126" y="95"/>
                  <a:pt x="124" y="95"/>
                  <a:pt x="122" y="97"/>
                </a:cubicBezTo>
                <a:cubicBezTo>
                  <a:pt x="108" y="107"/>
                  <a:pt x="93" y="106"/>
                  <a:pt x="79" y="97"/>
                </a:cubicBezTo>
                <a:cubicBezTo>
                  <a:pt x="77" y="96"/>
                  <a:pt x="75" y="95"/>
                  <a:pt x="73" y="96"/>
                </a:cubicBezTo>
                <a:cubicBezTo>
                  <a:pt x="55" y="107"/>
                  <a:pt x="45" y="123"/>
                  <a:pt x="43" y="144"/>
                </a:cubicBezTo>
                <a:cubicBezTo>
                  <a:pt x="43" y="146"/>
                  <a:pt x="45" y="148"/>
                  <a:pt x="46" y="150"/>
                </a:cubicBezTo>
                <a:cubicBezTo>
                  <a:pt x="88" y="190"/>
                  <a:pt x="160" y="170"/>
                  <a:pt x="177" y="115"/>
                </a:cubicBezTo>
                <a:cubicBezTo>
                  <a:pt x="191" y="67"/>
                  <a:pt x="161" y="19"/>
                  <a:pt x="111" y="12"/>
                </a:cubicBezTo>
                <a:cubicBezTo>
                  <a:pt x="71" y="5"/>
                  <a:pt x="31" y="33"/>
                  <a:pt x="22" y="74"/>
                </a:cubicBezTo>
                <a:cubicBezTo>
                  <a:pt x="19" y="88"/>
                  <a:pt x="20" y="102"/>
                  <a:pt x="24" y="116"/>
                </a:cubicBezTo>
                <a:cubicBezTo>
                  <a:pt x="25" y="119"/>
                  <a:pt x="26" y="121"/>
                  <a:pt x="23" y="122"/>
                </a:cubicBezTo>
                <a:cubicBezTo>
                  <a:pt x="20" y="124"/>
                  <a:pt x="18" y="121"/>
                  <a:pt x="17" y="119"/>
                </a:cubicBezTo>
                <a:cubicBezTo>
                  <a:pt x="0" y="64"/>
                  <a:pt x="37" y="9"/>
                  <a:pt x="92" y="4"/>
                </a:cubicBezTo>
                <a:cubicBezTo>
                  <a:pt x="139" y="0"/>
                  <a:pt x="177" y="30"/>
                  <a:pt x="186" y="75"/>
                </a:cubicBezTo>
                <a:cubicBezTo>
                  <a:pt x="197" y="128"/>
                  <a:pt x="155" y="178"/>
                  <a:pt x="102" y="178"/>
                </a:cubicBezTo>
                <a:cubicBezTo>
                  <a:pt x="78" y="178"/>
                  <a:pt x="57" y="170"/>
                  <a:pt x="40" y="154"/>
                </a:cubicBezTo>
                <a:cubicBezTo>
                  <a:pt x="37" y="151"/>
                  <a:pt x="36" y="148"/>
                  <a:pt x="36" y="144"/>
                </a:cubicBezTo>
                <a:cubicBezTo>
                  <a:pt x="37" y="121"/>
                  <a:pt x="48" y="103"/>
                  <a:pt x="68" y="91"/>
                </a:cubicBezTo>
                <a:cubicBezTo>
                  <a:pt x="69" y="90"/>
                  <a:pt x="69" y="90"/>
                  <a:pt x="70" y="89"/>
                </a:cubicBezTo>
                <a:cubicBezTo>
                  <a:pt x="70" y="89"/>
                  <a:pt x="70" y="89"/>
                  <a:pt x="71" y="88"/>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9" name="文本框 28"/>
          <p:cNvSpPr txBox="1"/>
          <p:nvPr/>
        </p:nvSpPr>
        <p:spPr>
          <a:xfrm>
            <a:off x="4984069" y="2988310"/>
            <a:ext cx="2406015" cy="1198880"/>
          </a:xfrm>
          <a:prstGeom prst="rect">
            <a:avLst/>
          </a:prstGeom>
          <a:noFill/>
        </p:spPr>
        <p:txBody>
          <a:bodyPr wrap="square" rtlCol="0">
            <a:spAutoFit/>
          </a:bodyPr>
          <a:lstStyle/>
          <a:p>
            <a:pPr algn="dist"/>
            <a:r>
              <a:rPr lang="zh-CN" altLang="en-US" sz="7200" kern="100">
                <a:latin typeface="站酷快乐体2016修订版" panose="02010600030101010101" charset="-122"/>
                <a:ea typeface="站酷快乐体2016修订版" panose="02010600030101010101" charset="-122"/>
                <a:cs typeface="站酷快乐体2016修订版" panose="02010600030101010101" charset="-122"/>
                <a:sym typeface="+mn-ea"/>
              </a:rPr>
              <a:t>递推</a:t>
            </a:r>
            <a:endParaRPr lang="en-US" altLang="zh-CN" sz="7200">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endParaRPr>
          </a:p>
        </p:txBody>
      </p:sp>
      <p:pic>
        <p:nvPicPr>
          <p:cNvPr id="17" name="图片 16" descr="undefined (2)"/>
          <p:cNvPicPr>
            <a:picLocks noChangeAspect="1"/>
          </p:cNvPicPr>
          <p:nvPr/>
        </p:nvPicPr>
        <p:blipFill>
          <a:blip r:embed="rId3"/>
          <a:srcRect l="4640" t="2372" r="3006" b="1523"/>
          <a:stretch>
            <a:fillRect/>
          </a:stretch>
        </p:blipFill>
        <p:spPr>
          <a:xfrm>
            <a:off x="4727575" y="1586865"/>
            <a:ext cx="2982595" cy="3037205"/>
          </a:xfrm>
          <a:prstGeom prst="ellipse">
            <a:avLst/>
          </a:prstGeom>
        </p:spPr>
      </p:pic>
      <p:sp>
        <p:nvSpPr>
          <p:cNvPr id="28" name="文本框 27"/>
          <p:cNvSpPr txBox="1"/>
          <p:nvPr/>
        </p:nvSpPr>
        <p:spPr>
          <a:xfrm>
            <a:off x="5591810" y="1877060"/>
            <a:ext cx="973455" cy="1106805"/>
          </a:xfrm>
          <a:prstGeom prst="rect">
            <a:avLst/>
          </a:prstGeom>
          <a:noFill/>
        </p:spPr>
        <p:txBody>
          <a:bodyPr wrap="none" rtlCol="0" anchor="t">
            <a:spAutoFit/>
          </a:bodyPr>
          <a:lstStyle/>
          <a:p>
            <a:r>
              <a:rPr lang="en-US" altLang="zh-CN" sz="6600" b="1" kern="100">
                <a:solidFill>
                  <a:schemeClr val="bg1"/>
                </a:solidFill>
                <a:effectLst>
                  <a:outerShdw blurRad="50800" dist="38100" dir="2700000" sx="103000" sy="103000" algn="tl" rotWithShape="0">
                    <a:prstClr val="black">
                      <a:alpha val="100000"/>
                    </a:prstClr>
                  </a:outerShdw>
                </a:effectLst>
                <a:latin typeface="站酷快乐体2016修订版" panose="02010600030101010101" charset="-122"/>
                <a:ea typeface="站酷快乐体2016修订版" panose="02010600030101010101" charset="-122"/>
                <a:cs typeface="站酷快乐体2016修订版" panose="02010600030101010101" charset="-122"/>
                <a:sym typeface="+mn-ea"/>
              </a:rPr>
              <a:t>01</a:t>
            </a:r>
          </a:p>
        </p:txBody>
      </p:sp>
      <p:sp>
        <p:nvSpPr>
          <p:cNvPr id="30" name="文本框 29"/>
          <p:cNvSpPr txBox="1"/>
          <p:nvPr/>
        </p:nvSpPr>
        <p:spPr>
          <a:xfrm>
            <a:off x="5510512" y="4694151"/>
            <a:ext cx="1411925" cy="369332"/>
          </a:xfrm>
          <a:prstGeom prst="rect">
            <a:avLst/>
          </a:prstGeom>
          <a:noFill/>
        </p:spPr>
        <p:txBody>
          <a:bodyPr wrap="none" rtlCol="0" anchor="t">
            <a:spAutoFit/>
          </a:bodyPr>
          <a:lstStyle/>
          <a:p>
            <a:pPr>
              <a:spcAft>
                <a:spcPts val="0"/>
              </a:spcAft>
              <a:defRPr/>
            </a:pPr>
            <a:r>
              <a:rPr lang="en-US" altLang="zh-CN">
                <a:latin typeface="站酷快乐体2016修订版" panose="02010600030101010101" charset="-122"/>
                <a:ea typeface="站酷快乐体2016修订版" panose="02010600030101010101" charset="-122"/>
                <a:cs typeface="站酷快乐体2016修订版" panose="02010600030101010101" charset="-122"/>
              </a:rPr>
              <a:t>Recurrence</a:t>
            </a:r>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000"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3500"/>
                            </p:stCondLst>
                            <p:childTnLst>
                              <p:par>
                                <p:cTn id="27" presetID="5" presetClass="entr" presetSubtype="1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checkerboard(across)">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9" grpId="0"/>
      <p:bldP spid="28"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AF672-A174-45CD-AFF2-63402581C70B}"/>
              </a:ext>
            </a:extLst>
          </p:cNvPr>
          <p:cNvSpPr>
            <a:spLocks noGrp="1"/>
          </p:cNvSpPr>
          <p:nvPr>
            <p:ph type="title"/>
          </p:nvPr>
        </p:nvSpPr>
        <p:spPr/>
        <p:txBody>
          <a:bodyPr/>
          <a:lstStyle/>
          <a:p>
            <a:r>
              <a:rPr lang="zh-CN" altLang="en-US"/>
              <a:t>分治乘法</a:t>
            </a:r>
          </a:p>
        </p:txBody>
      </p:sp>
      <p:sp>
        <p:nvSpPr>
          <p:cNvPr id="3" name="内容占位符 2">
            <a:extLst>
              <a:ext uri="{FF2B5EF4-FFF2-40B4-BE49-F238E27FC236}">
                <a16:creationId xmlns:a16="http://schemas.microsoft.com/office/drawing/2014/main" id="{FCD44591-0501-44D4-972D-9F2F17E89843}"/>
              </a:ext>
            </a:extLst>
          </p:cNvPr>
          <p:cNvSpPr>
            <a:spLocks noGrp="1"/>
          </p:cNvSpPr>
          <p:nvPr>
            <p:ph idx="1"/>
          </p:nvPr>
        </p:nvSpPr>
        <p:spPr>
          <a:xfrm>
            <a:off x="838200" y="1840865"/>
            <a:ext cx="11018520" cy="4351338"/>
          </a:xfrm>
        </p:spPr>
        <p:txBody>
          <a:bodyPr/>
          <a:lstStyle/>
          <a:p>
            <a:r>
              <a:rPr lang="zh-CN" altLang="en-US"/>
              <a:t>求</a:t>
            </a:r>
            <a:r>
              <a:rPr lang="en-US" altLang="zh-CN"/>
              <a:t>X*Y</a:t>
            </a:r>
            <a:r>
              <a:rPr lang="zh-CN" altLang="en-US"/>
              <a:t>的值，</a:t>
            </a:r>
            <a:r>
              <a:rPr lang="en-US" altLang="zh-CN"/>
              <a:t>X</a:t>
            </a:r>
            <a:r>
              <a:rPr lang="zh-CN" altLang="en-US"/>
              <a:t>与</a:t>
            </a:r>
            <a:r>
              <a:rPr lang="en-US" altLang="zh-CN"/>
              <a:t>Y</a:t>
            </a:r>
            <a:r>
              <a:rPr lang="zh-CN" altLang="en-US"/>
              <a:t>的长度都很大</a:t>
            </a:r>
            <a:endParaRPr lang="pt-BR" altLang="zh-CN"/>
          </a:p>
          <a:p>
            <a:r>
              <a:rPr lang="pt-BR" altLang="zh-CN"/>
              <a:t>X=A*10^(n/2)+B  Y=C*10^(n/2)+D </a:t>
            </a:r>
          </a:p>
          <a:p>
            <a:r>
              <a:rPr lang="pt-BR" altLang="zh-CN"/>
              <a:t>X*Y=A*C*10^n+((A-B)*(D-C)+A*C+B*D)*10^(n/2)+B*D;</a:t>
            </a:r>
          </a:p>
          <a:p>
            <a:endParaRPr lang="zh-CN" altLang="en-US"/>
          </a:p>
        </p:txBody>
      </p:sp>
    </p:spTree>
    <p:extLst>
      <p:ext uri="{BB962C8B-B14F-4D97-AF65-F5344CB8AC3E}">
        <p14:creationId xmlns:p14="http://schemas.microsoft.com/office/powerpoint/2010/main" val="2188084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17FE6-40E6-4533-B177-1C67FA27AB39}"/>
              </a:ext>
            </a:extLst>
          </p:cNvPr>
          <p:cNvSpPr>
            <a:spLocks noGrp="1"/>
          </p:cNvSpPr>
          <p:nvPr>
            <p:ph type="title"/>
          </p:nvPr>
        </p:nvSpPr>
        <p:spPr/>
        <p:txBody>
          <a:bodyPr/>
          <a:lstStyle/>
          <a:p>
            <a:r>
              <a:rPr lang="en-US" altLang="zh-CN" b="1"/>
              <a:t>CDQ</a:t>
            </a:r>
            <a:r>
              <a:rPr lang="zh-CN" altLang="en-US" b="1"/>
              <a:t>分治</a:t>
            </a:r>
            <a:br>
              <a:rPr lang="zh-CN" altLang="en-US" b="1"/>
            </a:br>
            <a:endParaRPr lang="zh-CN" altLang="en-US"/>
          </a:p>
        </p:txBody>
      </p:sp>
      <p:sp>
        <p:nvSpPr>
          <p:cNvPr id="3" name="内容占位符 2">
            <a:extLst>
              <a:ext uri="{FF2B5EF4-FFF2-40B4-BE49-F238E27FC236}">
                <a16:creationId xmlns:a16="http://schemas.microsoft.com/office/drawing/2014/main" id="{1A6F9421-B2C4-48D9-84E0-7377BFBD0E52}"/>
              </a:ext>
            </a:extLst>
          </p:cNvPr>
          <p:cNvSpPr>
            <a:spLocks noGrp="1"/>
          </p:cNvSpPr>
          <p:nvPr>
            <p:ph idx="1"/>
          </p:nvPr>
        </p:nvSpPr>
        <p:spPr/>
        <p:txBody>
          <a:bodyPr/>
          <a:lstStyle/>
          <a:p>
            <a:r>
              <a:rPr lang="en-US" altLang="zh-CN"/>
              <a:t>SOLVE(l,r)</a:t>
            </a:r>
            <a:r>
              <a:rPr lang="zh-CN" altLang="en-US"/>
              <a:t>表示解决</a:t>
            </a:r>
            <a:r>
              <a:rPr lang="en-US" altLang="zh-CN"/>
              <a:t>L-R</a:t>
            </a:r>
            <a:r>
              <a:rPr lang="zh-CN" altLang="en-US"/>
              <a:t>的询问</a:t>
            </a:r>
            <a:endParaRPr lang="en-US" altLang="zh-CN"/>
          </a:p>
          <a:p>
            <a:r>
              <a:rPr lang="zh-CN" altLang="en-US"/>
              <a:t>递归调用</a:t>
            </a:r>
            <a:r>
              <a:rPr lang="en-US" altLang="zh-CN"/>
              <a:t>SOLVE(l,mid)</a:t>
            </a:r>
          </a:p>
          <a:p>
            <a:r>
              <a:rPr lang="zh-CN" altLang="en-US"/>
              <a:t>处理左边对右边的贡献</a:t>
            </a:r>
            <a:endParaRPr lang="en-US" altLang="zh-CN"/>
          </a:p>
          <a:p>
            <a:r>
              <a:rPr lang="zh-CN" altLang="en-US"/>
              <a:t>调用</a:t>
            </a:r>
            <a:r>
              <a:rPr lang="en-US" altLang="zh-CN"/>
              <a:t>Solve(mid+1,r)</a:t>
            </a:r>
          </a:p>
          <a:p>
            <a:r>
              <a:rPr lang="zh-CN" altLang="en-US"/>
              <a:t>一般用来解决三维偏序问题，要求能够离线</a:t>
            </a:r>
            <a:endParaRPr lang="en-US" altLang="zh-CN"/>
          </a:p>
          <a:p>
            <a:r>
              <a:rPr lang="zh-CN" altLang="en-US"/>
              <a:t>比二维数据结构好写</a:t>
            </a:r>
          </a:p>
        </p:txBody>
      </p:sp>
    </p:spTree>
    <p:extLst>
      <p:ext uri="{BB962C8B-B14F-4D97-AF65-F5344CB8AC3E}">
        <p14:creationId xmlns:p14="http://schemas.microsoft.com/office/powerpoint/2010/main" val="101359534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D6C0-0613-4D85-8AED-93593C613614}"/>
              </a:ext>
            </a:extLst>
          </p:cNvPr>
          <p:cNvSpPr>
            <a:spLocks noGrp="1"/>
          </p:cNvSpPr>
          <p:nvPr>
            <p:ph type="title"/>
          </p:nvPr>
        </p:nvSpPr>
        <p:spPr/>
        <p:txBody>
          <a:bodyPr/>
          <a:lstStyle/>
          <a:p>
            <a:r>
              <a:rPr lang="zh-CN" altLang="en-US"/>
              <a:t>二维最长上升子序列</a:t>
            </a:r>
          </a:p>
        </p:txBody>
      </p:sp>
      <p:sp>
        <p:nvSpPr>
          <p:cNvPr id="3" name="内容占位符 2">
            <a:extLst>
              <a:ext uri="{FF2B5EF4-FFF2-40B4-BE49-F238E27FC236}">
                <a16:creationId xmlns:a16="http://schemas.microsoft.com/office/drawing/2014/main" id="{54F3224D-7BA1-4507-B20A-591F96BF51BC}"/>
              </a:ext>
            </a:extLst>
          </p:cNvPr>
          <p:cNvSpPr>
            <a:spLocks noGrp="1"/>
          </p:cNvSpPr>
          <p:nvPr>
            <p:ph idx="1"/>
          </p:nvPr>
        </p:nvSpPr>
        <p:spPr>
          <a:xfrm>
            <a:off x="838200" y="1993265"/>
            <a:ext cx="10515600" cy="4351338"/>
          </a:xfrm>
        </p:spPr>
        <p:txBody>
          <a:bodyPr/>
          <a:lstStyle/>
          <a:p>
            <a:r>
              <a:rPr lang="zh-CN" altLang="en-US"/>
              <a:t>每个元素是一个有序对</a:t>
            </a:r>
            <a:r>
              <a:rPr lang="en-US" altLang="zh-CN"/>
              <a:t>(ai,bi)</a:t>
            </a:r>
          </a:p>
          <a:p>
            <a:r>
              <a:rPr lang="en-US" altLang="zh-CN"/>
              <a:t>A&gt;B</a:t>
            </a:r>
            <a:r>
              <a:rPr lang="zh-CN" altLang="en-US"/>
              <a:t>要求对应两个位置都是大于关系</a:t>
            </a:r>
            <a:endParaRPr lang="en-US" altLang="zh-CN"/>
          </a:p>
          <a:p>
            <a:endParaRPr lang="zh-CN" altLang="en-US"/>
          </a:p>
        </p:txBody>
      </p:sp>
    </p:spTree>
    <p:extLst>
      <p:ext uri="{BB962C8B-B14F-4D97-AF65-F5344CB8AC3E}">
        <p14:creationId xmlns:p14="http://schemas.microsoft.com/office/powerpoint/2010/main" val="240590559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94664-282A-4DEF-92C5-30EFC0388487}"/>
              </a:ext>
            </a:extLst>
          </p:cNvPr>
          <p:cNvSpPr>
            <a:spLocks noGrp="1"/>
          </p:cNvSpPr>
          <p:nvPr>
            <p:ph type="title"/>
          </p:nvPr>
        </p:nvSpPr>
        <p:spPr/>
        <p:txBody>
          <a:bodyPr/>
          <a:lstStyle/>
          <a:p>
            <a:r>
              <a:rPr lang="en-US" altLang="zh-CN" b="1"/>
              <a:t>COGS 577 </a:t>
            </a:r>
            <a:r>
              <a:rPr lang="zh-CN" altLang="en-US" b="1"/>
              <a:t>蝗灾</a:t>
            </a:r>
            <a:br>
              <a:rPr lang="zh-CN" altLang="en-US" b="1"/>
            </a:br>
            <a:endParaRPr lang="zh-CN" altLang="en-US"/>
          </a:p>
        </p:txBody>
      </p:sp>
      <p:sp>
        <p:nvSpPr>
          <p:cNvPr id="3" name="内容占位符 2">
            <a:extLst>
              <a:ext uri="{FF2B5EF4-FFF2-40B4-BE49-F238E27FC236}">
                <a16:creationId xmlns:a16="http://schemas.microsoft.com/office/drawing/2014/main" id="{5CD7BB24-1E43-4157-A4C8-19013BDAA4F2}"/>
              </a:ext>
            </a:extLst>
          </p:cNvPr>
          <p:cNvSpPr>
            <a:spLocks noGrp="1"/>
          </p:cNvSpPr>
          <p:nvPr>
            <p:ph idx="1"/>
          </p:nvPr>
        </p:nvSpPr>
        <p:spPr/>
        <p:txBody>
          <a:bodyPr/>
          <a:lstStyle/>
          <a:p>
            <a:r>
              <a:rPr lang="zh-CN" altLang="en-US"/>
              <a:t>题意</a:t>
            </a:r>
            <a:r>
              <a:rPr lang="en-US" altLang="zh-CN"/>
              <a:t>:</a:t>
            </a:r>
          </a:p>
          <a:p>
            <a:r>
              <a:rPr lang="zh-CN" altLang="en-US"/>
              <a:t>你有一个</a:t>
            </a:r>
            <a:r>
              <a:rPr lang="en-US" altLang="zh-CN"/>
              <a:t>w*w</a:t>
            </a:r>
            <a:r>
              <a:rPr lang="zh-CN" altLang="en-US"/>
              <a:t>正方形的田地。</a:t>
            </a:r>
          </a:p>
          <a:p>
            <a:r>
              <a:rPr lang="zh-CN" altLang="en-US"/>
              <a:t>初始时没有蝗虫。</a:t>
            </a:r>
          </a:p>
          <a:p>
            <a:r>
              <a:rPr lang="zh-CN" altLang="en-US"/>
              <a:t>给你两个操作：</a:t>
            </a:r>
          </a:p>
          <a:p>
            <a:r>
              <a:rPr lang="en-US" altLang="zh-CN"/>
              <a:t>1. 1 x y z</a:t>
            </a:r>
            <a:r>
              <a:rPr lang="zh-CN" altLang="en-US"/>
              <a:t>： </a:t>
            </a:r>
            <a:r>
              <a:rPr lang="en-US" altLang="zh-CN"/>
              <a:t>(x,y)</a:t>
            </a:r>
            <a:r>
              <a:rPr lang="zh-CN" altLang="en-US"/>
              <a:t>这个位置多了</a:t>
            </a:r>
            <a:r>
              <a:rPr lang="en-US" altLang="zh-CN"/>
              <a:t>z</a:t>
            </a:r>
            <a:r>
              <a:rPr lang="zh-CN" altLang="en-US"/>
              <a:t>只蝗虫。</a:t>
            </a:r>
          </a:p>
          <a:p>
            <a:r>
              <a:rPr lang="en-US" altLang="zh-CN"/>
              <a:t>2. 2 x1 y1 x2 y2: </a:t>
            </a:r>
            <a:r>
              <a:rPr lang="zh-CN" altLang="en-US"/>
              <a:t>询问</a:t>
            </a:r>
            <a:r>
              <a:rPr lang="en-US" altLang="zh-CN"/>
              <a:t>(x1,y1)</a:t>
            </a:r>
            <a:r>
              <a:rPr lang="zh-CN" altLang="en-US"/>
              <a:t>到</a:t>
            </a:r>
            <a:r>
              <a:rPr lang="en-US" altLang="zh-CN"/>
              <a:t>(x2,y2)</a:t>
            </a:r>
            <a:r>
              <a:rPr lang="zh-CN" altLang="en-US"/>
              <a:t>这个矩形内的蝗虫数量。</a:t>
            </a:r>
          </a:p>
          <a:p>
            <a:r>
              <a:rPr lang="zh-CN" altLang="en-US"/>
              <a:t>其中 </a:t>
            </a:r>
            <a:r>
              <a:rPr lang="en-US" altLang="zh-CN"/>
              <a:t>W&lt;=500000,</a:t>
            </a:r>
            <a:r>
              <a:rPr lang="zh-CN" altLang="en-US"/>
              <a:t>操作数</a:t>
            </a:r>
            <a:r>
              <a:rPr lang="en-US" altLang="zh-CN"/>
              <a:t>&lt;=200000 </a:t>
            </a:r>
            <a:r>
              <a:rPr lang="zh-CN" altLang="en-US"/>
              <a:t>。</a:t>
            </a:r>
          </a:p>
        </p:txBody>
      </p:sp>
    </p:spTree>
    <p:extLst>
      <p:ext uri="{BB962C8B-B14F-4D97-AF65-F5344CB8AC3E}">
        <p14:creationId xmlns:p14="http://schemas.microsoft.com/office/powerpoint/2010/main" val="266681566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5A2EB9-317F-4A70-8F45-308881BDF5F4}"/>
              </a:ext>
            </a:extLst>
          </p:cNvPr>
          <p:cNvSpPr>
            <a:spLocks noGrp="1"/>
          </p:cNvSpPr>
          <p:nvPr>
            <p:ph idx="1"/>
          </p:nvPr>
        </p:nvSpPr>
        <p:spPr>
          <a:xfrm>
            <a:off x="838200" y="1078865"/>
            <a:ext cx="10515600" cy="4351338"/>
          </a:xfrm>
        </p:spPr>
        <p:txBody>
          <a:bodyPr/>
          <a:lstStyle/>
          <a:p>
            <a:r>
              <a:rPr lang="zh-CN" altLang="en-US"/>
              <a:t>定义 </a:t>
            </a:r>
            <a:r>
              <a:rPr lang="en-US" altLang="zh-CN"/>
              <a:t>solve(l,r) </a:t>
            </a:r>
          </a:p>
          <a:p>
            <a:r>
              <a:rPr lang="zh-CN" altLang="en-US"/>
              <a:t>先计算 </a:t>
            </a:r>
            <a:r>
              <a:rPr lang="en-US" altLang="zh-CN"/>
              <a:t>l…mid </a:t>
            </a:r>
            <a:r>
              <a:rPr lang="zh-CN" altLang="en-US"/>
              <a:t>修改操作对 </a:t>
            </a:r>
            <a:r>
              <a:rPr lang="en-US" altLang="zh-CN"/>
              <a:t>m+1…r </a:t>
            </a:r>
            <a:r>
              <a:rPr lang="zh-CN" altLang="en-US"/>
              <a:t>查询的影响，然后递归</a:t>
            </a:r>
            <a:r>
              <a:rPr lang="en-US" altLang="zh-CN"/>
              <a:t>solve(l, mid);solve(mid +1,r);</a:t>
            </a:r>
          </a:p>
          <a:p>
            <a:r>
              <a:rPr lang="en-US" altLang="zh-CN"/>
              <a:t>solve(x,x)</a:t>
            </a:r>
            <a:r>
              <a:rPr lang="zh-CN" altLang="en-US"/>
              <a:t>时停止。</a:t>
            </a:r>
          </a:p>
          <a:p>
            <a:r>
              <a:rPr lang="zh-CN" altLang="en-US"/>
              <a:t>这样递归到底后每个询问操作也得到了应该的答案。</a:t>
            </a:r>
          </a:p>
          <a:p>
            <a:r>
              <a:rPr lang="zh-CN" altLang="en-US"/>
              <a:t>有一个好处是在计算</a:t>
            </a:r>
            <a:r>
              <a:rPr lang="en-US" altLang="zh-CN"/>
              <a:t>l…mid </a:t>
            </a:r>
            <a:r>
              <a:rPr lang="zh-CN" altLang="en-US"/>
              <a:t>修改操作对 </a:t>
            </a:r>
            <a:r>
              <a:rPr lang="en-US" altLang="zh-CN"/>
              <a:t>mid+1…r </a:t>
            </a:r>
            <a:r>
              <a:rPr lang="zh-CN" altLang="en-US"/>
              <a:t>查询的影响时，因为修改都发生在查询之前，那么修改操作之间的顺序就没有那么重要了。</a:t>
            </a:r>
          </a:p>
          <a:p>
            <a:r>
              <a:rPr lang="zh-CN" altLang="en-US"/>
              <a:t>于是可以按</a:t>
            </a:r>
            <a:r>
              <a:rPr lang="en-US" altLang="zh-CN"/>
              <a:t>x</a:t>
            </a:r>
            <a:r>
              <a:rPr lang="zh-CN" altLang="en-US"/>
              <a:t>坐标排序，运用扫描线的思想，用一维树状数组解决这个问题。</a:t>
            </a:r>
          </a:p>
          <a:p>
            <a:endParaRPr lang="zh-CN" altLang="en-US"/>
          </a:p>
        </p:txBody>
      </p:sp>
    </p:spTree>
    <p:extLst>
      <p:ext uri="{BB962C8B-B14F-4D97-AF65-F5344CB8AC3E}">
        <p14:creationId xmlns:p14="http://schemas.microsoft.com/office/powerpoint/2010/main" val="421199766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48335" y="1097915"/>
            <a:ext cx="10860405" cy="460502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undefined (3)"/>
          <p:cNvPicPr>
            <a:picLocks noChangeAspect="1"/>
          </p:cNvPicPr>
          <p:nvPr/>
        </p:nvPicPr>
        <p:blipFill>
          <a:blip r:embed="rId2"/>
          <a:srcRect l="26098" r="25947"/>
          <a:stretch>
            <a:fillRect/>
          </a:stretch>
        </p:blipFill>
        <p:spPr>
          <a:xfrm>
            <a:off x="10968355" y="5702935"/>
            <a:ext cx="1028065" cy="1027430"/>
          </a:xfrm>
          <a:prstGeom prst="rect">
            <a:avLst/>
          </a:prstGeom>
        </p:spPr>
      </p:pic>
      <p:sp>
        <p:nvSpPr>
          <p:cNvPr id="19" name="等腰三角形 18"/>
          <p:cNvSpPr/>
          <p:nvPr/>
        </p:nvSpPr>
        <p:spPr>
          <a:xfrm rot="5040000">
            <a:off x="475615" y="-59055"/>
            <a:ext cx="949325" cy="1239520"/>
          </a:xfrm>
          <a:prstGeom prst="triangle">
            <a:avLst>
              <a:gd name="adj" fmla="val 5232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0868660" y="118745"/>
            <a:ext cx="767080" cy="789940"/>
          </a:xfrm>
          <a:prstGeom prst="ellipse">
            <a:avLst/>
          </a:prstGeom>
          <a:noFill/>
          <a:ln w="1206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棱台 20"/>
          <p:cNvSpPr/>
          <p:nvPr/>
        </p:nvSpPr>
        <p:spPr>
          <a:xfrm rot="20880000">
            <a:off x="10083800" y="6059170"/>
            <a:ext cx="1697355" cy="500380"/>
          </a:xfrm>
          <a:prstGeom prst="bevel">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555705">
            <a:off x="7518060" y="136915"/>
            <a:ext cx="377180" cy="477672"/>
          </a:xfrm>
          <a:prstGeom prst="triangle">
            <a:avLst/>
          </a:prstGeom>
          <a:no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10610">
            <a:off x="7692238" y="490469"/>
            <a:ext cx="377180" cy="477672"/>
          </a:xfrm>
          <a:prstGeom prst="triangle">
            <a:avLst>
              <a:gd name="adj" fmla="val 100000"/>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778365" y="4144010"/>
            <a:ext cx="1569085" cy="1558925"/>
          </a:xfrm>
          <a:prstGeom prst="ellipse">
            <a:avLst/>
          </a:prstGeom>
          <a:pattFill prst="pct5">
            <a:fgClr>
              <a:srgbClr val="B5DFF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46"/>
          <p:cNvSpPr>
            <a:spLocks noChangeAspect="1"/>
          </p:cNvSpPr>
          <p:nvPr/>
        </p:nvSpPr>
        <p:spPr bwMode="auto">
          <a:xfrm>
            <a:off x="460035" y="5502475"/>
            <a:ext cx="1223750" cy="1182504"/>
          </a:xfrm>
          <a:custGeom>
            <a:avLst/>
            <a:gdLst>
              <a:gd name="T0" fmla="*/ 71 w 197"/>
              <a:gd name="T1" fmla="*/ 88 h 190"/>
              <a:gd name="T2" fmla="*/ 68 w 197"/>
              <a:gd name="T3" fmla="*/ 58 h 190"/>
              <a:gd name="T4" fmla="*/ 74 w 197"/>
              <a:gd name="T5" fmla="*/ 46 h 190"/>
              <a:gd name="T6" fmla="*/ 81 w 197"/>
              <a:gd name="T7" fmla="*/ 45 h 190"/>
              <a:gd name="T8" fmla="*/ 80 w 197"/>
              <a:gd name="T9" fmla="*/ 51 h 190"/>
              <a:gd name="T10" fmla="*/ 83 w 197"/>
              <a:gd name="T11" fmla="*/ 90 h 190"/>
              <a:gd name="T12" fmla="*/ 115 w 197"/>
              <a:gd name="T13" fmla="*/ 93 h 190"/>
              <a:gd name="T14" fmla="*/ 127 w 197"/>
              <a:gd name="T15" fmla="*/ 64 h 190"/>
              <a:gd name="T16" fmla="*/ 104 w 197"/>
              <a:gd name="T17" fmla="*/ 42 h 190"/>
              <a:gd name="T18" fmla="*/ 97 w 197"/>
              <a:gd name="T19" fmla="*/ 37 h 190"/>
              <a:gd name="T20" fmla="*/ 105 w 197"/>
              <a:gd name="T21" fmla="*/ 35 h 190"/>
              <a:gd name="T22" fmla="*/ 131 w 197"/>
              <a:gd name="T23" fmla="*/ 84 h 190"/>
              <a:gd name="T24" fmla="*/ 134 w 197"/>
              <a:gd name="T25" fmla="*/ 91 h 190"/>
              <a:gd name="T26" fmla="*/ 158 w 197"/>
              <a:gd name="T27" fmla="*/ 117 h 190"/>
              <a:gd name="T28" fmla="*/ 159 w 197"/>
              <a:gd name="T29" fmla="*/ 121 h 190"/>
              <a:gd name="T30" fmla="*/ 157 w 197"/>
              <a:gd name="T31" fmla="*/ 125 h 190"/>
              <a:gd name="T32" fmla="*/ 153 w 197"/>
              <a:gd name="T33" fmla="*/ 124 h 190"/>
              <a:gd name="T34" fmla="*/ 151 w 197"/>
              <a:gd name="T35" fmla="*/ 120 h 190"/>
              <a:gd name="T36" fmla="*/ 128 w 197"/>
              <a:gd name="T37" fmla="*/ 96 h 190"/>
              <a:gd name="T38" fmla="*/ 122 w 197"/>
              <a:gd name="T39" fmla="*/ 97 h 190"/>
              <a:gd name="T40" fmla="*/ 79 w 197"/>
              <a:gd name="T41" fmla="*/ 97 h 190"/>
              <a:gd name="T42" fmla="*/ 73 w 197"/>
              <a:gd name="T43" fmla="*/ 96 h 190"/>
              <a:gd name="T44" fmla="*/ 43 w 197"/>
              <a:gd name="T45" fmla="*/ 144 h 190"/>
              <a:gd name="T46" fmla="*/ 46 w 197"/>
              <a:gd name="T47" fmla="*/ 150 h 190"/>
              <a:gd name="T48" fmla="*/ 177 w 197"/>
              <a:gd name="T49" fmla="*/ 115 h 190"/>
              <a:gd name="T50" fmla="*/ 111 w 197"/>
              <a:gd name="T51" fmla="*/ 12 h 190"/>
              <a:gd name="T52" fmla="*/ 22 w 197"/>
              <a:gd name="T53" fmla="*/ 74 h 190"/>
              <a:gd name="T54" fmla="*/ 24 w 197"/>
              <a:gd name="T55" fmla="*/ 116 h 190"/>
              <a:gd name="T56" fmla="*/ 23 w 197"/>
              <a:gd name="T57" fmla="*/ 122 h 190"/>
              <a:gd name="T58" fmla="*/ 17 w 197"/>
              <a:gd name="T59" fmla="*/ 119 h 190"/>
              <a:gd name="T60" fmla="*/ 92 w 197"/>
              <a:gd name="T61" fmla="*/ 4 h 190"/>
              <a:gd name="T62" fmla="*/ 186 w 197"/>
              <a:gd name="T63" fmla="*/ 75 h 190"/>
              <a:gd name="T64" fmla="*/ 102 w 197"/>
              <a:gd name="T65" fmla="*/ 178 h 190"/>
              <a:gd name="T66" fmla="*/ 40 w 197"/>
              <a:gd name="T67" fmla="*/ 154 h 190"/>
              <a:gd name="T68" fmla="*/ 36 w 197"/>
              <a:gd name="T69" fmla="*/ 144 h 190"/>
              <a:gd name="T70" fmla="*/ 68 w 197"/>
              <a:gd name="T71" fmla="*/ 91 h 190"/>
              <a:gd name="T72" fmla="*/ 70 w 197"/>
              <a:gd name="T73" fmla="*/ 89 h 190"/>
              <a:gd name="T74" fmla="*/ 71 w 197"/>
              <a:gd name="T75" fmla="*/ 8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7" h="190">
                <a:moveTo>
                  <a:pt x="71" y="88"/>
                </a:moveTo>
                <a:cubicBezTo>
                  <a:pt x="66" y="79"/>
                  <a:pt x="64" y="68"/>
                  <a:pt x="68" y="58"/>
                </a:cubicBezTo>
                <a:cubicBezTo>
                  <a:pt x="69" y="54"/>
                  <a:pt x="72" y="50"/>
                  <a:pt x="74" y="46"/>
                </a:cubicBezTo>
                <a:cubicBezTo>
                  <a:pt x="76" y="44"/>
                  <a:pt x="78" y="42"/>
                  <a:pt x="81" y="45"/>
                </a:cubicBezTo>
                <a:cubicBezTo>
                  <a:pt x="83" y="47"/>
                  <a:pt x="81" y="49"/>
                  <a:pt x="80" y="51"/>
                </a:cubicBezTo>
                <a:cubicBezTo>
                  <a:pt x="70" y="64"/>
                  <a:pt x="71" y="81"/>
                  <a:pt x="83" y="90"/>
                </a:cubicBezTo>
                <a:cubicBezTo>
                  <a:pt x="92" y="98"/>
                  <a:pt x="104" y="99"/>
                  <a:pt x="115" y="93"/>
                </a:cubicBezTo>
                <a:cubicBezTo>
                  <a:pt x="125" y="87"/>
                  <a:pt x="130" y="75"/>
                  <a:pt x="127" y="64"/>
                </a:cubicBezTo>
                <a:cubicBezTo>
                  <a:pt x="125" y="52"/>
                  <a:pt x="116" y="44"/>
                  <a:pt x="104" y="42"/>
                </a:cubicBezTo>
                <a:cubicBezTo>
                  <a:pt x="101" y="41"/>
                  <a:pt x="96" y="42"/>
                  <a:pt x="97" y="37"/>
                </a:cubicBezTo>
                <a:cubicBezTo>
                  <a:pt x="98" y="33"/>
                  <a:pt x="102" y="34"/>
                  <a:pt x="105" y="35"/>
                </a:cubicBezTo>
                <a:cubicBezTo>
                  <a:pt x="129" y="38"/>
                  <a:pt x="142" y="63"/>
                  <a:pt x="131" y="84"/>
                </a:cubicBezTo>
                <a:cubicBezTo>
                  <a:pt x="130" y="88"/>
                  <a:pt x="131" y="89"/>
                  <a:pt x="134" y="91"/>
                </a:cubicBezTo>
                <a:cubicBezTo>
                  <a:pt x="144" y="97"/>
                  <a:pt x="152" y="106"/>
                  <a:pt x="158" y="117"/>
                </a:cubicBezTo>
                <a:cubicBezTo>
                  <a:pt x="158" y="118"/>
                  <a:pt x="159" y="119"/>
                  <a:pt x="159" y="121"/>
                </a:cubicBezTo>
                <a:cubicBezTo>
                  <a:pt x="159" y="122"/>
                  <a:pt x="158" y="124"/>
                  <a:pt x="157" y="125"/>
                </a:cubicBezTo>
                <a:cubicBezTo>
                  <a:pt x="156" y="125"/>
                  <a:pt x="154" y="124"/>
                  <a:pt x="153" y="124"/>
                </a:cubicBezTo>
                <a:cubicBezTo>
                  <a:pt x="152" y="123"/>
                  <a:pt x="152" y="121"/>
                  <a:pt x="151" y="120"/>
                </a:cubicBezTo>
                <a:cubicBezTo>
                  <a:pt x="146" y="110"/>
                  <a:pt x="138" y="102"/>
                  <a:pt x="128" y="96"/>
                </a:cubicBezTo>
                <a:cubicBezTo>
                  <a:pt x="126" y="95"/>
                  <a:pt x="124" y="95"/>
                  <a:pt x="122" y="97"/>
                </a:cubicBezTo>
                <a:cubicBezTo>
                  <a:pt x="108" y="107"/>
                  <a:pt x="93" y="106"/>
                  <a:pt x="79" y="97"/>
                </a:cubicBezTo>
                <a:cubicBezTo>
                  <a:pt x="77" y="96"/>
                  <a:pt x="75" y="95"/>
                  <a:pt x="73" y="96"/>
                </a:cubicBezTo>
                <a:cubicBezTo>
                  <a:pt x="55" y="107"/>
                  <a:pt x="45" y="123"/>
                  <a:pt x="43" y="144"/>
                </a:cubicBezTo>
                <a:cubicBezTo>
                  <a:pt x="43" y="146"/>
                  <a:pt x="45" y="148"/>
                  <a:pt x="46" y="150"/>
                </a:cubicBezTo>
                <a:cubicBezTo>
                  <a:pt x="88" y="190"/>
                  <a:pt x="160" y="170"/>
                  <a:pt x="177" y="115"/>
                </a:cubicBezTo>
                <a:cubicBezTo>
                  <a:pt x="191" y="67"/>
                  <a:pt x="161" y="19"/>
                  <a:pt x="111" y="12"/>
                </a:cubicBezTo>
                <a:cubicBezTo>
                  <a:pt x="71" y="5"/>
                  <a:pt x="31" y="33"/>
                  <a:pt x="22" y="74"/>
                </a:cubicBezTo>
                <a:cubicBezTo>
                  <a:pt x="19" y="88"/>
                  <a:pt x="20" y="102"/>
                  <a:pt x="24" y="116"/>
                </a:cubicBezTo>
                <a:cubicBezTo>
                  <a:pt x="25" y="119"/>
                  <a:pt x="26" y="121"/>
                  <a:pt x="23" y="122"/>
                </a:cubicBezTo>
                <a:cubicBezTo>
                  <a:pt x="20" y="124"/>
                  <a:pt x="18" y="121"/>
                  <a:pt x="17" y="119"/>
                </a:cubicBezTo>
                <a:cubicBezTo>
                  <a:pt x="0" y="64"/>
                  <a:pt x="37" y="9"/>
                  <a:pt x="92" y="4"/>
                </a:cubicBezTo>
                <a:cubicBezTo>
                  <a:pt x="139" y="0"/>
                  <a:pt x="177" y="30"/>
                  <a:pt x="186" y="75"/>
                </a:cubicBezTo>
                <a:cubicBezTo>
                  <a:pt x="197" y="128"/>
                  <a:pt x="155" y="178"/>
                  <a:pt x="102" y="178"/>
                </a:cubicBezTo>
                <a:cubicBezTo>
                  <a:pt x="78" y="178"/>
                  <a:pt x="57" y="170"/>
                  <a:pt x="40" y="154"/>
                </a:cubicBezTo>
                <a:cubicBezTo>
                  <a:pt x="37" y="151"/>
                  <a:pt x="36" y="148"/>
                  <a:pt x="36" y="144"/>
                </a:cubicBezTo>
                <a:cubicBezTo>
                  <a:pt x="37" y="121"/>
                  <a:pt x="48" y="103"/>
                  <a:pt x="68" y="91"/>
                </a:cubicBezTo>
                <a:cubicBezTo>
                  <a:pt x="69" y="90"/>
                  <a:pt x="69" y="90"/>
                  <a:pt x="70" y="89"/>
                </a:cubicBezTo>
                <a:cubicBezTo>
                  <a:pt x="70" y="89"/>
                  <a:pt x="70" y="89"/>
                  <a:pt x="71" y="88"/>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p>
        </p:txBody>
      </p:sp>
      <p:sp>
        <p:nvSpPr>
          <p:cNvPr id="29" name="文本框 28"/>
          <p:cNvSpPr txBox="1"/>
          <p:nvPr/>
        </p:nvSpPr>
        <p:spPr>
          <a:xfrm>
            <a:off x="4944954" y="2950587"/>
            <a:ext cx="2547836" cy="1198880"/>
          </a:xfrm>
          <a:prstGeom prst="rect">
            <a:avLst/>
          </a:prstGeom>
          <a:noFill/>
        </p:spPr>
        <p:txBody>
          <a:bodyPr wrap="square" rtlCol="0">
            <a:spAutoFit/>
          </a:bodyPr>
          <a:lstStyle/>
          <a:p>
            <a:pPr algn="dist"/>
            <a:r>
              <a:rPr lang="zh-CN" altLang="en-US" sz="7200">
                <a:solidFill>
                  <a:srgbClr val="262626"/>
                </a:solidFill>
                <a:latin typeface="站酷快乐体2016修订版" panose="02010600030101010101" charset="-122"/>
                <a:ea typeface="站酷快乐体2016修订版" panose="02010600030101010101" charset="-122"/>
                <a:cs typeface="站酷快乐体2016修订版" panose="02010600030101010101" charset="-122"/>
                <a:sym typeface="+mn-lt"/>
              </a:rPr>
              <a:t>倍增</a:t>
            </a:r>
            <a:endParaRPr lang="en-US" altLang="zh-CN" sz="7200">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endParaRPr>
          </a:p>
        </p:txBody>
      </p:sp>
      <p:pic>
        <p:nvPicPr>
          <p:cNvPr id="17" name="图片 16" descr="undefined (2)"/>
          <p:cNvPicPr>
            <a:picLocks noChangeAspect="1"/>
          </p:cNvPicPr>
          <p:nvPr/>
        </p:nvPicPr>
        <p:blipFill>
          <a:blip r:embed="rId3"/>
          <a:srcRect l="4640" t="2372" r="3006" b="1523"/>
          <a:stretch>
            <a:fillRect/>
          </a:stretch>
        </p:blipFill>
        <p:spPr>
          <a:xfrm>
            <a:off x="4727575" y="1586865"/>
            <a:ext cx="2982595" cy="3037205"/>
          </a:xfrm>
          <a:prstGeom prst="ellipse">
            <a:avLst/>
          </a:prstGeom>
        </p:spPr>
      </p:pic>
      <p:sp>
        <p:nvSpPr>
          <p:cNvPr id="28" name="文本框 27"/>
          <p:cNvSpPr txBox="1"/>
          <p:nvPr/>
        </p:nvSpPr>
        <p:spPr>
          <a:xfrm>
            <a:off x="5591810" y="1877060"/>
            <a:ext cx="1278890" cy="1106805"/>
          </a:xfrm>
          <a:prstGeom prst="rect">
            <a:avLst/>
          </a:prstGeom>
          <a:noFill/>
        </p:spPr>
        <p:txBody>
          <a:bodyPr wrap="none" rtlCol="0" anchor="t">
            <a:spAutoFit/>
          </a:bodyPr>
          <a:lstStyle/>
          <a:p>
            <a:r>
              <a:rPr lang="en-US" altLang="zh-CN" sz="6600" b="1" kern="100">
                <a:solidFill>
                  <a:schemeClr val="bg1"/>
                </a:solidFill>
                <a:effectLst>
                  <a:outerShdw blurRad="50800" dist="38100" dir="2700000" sx="103000" sy="103000" algn="tl" rotWithShape="0">
                    <a:prstClr val="black">
                      <a:alpha val="100000"/>
                    </a:prstClr>
                  </a:outerShdw>
                </a:effectLst>
                <a:latin typeface="站酷快乐体2016修订版" panose="02010600030101010101" charset="-122"/>
                <a:ea typeface="站酷快乐体2016修订版" panose="02010600030101010101" charset="-122"/>
                <a:cs typeface="站酷快乐体2016修订版" panose="02010600030101010101" charset="-122"/>
                <a:sym typeface="+mn-ea"/>
              </a:rPr>
              <a:t>04</a:t>
            </a:r>
          </a:p>
        </p:txBody>
      </p:sp>
      <p:sp>
        <p:nvSpPr>
          <p:cNvPr id="30" name="文本框 29"/>
          <p:cNvSpPr txBox="1"/>
          <p:nvPr/>
        </p:nvSpPr>
        <p:spPr>
          <a:xfrm>
            <a:off x="5441596" y="4695662"/>
            <a:ext cx="1712328" cy="417358"/>
          </a:xfrm>
          <a:prstGeom prst="rect">
            <a:avLst/>
          </a:prstGeom>
          <a:noFill/>
        </p:spPr>
        <p:txBody>
          <a:bodyPr wrap="none" rtlCol="0" anchor="t">
            <a:spAutoFit/>
          </a:bodyPr>
          <a:lstStyle/>
          <a:p>
            <a:pPr>
              <a:lnSpc>
                <a:spcPct val="130000"/>
              </a:lnSpc>
              <a:defRPr/>
            </a:pPr>
            <a:r>
              <a:rPr lang="en-US" altLang="zh-CN">
                <a:solidFill>
                  <a:srgbClr val="262626"/>
                </a:solidFill>
                <a:latin typeface="站酷快乐体2016修订版" panose="02010600030101010101" charset="-122"/>
                <a:ea typeface="站酷快乐体2016修订版" panose="02010600030101010101" charset="-122"/>
                <a:cs typeface="站酷快乐体2016修订版" panose="02010600030101010101" charset="-122"/>
              </a:rPr>
              <a:t>Multiplication</a:t>
            </a:r>
            <a:endParaRPr lang="zh-CN" altLang="en-US">
              <a:solidFill>
                <a:srgbClr val="262626"/>
              </a:solidFill>
              <a:latin typeface="站酷快乐体2016修订版" panose="02010600030101010101" charset="-122"/>
              <a:ea typeface="站酷快乐体2016修订版" panose="02010600030101010101" charset="-122"/>
              <a:cs typeface="站酷快乐体2016修订版" panose="02010600030101010101"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000" fill="hold">
                                          <p:stCondLst>
                                            <p:cond delay="0"/>
                                          </p:stCondLst>
                                        </p:cTn>
                                        <p:tgtEl>
                                          <p:spTgt spid="9"/>
                                        </p:tgtEl>
                                        <p:attrNameLst>
                                          <p:attrName>style.visibility</p:attrName>
                                        </p:attrNameLst>
                                      </p:cBhvr>
                                      <p:to>
                                        <p:strVal val="visible"/>
                                      </p:to>
                                    </p:set>
                                    <p:animEffect transition="in" filter="barn(inVertical)">
                                      <p:cBhvr>
                                        <p:cTn id="7" dur="1000"/>
                                        <p:tgtEl>
                                          <p:spTgt spid="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par>
                          <p:cTn id="26" fill="hold">
                            <p:stCondLst>
                              <p:cond delay="3500"/>
                            </p:stCondLst>
                            <p:childTnLst>
                              <p:par>
                                <p:cTn id="27" presetID="5" presetClass="entr" presetSubtype="1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checkerboard(across)">
                                      <p:cBhvr>
                                        <p:cTn id="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9" grpId="0"/>
      <p:bldP spid="28" grpId="0"/>
      <p:bldP spid="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6F57E-66BD-4725-B535-C26C84DB042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1639663-C888-409D-84E8-970DE685064E}"/>
              </a:ext>
            </a:extLst>
          </p:cNvPr>
          <p:cNvSpPr>
            <a:spLocks noGrp="1"/>
          </p:cNvSpPr>
          <p:nvPr>
            <p:ph idx="1"/>
          </p:nvPr>
        </p:nvSpPr>
        <p:spPr/>
        <p:txBody>
          <a:bodyPr/>
          <a:lstStyle/>
          <a:p>
            <a:r>
              <a:rPr lang="zh-CN" altLang="en-US"/>
              <a:t>快速幂</a:t>
            </a:r>
            <a:endParaRPr lang="en-US" altLang="zh-CN"/>
          </a:p>
          <a:p>
            <a:r>
              <a:rPr lang="zh-CN" altLang="en-US"/>
              <a:t>矩阵快速幂</a:t>
            </a:r>
            <a:endParaRPr lang="en-US" altLang="zh-CN"/>
          </a:p>
          <a:p>
            <a:r>
              <a:rPr lang="zh-CN" altLang="en-US"/>
              <a:t>求图中从</a:t>
            </a:r>
            <a:r>
              <a:rPr lang="en-US" altLang="zh-CN"/>
              <a:t>A</a:t>
            </a:r>
            <a:r>
              <a:rPr lang="zh-CN" altLang="en-US"/>
              <a:t>点到</a:t>
            </a:r>
            <a:r>
              <a:rPr lang="en-US" altLang="zh-CN"/>
              <a:t>B</a:t>
            </a:r>
            <a:r>
              <a:rPr lang="zh-CN" altLang="en-US"/>
              <a:t>点走</a:t>
            </a:r>
            <a:r>
              <a:rPr lang="en-US" altLang="zh-CN"/>
              <a:t>K</a:t>
            </a:r>
            <a:r>
              <a:rPr lang="zh-CN" altLang="en-US"/>
              <a:t>步的方案数</a:t>
            </a:r>
          </a:p>
        </p:txBody>
      </p:sp>
    </p:spTree>
    <p:extLst>
      <p:ext uri="{BB962C8B-B14F-4D97-AF65-F5344CB8AC3E}">
        <p14:creationId xmlns:p14="http://schemas.microsoft.com/office/powerpoint/2010/main" val="30011189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CE340-EECD-4C70-9723-CAE3B25130D6}"/>
              </a:ext>
            </a:extLst>
          </p:cNvPr>
          <p:cNvSpPr>
            <a:spLocks noGrp="1"/>
          </p:cNvSpPr>
          <p:nvPr>
            <p:ph type="title"/>
          </p:nvPr>
        </p:nvSpPr>
        <p:spPr/>
        <p:txBody>
          <a:bodyPr/>
          <a:lstStyle/>
          <a:p>
            <a:pPr algn="ctr"/>
            <a:r>
              <a:rPr lang="en-US" altLang="zh-CN" b="1"/>
              <a:t>Poj3070 Fibonacci</a:t>
            </a:r>
            <a:endParaRPr lang="zh-CN" altLang="en-US"/>
          </a:p>
        </p:txBody>
      </p:sp>
      <p:sp>
        <p:nvSpPr>
          <p:cNvPr id="3" name="内容占位符 2">
            <a:extLst>
              <a:ext uri="{FF2B5EF4-FFF2-40B4-BE49-F238E27FC236}">
                <a16:creationId xmlns:a16="http://schemas.microsoft.com/office/drawing/2014/main" id="{2DC88B25-8E9E-4EB4-B5E0-8AEE2E213FBA}"/>
              </a:ext>
            </a:extLst>
          </p:cNvPr>
          <p:cNvSpPr>
            <a:spLocks noGrp="1"/>
          </p:cNvSpPr>
          <p:nvPr>
            <p:ph idx="1"/>
          </p:nvPr>
        </p:nvSpPr>
        <p:spPr/>
        <p:txBody>
          <a:bodyPr/>
          <a:lstStyle/>
          <a:p>
            <a:r>
              <a:rPr lang="zh-CN" altLang="en-US"/>
              <a:t>求斐波那契数列的第</a:t>
            </a:r>
            <a:r>
              <a:rPr lang="en-US" altLang="zh-CN"/>
              <a:t>N</a:t>
            </a:r>
            <a:r>
              <a:rPr lang="zh-CN" altLang="en-US"/>
              <a:t>项</a:t>
            </a:r>
            <a:endParaRPr lang="en-US" altLang="zh-CN"/>
          </a:p>
          <a:p>
            <a:r>
              <a:rPr lang="en-US" altLang="zh-CN"/>
              <a:t>N&lt;=10^18</a:t>
            </a:r>
            <a:endParaRPr lang="zh-CN" altLang="en-US"/>
          </a:p>
        </p:txBody>
      </p:sp>
    </p:spTree>
    <p:extLst>
      <p:ext uri="{BB962C8B-B14F-4D97-AF65-F5344CB8AC3E}">
        <p14:creationId xmlns:p14="http://schemas.microsoft.com/office/powerpoint/2010/main" val="193510144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F6645-3BB3-4FB2-9A2E-6F81787112C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7BB5D5B-85CE-44E5-A734-41D14A740233}"/>
              </a:ext>
            </a:extLst>
          </p:cNvPr>
          <p:cNvSpPr>
            <a:spLocks noGrp="1"/>
          </p:cNvSpPr>
          <p:nvPr>
            <p:ph idx="1"/>
          </p:nvPr>
        </p:nvSpPr>
        <p:spPr/>
        <p:txBody>
          <a:bodyPr/>
          <a:lstStyle/>
          <a:p>
            <a:r>
              <a:rPr lang="en-US" altLang="zh-CN"/>
              <a:t>F[i]=F[i-1]+F[i-2]</a:t>
            </a:r>
          </a:p>
          <a:p>
            <a:r>
              <a:rPr lang="zh-CN" altLang="en-US"/>
              <a:t>可以表示为图上的两个点</a:t>
            </a:r>
            <a:endParaRPr lang="en-US" altLang="zh-CN"/>
          </a:p>
          <a:p>
            <a:r>
              <a:rPr lang="en-US" altLang="zh-CN"/>
              <a:t>A</a:t>
            </a:r>
            <a:r>
              <a:rPr lang="zh-CN" altLang="en-US"/>
              <a:t>向</a:t>
            </a:r>
            <a:r>
              <a:rPr lang="en-US" altLang="zh-CN"/>
              <a:t>B</a:t>
            </a:r>
            <a:r>
              <a:rPr lang="zh-CN" altLang="en-US"/>
              <a:t>连边，</a:t>
            </a:r>
            <a:r>
              <a:rPr lang="en-US" altLang="zh-CN"/>
              <a:t>B</a:t>
            </a:r>
            <a:r>
              <a:rPr lang="zh-CN" altLang="en-US"/>
              <a:t>向自己连边，</a:t>
            </a:r>
            <a:r>
              <a:rPr lang="en-US" altLang="zh-CN"/>
              <a:t>B</a:t>
            </a:r>
            <a:r>
              <a:rPr lang="zh-CN" altLang="en-US"/>
              <a:t>向</a:t>
            </a:r>
            <a:r>
              <a:rPr lang="en-US" altLang="zh-CN"/>
              <a:t>A</a:t>
            </a:r>
            <a:r>
              <a:rPr lang="zh-CN" altLang="en-US"/>
              <a:t>连边</a:t>
            </a:r>
            <a:endParaRPr lang="en-US" altLang="zh-CN"/>
          </a:p>
          <a:p>
            <a:r>
              <a:rPr lang="zh-CN" altLang="en-US"/>
              <a:t>把关系矩阵做快速幂</a:t>
            </a:r>
          </a:p>
        </p:txBody>
      </p:sp>
    </p:spTree>
    <p:extLst>
      <p:ext uri="{BB962C8B-B14F-4D97-AF65-F5344CB8AC3E}">
        <p14:creationId xmlns:p14="http://schemas.microsoft.com/office/powerpoint/2010/main" val="238580997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5D4B4A-C436-43C6-92FE-9C38C666724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0B2C984-347D-4049-9140-4F0A7C774BE3}"/>
              </a:ext>
            </a:extLst>
          </p:cNvPr>
          <p:cNvSpPr>
            <a:spLocks noGrp="1"/>
          </p:cNvSpPr>
          <p:nvPr>
            <p:ph idx="1"/>
          </p:nvPr>
        </p:nvSpPr>
        <p:spPr/>
        <p:txBody>
          <a:bodyPr/>
          <a:lstStyle/>
          <a:p>
            <a:r>
              <a:rPr lang="zh-CN" altLang="en-US"/>
              <a:t>如何在预处理后</a:t>
            </a:r>
            <a:r>
              <a:rPr lang="en-US" altLang="zh-CN"/>
              <a:t>O(1)</a:t>
            </a:r>
            <a:r>
              <a:rPr lang="zh-CN" altLang="en-US"/>
              <a:t>求区间的最大值</a:t>
            </a:r>
            <a:r>
              <a:rPr lang="en-US" altLang="zh-CN"/>
              <a:t>/</a:t>
            </a:r>
            <a:r>
              <a:rPr lang="zh-CN" altLang="en-US"/>
              <a:t>最小值</a:t>
            </a:r>
            <a:endParaRPr lang="en-US" altLang="zh-CN"/>
          </a:p>
          <a:p>
            <a:r>
              <a:rPr lang="en-US" altLang="zh-CN"/>
              <a:t>ST</a:t>
            </a:r>
            <a:r>
              <a:rPr lang="zh-CN" altLang="en-US"/>
              <a:t>表</a:t>
            </a:r>
            <a:endParaRPr lang="en-US" altLang="zh-CN"/>
          </a:p>
          <a:p>
            <a:r>
              <a:rPr lang="en-US" altLang="zh-CN"/>
              <a:t>F[i][j]</a:t>
            </a:r>
            <a:r>
              <a:rPr lang="zh-CN" altLang="en-US"/>
              <a:t>表示</a:t>
            </a:r>
            <a:r>
              <a:rPr lang="en-US" altLang="zh-CN"/>
              <a:t>i</a:t>
            </a:r>
            <a:r>
              <a:rPr lang="zh-CN" altLang="en-US"/>
              <a:t>往后</a:t>
            </a:r>
            <a:r>
              <a:rPr lang="en-US" altLang="zh-CN"/>
              <a:t>2^j</a:t>
            </a:r>
            <a:r>
              <a:rPr lang="zh-CN" altLang="en-US"/>
              <a:t>个长度这段区间的最大值</a:t>
            </a:r>
            <a:endParaRPr lang="en-US" altLang="zh-CN"/>
          </a:p>
        </p:txBody>
      </p:sp>
    </p:spTree>
    <p:extLst>
      <p:ext uri="{BB962C8B-B14F-4D97-AF65-F5344CB8AC3E}">
        <p14:creationId xmlns:p14="http://schemas.microsoft.com/office/powerpoint/2010/main" val="341669856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A5887C-D6FB-4820-B7D9-86E77F6712C0}"/>
              </a:ext>
            </a:extLst>
          </p:cNvPr>
          <p:cNvSpPr/>
          <p:nvPr/>
        </p:nvSpPr>
        <p:spPr>
          <a:xfrm>
            <a:off x="1110792" y="2655532"/>
            <a:ext cx="9970416" cy="2677656"/>
          </a:xfrm>
          <a:prstGeom prst="rect">
            <a:avLst/>
          </a:prstGeom>
        </p:spPr>
        <p:txBody>
          <a:bodyPr wrap="square">
            <a:spAutoFit/>
          </a:bodyPr>
          <a:lstStyle/>
          <a:p>
            <a:r>
              <a:rPr lang="zh-CN" altLang="en-US" sz="2400">
                <a:solidFill>
                  <a:schemeClr val="bg1">
                    <a:lumMod val="65000"/>
                  </a:schemeClr>
                </a:solidFill>
                <a:latin typeface="幼圆" panose="02010509060101010101" pitchFamily="49" charset="-122"/>
                <a:ea typeface="幼圆" panose="02010509060101010101" pitchFamily="49" charset="-122"/>
              </a:rPr>
              <a:t>递推算法是一种用若干步可重复运算来描述复杂问题的方法。递推是序列计算中的一种常用算法。通常是通过计算机前面的一些项来得出序列中的指定项的值。</a:t>
            </a:r>
            <a:endParaRPr lang="en-US" altLang="zh-CN" sz="2400">
              <a:solidFill>
                <a:schemeClr val="bg1">
                  <a:lumMod val="65000"/>
                </a:schemeClr>
              </a:solidFill>
              <a:latin typeface="幼圆" panose="02010509060101010101" pitchFamily="49" charset="-122"/>
              <a:ea typeface="幼圆" panose="02010509060101010101" pitchFamily="49" charset="-122"/>
            </a:endParaRPr>
          </a:p>
          <a:p>
            <a:endParaRPr lang="en-US" altLang="zh-CN" sz="2400">
              <a:solidFill>
                <a:schemeClr val="bg1">
                  <a:lumMod val="65000"/>
                </a:schemeClr>
              </a:solidFill>
              <a:latin typeface="幼圆" panose="02010509060101010101" pitchFamily="49" charset="-122"/>
              <a:ea typeface="幼圆" panose="02010509060101010101" pitchFamily="49" charset="-122"/>
            </a:endParaRPr>
          </a:p>
          <a:p>
            <a:endParaRPr lang="en-US" altLang="zh-CN" sz="2400">
              <a:solidFill>
                <a:schemeClr val="bg1">
                  <a:lumMod val="65000"/>
                </a:schemeClr>
              </a:solidFill>
              <a:latin typeface="幼圆" panose="02010509060101010101" pitchFamily="49" charset="-122"/>
              <a:ea typeface="幼圆" panose="02010509060101010101" pitchFamily="49" charset="-122"/>
            </a:endParaRPr>
          </a:p>
          <a:p>
            <a:r>
              <a:rPr lang="zh-CN" altLang="en-US" sz="2400">
                <a:solidFill>
                  <a:schemeClr val="bg1">
                    <a:lumMod val="65000"/>
                  </a:schemeClr>
                </a:solidFill>
                <a:latin typeface="幼圆" panose="02010509060101010101" pitchFamily="49" charset="-122"/>
                <a:ea typeface="幼圆" panose="02010509060101010101" pitchFamily="49" charset="-122"/>
              </a:rPr>
              <a:t>其实说它是动态规划也可以，并没有明确的分界，不过递推一般指的是计数题</a:t>
            </a:r>
          </a:p>
        </p:txBody>
      </p:sp>
      <p:sp>
        <p:nvSpPr>
          <p:cNvPr id="3" name="标题 1">
            <a:extLst>
              <a:ext uri="{FF2B5EF4-FFF2-40B4-BE49-F238E27FC236}">
                <a16:creationId xmlns:a16="http://schemas.microsoft.com/office/drawing/2014/main" id="{0E27A984-718D-4686-947D-0D49DB489814}"/>
              </a:ext>
            </a:extLst>
          </p:cNvPr>
          <p:cNvSpPr txBox="1">
            <a:spLocks/>
          </p:cNvSpPr>
          <p:nvPr/>
        </p:nvSpPr>
        <p:spPr>
          <a:xfrm>
            <a:off x="1201134" y="1434619"/>
            <a:ext cx="9601196" cy="6204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800">
                <a:solidFill>
                  <a:schemeClr val="tx1">
                    <a:lumMod val="65000"/>
                    <a:lumOff val="35000"/>
                  </a:schemeClr>
                </a:solidFill>
                <a:ea typeface="站酷快乐体2016修订版" panose="02010600030101010101" charset="-122"/>
                <a:cs typeface="+mn-cs"/>
              </a:rPr>
              <a:t>递推</a:t>
            </a:r>
          </a:p>
        </p:txBody>
      </p:sp>
    </p:spTree>
    <p:extLst>
      <p:ext uri="{BB962C8B-B14F-4D97-AF65-F5344CB8AC3E}">
        <p14:creationId xmlns:p14="http://schemas.microsoft.com/office/powerpoint/2010/main" val="56674705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37526-AEA2-4177-9EF5-1217180152AD}"/>
              </a:ext>
            </a:extLst>
          </p:cNvPr>
          <p:cNvSpPr>
            <a:spLocks noGrp="1"/>
          </p:cNvSpPr>
          <p:nvPr>
            <p:ph type="title"/>
          </p:nvPr>
        </p:nvSpPr>
        <p:spPr/>
        <p:txBody>
          <a:bodyPr>
            <a:normAutofit/>
          </a:bodyPr>
          <a:lstStyle/>
          <a:p>
            <a:r>
              <a:rPr lang="en-US" altLang="zh-CN" dirty="0" err="1"/>
              <a:t>Bzoj</a:t>
            </a:r>
            <a:r>
              <a:rPr lang="en-US" altLang="zh-CN" dirty="0"/>
              <a:t> </a:t>
            </a:r>
            <a:r>
              <a:rPr lang="en-US" altLang="zh-CN" b="1" dirty="0"/>
              <a:t>4576: [Usaco2016 Open]262144</a:t>
            </a:r>
            <a:endParaRPr lang="zh-CN" altLang="en-US" dirty="0"/>
          </a:p>
        </p:txBody>
      </p:sp>
      <p:sp>
        <p:nvSpPr>
          <p:cNvPr id="3" name="内容占位符 2">
            <a:extLst>
              <a:ext uri="{FF2B5EF4-FFF2-40B4-BE49-F238E27FC236}">
                <a16:creationId xmlns:a16="http://schemas.microsoft.com/office/drawing/2014/main" id="{ABC50F7F-8FDA-4600-93AE-7705C299CABA}"/>
              </a:ext>
            </a:extLst>
          </p:cNvPr>
          <p:cNvSpPr>
            <a:spLocks noGrp="1"/>
          </p:cNvSpPr>
          <p:nvPr>
            <p:ph idx="1"/>
          </p:nvPr>
        </p:nvSpPr>
        <p:spPr>
          <a:xfrm>
            <a:off x="1295402" y="2487791"/>
            <a:ext cx="10131425" cy="4168422"/>
          </a:xfrm>
        </p:spPr>
        <p:txBody>
          <a:bodyPr>
            <a:normAutofit/>
          </a:bodyPr>
          <a:lstStyle/>
          <a:p>
            <a:r>
              <a:rPr lang="zh-CN" altLang="en-US" dirty="0"/>
              <a:t>题目大意：</a:t>
            </a:r>
          </a:p>
          <a:p>
            <a:r>
              <a:rPr lang="zh-CN" altLang="en-US" dirty="0"/>
              <a:t>给定一个长度为</a:t>
            </a:r>
            <a:r>
              <a:rPr lang="en-US" altLang="zh-CN" dirty="0"/>
              <a:t>n</a:t>
            </a:r>
            <a:r>
              <a:rPr lang="zh-CN" altLang="en-US" dirty="0"/>
              <a:t>（</a:t>
            </a:r>
            <a:r>
              <a:rPr lang="en-US" altLang="zh-CN" dirty="0"/>
              <a:t>n&lt;=2^18</a:t>
            </a:r>
            <a:r>
              <a:rPr lang="zh-CN" altLang="en-US" dirty="0"/>
              <a:t>）的序列，初始元素值为</a:t>
            </a:r>
            <a:r>
              <a:rPr lang="en-US" altLang="zh-CN" dirty="0"/>
              <a:t>1</a:t>
            </a:r>
            <a:r>
              <a:rPr lang="zh-CN" altLang="en-US" dirty="0"/>
              <a:t>到</a:t>
            </a:r>
            <a:r>
              <a:rPr lang="en-US" altLang="zh-CN" dirty="0"/>
              <a:t>40</a:t>
            </a:r>
            <a:r>
              <a:rPr lang="zh-CN" altLang="en-US" dirty="0"/>
              <a:t>之间的整数，每次操作可以将两个相邻的并且大小相同的正整数替换成一个比原数大一的正整数。</a:t>
            </a:r>
            <a:endParaRPr lang="en-US" altLang="zh-CN" dirty="0"/>
          </a:p>
          <a:p>
            <a:r>
              <a:rPr lang="zh-CN" altLang="en-US" dirty="0"/>
              <a:t>要求最大化最终数列中的最大值。</a:t>
            </a:r>
          </a:p>
          <a:p>
            <a:endParaRPr lang="zh-CN" altLang="en-US" dirty="0"/>
          </a:p>
        </p:txBody>
      </p:sp>
    </p:spTree>
    <p:extLst>
      <p:ext uri="{BB962C8B-B14F-4D97-AF65-F5344CB8AC3E}">
        <p14:creationId xmlns:p14="http://schemas.microsoft.com/office/powerpoint/2010/main" val="297160834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32A3BBD-4142-41FA-8B8C-4FE1EAFBC781}"/>
              </a:ext>
            </a:extLst>
          </p:cNvPr>
          <p:cNvSpPr>
            <a:spLocks noGrp="1"/>
          </p:cNvSpPr>
          <p:nvPr>
            <p:ph idx="1"/>
          </p:nvPr>
        </p:nvSpPr>
        <p:spPr>
          <a:xfrm>
            <a:off x="1060555" y="2594779"/>
            <a:ext cx="10469879" cy="4515556"/>
          </a:xfrm>
        </p:spPr>
        <p:txBody>
          <a:bodyPr/>
          <a:lstStyle/>
          <a:p>
            <a:r>
              <a:rPr lang="en-US" altLang="zh-CN" dirty="0"/>
              <a:t>f[</a:t>
            </a:r>
            <a:r>
              <a:rPr lang="en-US" altLang="zh-CN" dirty="0" err="1"/>
              <a:t>i</a:t>
            </a:r>
            <a:r>
              <a:rPr lang="en-US" altLang="zh-CN" dirty="0"/>
              <a:t>][j]</a:t>
            </a:r>
            <a:r>
              <a:rPr lang="zh-CN" altLang="en-US" dirty="0"/>
              <a:t>表示以</a:t>
            </a:r>
            <a:r>
              <a:rPr lang="en-US" altLang="zh-CN" dirty="0"/>
              <a:t>j</a:t>
            </a:r>
            <a:r>
              <a:rPr lang="zh-CN" altLang="en-US" dirty="0"/>
              <a:t>为左端点的序列合成</a:t>
            </a:r>
            <a:r>
              <a:rPr lang="en-US" altLang="zh-CN" dirty="0" err="1"/>
              <a:t>i</a:t>
            </a:r>
            <a:r>
              <a:rPr lang="zh-CN" altLang="en-US" dirty="0"/>
              <a:t>右端点右面一个点的位置，即如果区间</a:t>
            </a:r>
            <a:r>
              <a:rPr lang="en-US" altLang="zh-CN" dirty="0"/>
              <a:t>[</a:t>
            </a:r>
            <a:r>
              <a:rPr lang="en-US" altLang="zh-CN" dirty="0" err="1"/>
              <a:t>j,x</a:t>
            </a:r>
            <a:r>
              <a:rPr lang="en-US" altLang="zh-CN" dirty="0"/>
              <a:t>]</a:t>
            </a:r>
            <a:r>
              <a:rPr lang="zh-CN" altLang="en-US" dirty="0"/>
              <a:t>可以合成</a:t>
            </a:r>
            <a:r>
              <a:rPr lang="en-US" altLang="zh-CN" dirty="0" err="1"/>
              <a:t>i</a:t>
            </a:r>
            <a:r>
              <a:rPr lang="zh-CN" altLang="en-US" dirty="0"/>
              <a:t>，则</a:t>
            </a:r>
            <a:r>
              <a:rPr lang="en-US" altLang="zh-CN" dirty="0"/>
              <a:t>f[</a:t>
            </a:r>
            <a:r>
              <a:rPr lang="en-US" altLang="zh-CN" dirty="0" err="1"/>
              <a:t>i</a:t>
            </a:r>
            <a:r>
              <a:rPr lang="en-US" altLang="zh-CN" dirty="0"/>
              <a:t>][j]=x+1</a:t>
            </a:r>
            <a:r>
              <a:rPr lang="zh-CN" altLang="en-US" dirty="0"/>
              <a:t>。</a:t>
            </a:r>
          </a:p>
          <a:p>
            <a:r>
              <a:rPr lang="en-US" altLang="zh-CN" dirty="0"/>
              <a:t>DP</a:t>
            </a:r>
            <a:r>
              <a:rPr lang="zh-CN" altLang="en-US" dirty="0"/>
              <a:t>转移方程为</a:t>
            </a:r>
            <a:r>
              <a:rPr lang="en-US" altLang="zh-CN" dirty="0"/>
              <a:t>f[</a:t>
            </a:r>
            <a:r>
              <a:rPr lang="en-US" altLang="zh-CN" dirty="0" err="1"/>
              <a:t>i</a:t>
            </a:r>
            <a:r>
              <a:rPr lang="en-US" altLang="zh-CN" dirty="0"/>
              <a:t>][j]=f[i-1][f[i-1][j]]</a:t>
            </a:r>
            <a:r>
              <a:rPr lang="zh-CN" altLang="en-US" dirty="0"/>
              <a:t>。</a:t>
            </a:r>
          </a:p>
          <a:p>
            <a:r>
              <a:rPr lang="zh-CN" altLang="en-US" dirty="0"/>
              <a:t>然后再对于满足</a:t>
            </a:r>
            <a:r>
              <a:rPr lang="en-US" altLang="zh-CN" dirty="0"/>
              <a:t>f[</a:t>
            </a:r>
            <a:r>
              <a:rPr lang="en-US" altLang="zh-CN" dirty="0" err="1"/>
              <a:t>i</a:t>
            </a:r>
            <a:r>
              <a:rPr lang="en-US" altLang="zh-CN" dirty="0"/>
              <a:t>][j]&gt;0</a:t>
            </a:r>
            <a:r>
              <a:rPr lang="zh-CN" altLang="en-US" dirty="0"/>
              <a:t>的</a:t>
            </a:r>
            <a:r>
              <a:rPr lang="en-US" altLang="zh-CN" dirty="0" err="1"/>
              <a:t>i</a:t>
            </a:r>
            <a:r>
              <a:rPr lang="zh-CN" altLang="en-US" dirty="0"/>
              <a:t>取最大值，即为答案。</a:t>
            </a:r>
          </a:p>
          <a:p>
            <a:r>
              <a:rPr lang="zh-CN" altLang="en-US" dirty="0"/>
              <a:t>时间复杂度</a:t>
            </a:r>
            <a:r>
              <a:rPr lang="en-US" altLang="zh-CN" dirty="0"/>
              <a:t>O(n*</a:t>
            </a:r>
            <a:r>
              <a:rPr lang="en-US" altLang="zh-CN" dirty="0" err="1"/>
              <a:t>logn</a:t>
            </a:r>
            <a:r>
              <a:rPr lang="en-US" altLang="zh-CN" dirty="0"/>
              <a:t>)</a:t>
            </a:r>
            <a:r>
              <a:rPr lang="zh-CN" altLang="en-US" dirty="0"/>
              <a:t>。</a:t>
            </a:r>
          </a:p>
        </p:txBody>
      </p:sp>
    </p:spTree>
    <p:extLst>
      <p:ext uri="{BB962C8B-B14F-4D97-AF65-F5344CB8AC3E}">
        <p14:creationId xmlns:p14="http://schemas.microsoft.com/office/powerpoint/2010/main" val="379024931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E1167A-2CA8-48A1-AACD-A7E030E873C3}"/>
              </a:ext>
            </a:extLst>
          </p:cNvPr>
          <p:cNvSpPr>
            <a:spLocks noGrp="1"/>
          </p:cNvSpPr>
          <p:nvPr>
            <p:ph type="title"/>
          </p:nvPr>
        </p:nvSpPr>
        <p:spPr>
          <a:xfrm>
            <a:off x="831850" y="487045"/>
            <a:ext cx="10515600" cy="1325563"/>
          </a:xfrm>
        </p:spPr>
        <p:txBody>
          <a:bodyPr/>
          <a:lstStyle/>
          <a:p>
            <a:pPr algn="ctr"/>
            <a:r>
              <a:rPr lang="en-US" altLang="zh-CN"/>
              <a:t>NOIP 2012 </a:t>
            </a:r>
            <a:r>
              <a:rPr lang="zh-CN" altLang="en-US"/>
              <a:t>开车旅行</a:t>
            </a:r>
          </a:p>
        </p:txBody>
      </p:sp>
      <p:sp>
        <p:nvSpPr>
          <p:cNvPr id="3" name="内容占位符 2">
            <a:extLst>
              <a:ext uri="{FF2B5EF4-FFF2-40B4-BE49-F238E27FC236}">
                <a16:creationId xmlns:a16="http://schemas.microsoft.com/office/drawing/2014/main" id="{2572D9CC-3C70-49B7-9F14-FD9F599D295B}"/>
              </a:ext>
            </a:extLst>
          </p:cNvPr>
          <p:cNvSpPr>
            <a:spLocks noGrp="1"/>
          </p:cNvSpPr>
          <p:nvPr>
            <p:ph idx="1"/>
          </p:nvPr>
        </p:nvSpPr>
        <p:spPr>
          <a:xfrm>
            <a:off x="709930" y="1812608"/>
            <a:ext cx="10515600" cy="4351338"/>
          </a:xfrm>
        </p:spPr>
        <p:txBody>
          <a:bodyPr/>
          <a:lstStyle/>
          <a:p>
            <a:r>
              <a:rPr lang="zh-CN" altLang="en-US" sz="2400"/>
              <a:t>小 </a:t>
            </a:r>
            <a:r>
              <a:rPr lang="en-US" altLang="zh-CN" sz="2400"/>
              <a:t>A </a:t>
            </a:r>
            <a:r>
              <a:rPr lang="zh-CN" altLang="en-US" sz="2400"/>
              <a:t>和小 </a:t>
            </a:r>
            <a:r>
              <a:rPr lang="en-US" altLang="zh-CN" sz="2400"/>
              <a:t>B </a:t>
            </a:r>
            <a:r>
              <a:rPr lang="zh-CN" altLang="en-US" sz="2400"/>
              <a:t>决定利用假期外出旅行，他们将想去的城市从 </a:t>
            </a:r>
            <a:r>
              <a:rPr lang="en-US" altLang="zh-CN" sz="2400"/>
              <a:t>1 </a:t>
            </a:r>
            <a:r>
              <a:rPr lang="zh-CN" altLang="en-US" sz="2400"/>
              <a:t>到 </a:t>
            </a:r>
            <a:r>
              <a:rPr lang="en-US" altLang="zh-CN" sz="2400"/>
              <a:t>N </a:t>
            </a:r>
            <a:r>
              <a:rPr lang="zh-CN" altLang="en-US" sz="2400"/>
              <a:t>编号，且编号较小的城市在编号较大的城市的西边，已知各个城市的海拔高度互不相同，记城市 </a:t>
            </a:r>
            <a:r>
              <a:rPr lang="en-US" altLang="zh-CN" sz="2400"/>
              <a:t>i </a:t>
            </a:r>
            <a:r>
              <a:rPr lang="zh-CN" altLang="en-US" sz="2400"/>
              <a:t>的海拔高度为</a:t>
            </a:r>
            <a:r>
              <a:rPr lang="en-US" altLang="zh-CN" sz="2400"/>
              <a:t>Hi</a:t>
            </a:r>
            <a:r>
              <a:rPr lang="zh-CN" altLang="en-US" sz="2400"/>
              <a:t>，城市 </a:t>
            </a:r>
            <a:r>
              <a:rPr lang="en-US" altLang="zh-CN" sz="2400"/>
              <a:t>i </a:t>
            </a:r>
            <a:r>
              <a:rPr lang="zh-CN" altLang="en-US" sz="2400"/>
              <a:t>和城市 </a:t>
            </a:r>
            <a:r>
              <a:rPr lang="en-US" altLang="zh-CN" sz="2400"/>
              <a:t>j </a:t>
            </a:r>
            <a:r>
              <a:rPr lang="zh-CN" altLang="en-US" sz="2400"/>
              <a:t>之间的距离 </a:t>
            </a:r>
            <a:r>
              <a:rPr lang="en-US" altLang="zh-CN" sz="2400"/>
              <a:t>d[i,j]</a:t>
            </a:r>
            <a:r>
              <a:rPr lang="zh-CN" altLang="en-US" sz="2400"/>
              <a:t>恰好是这两个城市海拔高度之差的绝对值，即</a:t>
            </a:r>
            <a:r>
              <a:rPr lang="en-US" altLang="zh-CN" sz="2400"/>
              <a:t>d[i,j] = |Hi− Hj|</a:t>
            </a:r>
            <a:r>
              <a:rPr lang="zh-CN" altLang="en-US" sz="2400"/>
              <a:t>。</a:t>
            </a:r>
            <a:endParaRPr lang="en-US" altLang="zh-CN" sz="2400"/>
          </a:p>
          <a:p>
            <a:r>
              <a:rPr lang="zh-CN" altLang="en-US" sz="2400"/>
              <a:t>旅行过程中，小 </a:t>
            </a:r>
            <a:r>
              <a:rPr lang="en-US" altLang="zh-CN" sz="2400"/>
              <a:t>A </a:t>
            </a:r>
            <a:r>
              <a:rPr lang="zh-CN" altLang="en-US" sz="2400"/>
              <a:t>和小 </a:t>
            </a:r>
            <a:r>
              <a:rPr lang="en-US" altLang="zh-CN" sz="2400"/>
              <a:t>B </a:t>
            </a:r>
            <a:r>
              <a:rPr lang="zh-CN" altLang="en-US" sz="2400"/>
              <a:t>轮流开车，第一天小 </a:t>
            </a:r>
            <a:r>
              <a:rPr lang="en-US" altLang="zh-CN" sz="2400"/>
              <a:t>A </a:t>
            </a:r>
            <a:r>
              <a:rPr lang="zh-CN" altLang="en-US" sz="2400"/>
              <a:t>开车，之后每天轮换一次。他们计划选择一个城市 </a:t>
            </a:r>
            <a:r>
              <a:rPr lang="en-US" altLang="zh-CN" sz="2400"/>
              <a:t>S </a:t>
            </a:r>
            <a:r>
              <a:rPr lang="zh-CN" altLang="en-US" sz="2400"/>
              <a:t>作为起点，一直向东行驶，并且最多行驶 </a:t>
            </a:r>
            <a:r>
              <a:rPr lang="en-US" altLang="zh-CN" sz="2400"/>
              <a:t>X </a:t>
            </a:r>
            <a:r>
              <a:rPr lang="zh-CN" altLang="en-US" sz="2400"/>
              <a:t>公里就结束旅行。小 </a:t>
            </a:r>
            <a:r>
              <a:rPr lang="en-US" altLang="zh-CN" sz="2400"/>
              <a:t>A </a:t>
            </a:r>
            <a:r>
              <a:rPr lang="zh-CN" altLang="en-US" sz="2400"/>
              <a:t>和小 </a:t>
            </a:r>
            <a:r>
              <a:rPr lang="en-US" altLang="zh-CN" sz="2400"/>
              <a:t>B</a:t>
            </a:r>
            <a:r>
              <a:rPr lang="zh-CN" altLang="en-US" sz="2400"/>
              <a:t>的驾驶风格不同，小 </a:t>
            </a:r>
            <a:r>
              <a:rPr lang="en-US" altLang="zh-CN" sz="2400"/>
              <a:t>B </a:t>
            </a:r>
            <a:r>
              <a:rPr lang="zh-CN" altLang="en-US" sz="2400"/>
              <a:t>总是沿着前进方向选择一个最近的城市作为目的地，而小 </a:t>
            </a:r>
            <a:r>
              <a:rPr lang="en-US" altLang="zh-CN" sz="2400"/>
              <a:t>A </a:t>
            </a:r>
            <a:r>
              <a:rPr lang="zh-CN" altLang="en-US" sz="2400"/>
              <a:t>总是沿着前进方向选择第二近的城市作为目的地（注意：本题中如果当前城市到两个城市的距离相同，则认为离海拔低的那个城市更近）。如果其中任何一人无法按照自己的原则选择目的城市，或者到达目的地会使行驶的总距离超出 </a:t>
            </a:r>
            <a:r>
              <a:rPr lang="en-US" altLang="zh-CN" sz="2400"/>
              <a:t>X </a:t>
            </a:r>
            <a:r>
              <a:rPr lang="zh-CN" altLang="en-US" sz="2400"/>
              <a:t>公里，他们就会结束旅行。</a:t>
            </a:r>
          </a:p>
          <a:p>
            <a:endParaRPr lang="zh-CN" altLang="en-US" sz="2400"/>
          </a:p>
        </p:txBody>
      </p:sp>
    </p:spTree>
    <p:extLst>
      <p:ext uri="{BB962C8B-B14F-4D97-AF65-F5344CB8AC3E}">
        <p14:creationId xmlns:p14="http://schemas.microsoft.com/office/powerpoint/2010/main" val="220053225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1CC23-F180-4D4F-932F-8155AEADA741}"/>
              </a:ext>
            </a:extLst>
          </p:cNvPr>
          <p:cNvSpPr>
            <a:spLocks noGrp="1"/>
          </p:cNvSpPr>
          <p:nvPr>
            <p:ph type="title"/>
          </p:nvPr>
        </p:nvSpPr>
        <p:spPr/>
        <p:txBody>
          <a:bodyPr/>
          <a:lstStyle/>
          <a:p>
            <a:pPr algn="ctr"/>
            <a:r>
              <a:rPr lang="en-US" altLang="zh-CN"/>
              <a:t>NOIP 2012 </a:t>
            </a:r>
            <a:r>
              <a:rPr lang="zh-CN" altLang="en-US"/>
              <a:t>开车旅行</a:t>
            </a:r>
          </a:p>
        </p:txBody>
      </p:sp>
      <p:sp>
        <p:nvSpPr>
          <p:cNvPr id="3" name="内容占位符 2">
            <a:extLst>
              <a:ext uri="{FF2B5EF4-FFF2-40B4-BE49-F238E27FC236}">
                <a16:creationId xmlns:a16="http://schemas.microsoft.com/office/drawing/2014/main" id="{18C7E1D1-3A2C-4DE6-BF28-5471910C3E74}"/>
              </a:ext>
            </a:extLst>
          </p:cNvPr>
          <p:cNvSpPr>
            <a:spLocks noGrp="1"/>
          </p:cNvSpPr>
          <p:nvPr>
            <p:ph idx="1"/>
          </p:nvPr>
        </p:nvSpPr>
        <p:spPr>
          <a:xfrm>
            <a:off x="831850" y="2147888"/>
            <a:ext cx="10719679" cy="4351338"/>
          </a:xfrm>
        </p:spPr>
        <p:txBody>
          <a:bodyPr/>
          <a:lstStyle/>
          <a:p>
            <a:endParaRPr lang="en-US" altLang="zh-CN" sz="2200"/>
          </a:p>
          <a:p>
            <a:r>
              <a:rPr lang="zh-CN" altLang="en-US" sz="2200"/>
              <a:t>在启程之前，小</a:t>
            </a:r>
            <a:r>
              <a:rPr lang="en-US" altLang="zh-CN" sz="2200"/>
              <a:t>A </a:t>
            </a:r>
            <a:r>
              <a:rPr lang="zh-CN" altLang="en-US" sz="2200"/>
              <a:t>想知道两个问题：</a:t>
            </a:r>
          </a:p>
          <a:p>
            <a:r>
              <a:rPr lang="en-US" altLang="zh-CN" sz="2200"/>
              <a:t>1</a:t>
            </a:r>
            <a:r>
              <a:rPr lang="zh-CN" altLang="en-US" sz="2200"/>
              <a:t>．对于一个给定的 </a:t>
            </a:r>
            <a:r>
              <a:rPr lang="en-US" altLang="zh-CN" sz="2200"/>
              <a:t>X=X0</a:t>
            </a:r>
            <a:r>
              <a:rPr lang="zh-CN" altLang="en-US" sz="2200"/>
              <a:t>，从哪一个城市出发，小 </a:t>
            </a:r>
            <a:r>
              <a:rPr lang="en-US" altLang="zh-CN" sz="2200"/>
              <a:t>A </a:t>
            </a:r>
            <a:r>
              <a:rPr lang="zh-CN" altLang="en-US" sz="2200"/>
              <a:t>开车行驶的路程总数与小 </a:t>
            </a:r>
            <a:r>
              <a:rPr lang="en-US" altLang="zh-CN" sz="2200"/>
              <a:t>B </a:t>
            </a:r>
            <a:r>
              <a:rPr lang="zh-CN" altLang="en-US" sz="2200"/>
              <a:t>行驶的路程总数的比值最小（如果小 </a:t>
            </a:r>
            <a:r>
              <a:rPr lang="en-US" altLang="zh-CN" sz="2200"/>
              <a:t>B</a:t>
            </a:r>
            <a:r>
              <a:rPr lang="zh-CN" altLang="en-US" sz="2200"/>
              <a:t>的行驶路程为</a:t>
            </a:r>
            <a:r>
              <a:rPr lang="en-US" altLang="zh-CN" sz="2200"/>
              <a:t>0</a:t>
            </a:r>
            <a:r>
              <a:rPr lang="zh-CN" altLang="en-US" sz="2200"/>
              <a:t>，此时的比值可视为无穷大，且两个无穷大视为相等）。如果从多个城市出发，小</a:t>
            </a:r>
            <a:r>
              <a:rPr lang="en-US" altLang="zh-CN" sz="2200"/>
              <a:t>A </a:t>
            </a:r>
            <a:r>
              <a:rPr lang="zh-CN" altLang="en-US" sz="2200"/>
              <a:t>开车行驶的路程总数与小</a:t>
            </a:r>
            <a:r>
              <a:rPr lang="en-US" altLang="zh-CN" sz="2200"/>
              <a:t>B</a:t>
            </a:r>
            <a:r>
              <a:rPr lang="zh-CN" altLang="en-US" sz="2200"/>
              <a:t>行驶的路程总数的比值都最小，则输出海拔最高的那个城市。</a:t>
            </a:r>
          </a:p>
          <a:p>
            <a:r>
              <a:rPr lang="en-US" altLang="zh-CN" sz="2200"/>
              <a:t>2.</a:t>
            </a:r>
            <a:r>
              <a:rPr lang="zh-CN" altLang="en-US" sz="2200"/>
              <a:t>对任意给定的 </a:t>
            </a:r>
            <a:r>
              <a:rPr lang="en-US" altLang="zh-CN" sz="2200"/>
              <a:t>X=Xi</a:t>
            </a:r>
            <a:r>
              <a:rPr lang="zh-CN" altLang="en-US" sz="2200"/>
              <a:t>和出发城市 </a:t>
            </a:r>
            <a:r>
              <a:rPr lang="en-US" altLang="zh-CN" sz="2200"/>
              <a:t>Si</a:t>
            </a:r>
            <a:r>
              <a:rPr lang="zh-CN" altLang="en-US" sz="2200"/>
              <a:t>，小 </a:t>
            </a:r>
            <a:r>
              <a:rPr lang="en-US" altLang="zh-CN" sz="2200"/>
              <a:t>A </a:t>
            </a:r>
            <a:r>
              <a:rPr lang="zh-CN" altLang="en-US" sz="2200"/>
              <a:t>开车行驶的路程总数以及小 </a:t>
            </a:r>
            <a:r>
              <a:rPr lang="en-US" altLang="zh-CN" sz="2200"/>
              <a:t>B </a:t>
            </a:r>
            <a:r>
              <a:rPr lang="zh-CN" altLang="en-US" sz="2200"/>
              <a:t>行驶的路程总数。</a:t>
            </a:r>
          </a:p>
          <a:p>
            <a:endParaRPr lang="en-US" altLang="zh-CN" sz="2200"/>
          </a:p>
          <a:p>
            <a:r>
              <a:rPr lang="zh-CN" altLang="en-US" sz="2200"/>
              <a:t>对于</a:t>
            </a:r>
            <a:r>
              <a:rPr lang="en-US" altLang="zh-CN" sz="2200"/>
              <a:t>100%</a:t>
            </a:r>
            <a:r>
              <a:rPr lang="zh-CN" altLang="en-US" sz="2200"/>
              <a:t>的数据，有</a:t>
            </a:r>
            <a:r>
              <a:rPr lang="en-US" altLang="zh-CN" sz="2200"/>
              <a:t>1≤N≤100,000</a:t>
            </a:r>
            <a:r>
              <a:rPr lang="zh-CN" altLang="en-US" sz="2200"/>
              <a:t>，</a:t>
            </a:r>
            <a:r>
              <a:rPr lang="en-US" altLang="zh-CN" sz="2200"/>
              <a:t>1≤M≤10,000</a:t>
            </a:r>
            <a:r>
              <a:rPr lang="zh-CN" altLang="en-US" sz="2200"/>
              <a:t>，</a:t>
            </a:r>
            <a:r>
              <a:rPr lang="en-US" altLang="zh-CN" sz="2200"/>
              <a:t>-1,000,000,000≤Hi≤1,000,000,000</a:t>
            </a:r>
            <a:r>
              <a:rPr lang="zh-CN" altLang="en-US" sz="2200"/>
              <a:t>，</a:t>
            </a:r>
            <a:r>
              <a:rPr lang="en-US" altLang="zh-CN" sz="2200"/>
              <a:t>0≤X0≤1,000,000,000</a:t>
            </a:r>
            <a:r>
              <a:rPr lang="zh-CN" altLang="en-US" sz="2200"/>
              <a:t>，</a:t>
            </a:r>
            <a:r>
              <a:rPr lang="en-US" altLang="zh-CN" sz="2200"/>
              <a:t>1≤Si≤N</a:t>
            </a:r>
            <a:r>
              <a:rPr lang="zh-CN" altLang="en-US" sz="2200"/>
              <a:t>，</a:t>
            </a:r>
            <a:r>
              <a:rPr lang="en-US" altLang="zh-CN" sz="2200"/>
              <a:t>0≤Xi≤1,000,000,000</a:t>
            </a:r>
            <a:r>
              <a:rPr lang="zh-CN" altLang="en-US" sz="2200"/>
              <a:t>，数据保证 </a:t>
            </a:r>
            <a:r>
              <a:rPr lang="en-US" altLang="zh-CN" sz="2200"/>
              <a:t>Hi</a:t>
            </a:r>
            <a:r>
              <a:rPr lang="zh-CN" altLang="en-US" sz="2200"/>
              <a:t>互不相同。</a:t>
            </a:r>
          </a:p>
          <a:p>
            <a:endParaRPr lang="zh-CN" altLang="en-US" sz="2200"/>
          </a:p>
        </p:txBody>
      </p:sp>
    </p:spTree>
    <p:extLst>
      <p:ext uri="{BB962C8B-B14F-4D97-AF65-F5344CB8AC3E}">
        <p14:creationId xmlns:p14="http://schemas.microsoft.com/office/powerpoint/2010/main" val="15544698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4F80E2-23D3-4E05-AB3D-8229854766E1}"/>
              </a:ext>
            </a:extLst>
          </p:cNvPr>
          <p:cNvSpPr>
            <a:spLocks noGrp="1"/>
          </p:cNvSpPr>
          <p:nvPr>
            <p:ph idx="1"/>
          </p:nvPr>
        </p:nvSpPr>
        <p:spPr>
          <a:xfrm>
            <a:off x="838200" y="1253331"/>
            <a:ext cx="10515600" cy="4351338"/>
          </a:xfrm>
        </p:spPr>
        <p:txBody>
          <a:bodyPr/>
          <a:lstStyle/>
          <a:p>
            <a:r>
              <a:rPr lang="zh-CN" altLang="en-US"/>
              <a:t>用</a:t>
            </a:r>
            <a:r>
              <a:rPr lang="en-US" altLang="zh-CN"/>
              <a:t>set</a:t>
            </a:r>
            <a:r>
              <a:rPr lang="zh-CN" altLang="en-US"/>
              <a:t>预处理出每个人从每个城市出发会到达哪个城市</a:t>
            </a:r>
            <a:endParaRPr lang="en-US" altLang="zh-CN"/>
          </a:p>
          <a:p>
            <a:r>
              <a:rPr lang="zh-CN" altLang="en-US"/>
              <a:t>在</a:t>
            </a:r>
            <a:r>
              <a:rPr lang="en-US" altLang="zh-CN"/>
              <a:t>DP</a:t>
            </a:r>
            <a:r>
              <a:rPr lang="zh-CN" altLang="en-US"/>
              <a:t>数组中记录起点，行驶天数，驾驶人</a:t>
            </a:r>
            <a:endParaRPr lang="en-US" altLang="zh-CN"/>
          </a:p>
          <a:p>
            <a:pPr lvl="1"/>
            <a:r>
              <a:rPr lang="en-US" altLang="zh-CN"/>
              <a:t>F[i][j][0/1]</a:t>
            </a:r>
            <a:r>
              <a:rPr lang="zh-CN" altLang="en-US"/>
              <a:t>从</a:t>
            </a:r>
            <a:r>
              <a:rPr lang="en-US" altLang="zh-CN"/>
              <a:t>i</a:t>
            </a:r>
            <a:r>
              <a:rPr lang="zh-CN" altLang="en-US"/>
              <a:t>出发</a:t>
            </a:r>
            <a:r>
              <a:rPr lang="en-US" altLang="zh-CN"/>
              <a:t>,</a:t>
            </a:r>
            <a:r>
              <a:rPr lang="zh-CN" altLang="en-US"/>
              <a:t>行驶</a:t>
            </a:r>
            <a:r>
              <a:rPr lang="en-US" altLang="zh-CN"/>
              <a:t>2^j,A/B</a:t>
            </a:r>
            <a:r>
              <a:rPr lang="zh-CN" altLang="en-US"/>
              <a:t>先开会到达哪个城市</a:t>
            </a:r>
            <a:endParaRPr lang="en-US" altLang="zh-CN"/>
          </a:p>
          <a:p>
            <a:pPr lvl="1"/>
            <a:r>
              <a:rPr lang="en-US" altLang="zh-CN"/>
              <a:t>F_A[i][j][0/1]</a:t>
            </a:r>
            <a:r>
              <a:rPr lang="zh-CN" altLang="en-US"/>
              <a:t>从</a:t>
            </a:r>
            <a:r>
              <a:rPr lang="en-US" altLang="zh-CN"/>
              <a:t>i</a:t>
            </a:r>
            <a:r>
              <a:rPr lang="zh-CN" altLang="en-US"/>
              <a:t>出发</a:t>
            </a:r>
            <a:r>
              <a:rPr lang="en-US" altLang="zh-CN"/>
              <a:t>,</a:t>
            </a:r>
            <a:r>
              <a:rPr lang="zh-CN" altLang="en-US"/>
              <a:t>行驶</a:t>
            </a:r>
            <a:r>
              <a:rPr lang="en-US" altLang="zh-CN"/>
              <a:t>2^j,A/B</a:t>
            </a:r>
            <a:r>
              <a:rPr lang="zh-CN" altLang="en-US"/>
              <a:t>先开</a:t>
            </a:r>
            <a:r>
              <a:rPr lang="en-US" altLang="zh-CN"/>
              <a:t>,A</a:t>
            </a:r>
            <a:r>
              <a:rPr lang="zh-CN" altLang="en-US"/>
              <a:t>行驶的总路程</a:t>
            </a:r>
            <a:endParaRPr lang="en-US" altLang="zh-CN"/>
          </a:p>
          <a:p>
            <a:pPr lvl="1"/>
            <a:r>
              <a:rPr lang="en-US" altLang="zh-CN"/>
              <a:t>F_B[i][j][0/1]</a:t>
            </a:r>
            <a:r>
              <a:rPr lang="zh-CN" altLang="en-US"/>
              <a:t>从</a:t>
            </a:r>
            <a:r>
              <a:rPr lang="en-US" altLang="zh-CN"/>
              <a:t>i</a:t>
            </a:r>
            <a:r>
              <a:rPr lang="zh-CN" altLang="en-US"/>
              <a:t>出发</a:t>
            </a:r>
            <a:r>
              <a:rPr lang="en-US" altLang="zh-CN"/>
              <a:t>,</a:t>
            </a:r>
            <a:r>
              <a:rPr lang="zh-CN" altLang="en-US"/>
              <a:t>行驶</a:t>
            </a:r>
            <a:r>
              <a:rPr lang="en-US" altLang="zh-CN"/>
              <a:t>2^j,A/B</a:t>
            </a:r>
            <a:r>
              <a:rPr lang="zh-CN" altLang="en-US"/>
              <a:t>先开</a:t>
            </a:r>
            <a:r>
              <a:rPr lang="en-US" altLang="zh-CN"/>
              <a:t>,B</a:t>
            </a:r>
            <a:r>
              <a:rPr lang="zh-CN" altLang="en-US"/>
              <a:t>行驶的总路程</a:t>
            </a:r>
            <a:endParaRPr lang="en-US" altLang="zh-CN"/>
          </a:p>
          <a:p>
            <a:pPr lvl="1"/>
            <a:r>
              <a:rPr lang="zh-CN" altLang="en-US"/>
              <a:t>转移的复杂度</a:t>
            </a:r>
            <a:r>
              <a:rPr lang="en-US" altLang="zh-CN"/>
              <a:t>NlogN</a:t>
            </a:r>
          </a:p>
          <a:p>
            <a:r>
              <a:rPr lang="zh-CN" altLang="en-US"/>
              <a:t>令</a:t>
            </a:r>
            <a:r>
              <a:rPr lang="en-US" altLang="zh-CN"/>
              <a:t>Solve(x,y)</a:t>
            </a:r>
            <a:r>
              <a:rPr lang="zh-CN" altLang="en-US"/>
              <a:t>求出从</a:t>
            </a:r>
            <a:r>
              <a:rPr lang="en-US" altLang="zh-CN"/>
              <a:t>X</a:t>
            </a:r>
            <a:r>
              <a:rPr lang="zh-CN" altLang="en-US"/>
              <a:t>出发</a:t>
            </a:r>
            <a:r>
              <a:rPr lang="en-US" altLang="zh-CN"/>
              <a:t>,</a:t>
            </a:r>
            <a:r>
              <a:rPr lang="zh-CN" altLang="en-US"/>
              <a:t>最多行驶</a:t>
            </a:r>
            <a:r>
              <a:rPr lang="en-US" altLang="zh-CN"/>
              <a:t>Y</a:t>
            </a:r>
            <a:r>
              <a:rPr lang="zh-CN" altLang="en-US"/>
              <a:t>公里</a:t>
            </a:r>
            <a:r>
              <a:rPr lang="en-US" altLang="zh-CN"/>
              <a:t>AB</a:t>
            </a:r>
            <a:r>
              <a:rPr lang="zh-CN" altLang="en-US"/>
              <a:t>行驶的路程情况</a:t>
            </a:r>
            <a:endParaRPr lang="en-US" altLang="zh-CN"/>
          </a:p>
          <a:p>
            <a:pPr lvl="1"/>
            <a:r>
              <a:rPr lang="zh-CN" altLang="en-US"/>
              <a:t>递减枚举行驶天数的次幂指数，填充</a:t>
            </a:r>
            <a:r>
              <a:rPr lang="en-US" altLang="zh-CN"/>
              <a:t>X</a:t>
            </a:r>
            <a:r>
              <a:rPr lang="zh-CN" altLang="en-US"/>
              <a:t>，</a:t>
            </a:r>
            <a:r>
              <a:rPr lang="en-US" altLang="zh-CN"/>
              <a:t>O(logN)</a:t>
            </a:r>
          </a:p>
          <a:p>
            <a:pPr lvl="1"/>
            <a:r>
              <a:rPr lang="zh-CN" altLang="en-US"/>
              <a:t>问题</a:t>
            </a:r>
            <a:r>
              <a:rPr lang="en-US" altLang="zh-CN"/>
              <a:t>1</a:t>
            </a:r>
            <a:r>
              <a:rPr lang="zh-CN" altLang="en-US"/>
              <a:t>，枚举起点</a:t>
            </a:r>
            <a:r>
              <a:rPr lang="en-US" altLang="zh-CN"/>
              <a:t>Si</a:t>
            </a:r>
            <a:r>
              <a:rPr lang="zh-CN" altLang="en-US"/>
              <a:t>，取最小比值的</a:t>
            </a:r>
            <a:r>
              <a:rPr lang="en-US" altLang="zh-CN"/>
              <a:t>Solve(Si,X0)</a:t>
            </a:r>
            <a:r>
              <a:rPr lang="zh-CN" altLang="en-US"/>
              <a:t>，</a:t>
            </a:r>
            <a:r>
              <a:rPr lang="en-US" altLang="zh-CN"/>
              <a:t>O(NlogN)</a:t>
            </a:r>
          </a:p>
          <a:p>
            <a:pPr lvl="1"/>
            <a:r>
              <a:rPr lang="zh-CN" altLang="en-US"/>
              <a:t>问题</a:t>
            </a:r>
            <a:r>
              <a:rPr lang="en-US" altLang="zh-CN"/>
              <a:t>2</a:t>
            </a:r>
            <a:r>
              <a:rPr lang="zh-CN" altLang="en-US"/>
              <a:t>，多次询问</a:t>
            </a:r>
            <a:r>
              <a:rPr lang="en-US" altLang="zh-CN"/>
              <a:t>Solve(Si,Xi)</a:t>
            </a:r>
            <a:r>
              <a:rPr lang="zh-CN" altLang="en-US"/>
              <a:t>，</a:t>
            </a:r>
            <a:r>
              <a:rPr lang="en-US" altLang="zh-CN"/>
              <a:t>O(MlogN)</a:t>
            </a:r>
          </a:p>
          <a:p>
            <a:pPr lvl="1"/>
            <a:endParaRPr lang="zh-CN" altLang="en-US"/>
          </a:p>
        </p:txBody>
      </p:sp>
    </p:spTree>
    <p:extLst>
      <p:ext uri="{BB962C8B-B14F-4D97-AF65-F5344CB8AC3E}">
        <p14:creationId xmlns:p14="http://schemas.microsoft.com/office/powerpoint/2010/main" val="2282302632"/>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5BD1A-61AF-4CAD-9FF1-175B15696DB5}"/>
              </a:ext>
            </a:extLst>
          </p:cNvPr>
          <p:cNvSpPr>
            <a:spLocks noGrp="1"/>
          </p:cNvSpPr>
          <p:nvPr>
            <p:ph type="title"/>
          </p:nvPr>
        </p:nvSpPr>
        <p:spPr/>
        <p:txBody>
          <a:bodyPr/>
          <a:lstStyle/>
          <a:p>
            <a:pPr algn="ctr"/>
            <a:r>
              <a:rPr lang="zh-CN" altLang="en-US"/>
              <a:t>沼泽鳄鱼</a:t>
            </a:r>
            <a:r>
              <a:rPr lang="en-US" altLang="zh-CN"/>
              <a:t>(Swamp)</a:t>
            </a:r>
            <a:endParaRPr lang="zh-CN" altLang="en-US"/>
          </a:p>
        </p:txBody>
      </p:sp>
      <p:sp>
        <p:nvSpPr>
          <p:cNvPr id="3" name="内容占位符 2">
            <a:extLst>
              <a:ext uri="{FF2B5EF4-FFF2-40B4-BE49-F238E27FC236}">
                <a16:creationId xmlns:a16="http://schemas.microsoft.com/office/drawing/2014/main" id="{6EBCF773-971B-4556-872F-5735CC5DAEE3}"/>
              </a:ext>
            </a:extLst>
          </p:cNvPr>
          <p:cNvSpPr>
            <a:spLocks noGrp="1"/>
          </p:cNvSpPr>
          <p:nvPr>
            <p:ph idx="1"/>
          </p:nvPr>
        </p:nvSpPr>
        <p:spPr/>
        <p:txBody>
          <a:bodyPr/>
          <a:lstStyle/>
          <a:p>
            <a:r>
              <a:rPr lang="en-US" altLang="zh-CN"/>
              <a:t> </a:t>
            </a:r>
            <a:r>
              <a:rPr lang="en-US" altLang="zh-CN">
                <a:hlinkClick r:id="rId2"/>
              </a:rPr>
              <a:t>http://www.lydsy.com/JudgeOnline/problem.php?id=1898</a:t>
            </a:r>
            <a:endParaRPr lang="en-US" altLang="zh-CN"/>
          </a:p>
          <a:p>
            <a:endParaRPr lang="zh-CN" altLang="en-US"/>
          </a:p>
        </p:txBody>
      </p:sp>
    </p:spTree>
    <p:extLst>
      <p:ext uri="{BB962C8B-B14F-4D97-AF65-F5344CB8AC3E}">
        <p14:creationId xmlns:p14="http://schemas.microsoft.com/office/powerpoint/2010/main" val="254335061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877FBA-E82D-42C5-9393-A0E332BE3415}"/>
              </a:ext>
            </a:extLst>
          </p:cNvPr>
          <p:cNvSpPr>
            <a:spLocks noGrp="1"/>
          </p:cNvSpPr>
          <p:nvPr>
            <p:ph idx="1"/>
          </p:nvPr>
        </p:nvSpPr>
        <p:spPr>
          <a:xfrm>
            <a:off x="838200" y="1253331"/>
            <a:ext cx="10515600" cy="4351338"/>
          </a:xfrm>
        </p:spPr>
        <p:txBody>
          <a:bodyPr/>
          <a:lstStyle/>
          <a:p>
            <a:r>
              <a:rPr lang="zh-CN" altLang="en-US"/>
              <a:t>因为</a:t>
            </a:r>
            <a:r>
              <a:rPr lang="en-US" altLang="zh-CN"/>
              <a:t>2</a:t>
            </a:r>
            <a:r>
              <a:rPr lang="zh-CN" altLang="en-US"/>
              <a:t>，</a:t>
            </a:r>
            <a:r>
              <a:rPr lang="en-US" altLang="zh-CN"/>
              <a:t>3</a:t>
            </a:r>
            <a:r>
              <a:rPr lang="zh-CN" altLang="en-US"/>
              <a:t>，</a:t>
            </a:r>
            <a:r>
              <a:rPr lang="en-US" altLang="zh-CN"/>
              <a:t>4</a:t>
            </a:r>
            <a:r>
              <a:rPr lang="zh-CN" altLang="en-US"/>
              <a:t>的公倍数是</a:t>
            </a:r>
            <a:r>
              <a:rPr lang="en-US" altLang="zh-CN"/>
              <a:t>12</a:t>
            </a:r>
            <a:r>
              <a:rPr lang="zh-CN" altLang="en-US"/>
              <a:t>，所以</a:t>
            </a:r>
            <a:r>
              <a:rPr lang="en-US" altLang="zh-CN"/>
              <a:t>12</a:t>
            </a:r>
            <a:r>
              <a:rPr lang="zh-CN" altLang="en-US"/>
              <a:t>为一个周期</a:t>
            </a:r>
            <a:endParaRPr lang="en-US" altLang="zh-CN"/>
          </a:p>
          <a:p>
            <a:r>
              <a:rPr lang="en-US" altLang="zh-CN"/>
              <a:t>F[i,j,k,l]</a:t>
            </a:r>
            <a:r>
              <a:rPr lang="zh-CN" altLang="en-US"/>
              <a:t>表示经过</a:t>
            </a:r>
            <a:r>
              <a:rPr lang="en-US" altLang="zh-CN"/>
              <a:t>2^i</a:t>
            </a:r>
            <a:r>
              <a:rPr lang="zh-CN" altLang="en-US"/>
              <a:t>个单位时间，从</a:t>
            </a:r>
            <a:r>
              <a:rPr lang="en-US" altLang="zh-CN"/>
              <a:t>j</a:t>
            </a:r>
            <a:r>
              <a:rPr lang="zh-CN" altLang="en-US"/>
              <a:t>到</a:t>
            </a:r>
            <a:r>
              <a:rPr lang="en-US" altLang="zh-CN"/>
              <a:t>k</a:t>
            </a:r>
            <a:r>
              <a:rPr lang="zh-CN" altLang="en-US"/>
              <a:t>，出发时是阶段第</a:t>
            </a:r>
            <a:r>
              <a:rPr lang="en-US" altLang="zh-CN"/>
              <a:t>l</a:t>
            </a:r>
            <a:r>
              <a:rPr lang="zh-CN" altLang="en-US"/>
              <a:t>个单位时间的方案数</a:t>
            </a:r>
            <a:endParaRPr lang="en-US" altLang="zh-CN"/>
          </a:p>
          <a:p>
            <a:r>
              <a:rPr lang="pl-PL" altLang="zh-CN"/>
              <a:t>d[i][x][y][j]+=d[i-1][x][z][j]*d[i-1][z][y][(j+(1&lt;&lt;i-1))%12];</a:t>
            </a:r>
            <a:endParaRPr lang="en-US" altLang="zh-CN"/>
          </a:p>
          <a:p>
            <a:r>
              <a:rPr lang="zh-CN" altLang="en-US"/>
              <a:t>在快速幂的过程中计算答案。</a:t>
            </a:r>
          </a:p>
          <a:p>
            <a:r>
              <a:rPr lang="zh-CN" altLang="en-US"/>
              <a:t>目标数组：</a:t>
            </a:r>
            <a:r>
              <a:rPr lang="en-US" altLang="zh-CN"/>
              <a:t>f[i,j]</a:t>
            </a:r>
            <a:r>
              <a:rPr lang="zh-CN" altLang="en-US"/>
              <a:t>表示经过若干个单位时间（快速幂过程中的当前时间），</a:t>
            </a:r>
          </a:p>
          <a:p>
            <a:r>
              <a:rPr lang="zh-CN" altLang="en-US"/>
              <a:t>从起点到</a:t>
            </a:r>
            <a:r>
              <a:rPr lang="en-US" altLang="zh-CN"/>
              <a:t>i</a:t>
            </a:r>
            <a:r>
              <a:rPr lang="zh-CN" altLang="en-US"/>
              <a:t>，到达</a:t>
            </a:r>
            <a:r>
              <a:rPr lang="en-US" altLang="zh-CN"/>
              <a:t>i</a:t>
            </a:r>
            <a:r>
              <a:rPr lang="zh-CN" altLang="en-US"/>
              <a:t>时是阶段中的第</a:t>
            </a:r>
            <a:r>
              <a:rPr lang="en-US" altLang="zh-CN"/>
              <a:t>j</a:t>
            </a:r>
            <a:r>
              <a:rPr lang="zh-CN" altLang="en-US"/>
              <a:t>个单位时间的方案数。</a:t>
            </a:r>
          </a:p>
          <a:p>
            <a:r>
              <a:rPr lang="en-US" altLang="zh-CN"/>
              <a:t>F’[i’][(j+(1&lt;&lt;p))%12]+=F[i][j]*d[p][i][i’][j];</a:t>
            </a:r>
            <a:endParaRPr lang="zh-CN" altLang="en-US"/>
          </a:p>
        </p:txBody>
      </p:sp>
    </p:spTree>
    <p:extLst>
      <p:ext uri="{BB962C8B-B14F-4D97-AF65-F5344CB8AC3E}">
        <p14:creationId xmlns:p14="http://schemas.microsoft.com/office/powerpoint/2010/main" val="1965137559"/>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3AB83-A04A-4255-9C65-446FD37182BE}"/>
              </a:ext>
            </a:extLst>
          </p:cNvPr>
          <p:cNvSpPr>
            <a:spLocks noGrp="1"/>
          </p:cNvSpPr>
          <p:nvPr>
            <p:ph type="title"/>
          </p:nvPr>
        </p:nvSpPr>
        <p:spPr/>
        <p:txBody>
          <a:bodyPr/>
          <a:lstStyle/>
          <a:p>
            <a:pPr algn="ctr"/>
            <a:r>
              <a:rPr lang="zh-CN" altLang="en-US"/>
              <a:t>树上倍增</a:t>
            </a:r>
          </a:p>
        </p:txBody>
      </p:sp>
      <p:sp>
        <p:nvSpPr>
          <p:cNvPr id="3" name="内容占位符 2">
            <a:extLst>
              <a:ext uri="{FF2B5EF4-FFF2-40B4-BE49-F238E27FC236}">
                <a16:creationId xmlns:a16="http://schemas.microsoft.com/office/drawing/2014/main" id="{F63FD298-E32E-439B-95F0-41D3735F2523}"/>
              </a:ext>
            </a:extLst>
          </p:cNvPr>
          <p:cNvSpPr>
            <a:spLocks noGrp="1"/>
          </p:cNvSpPr>
          <p:nvPr>
            <p:ph idx="1"/>
          </p:nvPr>
        </p:nvSpPr>
        <p:spPr>
          <a:xfrm>
            <a:off x="993531" y="2370137"/>
            <a:ext cx="10515600" cy="4351338"/>
          </a:xfrm>
        </p:spPr>
        <p:txBody>
          <a:bodyPr/>
          <a:lstStyle/>
          <a:p>
            <a:r>
              <a:rPr lang="zh-CN" altLang="en-US"/>
              <a:t>树上倍增是一种常用的树上算法</a:t>
            </a:r>
            <a:endParaRPr lang="en-US" altLang="zh-CN"/>
          </a:p>
          <a:p>
            <a:r>
              <a:rPr lang="en-US" altLang="zh-CN"/>
              <a:t>NOIP</a:t>
            </a:r>
            <a:r>
              <a:rPr lang="zh-CN" altLang="en-US"/>
              <a:t>中尤其爱考</a:t>
            </a:r>
            <a:endParaRPr lang="en-US" altLang="zh-CN"/>
          </a:p>
          <a:p>
            <a:r>
              <a:rPr lang="zh-CN" altLang="en-US"/>
              <a:t>先来说一说怎么求两点的</a:t>
            </a:r>
            <a:r>
              <a:rPr lang="en-US" altLang="zh-CN"/>
              <a:t>LCA(</a:t>
            </a:r>
            <a:r>
              <a:rPr lang="zh-CN" altLang="en-US"/>
              <a:t>最近公共祖先</a:t>
            </a:r>
            <a:r>
              <a:rPr lang="en-US" altLang="zh-CN"/>
              <a:t>)</a:t>
            </a:r>
          </a:p>
          <a:p>
            <a:endParaRPr lang="zh-CN" altLang="en-US"/>
          </a:p>
        </p:txBody>
      </p:sp>
    </p:spTree>
    <p:extLst>
      <p:ext uri="{BB962C8B-B14F-4D97-AF65-F5344CB8AC3E}">
        <p14:creationId xmlns:p14="http://schemas.microsoft.com/office/powerpoint/2010/main" val="216699436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FB05B-AA5D-4713-A71F-C63063953544}"/>
              </a:ext>
            </a:extLst>
          </p:cNvPr>
          <p:cNvSpPr>
            <a:spLocks noGrp="1"/>
          </p:cNvSpPr>
          <p:nvPr>
            <p:ph type="title"/>
          </p:nvPr>
        </p:nvSpPr>
        <p:spPr/>
        <p:txBody>
          <a:bodyPr/>
          <a:lstStyle/>
          <a:p>
            <a:pPr algn="ctr"/>
            <a:r>
              <a:rPr lang="en-US" altLang="zh-CN"/>
              <a:t>LCA</a:t>
            </a:r>
            <a:endParaRPr lang="zh-CN" altLang="en-US"/>
          </a:p>
        </p:txBody>
      </p:sp>
      <p:sp>
        <p:nvSpPr>
          <p:cNvPr id="3" name="内容占位符 2">
            <a:extLst>
              <a:ext uri="{FF2B5EF4-FFF2-40B4-BE49-F238E27FC236}">
                <a16:creationId xmlns:a16="http://schemas.microsoft.com/office/drawing/2014/main" id="{D54E3418-C6E5-45F1-8985-387CC5F4A71F}"/>
              </a:ext>
            </a:extLst>
          </p:cNvPr>
          <p:cNvSpPr>
            <a:spLocks noGrp="1"/>
          </p:cNvSpPr>
          <p:nvPr>
            <p:ph idx="1"/>
          </p:nvPr>
        </p:nvSpPr>
        <p:spPr>
          <a:xfrm>
            <a:off x="841131" y="2370137"/>
            <a:ext cx="10515600" cy="4351338"/>
          </a:xfrm>
        </p:spPr>
        <p:txBody>
          <a:bodyPr/>
          <a:lstStyle/>
          <a:p>
            <a:r>
              <a:rPr lang="zh-CN" altLang="en-US"/>
              <a:t>最暴力的方法是先从其中一个点</a:t>
            </a:r>
            <a:r>
              <a:rPr lang="en-US" altLang="zh-CN"/>
              <a:t>DFS</a:t>
            </a:r>
            <a:r>
              <a:rPr lang="zh-CN" altLang="en-US"/>
              <a:t>到根，标记沿途走过的点，再从另一个点跳上去</a:t>
            </a:r>
            <a:endParaRPr lang="en-US" altLang="zh-CN"/>
          </a:p>
          <a:p>
            <a:r>
              <a:rPr lang="zh-CN" altLang="en-US"/>
              <a:t>令</a:t>
            </a:r>
            <a:r>
              <a:rPr lang="en-US" altLang="zh-CN"/>
              <a:t>F[i][j]</a:t>
            </a:r>
            <a:r>
              <a:rPr lang="zh-CN" altLang="en-US"/>
              <a:t>表示</a:t>
            </a:r>
            <a:r>
              <a:rPr lang="en-US" altLang="zh-CN"/>
              <a:t>i</a:t>
            </a:r>
            <a:r>
              <a:rPr lang="zh-CN" altLang="en-US"/>
              <a:t>往上跳</a:t>
            </a:r>
            <a:r>
              <a:rPr lang="en-US" altLang="zh-CN"/>
              <a:t>2^j</a:t>
            </a:r>
            <a:r>
              <a:rPr lang="zh-CN" altLang="en-US"/>
              <a:t>步跳到哪里</a:t>
            </a:r>
            <a:endParaRPr lang="en-US" altLang="zh-CN"/>
          </a:p>
          <a:p>
            <a:r>
              <a:rPr lang="en-US" altLang="zh-CN"/>
              <a:t>F[i][j]=F[F[i][j-1]][j-1]</a:t>
            </a:r>
          </a:p>
          <a:p>
            <a:r>
              <a:rPr lang="zh-CN" altLang="en-US"/>
              <a:t>然后先把深度大的那个点往上跳，跳到深度一样</a:t>
            </a:r>
            <a:endParaRPr lang="en-US" altLang="zh-CN"/>
          </a:p>
          <a:p>
            <a:r>
              <a:rPr lang="zh-CN" altLang="en-US"/>
              <a:t>再让两个点同时跳</a:t>
            </a:r>
            <a:endParaRPr lang="en-US" altLang="zh-CN"/>
          </a:p>
          <a:p>
            <a:r>
              <a:rPr lang="zh-CN" altLang="en-US"/>
              <a:t>相当于把这个距离二进制拆分了</a:t>
            </a:r>
            <a:endParaRPr lang="en-US" altLang="zh-CN"/>
          </a:p>
          <a:p>
            <a:endParaRPr lang="zh-CN" altLang="en-US"/>
          </a:p>
        </p:txBody>
      </p:sp>
    </p:spTree>
    <p:extLst>
      <p:ext uri="{BB962C8B-B14F-4D97-AF65-F5344CB8AC3E}">
        <p14:creationId xmlns:p14="http://schemas.microsoft.com/office/powerpoint/2010/main" val="250981581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8359D0-8487-4CF9-906B-DE1FF581B687}"/>
              </a:ext>
            </a:extLst>
          </p:cNvPr>
          <p:cNvSpPr>
            <a:spLocks noGrp="1"/>
          </p:cNvSpPr>
          <p:nvPr>
            <p:ph idx="1"/>
          </p:nvPr>
        </p:nvSpPr>
        <p:spPr>
          <a:xfrm>
            <a:off x="1177802" y="1122473"/>
            <a:ext cx="8534400" cy="5966927"/>
          </a:xfrm>
        </p:spPr>
        <p:txBody>
          <a:bodyPr/>
          <a:lstStyle/>
          <a:p>
            <a:r>
              <a:rPr lang="zh-CN" altLang="en-US" dirty="0">
                <a:solidFill>
                  <a:schemeClr val="tx1"/>
                </a:solidFill>
              </a:rPr>
              <a:t>欧拉序求</a:t>
            </a:r>
            <a:r>
              <a:rPr lang="en-US" altLang="zh-CN" dirty="0" err="1">
                <a:solidFill>
                  <a:schemeClr val="tx1"/>
                </a:solidFill>
              </a:rPr>
              <a:t>lca</a:t>
            </a:r>
            <a:endParaRPr lang="en-US" altLang="zh-CN" dirty="0">
              <a:solidFill>
                <a:schemeClr val="tx1"/>
              </a:solidFill>
            </a:endParaRPr>
          </a:p>
          <a:p>
            <a:r>
              <a:rPr lang="zh-CN" altLang="en-US" dirty="0">
                <a:solidFill>
                  <a:schemeClr val="tx1"/>
                </a:solidFill>
              </a:rPr>
              <a:t>利用</a:t>
            </a:r>
            <a:r>
              <a:rPr lang="en-US" altLang="zh-CN" dirty="0" err="1">
                <a:solidFill>
                  <a:schemeClr val="tx1"/>
                </a:solidFill>
              </a:rPr>
              <a:t>st</a:t>
            </a:r>
            <a:r>
              <a:rPr lang="zh-CN" altLang="en-US" dirty="0">
                <a:solidFill>
                  <a:schemeClr val="tx1"/>
                </a:solidFill>
              </a:rPr>
              <a:t>表在</a:t>
            </a:r>
            <a:r>
              <a:rPr lang="en-US" altLang="zh-CN" dirty="0" err="1">
                <a:solidFill>
                  <a:schemeClr val="tx1"/>
                </a:solidFill>
              </a:rPr>
              <a:t>nlogn</a:t>
            </a:r>
            <a:r>
              <a:rPr lang="zh-CN" altLang="en-US" dirty="0">
                <a:solidFill>
                  <a:schemeClr val="tx1"/>
                </a:solidFill>
              </a:rPr>
              <a:t>的预处理后，</a:t>
            </a:r>
            <a:r>
              <a:rPr lang="en-US" altLang="zh-CN" dirty="0">
                <a:solidFill>
                  <a:schemeClr val="tx1"/>
                </a:solidFill>
              </a:rPr>
              <a:t>O(1)</a:t>
            </a:r>
            <a:r>
              <a:rPr lang="zh-CN" altLang="en-US" dirty="0">
                <a:solidFill>
                  <a:schemeClr val="tx1"/>
                </a:solidFill>
              </a:rPr>
              <a:t>求</a:t>
            </a:r>
            <a:r>
              <a:rPr lang="en-US" altLang="zh-CN" dirty="0">
                <a:solidFill>
                  <a:schemeClr val="tx1"/>
                </a:solidFill>
              </a:rPr>
              <a:t>LCA</a:t>
            </a:r>
            <a:endParaRPr lang="zh-CN" altLang="en-US" dirty="0">
              <a:solidFill>
                <a:schemeClr val="tx1"/>
              </a:solidFill>
            </a:endParaRPr>
          </a:p>
        </p:txBody>
      </p:sp>
    </p:spTree>
    <p:extLst>
      <p:ext uri="{BB962C8B-B14F-4D97-AF65-F5344CB8AC3E}">
        <p14:creationId xmlns:p14="http://schemas.microsoft.com/office/powerpoint/2010/main" val="3085960740"/>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A645D-ED6C-4B93-B62D-68D5EDD2333C}"/>
              </a:ext>
            </a:extLst>
          </p:cNvPr>
          <p:cNvSpPr>
            <a:spLocks noGrp="1"/>
          </p:cNvSpPr>
          <p:nvPr>
            <p:ph type="title"/>
          </p:nvPr>
        </p:nvSpPr>
        <p:spPr>
          <a:xfrm>
            <a:off x="838200" y="883285"/>
            <a:ext cx="10515600" cy="1325563"/>
          </a:xfrm>
        </p:spPr>
        <p:txBody>
          <a:bodyPr>
            <a:normAutofit/>
          </a:bodyPr>
          <a:lstStyle/>
          <a:p>
            <a:r>
              <a:rPr lang="en-US" altLang="zh-CN" b="1" err="1"/>
              <a:t>Poj</a:t>
            </a:r>
            <a:r>
              <a:rPr lang="en-US" altLang="zh-CN" b="1"/>
              <a:t> 1664 </a:t>
            </a:r>
            <a:endParaRPr lang="zh-CN" altLang="en-US"/>
          </a:p>
        </p:txBody>
      </p:sp>
      <p:sp>
        <p:nvSpPr>
          <p:cNvPr id="3" name="内容占位符 2">
            <a:extLst>
              <a:ext uri="{FF2B5EF4-FFF2-40B4-BE49-F238E27FC236}">
                <a16:creationId xmlns:a16="http://schemas.microsoft.com/office/drawing/2014/main" id="{13CE4FA5-45E1-406B-8CE7-6B9FB3929292}"/>
              </a:ext>
            </a:extLst>
          </p:cNvPr>
          <p:cNvSpPr>
            <a:spLocks noGrp="1"/>
          </p:cNvSpPr>
          <p:nvPr>
            <p:ph idx="1"/>
          </p:nvPr>
        </p:nvSpPr>
        <p:spPr/>
        <p:txBody>
          <a:bodyPr/>
          <a:lstStyle/>
          <a:p>
            <a:r>
              <a:rPr lang="zh-CN" altLang="en-US"/>
              <a:t>把</a:t>
            </a:r>
            <a:r>
              <a:rPr lang="en-US" altLang="zh-CN"/>
              <a:t>M</a:t>
            </a:r>
            <a:r>
              <a:rPr lang="zh-CN" altLang="en-US"/>
              <a:t>个同样的苹果放在</a:t>
            </a:r>
            <a:r>
              <a:rPr lang="en-US" altLang="zh-CN"/>
              <a:t>N</a:t>
            </a:r>
            <a:r>
              <a:rPr lang="zh-CN" altLang="en-US"/>
              <a:t>个同样的盘子里，允许有的盘子空着不放，问共有多少种不同的分法？</a:t>
            </a:r>
            <a:endParaRPr lang="en-US" altLang="zh-CN"/>
          </a:p>
          <a:p>
            <a:endParaRPr lang="en-US" altLang="zh-CN"/>
          </a:p>
          <a:p>
            <a:r>
              <a:rPr lang="en-US" altLang="zh-CN"/>
              <a:t>1&lt;=M</a:t>
            </a:r>
            <a:r>
              <a:rPr lang="zh-CN" altLang="en-US"/>
              <a:t>，</a:t>
            </a:r>
            <a:r>
              <a:rPr lang="en-US" altLang="zh-CN"/>
              <a:t>N&lt;=10</a:t>
            </a:r>
            <a:r>
              <a:rPr lang="zh-CN" altLang="en-US"/>
              <a:t>。</a:t>
            </a:r>
          </a:p>
        </p:txBody>
      </p:sp>
    </p:spTree>
    <p:extLst>
      <p:ext uri="{BB962C8B-B14F-4D97-AF65-F5344CB8AC3E}">
        <p14:creationId xmlns:p14="http://schemas.microsoft.com/office/powerpoint/2010/main" val="255122498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CFD3D-A3F4-4546-AE3E-1F0D15DAA13D}"/>
              </a:ext>
            </a:extLst>
          </p:cNvPr>
          <p:cNvSpPr>
            <a:spLocks noGrp="1"/>
          </p:cNvSpPr>
          <p:nvPr>
            <p:ph type="title"/>
          </p:nvPr>
        </p:nvSpPr>
        <p:spPr/>
        <p:txBody>
          <a:bodyPr/>
          <a:lstStyle/>
          <a:p>
            <a:pPr algn="ctr"/>
            <a:r>
              <a:rPr lang="en-US" altLang="zh-CN"/>
              <a:t>NOIP 2013 </a:t>
            </a:r>
            <a:r>
              <a:rPr lang="zh-CN" altLang="en-US"/>
              <a:t>货车运输</a:t>
            </a:r>
          </a:p>
        </p:txBody>
      </p:sp>
      <p:sp>
        <p:nvSpPr>
          <p:cNvPr id="3" name="内容占位符 2">
            <a:extLst>
              <a:ext uri="{FF2B5EF4-FFF2-40B4-BE49-F238E27FC236}">
                <a16:creationId xmlns:a16="http://schemas.microsoft.com/office/drawing/2014/main" id="{117DC554-33C0-456F-ABE5-200DF451BBAB}"/>
              </a:ext>
            </a:extLst>
          </p:cNvPr>
          <p:cNvSpPr>
            <a:spLocks noGrp="1"/>
          </p:cNvSpPr>
          <p:nvPr>
            <p:ph idx="1"/>
          </p:nvPr>
        </p:nvSpPr>
        <p:spPr>
          <a:xfrm>
            <a:off x="831850" y="2147888"/>
            <a:ext cx="10515600" cy="4351338"/>
          </a:xfrm>
        </p:spPr>
        <p:txBody>
          <a:bodyPr/>
          <a:lstStyle/>
          <a:p>
            <a:r>
              <a:rPr lang="en-US" altLang="zh-CN" sz="2400"/>
              <a:t>A </a:t>
            </a:r>
            <a:r>
              <a:rPr lang="zh-CN" altLang="en-US" sz="2400"/>
              <a:t>国有 </a:t>
            </a:r>
            <a:r>
              <a:rPr lang="en-US" altLang="zh-CN" sz="2400"/>
              <a:t>n </a:t>
            </a:r>
            <a:r>
              <a:rPr lang="zh-CN" altLang="en-US" sz="2400"/>
              <a:t>座城市，编号从 </a:t>
            </a:r>
            <a:r>
              <a:rPr lang="en-US" altLang="zh-CN" sz="2400"/>
              <a:t>1 </a:t>
            </a:r>
            <a:r>
              <a:rPr lang="zh-CN" altLang="en-US" sz="2400"/>
              <a:t>到 </a:t>
            </a:r>
            <a:r>
              <a:rPr lang="en-US" altLang="zh-CN" sz="2400"/>
              <a:t>n</a:t>
            </a:r>
            <a:r>
              <a:rPr lang="zh-CN" altLang="en-US" sz="2400"/>
              <a:t>，城市之间有 </a:t>
            </a:r>
            <a:r>
              <a:rPr lang="en-US" altLang="zh-CN" sz="2400"/>
              <a:t>m </a:t>
            </a:r>
            <a:r>
              <a:rPr lang="zh-CN" altLang="en-US" sz="2400"/>
              <a:t>条双向道路。每一条道路对车辆都有重 量限制，简称限重。现在有 </a:t>
            </a:r>
            <a:r>
              <a:rPr lang="en-US" altLang="zh-CN" sz="2400"/>
              <a:t>q </a:t>
            </a:r>
            <a:r>
              <a:rPr lang="zh-CN" altLang="en-US" sz="2400"/>
              <a:t>辆货车在运输货物， 司机们想知道每辆车在不超过车辆限重的 情况下，最多能运多重的货物。输入格式输入文件第一行有两个用一个空格隔开的整数 </a:t>
            </a:r>
            <a:r>
              <a:rPr lang="en-US" altLang="zh-CN" sz="2400"/>
              <a:t>n</a:t>
            </a:r>
            <a:r>
              <a:rPr lang="zh-CN" altLang="en-US" sz="2400"/>
              <a:t>， </a:t>
            </a:r>
            <a:r>
              <a:rPr lang="en-US" altLang="zh-CN" sz="2400"/>
              <a:t>m</a:t>
            </a:r>
            <a:r>
              <a:rPr lang="zh-CN" altLang="en-US" sz="2400"/>
              <a:t>， 表示 </a:t>
            </a:r>
            <a:r>
              <a:rPr lang="en-US" altLang="zh-CN" sz="2400"/>
              <a:t>A </a:t>
            </a:r>
            <a:r>
              <a:rPr lang="zh-CN" altLang="en-US" sz="2400"/>
              <a:t>国有 </a:t>
            </a:r>
            <a:r>
              <a:rPr lang="en-US" altLang="zh-CN" sz="2400"/>
              <a:t>n </a:t>
            </a:r>
            <a:r>
              <a:rPr lang="zh-CN" altLang="en-US" sz="2400"/>
              <a:t>座城市和 </a:t>
            </a:r>
            <a:r>
              <a:rPr lang="en-US" altLang="zh-CN" sz="2400"/>
              <a:t>m </a:t>
            </a:r>
            <a:r>
              <a:rPr lang="zh-CN" altLang="en-US" sz="2400"/>
              <a:t>条道 路。 接下来 </a:t>
            </a:r>
            <a:r>
              <a:rPr lang="en-US" altLang="zh-CN" sz="2400"/>
              <a:t>m </a:t>
            </a:r>
            <a:r>
              <a:rPr lang="zh-CN" altLang="en-US" sz="2400"/>
              <a:t>行每行 </a:t>
            </a:r>
            <a:r>
              <a:rPr lang="en-US" altLang="zh-CN" sz="2400"/>
              <a:t>3 </a:t>
            </a:r>
            <a:r>
              <a:rPr lang="zh-CN" altLang="en-US" sz="2400"/>
              <a:t>个整数 </a:t>
            </a:r>
            <a:r>
              <a:rPr lang="en-US" altLang="zh-CN" sz="2400"/>
              <a:t>x</a:t>
            </a:r>
            <a:r>
              <a:rPr lang="zh-CN" altLang="en-US" sz="2400"/>
              <a:t>、 </a:t>
            </a:r>
            <a:r>
              <a:rPr lang="en-US" altLang="zh-CN" sz="2400"/>
              <a:t>y</a:t>
            </a:r>
            <a:r>
              <a:rPr lang="zh-CN" altLang="en-US" sz="2400"/>
              <a:t>、 </a:t>
            </a:r>
            <a:r>
              <a:rPr lang="en-US" altLang="zh-CN" sz="2400"/>
              <a:t>z</a:t>
            </a:r>
            <a:r>
              <a:rPr lang="zh-CN" altLang="en-US" sz="2400"/>
              <a:t>，每两个整数之间用一个空格隔开，表示从 </a:t>
            </a:r>
            <a:r>
              <a:rPr lang="en-US" altLang="zh-CN" sz="2400"/>
              <a:t>x </a:t>
            </a:r>
            <a:r>
              <a:rPr lang="zh-CN" altLang="en-US" sz="2400"/>
              <a:t>号城市 到 </a:t>
            </a:r>
            <a:r>
              <a:rPr lang="en-US" altLang="zh-CN" sz="2400"/>
              <a:t>y </a:t>
            </a:r>
            <a:r>
              <a:rPr lang="zh-CN" altLang="en-US" sz="2400"/>
              <a:t>号城市有一条限重为 </a:t>
            </a:r>
            <a:r>
              <a:rPr lang="en-US" altLang="zh-CN" sz="2400"/>
              <a:t>z </a:t>
            </a:r>
            <a:r>
              <a:rPr lang="zh-CN" altLang="en-US" sz="2400"/>
              <a:t>的道路。注意： </a:t>
            </a:r>
            <a:r>
              <a:rPr lang="en-US" altLang="zh-CN" sz="2400"/>
              <a:t>x </a:t>
            </a:r>
            <a:r>
              <a:rPr lang="zh-CN" altLang="en-US" sz="2400"/>
              <a:t>不等于 </a:t>
            </a:r>
            <a:r>
              <a:rPr lang="en-US" altLang="zh-CN" sz="2400"/>
              <a:t>y</a:t>
            </a:r>
            <a:r>
              <a:rPr lang="zh-CN" altLang="en-US" sz="2400"/>
              <a:t>，两座城市之间可能有多条道路。 接下来一行有一个整数 </a:t>
            </a:r>
            <a:r>
              <a:rPr lang="en-US" altLang="zh-CN" sz="2400"/>
              <a:t>q</a:t>
            </a:r>
            <a:r>
              <a:rPr lang="zh-CN" altLang="en-US" sz="2400"/>
              <a:t>，表示有 </a:t>
            </a:r>
            <a:r>
              <a:rPr lang="en-US" altLang="zh-CN" sz="2400"/>
              <a:t>q </a:t>
            </a:r>
            <a:r>
              <a:rPr lang="zh-CN" altLang="en-US" sz="2400"/>
              <a:t>辆货车需要运货。 接下来 </a:t>
            </a:r>
            <a:r>
              <a:rPr lang="en-US" altLang="zh-CN" sz="2400"/>
              <a:t>q </a:t>
            </a:r>
            <a:r>
              <a:rPr lang="zh-CN" altLang="en-US" sz="2400"/>
              <a:t>行，每行两个整数 </a:t>
            </a:r>
            <a:r>
              <a:rPr lang="en-US" altLang="zh-CN" sz="2400"/>
              <a:t>x</a:t>
            </a:r>
            <a:r>
              <a:rPr lang="zh-CN" altLang="en-US" sz="2400"/>
              <a:t>、 </a:t>
            </a:r>
            <a:r>
              <a:rPr lang="en-US" altLang="zh-CN" sz="2400"/>
              <a:t>y</a:t>
            </a:r>
            <a:r>
              <a:rPr lang="zh-CN" altLang="en-US" sz="2400"/>
              <a:t>，之间用一个空格隔开，表示一辆货车需要从 </a:t>
            </a:r>
            <a:r>
              <a:rPr lang="en-US" altLang="zh-CN" sz="2400"/>
              <a:t>x </a:t>
            </a:r>
            <a:r>
              <a:rPr lang="zh-CN" altLang="en-US" sz="2400"/>
              <a:t>城市 运输货物到 </a:t>
            </a:r>
            <a:r>
              <a:rPr lang="en-US" altLang="zh-CN" sz="2400"/>
              <a:t>y </a:t>
            </a:r>
            <a:r>
              <a:rPr lang="zh-CN" altLang="en-US" sz="2400"/>
              <a:t>城市，注意： </a:t>
            </a:r>
            <a:r>
              <a:rPr lang="en-US" altLang="zh-CN" sz="2400"/>
              <a:t>x </a:t>
            </a:r>
            <a:r>
              <a:rPr lang="zh-CN" altLang="en-US" sz="2400"/>
              <a:t>不等于 </a:t>
            </a:r>
            <a:r>
              <a:rPr lang="en-US" altLang="zh-CN" sz="2400"/>
              <a:t>y</a:t>
            </a:r>
            <a:r>
              <a:rPr lang="zh-CN" altLang="en-US" sz="2400"/>
              <a:t>。</a:t>
            </a:r>
            <a:endParaRPr lang="en-US" altLang="zh-CN" sz="2400"/>
          </a:p>
          <a:p>
            <a:r>
              <a:rPr lang="zh-CN" altLang="en-US" sz="2400"/>
              <a:t>对于 </a:t>
            </a:r>
            <a:r>
              <a:rPr lang="en-US" altLang="zh-CN" sz="2400"/>
              <a:t>100%</a:t>
            </a:r>
            <a:r>
              <a:rPr lang="zh-CN" altLang="en-US" sz="2400"/>
              <a:t>的数据， </a:t>
            </a:r>
            <a:r>
              <a:rPr lang="en-US" altLang="zh-CN" sz="2400"/>
              <a:t>0 &lt; n&lt; 1,000</a:t>
            </a:r>
            <a:r>
              <a:rPr lang="zh-CN" altLang="en-US" sz="2400"/>
              <a:t>， </a:t>
            </a:r>
            <a:r>
              <a:rPr lang="en-US" altLang="zh-CN" sz="2400"/>
              <a:t>0 &lt; m&lt; 50,000</a:t>
            </a:r>
            <a:r>
              <a:rPr lang="zh-CN" altLang="en-US" sz="2400"/>
              <a:t>， </a:t>
            </a:r>
            <a:r>
              <a:rPr lang="en-US" altLang="zh-CN" sz="2400"/>
              <a:t>0 &lt; q&lt; 30,000,0 ≤ z ≤ 100,000</a:t>
            </a:r>
            <a:r>
              <a:rPr lang="zh-CN" altLang="en-US" sz="2400"/>
              <a:t>。 </a:t>
            </a:r>
          </a:p>
        </p:txBody>
      </p:sp>
    </p:spTree>
    <p:extLst>
      <p:ext uri="{BB962C8B-B14F-4D97-AF65-F5344CB8AC3E}">
        <p14:creationId xmlns:p14="http://schemas.microsoft.com/office/powerpoint/2010/main" val="1805804375"/>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F9DDF-ECAD-4BA2-B8D7-A8CA9280D79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154D68F-E5BB-4A5F-B2D9-23A1657F4C95}"/>
              </a:ext>
            </a:extLst>
          </p:cNvPr>
          <p:cNvSpPr>
            <a:spLocks noGrp="1"/>
          </p:cNvSpPr>
          <p:nvPr>
            <p:ph idx="1"/>
          </p:nvPr>
        </p:nvSpPr>
        <p:spPr/>
        <p:txBody>
          <a:bodyPr/>
          <a:lstStyle/>
          <a:p>
            <a:r>
              <a:rPr lang="zh-CN" altLang="en-US"/>
              <a:t>先求一棵最大生成树</a:t>
            </a:r>
            <a:endParaRPr lang="en-US" altLang="zh-CN"/>
          </a:p>
          <a:p>
            <a:r>
              <a:rPr lang="zh-CN" altLang="en-US"/>
              <a:t>此时路径上的最小值即为所求</a:t>
            </a:r>
            <a:endParaRPr lang="en-US" altLang="zh-CN"/>
          </a:p>
          <a:p>
            <a:r>
              <a:rPr lang="zh-CN" altLang="en-US"/>
              <a:t>然后</a:t>
            </a:r>
            <a:r>
              <a:rPr lang="en-US" altLang="zh-CN"/>
              <a:t>G[i][j]</a:t>
            </a:r>
            <a:r>
              <a:rPr lang="zh-CN" altLang="en-US"/>
              <a:t>表示</a:t>
            </a:r>
            <a:r>
              <a:rPr lang="en-US" altLang="zh-CN"/>
              <a:t>i</a:t>
            </a:r>
            <a:r>
              <a:rPr lang="zh-CN" altLang="en-US"/>
              <a:t>往上走</a:t>
            </a:r>
            <a:r>
              <a:rPr lang="en-US" altLang="zh-CN"/>
              <a:t>2^j</a:t>
            </a:r>
            <a:r>
              <a:rPr lang="zh-CN" altLang="en-US"/>
              <a:t>步路径上的最小值</a:t>
            </a:r>
            <a:endParaRPr lang="en-US" altLang="zh-CN"/>
          </a:p>
          <a:p>
            <a:r>
              <a:rPr lang="zh-CN" altLang="en-US"/>
              <a:t>跟求</a:t>
            </a:r>
            <a:r>
              <a:rPr lang="en-US" altLang="zh-CN"/>
              <a:t>LCA</a:t>
            </a:r>
            <a:r>
              <a:rPr lang="zh-CN" altLang="en-US"/>
              <a:t>的方法一样</a:t>
            </a:r>
          </a:p>
        </p:txBody>
      </p:sp>
    </p:spTree>
    <p:extLst>
      <p:ext uri="{BB962C8B-B14F-4D97-AF65-F5344CB8AC3E}">
        <p14:creationId xmlns:p14="http://schemas.microsoft.com/office/powerpoint/2010/main" val="282462564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0FFF9-3998-41D9-8B58-07A8A337310D}"/>
              </a:ext>
            </a:extLst>
          </p:cNvPr>
          <p:cNvSpPr>
            <a:spLocks noGrp="1"/>
          </p:cNvSpPr>
          <p:nvPr>
            <p:ph type="title"/>
          </p:nvPr>
        </p:nvSpPr>
        <p:spPr>
          <a:xfrm>
            <a:off x="1324603" y="730033"/>
            <a:ext cx="8534400" cy="1507067"/>
          </a:xfrm>
        </p:spPr>
        <p:txBody>
          <a:bodyPr/>
          <a:lstStyle/>
          <a:p>
            <a:r>
              <a:rPr lang="en-US" altLang="zh-CN" dirty="0" err="1"/>
              <a:t>Noip</a:t>
            </a:r>
            <a:r>
              <a:rPr lang="en-US" altLang="zh-CN" dirty="0"/>
              <a:t> 2015 </a:t>
            </a:r>
            <a:r>
              <a:rPr lang="zh-CN" altLang="en-US" dirty="0"/>
              <a:t>运输计划   </a:t>
            </a:r>
            <a:r>
              <a:rPr lang="en-US" altLang="zh-CN" dirty="0" err="1"/>
              <a:t>bzoj</a:t>
            </a:r>
            <a:r>
              <a:rPr lang="en-US" altLang="zh-CN" dirty="0"/>
              <a:t> 4326</a:t>
            </a:r>
            <a:endParaRPr lang="zh-CN" altLang="en-US" dirty="0"/>
          </a:p>
        </p:txBody>
      </p:sp>
      <p:sp>
        <p:nvSpPr>
          <p:cNvPr id="3" name="内容占位符 2">
            <a:extLst>
              <a:ext uri="{FF2B5EF4-FFF2-40B4-BE49-F238E27FC236}">
                <a16:creationId xmlns:a16="http://schemas.microsoft.com/office/drawing/2014/main" id="{1639362D-42C7-43A6-83D8-A58385FC5999}"/>
              </a:ext>
            </a:extLst>
          </p:cNvPr>
          <p:cNvSpPr>
            <a:spLocks noGrp="1"/>
          </p:cNvSpPr>
          <p:nvPr>
            <p:ph idx="1"/>
          </p:nvPr>
        </p:nvSpPr>
        <p:spPr>
          <a:xfrm>
            <a:off x="852162" y="1483567"/>
            <a:ext cx="10349237" cy="4524655"/>
          </a:xfrm>
        </p:spPr>
        <p:txBody>
          <a:bodyPr>
            <a:normAutofit fontScale="77500" lnSpcReduction="20000"/>
          </a:bodyPr>
          <a:lstStyle/>
          <a:p>
            <a:pPr>
              <a:lnSpc>
                <a:spcPct val="120000"/>
              </a:lnSpc>
            </a:pPr>
            <a:r>
              <a:rPr lang="zh-CN" altLang="en-US" dirty="0">
                <a:solidFill>
                  <a:schemeClr val="tx1"/>
                </a:solidFill>
              </a:rPr>
              <a:t>公元 </a:t>
            </a:r>
            <a:r>
              <a:rPr lang="en-US" altLang="zh-CN" dirty="0">
                <a:solidFill>
                  <a:schemeClr val="tx1"/>
                </a:solidFill>
              </a:rPr>
              <a:t>2044 </a:t>
            </a:r>
            <a:r>
              <a:rPr lang="zh-CN" altLang="en-US" dirty="0">
                <a:solidFill>
                  <a:schemeClr val="tx1"/>
                </a:solidFill>
              </a:rPr>
              <a:t>年，人类进入了宇宙纪元。</a:t>
            </a:r>
            <a:r>
              <a:rPr lang="en-US" altLang="zh-CN" dirty="0">
                <a:solidFill>
                  <a:schemeClr val="tx1"/>
                </a:solidFill>
              </a:rPr>
              <a:t>L </a:t>
            </a:r>
            <a:r>
              <a:rPr lang="zh-CN" altLang="en-US" dirty="0">
                <a:solidFill>
                  <a:schemeClr val="tx1"/>
                </a:solidFill>
              </a:rPr>
              <a:t>国有 </a:t>
            </a:r>
            <a:r>
              <a:rPr lang="en-US" altLang="zh-CN" dirty="0">
                <a:solidFill>
                  <a:schemeClr val="tx1"/>
                </a:solidFill>
              </a:rPr>
              <a:t>n </a:t>
            </a:r>
            <a:r>
              <a:rPr lang="zh-CN" altLang="en-US" dirty="0">
                <a:solidFill>
                  <a:schemeClr val="tx1"/>
                </a:solidFill>
              </a:rPr>
              <a:t>个星球，还有 </a:t>
            </a:r>
            <a:r>
              <a:rPr lang="en-US" altLang="zh-CN" dirty="0">
                <a:solidFill>
                  <a:schemeClr val="tx1"/>
                </a:solidFill>
              </a:rPr>
              <a:t>n−1 </a:t>
            </a:r>
            <a:r>
              <a:rPr lang="zh-CN" altLang="en-US" dirty="0">
                <a:solidFill>
                  <a:schemeClr val="tx1"/>
                </a:solidFill>
              </a:rPr>
              <a:t>条双向航道，每条航道建立在两个星球之间，这 </a:t>
            </a:r>
            <a:r>
              <a:rPr lang="en-US" altLang="zh-CN" dirty="0">
                <a:solidFill>
                  <a:schemeClr val="tx1"/>
                </a:solidFill>
              </a:rPr>
              <a:t>n−1 </a:t>
            </a:r>
            <a:r>
              <a:rPr lang="zh-CN" altLang="en-US" dirty="0">
                <a:solidFill>
                  <a:schemeClr val="tx1"/>
                </a:solidFill>
              </a:rPr>
              <a:t>条航道连通了 </a:t>
            </a:r>
            <a:r>
              <a:rPr lang="en-US" altLang="zh-CN" dirty="0">
                <a:solidFill>
                  <a:schemeClr val="tx1"/>
                </a:solidFill>
              </a:rPr>
              <a:t>L </a:t>
            </a:r>
            <a:r>
              <a:rPr lang="zh-CN" altLang="en-US" dirty="0">
                <a:solidFill>
                  <a:schemeClr val="tx1"/>
                </a:solidFill>
              </a:rPr>
              <a:t>国的所有星球。小 </a:t>
            </a:r>
            <a:r>
              <a:rPr lang="en-US" altLang="zh-CN" dirty="0">
                <a:solidFill>
                  <a:schemeClr val="tx1"/>
                </a:solidFill>
              </a:rPr>
              <a:t>P </a:t>
            </a:r>
            <a:r>
              <a:rPr lang="zh-CN" altLang="en-US" dirty="0">
                <a:solidFill>
                  <a:schemeClr val="tx1"/>
                </a:solidFill>
              </a:rPr>
              <a:t>掌管一家物流公司， 该公司有很多个运输计划，每个运输计划形如：有一艘物流飞船需要从 </a:t>
            </a:r>
            <a:r>
              <a:rPr lang="en-US" altLang="zh-CN" dirty="0" err="1">
                <a:solidFill>
                  <a:schemeClr val="tx1"/>
                </a:solidFill>
              </a:rPr>
              <a:t>ui</a:t>
            </a:r>
            <a:r>
              <a:rPr lang="en-US" altLang="zh-CN" dirty="0">
                <a:solidFill>
                  <a:schemeClr val="tx1"/>
                </a:solidFill>
              </a:rPr>
              <a:t> </a:t>
            </a:r>
            <a:r>
              <a:rPr lang="zh-CN" altLang="en-US" dirty="0">
                <a:solidFill>
                  <a:schemeClr val="tx1"/>
                </a:solidFill>
              </a:rPr>
              <a:t>号星球沿最快的宇航路径飞行到 </a:t>
            </a:r>
            <a:r>
              <a:rPr lang="en-US" altLang="zh-CN" dirty="0">
                <a:solidFill>
                  <a:schemeClr val="tx1"/>
                </a:solidFill>
              </a:rPr>
              <a:t>vi </a:t>
            </a:r>
            <a:r>
              <a:rPr lang="zh-CN" altLang="en-US" dirty="0">
                <a:solidFill>
                  <a:schemeClr val="tx1"/>
                </a:solidFill>
              </a:rPr>
              <a:t>号星球去。显然，飞船驶过一条航道是需要时间的，对于航道 </a:t>
            </a:r>
            <a:r>
              <a:rPr lang="en-US" altLang="zh-CN" dirty="0">
                <a:solidFill>
                  <a:schemeClr val="tx1"/>
                </a:solidFill>
              </a:rPr>
              <a:t>j</a:t>
            </a:r>
            <a:r>
              <a:rPr lang="zh-CN" altLang="en-US" dirty="0">
                <a:solidFill>
                  <a:schemeClr val="tx1"/>
                </a:solidFill>
              </a:rPr>
              <a:t>，任意飞船驶过它所花费的时间为 </a:t>
            </a:r>
            <a:r>
              <a:rPr lang="en-US" altLang="zh-CN" dirty="0" err="1">
                <a:solidFill>
                  <a:schemeClr val="tx1"/>
                </a:solidFill>
              </a:rPr>
              <a:t>tj</a:t>
            </a:r>
            <a:r>
              <a:rPr lang="zh-CN" altLang="en-US" dirty="0">
                <a:solidFill>
                  <a:schemeClr val="tx1"/>
                </a:solidFill>
              </a:rPr>
              <a:t>，并且任意两艘飞船之间不会产生任何干扰。为了鼓励科技创新， </a:t>
            </a:r>
            <a:r>
              <a:rPr lang="en-US" altLang="zh-CN" dirty="0">
                <a:solidFill>
                  <a:schemeClr val="tx1"/>
                </a:solidFill>
              </a:rPr>
              <a:t>L </a:t>
            </a:r>
            <a:r>
              <a:rPr lang="zh-CN" altLang="en-US" dirty="0">
                <a:solidFill>
                  <a:schemeClr val="tx1"/>
                </a:solidFill>
              </a:rPr>
              <a:t>国国王同意小 </a:t>
            </a:r>
            <a:r>
              <a:rPr lang="en-US" altLang="zh-CN" dirty="0">
                <a:solidFill>
                  <a:schemeClr val="tx1"/>
                </a:solidFill>
              </a:rPr>
              <a:t>P </a:t>
            </a:r>
            <a:r>
              <a:rPr lang="zh-CN" altLang="en-US" dirty="0">
                <a:solidFill>
                  <a:schemeClr val="tx1"/>
                </a:solidFill>
              </a:rPr>
              <a:t>的物流公司参与 </a:t>
            </a:r>
            <a:r>
              <a:rPr lang="en-US" altLang="zh-CN" dirty="0">
                <a:solidFill>
                  <a:schemeClr val="tx1"/>
                </a:solidFill>
              </a:rPr>
              <a:t>L </a:t>
            </a:r>
            <a:r>
              <a:rPr lang="zh-CN" altLang="en-US" dirty="0">
                <a:solidFill>
                  <a:schemeClr val="tx1"/>
                </a:solidFill>
              </a:rPr>
              <a:t>国的航道建设，即允许小</a:t>
            </a:r>
            <a:r>
              <a:rPr lang="en-US" altLang="zh-CN" dirty="0">
                <a:solidFill>
                  <a:schemeClr val="tx1"/>
                </a:solidFill>
              </a:rPr>
              <a:t>P </a:t>
            </a:r>
            <a:r>
              <a:rPr lang="zh-CN" altLang="en-US" dirty="0">
                <a:solidFill>
                  <a:schemeClr val="tx1"/>
                </a:solidFill>
              </a:rPr>
              <a:t>把某一条航道改造成虫洞，飞船驶过虫洞不消耗时间。在虫洞的建设完成前小 </a:t>
            </a:r>
            <a:r>
              <a:rPr lang="en-US" altLang="zh-CN" dirty="0">
                <a:solidFill>
                  <a:schemeClr val="tx1"/>
                </a:solidFill>
              </a:rPr>
              <a:t>P </a:t>
            </a:r>
            <a:r>
              <a:rPr lang="zh-CN" altLang="en-US" dirty="0">
                <a:solidFill>
                  <a:schemeClr val="tx1"/>
                </a:solidFill>
              </a:rPr>
              <a:t>的物流公司就预接了 </a:t>
            </a:r>
            <a:r>
              <a:rPr lang="en-US" altLang="zh-CN" dirty="0">
                <a:solidFill>
                  <a:schemeClr val="tx1"/>
                </a:solidFill>
              </a:rPr>
              <a:t>m </a:t>
            </a:r>
            <a:r>
              <a:rPr lang="zh-CN" altLang="en-US" dirty="0">
                <a:solidFill>
                  <a:schemeClr val="tx1"/>
                </a:solidFill>
              </a:rPr>
              <a:t>个运输计划。在虫洞建设完成后，这 </a:t>
            </a:r>
            <a:r>
              <a:rPr lang="en-US" altLang="zh-CN" dirty="0">
                <a:solidFill>
                  <a:schemeClr val="tx1"/>
                </a:solidFill>
              </a:rPr>
              <a:t>m </a:t>
            </a:r>
            <a:r>
              <a:rPr lang="zh-CN" altLang="en-US" dirty="0">
                <a:solidFill>
                  <a:schemeClr val="tx1"/>
                </a:solidFill>
              </a:rPr>
              <a:t>个运输计划会同时开始，所有飞船一起出发。当这 </a:t>
            </a:r>
            <a:r>
              <a:rPr lang="en-US" altLang="zh-CN" dirty="0">
                <a:solidFill>
                  <a:schemeClr val="tx1"/>
                </a:solidFill>
              </a:rPr>
              <a:t>m </a:t>
            </a:r>
            <a:r>
              <a:rPr lang="zh-CN" altLang="en-US" dirty="0">
                <a:solidFill>
                  <a:schemeClr val="tx1"/>
                </a:solidFill>
              </a:rPr>
              <a:t>个运输计划都完成时，小 </a:t>
            </a:r>
            <a:r>
              <a:rPr lang="en-US" altLang="zh-CN" dirty="0">
                <a:solidFill>
                  <a:schemeClr val="tx1"/>
                </a:solidFill>
              </a:rPr>
              <a:t>P </a:t>
            </a:r>
            <a:r>
              <a:rPr lang="zh-CN" altLang="en-US" dirty="0">
                <a:solidFill>
                  <a:schemeClr val="tx1"/>
                </a:solidFill>
              </a:rPr>
              <a:t>的物流公司的阶段性工作就完成了。如果小 </a:t>
            </a:r>
            <a:r>
              <a:rPr lang="en-US" altLang="zh-CN" dirty="0">
                <a:solidFill>
                  <a:schemeClr val="tx1"/>
                </a:solidFill>
              </a:rPr>
              <a:t>P </a:t>
            </a:r>
            <a:r>
              <a:rPr lang="zh-CN" altLang="en-US" dirty="0">
                <a:solidFill>
                  <a:schemeClr val="tx1"/>
                </a:solidFill>
              </a:rPr>
              <a:t>可以自由选择将哪一条航道改造成虫洞， 试求出小 </a:t>
            </a:r>
            <a:r>
              <a:rPr lang="en-US" altLang="zh-CN" dirty="0">
                <a:solidFill>
                  <a:schemeClr val="tx1"/>
                </a:solidFill>
              </a:rPr>
              <a:t>P </a:t>
            </a:r>
            <a:r>
              <a:rPr lang="zh-CN" altLang="en-US" dirty="0">
                <a:solidFill>
                  <a:schemeClr val="tx1"/>
                </a:solidFill>
              </a:rPr>
              <a:t>的物流公司完成阶段性工作所需要的最短时间是多少？</a:t>
            </a:r>
            <a:endParaRPr lang="en-US" altLang="zh-CN" dirty="0">
              <a:solidFill>
                <a:schemeClr val="tx1"/>
              </a:solidFill>
            </a:endParaRPr>
          </a:p>
          <a:p>
            <a:pPr>
              <a:lnSpc>
                <a:spcPct val="120000"/>
              </a:lnSpc>
            </a:pPr>
            <a:r>
              <a:rPr lang="en-US" altLang="zh-CN" dirty="0">
                <a:solidFill>
                  <a:schemeClr val="tx1"/>
                </a:solidFill>
              </a:rPr>
              <a:t>10^5</a:t>
            </a:r>
            <a:endParaRPr lang="zh-CN" altLang="en-US" dirty="0">
              <a:solidFill>
                <a:schemeClr val="tx1"/>
              </a:solidFill>
            </a:endParaRPr>
          </a:p>
        </p:txBody>
      </p:sp>
    </p:spTree>
    <p:extLst>
      <p:ext uri="{BB962C8B-B14F-4D97-AF65-F5344CB8AC3E}">
        <p14:creationId xmlns:p14="http://schemas.microsoft.com/office/powerpoint/2010/main" val="4175138664"/>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31FFCE-4F1D-4589-9F15-85A28C0125FC}"/>
              </a:ext>
            </a:extLst>
          </p:cNvPr>
          <p:cNvSpPr>
            <a:spLocks noGrp="1"/>
          </p:cNvSpPr>
          <p:nvPr>
            <p:ph idx="1"/>
          </p:nvPr>
        </p:nvSpPr>
        <p:spPr>
          <a:xfrm>
            <a:off x="958532" y="1450910"/>
            <a:ext cx="9892348" cy="5407090"/>
          </a:xfrm>
        </p:spPr>
        <p:txBody>
          <a:bodyPr/>
          <a:lstStyle/>
          <a:p>
            <a:r>
              <a:rPr lang="zh-CN" altLang="en-US" dirty="0">
                <a:solidFill>
                  <a:schemeClr val="tx1"/>
                </a:solidFill>
              </a:rPr>
              <a:t>注意这种让最大值最小的题一般套路是二分答案</a:t>
            </a:r>
            <a:endParaRPr lang="en-US" altLang="zh-CN" dirty="0">
              <a:solidFill>
                <a:schemeClr val="tx1"/>
              </a:solidFill>
            </a:endParaRPr>
          </a:p>
          <a:p>
            <a:r>
              <a:rPr lang="zh-CN" altLang="en-US" dirty="0">
                <a:solidFill>
                  <a:schemeClr val="tx1"/>
                </a:solidFill>
              </a:rPr>
              <a:t>有一些计划现在超时了，那么虫洞一定存在这些计划经过的边的并集里</a:t>
            </a:r>
            <a:endParaRPr lang="en-US" altLang="zh-CN" dirty="0">
              <a:solidFill>
                <a:schemeClr val="tx1"/>
              </a:solidFill>
            </a:endParaRPr>
          </a:p>
          <a:p>
            <a:r>
              <a:rPr lang="zh-CN" altLang="en-US" dirty="0">
                <a:solidFill>
                  <a:schemeClr val="tx1"/>
                </a:solidFill>
              </a:rPr>
              <a:t>问题转换为求出树上一些链的并集，显然虫洞取最长的那条边就行了</a:t>
            </a:r>
            <a:endParaRPr lang="en-US" altLang="zh-CN" dirty="0">
              <a:solidFill>
                <a:schemeClr val="tx1"/>
              </a:solidFill>
            </a:endParaRPr>
          </a:p>
          <a:p>
            <a:r>
              <a:rPr lang="zh-CN" altLang="en-US" dirty="0">
                <a:solidFill>
                  <a:schemeClr val="tx1"/>
                </a:solidFill>
              </a:rPr>
              <a:t>树链剖分</a:t>
            </a:r>
            <a:r>
              <a:rPr lang="en-US" altLang="zh-CN" dirty="0">
                <a:solidFill>
                  <a:schemeClr val="tx1"/>
                </a:solidFill>
              </a:rPr>
              <a:t>or</a:t>
            </a:r>
            <a:r>
              <a:rPr lang="zh-CN" altLang="en-US" dirty="0">
                <a:solidFill>
                  <a:schemeClr val="tx1"/>
                </a:solidFill>
              </a:rPr>
              <a:t>打标记</a:t>
            </a:r>
            <a:endParaRPr lang="en-US" altLang="zh-CN" dirty="0">
              <a:solidFill>
                <a:schemeClr val="tx1"/>
              </a:solidFill>
            </a:endParaRPr>
          </a:p>
          <a:p>
            <a:r>
              <a:rPr lang="zh-CN" altLang="en-US" dirty="0">
                <a:solidFill>
                  <a:schemeClr val="tx1"/>
                </a:solidFill>
              </a:rPr>
              <a:t>复杂度 </a:t>
            </a:r>
            <a:r>
              <a:rPr lang="en-US" altLang="zh-CN" dirty="0" err="1">
                <a:solidFill>
                  <a:schemeClr val="tx1"/>
                </a:solidFill>
              </a:rPr>
              <a:t>nlogn</a:t>
            </a:r>
            <a:endParaRPr lang="en-US" altLang="zh-CN" dirty="0">
              <a:solidFill>
                <a:schemeClr val="tx1"/>
              </a:solidFill>
            </a:endParaRPr>
          </a:p>
          <a:p>
            <a:endParaRPr lang="zh-CN" altLang="en-US" dirty="0">
              <a:solidFill>
                <a:schemeClr val="tx1"/>
              </a:solidFill>
            </a:endParaRPr>
          </a:p>
        </p:txBody>
      </p:sp>
    </p:spTree>
    <p:extLst>
      <p:ext uri="{BB962C8B-B14F-4D97-AF65-F5344CB8AC3E}">
        <p14:creationId xmlns:p14="http://schemas.microsoft.com/office/powerpoint/2010/main" val="15081386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51523-78FD-4D5E-8515-655370C44FF4}"/>
              </a:ext>
            </a:extLst>
          </p:cNvPr>
          <p:cNvSpPr>
            <a:spLocks noGrp="1"/>
          </p:cNvSpPr>
          <p:nvPr>
            <p:ph type="title"/>
          </p:nvPr>
        </p:nvSpPr>
        <p:spPr/>
        <p:txBody>
          <a:bodyPr/>
          <a:lstStyle/>
          <a:p>
            <a:pPr algn="ctr"/>
            <a:r>
              <a:rPr lang="en-US" altLang="zh-CN"/>
              <a:t>EZOJ </a:t>
            </a:r>
            <a:r>
              <a:rPr lang="zh-CN" altLang="en-US"/>
              <a:t>上某道题</a:t>
            </a:r>
          </a:p>
        </p:txBody>
      </p:sp>
      <p:sp>
        <p:nvSpPr>
          <p:cNvPr id="3" name="内容占位符 2">
            <a:extLst>
              <a:ext uri="{FF2B5EF4-FFF2-40B4-BE49-F238E27FC236}">
                <a16:creationId xmlns:a16="http://schemas.microsoft.com/office/drawing/2014/main" id="{3D29293F-869F-4F85-BC3F-A6B0C4E8585B}"/>
              </a:ext>
            </a:extLst>
          </p:cNvPr>
          <p:cNvSpPr>
            <a:spLocks noGrp="1"/>
          </p:cNvSpPr>
          <p:nvPr>
            <p:ph idx="1"/>
          </p:nvPr>
        </p:nvSpPr>
        <p:spPr/>
        <p:txBody>
          <a:bodyPr/>
          <a:lstStyle/>
          <a:p>
            <a:r>
              <a:rPr lang="zh-CN" altLang="en-US"/>
              <a:t>极度简化后</a:t>
            </a:r>
            <a:endParaRPr lang="en-US" altLang="zh-CN"/>
          </a:p>
          <a:p>
            <a:r>
              <a:rPr lang="zh-CN" altLang="en-US"/>
              <a:t>求树上一个点先往上走最多</a:t>
            </a:r>
            <a:r>
              <a:rPr lang="en-US" altLang="zh-CN"/>
              <a:t>X</a:t>
            </a:r>
            <a:r>
              <a:rPr lang="zh-CN" altLang="en-US"/>
              <a:t>步后再往下走能走的最长距离</a:t>
            </a:r>
            <a:endParaRPr lang="en-US" altLang="zh-CN"/>
          </a:p>
          <a:p>
            <a:endParaRPr lang="zh-CN" altLang="en-US"/>
          </a:p>
        </p:txBody>
      </p:sp>
    </p:spTree>
    <p:extLst>
      <p:ext uri="{BB962C8B-B14F-4D97-AF65-F5344CB8AC3E}">
        <p14:creationId xmlns:p14="http://schemas.microsoft.com/office/powerpoint/2010/main" val="4109167076"/>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431" y="0"/>
            <a:ext cx="12192000" cy="6858000"/>
          </a:xfrm>
          <a:prstGeom prst="rtTriangl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flipV="1">
            <a:off x="-635" y="-3175"/>
            <a:ext cx="12192000" cy="6858000"/>
          </a:xfrm>
          <a:prstGeom prst="rtTriangle">
            <a:avLst/>
          </a:prstGeom>
          <a:solidFill>
            <a:srgbClr val="FF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64845" y="1097915"/>
            <a:ext cx="10860405" cy="4605020"/>
          </a:xfrm>
          <a:prstGeom prst="rect">
            <a:avLst/>
          </a:prstGeom>
          <a:solidFill>
            <a:schemeClr val="bg1"/>
          </a:solidFill>
          <a:ln>
            <a:noFill/>
          </a:ln>
          <a:effectLst>
            <a:outerShdw blurRad="50800" dist="38100" dir="1440000" sx="101000" sy="101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2924810" y="-3175"/>
            <a:ext cx="0" cy="1344295"/>
          </a:xfrm>
          <a:prstGeom prst="line">
            <a:avLst/>
          </a:prstGeom>
          <a:ln w="28575">
            <a:solidFill>
              <a:schemeClr val="bg1">
                <a:lumMod val="65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9203690" y="-3175"/>
            <a:ext cx="0" cy="1344295"/>
          </a:xfrm>
          <a:prstGeom prst="line">
            <a:avLst/>
          </a:prstGeom>
          <a:ln w="28575">
            <a:solidFill>
              <a:schemeClr val="bg1">
                <a:lumMod val="65000"/>
                <a:alpha val="68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818765" y="1263650"/>
            <a:ext cx="211455" cy="200025"/>
          </a:xfrm>
          <a:prstGeom prst="ellipse">
            <a:avLst/>
          </a:prstGeom>
          <a:solidFill>
            <a:srgbClr val="B5DF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9097645" y="1263650"/>
            <a:ext cx="211455" cy="200025"/>
          </a:xfrm>
          <a:prstGeom prst="ellipse">
            <a:avLst/>
          </a:prstGeom>
          <a:solidFill>
            <a:srgbClr val="FBD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descr="undefined (3)"/>
          <p:cNvPicPr>
            <a:picLocks noChangeAspect="1"/>
          </p:cNvPicPr>
          <p:nvPr/>
        </p:nvPicPr>
        <p:blipFill>
          <a:blip r:embed="rId2"/>
          <a:srcRect l="26098" r="25947"/>
          <a:stretch>
            <a:fillRect/>
          </a:stretch>
        </p:blipFill>
        <p:spPr>
          <a:xfrm>
            <a:off x="10968355" y="5702935"/>
            <a:ext cx="1028065" cy="1027430"/>
          </a:xfrm>
          <a:prstGeom prst="rect">
            <a:avLst/>
          </a:prstGeom>
        </p:spPr>
      </p:pic>
      <p:sp>
        <p:nvSpPr>
          <p:cNvPr id="19" name="等腰三角形 18"/>
          <p:cNvSpPr/>
          <p:nvPr/>
        </p:nvSpPr>
        <p:spPr>
          <a:xfrm rot="5040000">
            <a:off x="475615" y="-59055"/>
            <a:ext cx="949325" cy="1239520"/>
          </a:xfrm>
          <a:prstGeom prst="triangle">
            <a:avLst>
              <a:gd name="adj" fmla="val 52325"/>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0868660" y="118745"/>
            <a:ext cx="767080" cy="789940"/>
          </a:xfrm>
          <a:prstGeom prst="ellipse">
            <a:avLst/>
          </a:prstGeom>
          <a:noFill/>
          <a:ln w="1206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棱台 20"/>
          <p:cNvSpPr/>
          <p:nvPr/>
        </p:nvSpPr>
        <p:spPr>
          <a:xfrm rot="20880000">
            <a:off x="10083800" y="6059170"/>
            <a:ext cx="1697355" cy="500380"/>
          </a:xfrm>
          <a:prstGeom prst="bevel">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6555705">
            <a:off x="7518060" y="136915"/>
            <a:ext cx="377180" cy="477672"/>
          </a:xfrm>
          <a:prstGeom prst="triangle">
            <a:avLst/>
          </a:prstGeom>
          <a:no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1110610">
            <a:off x="7692238" y="490469"/>
            <a:ext cx="377180" cy="477672"/>
          </a:xfrm>
          <a:prstGeom prst="triangle">
            <a:avLst>
              <a:gd name="adj" fmla="val 100000"/>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9778365" y="4144010"/>
            <a:ext cx="1569085" cy="1558925"/>
          </a:xfrm>
          <a:prstGeom prst="ellipse">
            <a:avLst/>
          </a:prstGeom>
          <a:pattFill prst="pct5">
            <a:fgClr>
              <a:srgbClr val="B5DFF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4363720" y="1586865"/>
            <a:ext cx="3946525" cy="3915410"/>
          </a:xfrm>
          <a:prstGeom prst="rect">
            <a:avLst/>
          </a:prstGeom>
          <a:solidFill>
            <a:schemeClr val="bg1"/>
          </a:solidFill>
          <a:ln>
            <a:noFill/>
          </a:ln>
          <a:effectLst>
            <a:outerShdw blurRad="63500" dist="762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3584575" y="2712085"/>
            <a:ext cx="5504815" cy="1198880"/>
          </a:xfrm>
          <a:prstGeom prst="rect">
            <a:avLst/>
          </a:prstGeom>
          <a:noFill/>
        </p:spPr>
        <p:txBody>
          <a:bodyPr wrap="square" rtlCol="0">
            <a:spAutoFit/>
          </a:bodyPr>
          <a:lstStyle/>
          <a:p>
            <a:pPr algn="dist"/>
            <a:r>
              <a:rPr lang="en-US" altLang="zh-CN" sz="7200">
                <a:effectLst>
                  <a:outerShdw blurRad="50800" dist="38100" dir="5400000" algn="t" rotWithShape="0">
                    <a:prstClr val="black">
                      <a:alpha val="40000"/>
                    </a:prstClr>
                  </a:outerShdw>
                </a:effectLst>
                <a:latin typeface="站酷快乐体2016修订版" panose="02010600030101010101" charset="-122"/>
                <a:ea typeface="站酷快乐体2016修订版" panose="02010600030101010101" charset="-122"/>
              </a:rPr>
              <a:t>THANKS</a:t>
            </a:r>
          </a:p>
        </p:txBody>
      </p:sp>
      <p:pic>
        <p:nvPicPr>
          <p:cNvPr id="17" name="图片 16" descr="undefined (2)"/>
          <p:cNvPicPr>
            <a:picLocks noChangeAspect="1"/>
          </p:cNvPicPr>
          <p:nvPr/>
        </p:nvPicPr>
        <p:blipFill>
          <a:blip r:embed="rId3"/>
          <a:srcRect l="4640" t="2372" r="3006" b="1523"/>
          <a:stretch>
            <a:fillRect/>
          </a:stretch>
        </p:blipFill>
        <p:spPr>
          <a:xfrm>
            <a:off x="4727575" y="1586865"/>
            <a:ext cx="2982595" cy="3037205"/>
          </a:xfrm>
          <a:prstGeom prst="ellipse">
            <a:avLst/>
          </a:prstGeom>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000" fill="hold">
                                          <p:stCondLst>
                                            <p:cond delay="0"/>
                                          </p:stCondLst>
                                        </p:cTn>
                                        <p:tgtEl>
                                          <p:spTgt spid="11"/>
                                        </p:tgtEl>
                                        <p:attrNameLst>
                                          <p:attrName>style.visibility</p:attrName>
                                        </p:attrNameLst>
                                      </p:cBhvr>
                                      <p:to>
                                        <p:strVal val="visible"/>
                                      </p:to>
                                    </p:set>
                                    <p:animEffect transition="in" filter="barn(inVertical)">
                                      <p:cBhvr>
                                        <p:cTn id="7" dur="1000"/>
                                        <p:tgtEl>
                                          <p:spTgt spid="11"/>
                                        </p:tgtEl>
                                      </p:cBhvr>
                                    </p:animEffect>
                                  </p:childTnLst>
                                </p:cTn>
                              </p:par>
                              <p:par>
                                <p:cTn id="8" presetID="16" presetClass="entr" presetSubtype="21" fill="hold" grpId="0" nodeType="withEffect">
                                  <p:stCondLst>
                                    <p:cond delay="0"/>
                                  </p:stCondLst>
                                  <p:childTnLst>
                                    <p:set>
                                      <p:cBhvr>
                                        <p:cTn id="9" dur="1000" fill="hold">
                                          <p:stCondLst>
                                            <p:cond delay="0"/>
                                          </p:stCondLst>
                                        </p:cTn>
                                        <p:tgtEl>
                                          <p:spTgt spid="15"/>
                                        </p:tgtEl>
                                        <p:attrNameLst>
                                          <p:attrName>style.visibility</p:attrName>
                                        </p:attrNameLst>
                                      </p:cBhvr>
                                      <p:to>
                                        <p:strVal val="visible"/>
                                      </p:to>
                                    </p:set>
                                    <p:animEffect transition="in" filter="barn(inVertical)">
                                      <p:cBhvr>
                                        <p:cTn id="10" dur="1000"/>
                                        <p:tgtEl>
                                          <p:spTgt spid="15"/>
                                        </p:tgtEl>
                                      </p:cBhvr>
                                    </p:animEffect>
                                  </p:childTnLst>
                                </p:cTn>
                              </p:par>
                              <p:par>
                                <p:cTn id="11" presetID="16" presetClass="entr" presetSubtype="21" fill="hold" nodeType="withEffect">
                                  <p:stCondLst>
                                    <p:cond delay="0"/>
                                  </p:stCondLst>
                                  <p:childTnLst>
                                    <p:set>
                                      <p:cBhvr>
                                        <p:cTn id="12" dur="1000" fill="hold">
                                          <p:stCondLst>
                                            <p:cond delay="0"/>
                                          </p:stCondLst>
                                        </p:cTn>
                                        <p:tgtEl>
                                          <p:spTgt spid="14"/>
                                        </p:tgtEl>
                                        <p:attrNameLst>
                                          <p:attrName>style.visibility</p:attrName>
                                        </p:attrNameLst>
                                      </p:cBhvr>
                                      <p:to>
                                        <p:strVal val="visible"/>
                                      </p:to>
                                    </p:set>
                                    <p:animEffect transition="in" filter="barn(inVertical)">
                                      <p:cBhvr>
                                        <p:cTn id="13" dur="1000"/>
                                        <p:tgtEl>
                                          <p:spTgt spid="14"/>
                                        </p:tgtEl>
                                      </p:cBhvr>
                                    </p:animEffect>
                                  </p:childTnLst>
                                </p:cTn>
                              </p:par>
                              <p:par>
                                <p:cTn id="14" presetID="16" presetClass="entr" presetSubtype="21" fill="hold" grpId="0" nodeType="withEffect">
                                  <p:stCondLst>
                                    <p:cond delay="0"/>
                                  </p:stCondLst>
                                  <p:childTnLst>
                                    <p:set>
                                      <p:cBhvr>
                                        <p:cTn id="15" dur="1000" fill="hold">
                                          <p:stCondLst>
                                            <p:cond delay="0"/>
                                          </p:stCondLst>
                                        </p:cTn>
                                        <p:tgtEl>
                                          <p:spTgt spid="16"/>
                                        </p:tgtEl>
                                        <p:attrNameLst>
                                          <p:attrName>style.visibility</p:attrName>
                                        </p:attrNameLst>
                                      </p:cBhvr>
                                      <p:to>
                                        <p:strVal val="visible"/>
                                      </p:to>
                                    </p:set>
                                    <p:animEffect transition="in" filter="barn(inVertical)">
                                      <p:cBhvr>
                                        <p:cTn id="16" dur="1000"/>
                                        <p:tgtEl>
                                          <p:spTgt spid="16"/>
                                        </p:tgtEl>
                                      </p:cBhvr>
                                    </p:animEffect>
                                  </p:childTnLst>
                                </p:cTn>
                              </p:par>
                              <p:par>
                                <p:cTn id="17" presetID="16" presetClass="entr" presetSubtype="21" fill="hold" grpId="0" nodeType="withEffect">
                                  <p:stCondLst>
                                    <p:cond delay="0"/>
                                  </p:stCondLst>
                                  <p:childTnLst>
                                    <p:set>
                                      <p:cBhvr>
                                        <p:cTn id="18" dur="1000" fill="hold">
                                          <p:stCondLst>
                                            <p:cond delay="0"/>
                                          </p:stCondLst>
                                        </p:cTn>
                                        <p:tgtEl>
                                          <p:spTgt spid="9"/>
                                        </p:tgtEl>
                                        <p:attrNameLst>
                                          <p:attrName>style.visibility</p:attrName>
                                        </p:attrNameLst>
                                      </p:cBhvr>
                                      <p:to>
                                        <p:strVal val="visible"/>
                                      </p:to>
                                    </p:set>
                                    <p:animEffect transition="in" filter="barn(inVertical)">
                                      <p:cBhvr>
                                        <p:cTn id="19" dur="1000"/>
                                        <p:tgtEl>
                                          <p:spTgt spid="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par>
                          <p:cTn id="32" fill="hold">
                            <p:stCondLst>
                              <p:cond delay="2500"/>
                            </p:stCondLst>
                            <p:childTnLst>
                              <p:par>
                                <p:cTn id="33" presetID="10" presetClass="entr" presetSubtype="0"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5" grpId="0" bldLvl="0" animBg="1"/>
      <p:bldP spid="16" grpId="0" bldLvl="0" animBg="1"/>
      <p:bldP spid="28" grpId="0" bldLvl="0" animBg="1"/>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583B6-E4A0-46B1-8A3B-5266293F6C7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88D25E-F500-48E5-9C59-19DCB0784A60}"/>
              </a:ext>
            </a:extLst>
          </p:cNvPr>
          <p:cNvSpPr>
            <a:spLocks noGrp="1"/>
          </p:cNvSpPr>
          <p:nvPr>
            <p:ph idx="1"/>
          </p:nvPr>
        </p:nvSpPr>
        <p:spPr/>
        <p:txBody>
          <a:bodyPr/>
          <a:lstStyle/>
          <a:p>
            <a:r>
              <a:rPr lang="zh-CN" altLang="en-US"/>
              <a:t>这道题可以采取递归的思想，分为两种状况，</a:t>
            </a:r>
            <a:r>
              <a:rPr lang="en-US" altLang="zh-CN"/>
              <a:t>n</a:t>
            </a:r>
            <a:r>
              <a:rPr lang="zh-CN" altLang="en-US"/>
              <a:t>为苹果数，</a:t>
            </a:r>
            <a:r>
              <a:rPr lang="en-US" altLang="zh-CN"/>
              <a:t>m</a:t>
            </a:r>
            <a:r>
              <a:rPr lang="zh-CN" altLang="en-US"/>
              <a:t>为盘子数</a:t>
            </a:r>
          </a:p>
          <a:p>
            <a:r>
              <a:rPr lang="zh-CN" altLang="en-US"/>
              <a:t>第一：当</a:t>
            </a:r>
            <a:r>
              <a:rPr lang="en-US" altLang="zh-CN"/>
              <a:t>n&lt;m</a:t>
            </a:r>
            <a:r>
              <a:rPr lang="zh-CN" altLang="en-US"/>
              <a:t>时，那么就是将</a:t>
            </a:r>
            <a:r>
              <a:rPr lang="en-US" altLang="zh-CN"/>
              <a:t>n</a:t>
            </a:r>
            <a:r>
              <a:rPr lang="zh-CN" altLang="en-US"/>
              <a:t>个苹果分到</a:t>
            </a:r>
            <a:r>
              <a:rPr lang="en-US" altLang="zh-CN"/>
              <a:t>n</a:t>
            </a:r>
            <a:r>
              <a:rPr lang="zh-CN" altLang="en-US"/>
              <a:t>个盘的方法</a:t>
            </a:r>
          </a:p>
          <a:p>
            <a:r>
              <a:rPr lang="zh-CN" altLang="en-US"/>
              <a:t>第二：</a:t>
            </a:r>
            <a:r>
              <a:rPr lang="en-US" altLang="zh-CN"/>
              <a:t>n&gt;=m</a:t>
            </a:r>
            <a:r>
              <a:rPr lang="zh-CN" altLang="en-US"/>
              <a:t>时，那么</a:t>
            </a:r>
            <a:endParaRPr lang="en-US" altLang="zh-CN"/>
          </a:p>
          <a:p>
            <a:r>
              <a:rPr lang="en-US" altLang="zh-CN"/>
              <a:t>1.</a:t>
            </a:r>
            <a:r>
              <a:rPr lang="zh-CN" altLang="en-US"/>
              <a:t>将至少其中一个盘不放，那么就是</a:t>
            </a:r>
            <a:r>
              <a:rPr lang="en-US" altLang="zh-CN"/>
              <a:t>n</a:t>
            </a:r>
            <a:r>
              <a:rPr lang="zh-CN" altLang="en-US"/>
              <a:t>个苹果放到</a:t>
            </a:r>
            <a:r>
              <a:rPr lang="en-US" altLang="zh-CN"/>
              <a:t>m-1</a:t>
            </a:r>
            <a:r>
              <a:rPr lang="zh-CN" altLang="en-US"/>
              <a:t>个盘的方法</a:t>
            </a:r>
          </a:p>
          <a:p>
            <a:r>
              <a:rPr lang="en-US" altLang="zh-CN"/>
              <a:t>2.</a:t>
            </a:r>
            <a:r>
              <a:rPr lang="zh-CN" altLang="en-US"/>
              <a:t>每个盘至少放一个，然后就是</a:t>
            </a:r>
            <a:r>
              <a:rPr lang="en-US" altLang="zh-CN"/>
              <a:t>n-m</a:t>
            </a:r>
            <a:r>
              <a:rPr lang="zh-CN" altLang="en-US"/>
              <a:t>个放在</a:t>
            </a:r>
            <a:r>
              <a:rPr lang="en-US" altLang="zh-CN"/>
              <a:t>m</a:t>
            </a:r>
            <a:r>
              <a:rPr lang="zh-CN" altLang="en-US"/>
              <a:t>个盘的放法</a:t>
            </a:r>
          </a:p>
        </p:txBody>
      </p:sp>
    </p:spTree>
    <p:extLst>
      <p:ext uri="{BB962C8B-B14F-4D97-AF65-F5344CB8AC3E}">
        <p14:creationId xmlns:p14="http://schemas.microsoft.com/office/powerpoint/2010/main" val="1383545717"/>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1C01CA-57C9-4684-B528-76415B012595}"/>
              </a:ext>
            </a:extLst>
          </p:cNvPr>
          <p:cNvSpPr txBox="1">
            <a:spLocks/>
          </p:cNvSpPr>
          <p:nvPr/>
        </p:nvSpPr>
        <p:spPr>
          <a:xfrm>
            <a:off x="1295402" y="982132"/>
            <a:ext cx="9601196" cy="13038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a:t>Poj 2663</a:t>
            </a:r>
            <a:endParaRPr lang="zh-CN" altLang="en-US"/>
          </a:p>
        </p:txBody>
      </p:sp>
      <p:sp>
        <p:nvSpPr>
          <p:cNvPr id="3" name="内容占位符 2">
            <a:extLst>
              <a:ext uri="{FF2B5EF4-FFF2-40B4-BE49-F238E27FC236}">
                <a16:creationId xmlns:a16="http://schemas.microsoft.com/office/drawing/2014/main" id="{97638C4D-82F9-4C3D-8D3C-077290FC30A3}"/>
              </a:ext>
            </a:extLst>
          </p:cNvPr>
          <p:cNvSpPr txBox="1">
            <a:spLocks/>
          </p:cNvSpPr>
          <p:nvPr/>
        </p:nvSpPr>
        <p:spPr>
          <a:xfrm>
            <a:off x="1295402" y="2047019"/>
            <a:ext cx="9601196" cy="3318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对 </a:t>
            </a:r>
            <a:r>
              <a:rPr lang="en-US" altLang="zh-CN"/>
              <a:t>3 </a:t>
            </a:r>
            <a:r>
              <a:rPr lang="zh-CN" altLang="en-US"/>
              <a:t>乘 </a:t>
            </a:r>
            <a:r>
              <a:rPr lang="en-US" altLang="zh-CN"/>
              <a:t>n </a:t>
            </a:r>
            <a:r>
              <a:rPr lang="zh-CN" altLang="en-US"/>
              <a:t>棋盘的不同的完美覆盖的总数进行计算。</a:t>
            </a:r>
            <a:endParaRPr lang="en-US" altLang="zh-CN"/>
          </a:p>
          <a:p>
            <a:r>
              <a:rPr lang="en-US" altLang="zh-CN"/>
              <a:t>n</a:t>
            </a:r>
            <a:r>
              <a:rPr lang="zh-CN" altLang="en-US"/>
              <a:t>很大</a:t>
            </a:r>
            <a:endParaRPr lang="en-US" altLang="zh-CN"/>
          </a:p>
          <a:p>
            <a:endParaRPr lang="zh-CN" altLang="en-US"/>
          </a:p>
        </p:txBody>
      </p:sp>
      <p:pic>
        <p:nvPicPr>
          <p:cNvPr id="4" name="Picture 2" descr="http://media.openjudge.cn/images/2663_1.jpg">
            <a:extLst>
              <a:ext uri="{FF2B5EF4-FFF2-40B4-BE49-F238E27FC236}">
                <a16:creationId xmlns:a16="http://schemas.microsoft.com/office/drawing/2014/main" id="{D75F3C96-5CF2-4679-81FE-6EF016DC2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3883" y="3359020"/>
            <a:ext cx="4118069" cy="1206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408648"/>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B585B68-D5EE-49FF-A3BA-EF577CA3A8F0}"/>
              </a:ext>
            </a:extLst>
          </p:cNvPr>
          <p:cNvSpPr>
            <a:spLocks noGrp="1"/>
          </p:cNvSpPr>
          <p:nvPr>
            <p:ph idx="1"/>
          </p:nvPr>
        </p:nvSpPr>
        <p:spPr>
          <a:xfrm>
            <a:off x="1005840" y="1459865"/>
            <a:ext cx="10515600" cy="4351338"/>
          </a:xfrm>
        </p:spPr>
        <p:txBody>
          <a:bodyPr>
            <a:normAutofit/>
          </a:bodyPr>
          <a:lstStyle/>
          <a:p>
            <a:r>
              <a:rPr lang="en-US" altLang="zh-CN"/>
              <a:t>f[n]</a:t>
            </a:r>
            <a:r>
              <a:rPr lang="zh-CN" altLang="en-US"/>
              <a:t>表示</a:t>
            </a:r>
            <a:r>
              <a:rPr lang="en-US" altLang="zh-CN"/>
              <a:t>3</a:t>
            </a:r>
            <a:r>
              <a:rPr lang="zh-CN" altLang="en-US"/>
              <a:t>*</a:t>
            </a:r>
            <a:r>
              <a:rPr lang="en-US" altLang="zh-CN"/>
              <a:t>n</a:t>
            </a:r>
            <a:r>
              <a:rPr lang="zh-CN" altLang="en-US"/>
              <a:t>的方案数</a:t>
            </a:r>
            <a:endParaRPr lang="en-US" altLang="zh-CN"/>
          </a:p>
          <a:p>
            <a:r>
              <a:rPr lang="en-US" altLang="zh-CN"/>
              <a:t>n</a:t>
            </a:r>
            <a:r>
              <a:rPr lang="zh-CN" altLang="en-US"/>
              <a:t>为奇数肯定为</a:t>
            </a:r>
            <a:r>
              <a:rPr lang="en-US" altLang="zh-CN"/>
              <a:t>0</a:t>
            </a:r>
            <a:r>
              <a:rPr lang="zh-CN" altLang="en-US"/>
              <a:t>，</a:t>
            </a:r>
            <a:r>
              <a:rPr lang="en-US" altLang="zh-CN"/>
              <a:t>n</a:t>
            </a:r>
            <a:r>
              <a:rPr lang="zh-CN" altLang="en-US"/>
              <a:t>为偶数，每次都是加两列，我们把两列看为一列，如果这一列与前面分开就只有三种方法即</a:t>
            </a:r>
            <a:r>
              <a:rPr lang="en-US" altLang="zh-CN"/>
              <a:t>3*a[n-2],</a:t>
            </a:r>
            <a:r>
              <a:rPr lang="zh-CN" altLang="en-US"/>
              <a:t>如果这一列不与前面的分开，那么不可分解矩形都只有两种情况所以为</a:t>
            </a:r>
            <a:r>
              <a:rPr lang="en-US" altLang="zh-CN"/>
              <a:t>2*</a:t>
            </a:r>
            <a:r>
              <a:rPr lang="zh-CN" altLang="en-US"/>
              <a:t>（</a:t>
            </a:r>
            <a:r>
              <a:rPr lang="en-US" altLang="zh-CN"/>
              <a:t>f[n-4]+f[n-6]+……f[0])</a:t>
            </a:r>
          </a:p>
          <a:p>
            <a:pPr latinLnBrk="1"/>
            <a:r>
              <a:rPr lang="en-US" altLang="zh-CN"/>
              <a:t>f[</a:t>
            </a:r>
            <a:r>
              <a:rPr lang="en-US" altLang="zh-CN" err="1"/>
              <a:t>i</a:t>
            </a:r>
            <a:r>
              <a:rPr lang="en-US" altLang="zh-CN"/>
              <a:t>]=3*f[i-2]+2*(f[i-4]+f[i-6]+…+f[0]) ①</a:t>
            </a:r>
          </a:p>
          <a:p>
            <a:pPr latinLnBrk="1"/>
            <a:r>
              <a:rPr lang="en-US" altLang="zh-CN"/>
              <a:t>f[i-2]=3*f[i-4]+2*(f[i-6]+…f[0]) ②</a:t>
            </a:r>
          </a:p>
          <a:p>
            <a:pPr latinLnBrk="1"/>
            <a:r>
              <a:rPr lang="en-US" altLang="zh-CN"/>
              <a:t>①-②,</a:t>
            </a:r>
            <a:r>
              <a:rPr lang="zh-CN" altLang="en-US"/>
              <a:t>得</a:t>
            </a:r>
            <a:r>
              <a:rPr lang="en-US" altLang="zh-CN"/>
              <a:t>f[</a:t>
            </a:r>
            <a:r>
              <a:rPr lang="en-US" altLang="zh-CN" err="1"/>
              <a:t>i</a:t>
            </a:r>
            <a:r>
              <a:rPr lang="en-US" altLang="zh-CN"/>
              <a:t>]=4*f[i-2]-f[i-4].</a:t>
            </a:r>
          </a:p>
        </p:txBody>
      </p:sp>
    </p:spTree>
    <p:extLst>
      <p:ext uri="{BB962C8B-B14F-4D97-AF65-F5344CB8AC3E}">
        <p14:creationId xmlns:p14="http://schemas.microsoft.com/office/powerpoint/2010/main" val="332932533"/>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06E4E-CC27-44FA-8600-1853B035CB90}"/>
              </a:ext>
            </a:extLst>
          </p:cNvPr>
          <p:cNvSpPr>
            <a:spLocks noGrp="1"/>
          </p:cNvSpPr>
          <p:nvPr>
            <p:ph type="title"/>
          </p:nvPr>
        </p:nvSpPr>
        <p:spPr/>
        <p:txBody>
          <a:bodyPr/>
          <a:lstStyle/>
          <a:p>
            <a:r>
              <a:rPr lang="en-US" altLang="zh-CN" err="1"/>
              <a:t>bzoj</a:t>
            </a:r>
            <a:r>
              <a:rPr lang="en-US" altLang="zh-CN"/>
              <a:t> 4806</a:t>
            </a:r>
            <a:endParaRPr lang="zh-CN" altLang="en-US"/>
          </a:p>
        </p:txBody>
      </p:sp>
      <p:sp>
        <p:nvSpPr>
          <p:cNvPr id="3" name="内容占位符 2">
            <a:extLst>
              <a:ext uri="{FF2B5EF4-FFF2-40B4-BE49-F238E27FC236}">
                <a16:creationId xmlns:a16="http://schemas.microsoft.com/office/drawing/2014/main" id="{8166B661-2E6D-444A-B854-CFEB14885157}"/>
              </a:ext>
            </a:extLst>
          </p:cNvPr>
          <p:cNvSpPr>
            <a:spLocks noGrp="1"/>
          </p:cNvSpPr>
          <p:nvPr>
            <p:ph idx="1"/>
          </p:nvPr>
        </p:nvSpPr>
        <p:spPr>
          <a:xfrm>
            <a:off x="1249680" y="2130425"/>
            <a:ext cx="10515600" cy="4351338"/>
          </a:xfrm>
        </p:spPr>
        <p:txBody>
          <a:bodyPr/>
          <a:lstStyle/>
          <a:p>
            <a:r>
              <a:rPr lang="en-US" altLang="zh-CN"/>
              <a:t>n</a:t>
            </a:r>
            <a:r>
              <a:rPr lang="zh-CN" altLang="en-US"/>
              <a:t>*</a:t>
            </a:r>
            <a:r>
              <a:rPr lang="en-US" altLang="zh-CN"/>
              <a:t>n</a:t>
            </a:r>
            <a:r>
              <a:rPr lang="zh-CN" altLang="en-US"/>
              <a:t>的棋盘，每行每列最多放两枚棋子</a:t>
            </a:r>
            <a:endParaRPr lang="en-US" altLang="zh-CN"/>
          </a:p>
          <a:p>
            <a:r>
              <a:rPr lang="zh-CN" altLang="en-US"/>
              <a:t>问方案数</a:t>
            </a:r>
            <a:r>
              <a:rPr lang="en-US" altLang="zh-CN"/>
              <a:t>%1E9+7</a:t>
            </a:r>
          </a:p>
          <a:p>
            <a:endParaRPr lang="zh-CN" altLang="en-US"/>
          </a:p>
        </p:txBody>
      </p:sp>
    </p:spTree>
    <p:extLst>
      <p:ext uri="{BB962C8B-B14F-4D97-AF65-F5344CB8AC3E}">
        <p14:creationId xmlns:p14="http://schemas.microsoft.com/office/powerpoint/2010/main" val="2969346651"/>
      </p:ext>
    </p:extLst>
  </p:cSld>
  <p:clrMapOvr>
    <a:masterClrMapping/>
  </p:clrMapOvr>
  <mc:AlternateContent xmlns:mc="http://schemas.openxmlformats.org/markup-compatibility/2006" xmlns:p14="http://schemas.microsoft.com/office/powerpoint/2010/main">
    <mc:Choice Requires="p14">
      <p:transition spd="slow" p14:dur="2000" advClick="0" advTm="0">
        <p:random/>
      </p:transition>
    </mc:Choice>
    <mc:Fallback xmlns="">
      <p:transition spd="slow" advClick="0" advTm="0">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4591</Words>
  <Application>Microsoft Office PowerPoint</Application>
  <PresentationFormat>宽屏</PresentationFormat>
  <Paragraphs>257</Paragraphs>
  <Slides>55</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55</vt:i4>
      </vt:variant>
    </vt:vector>
  </HeadingPairs>
  <TitlesOfParts>
    <vt:vector size="63" baseType="lpstr">
      <vt:lpstr>宋体</vt:lpstr>
      <vt:lpstr>新宋体</vt:lpstr>
      <vt:lpstr>幼圆</vt:lpstr>
      <vt:lpstr>站酷快乐体2016修订版</vt:lpstr>
      <vt:lpstr>Arial</vt:lpstr>
      <vt:lpstr>Calibri</vt:lpstr>
      <vt:lpstr>Calibri Light</vt:lpstr>
      <vt:lpstr>Office 主题</vt:lpstr>
      <vt:lpstr>PowerPoint 演示文稿</vt:lpstr>
      <vt:lpstr>PowerPoint 演示文稿</vt:lpstr>
      <vt:lpstr>PowerPoint 演示文稿</vt:lpstr>
      <vt:lpstr>PowerPoint 演示文稿</vt:lpstr>
      <vt:lpstr>Poj 1664 </vt:lpstr>
      <vt:lpstr>PowerPoint 演示文稿</vt:lpstr>
      <vt:lpstr>PowerPoint 演示文稿</vt:lpstr>
      <vt:lpstr>PowerPoint 演示文稿</vt:lpstr>
      <vt:lpstr>bzoj 4806</vt:lpstr>
      <vt:lpstr>PowerPoint 演示文稿</vt:lpstr>
      <vt:lpstr>Bzoj 2523: [Ctsc2001]聪明的学生</vt:lpstr>
      <vt:lpstr>PowerPoint 演示文稿</vt:lpstr>
      <vt:lpstr>PowerPoint 演示文稿</vt:lpstr>
      <vt:lpstr>二分</vt:lpstr>
      <vt:lpstr>模板</vt:lpstr>
      <vt:lpstr>二分答案</vt:lpstr>
      <vt:lpstr>Noip2015 跳石头 </vt:lpstr>
      <vt:lpstr>PowerPoint 演示文稿</vt:lpstr>
      <vt:lpstr>Noip2012 Day2 T2 借教室 </vt:lpstr>
      <vt:lpstr>PowerPoint 演示文稿</vt:lpstr>
      <vt:lpstr>POJ3579 Median</vt:lpstr>
      <vt:lpstr>PowerPoint 演示文稿</vt:lpstr>
      <vt:lpstr>实数二分</vt:lpstr>
      <vt:lpstr>PowerPoint 演示文稿</vt:lpstr>
      <vt:lpstr>快速排序</vt:lpstr>
      <vt:lpstr>归并排序</vt:lpstr>
      <vt:lpstr>归并排序</vt:lpstr>
      <vt:lpstr>计数排序(顺便讲讲)</vt:lpstr>
      <vt:lpstr>计数排序</vt:lpstr>
      <vt:lpstr>分治乘法</vt:lpstr>
      <vt:lpstr>CDQ分治 </vt:lpstr>
      <vt:lpstr>二维最长上升子序列</vt:lpstr>
      <vt:lpstr>COGS 577 蝗灾 </vt:lpstr>
      <vt:lpstr>PowerPoint 演示文稿</vt:lpstr>
      <vt:lpstr>PowerPoint 演示文稿</vt:lpstr>
      <vt:lpstr>PowerPoint 演示文稿</vt:lpstr>
      <vt:lpstr>Poj3070 Fibonacci</vt:lpstr>
      <vt:lpstr>PowerPoint 演示文稿</vt:lpstr>
      <vt:lpstr>PowerPoint 演示文稿</vt:lpstr>
      <vt:lpstr>Bzoj 4576: [Usaco2016 Open]262144</vt:lpstr>
      <vt:lpstr>PowerPoint 演示文稿</vt:lpstr>
      <vt:lpstr>NOIP 2012 开车旅行</vt:lpstr>
      <vt:lpstr>NOIP 2012 开车旅行</vt:lpstr>
      <vt:lpstr>PowerPoint 演示文稿</vt:lpstr>
      <vt:lpstr>沼泽鳄鱼(Swamp)</vt:lpstr>
      <vt:lpstr>PowerPoint 演示文稿</vt:lpstr>
      <vt:lpstr>树上倍增</vt:lpstr>
      <vt:lpstr>LCA</vt:lpstr>
      <vt:lpstr>PowerPoint 演示文稿</vt:lpstr>
      <vt:lpstr>NOIP 2013 货车运输</vt:lpstr>
      <vt:lpstr>PowerPoint 演示文稿</vt:lpstr>
      <vt:lpstr>Noip 2015 运输计划   bzoj 4326</vt:lpstr>
      <vt:lpstr>PowerPoint 演示文稿</vt:lpstr>
      <vt:lpstr>EZOJ 上某道题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杨 zhuoyi</cp:lastModifiedBy>
  <cp:revision>126</cp:revision>
  <dcterms:created xsi:type="dcterms:W3CDTF">2017-07-10T02:10:00Z</dcterms:created>
  <dcterms:modified xsi:type="dcterms:W3CDTF">2019-02-09T13:22:25Z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