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69" r:id="rId10"/>
    <p:sldId id="258" r:id="rId11"/>
    <p:sldId id="259" r:id="rId12"/>
    <p:sldId id="262" r:id="rId13"/>
    <p:sldId id="263" r:id="rId14"/>
    <p:sldId id="277" r:id="rId15"/>
    <p:sldId id="271" r:id="rId16"/>
    <p:sldId id="265" r:id="rId17"/>
    <p:sldId id="266" r:id="rId18"/>
    <p:sldId id="267" r:id="rId19"/>
    <p:sldId id="278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582" autoAdjust="0"/>
  </p:normalViewPr>
  <p:slideViewPr>
    <p:cSldViewPr snapToGrid="0">
      <p:cViewPr varScale="1">
        <p:scale>
          <a:sx n="63" d="100"/>
          <a:sy n="63" d="100"/>
        </p:scale>
        <p:origin x="23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Grekisk</a:t>
            </a:r>
            <a:r>
              <a:rPr lang="en-US" dirty="0"/>
              <a:t> </a:t>
            </a:r>
            <a:r>
              <a:rPr lang="en-US" dirty="0" err="1"/>
              <a:t>mytologi</a:t>
            </a:r>
            <a:r>
              <a:rPr lang="en-US" dirty="0"/>
              <a:t>: </a:t>
            </a:r>
            <a:r>
              <a:rPr lang="en-US" dirty="0" err="1"/>
              <a:t>Hefaistos</a:t>
            </a:r>
            <a:r>
              <a:rPr lang="en-US" dirty="0"/>
              <a:t> </a:t>
            </a:r>
            <a:r>
              <a:rPr lang="en-US" dirty="0" err="1"/>
              <a:t>skapade</a:t>
            </a:r>
            <a:r>
              <a:rPr lang="en-US" dirty="0"/>
              <a:t> </a:t>
            </a:r>
            <a:r>
              <a:rPr lang="en-US" dirty="0" err="1"/>
              <a:t>gyllene</a:t>
            </a:r>
            <a:r>
              <a:rPr lang="en-US" dirty="0"/>
              <a:t> </a:t>
            </a:r>
            <a:r>
              <a:rPr lang="en-US" dirty="0" err="1"/>
              <a:t>robotar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Medeltiden</a:t>
            </a:r>
            <a:r>
              <a:rPr lang="en-US" dirty="0"/>
              <a:t>: </a:t>
            </a:r>
            <a:r>
              <a:rPr lang="en-US" dirty="0" err="1"/>
              <a:t>Alkemi</a:t>
            </a:r>
            <a:r>
              <a:rPr lang="en-US" dirty="0"/>
              <a:t> </a:t>
            </a:r>
            <a:r>
              <a:rPr lang="en-US" dirty="0" err="1"/>
              <a:t>troddes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intelligens</a:t>
            </a:r>
            <a:r>
              <a:rPr lang="en-US" dirty="0"/>
              <a:t> till </a:t>
            </a:r>
            <a:r>
              <a:rPr lang="en-US" dirty="0" err="1"/>
              <a:t>materia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Skönlitteratur</a:t>
            </a:r>
            <a:r>
              <a:rPr lang="en-US" dirty="0"/>
              <a:t>: Frankenstein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1950-talet </a:t>
            </a:r>
            <a:r>
              <a:rPr lang="en-US" dirty="0" err="1"/>
              <a:t>började</a:t>
            </a:r>
            <a:r>
              <a:rPr lang="en-US" dirty="0"/>
              <a:t> </a:t>
            </a:r>
            <a:r>
              <a:rPr lang="en-US" dirty="0" err="1"/>
              <a:t>akademiker</a:t>
            </a:r>
            <a:r>
              <a:rPr lang="en-US" dirty="0"/>
              <a:t> ta </a:t>
            </a:r>
            <a:r>
              <a:rPr lang="en-US" dirty="0" err="1"/>
              <a:t>intresse</a:t>
            </a:r>
            <a:r>
              <a:rPr lang="en-US" dirty="0"/>
              <a:t>. Turing </a:t>
            </a:r>
            <a:r>
              <a:rPr lang="en-US" dirty="0" err="1"/>
              <a:t>publicerade</a:t>
            </a:r>
            <a:r>
              <a:rPr lang="en-US" dirty="0"/>
              <a:t> “Computing Machinery and Intelligence”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spekulerade</a:t>
            </a:r>
            <a:r>
              <a:rPr lang="en-US" dirty="0"/>
              <a:t> om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tänkande</a:t>
            </a:r>
            <a:r>
              <a:rPr lang="en-US" dirty="0"/>
              <a:t> </a:t>
            </a:r>
            <a:r>
              <a:rPr lang="en-US" dirty="0" err="1"/>
              <a:t>maskiner</a:t>
            </a:r>
            <a:r>
              <a:rPr lang="en-US" dirty="0"/>
              <a:t>.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beskrev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Turingtestet</a:t>
            </a:r>
            <a:r>
              <a:rPr lang="en-US" dirty="0"/>
              <a:t>. </a:t>
            </a:r>
            <a:r>
              <a:rPr lang="en-US" dirty="0" err="1"/>
              <a:t>Turingtestet</a:t>
            </a:r>
            <a:r>
              <a:rPr lang="en-US" dirty="0"/>
              <a:t> sager </a:t>
            </a:r>
            <a:r>
              <a:rPr lang="en-US" dirty="0" err="1"/>
              <a:t>att</a:t>
            </a:r>
            <a:r>
              <a:rPr lang="en-US" dirty="0"/>
              <a:t> om det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korrespondens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människa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går</a:t>
            </a:r>
            <a:r>
              <a:rPr lang="en-US" dirty="0"/>
              <a:t> at </a:t>
            </a:r>
            <a:r>
              <a:rPr lang="en-US" dirty="0" err="1"/>
              <a:t>tskilja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vilken</a:t>
            </a:r>
            <a:r>
              <a:rPr lang="en-US" dirty="0"/>
              <a:t> part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vilken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människa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maskinen</a:t>
            </a:r>
            <a:r>
              <a:rPr lang="en-US" dirty="0"/>
              <a:t> </a:t>
            </a:r>
            <a:r>
              <a:rPr lang="en-US" dirty="0" err="1"/>
              <a:t>anses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tänkande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intelligent. Dartmouth-</a:t>
            </a:r>
            <a:r>
              <a:rPr lang="en-US" dirty="0" err="1"/>
              <a:t>konferensen</a:t>
            </a:r>
            <a:r>
              <a:rPr lang="en-US" dirty="0"/>
              <a:t> </a:t>
            </a:r>
            <a:r>
              <a:rPr lang="en-US" dirty="0" err="1"/>
              <a:t>skedde</a:t>
            </a:r>
            <a:r>
              <a:rPr lang="en-US" dirty="0"/>
              <a:t> 1956, </a:t>
            </a:r>
            <a:r>
              <a:rPr lang="en-US" dirty="0" err="1"/>
              <a:t>denna</a:t>
            </a:r>
            <a:r>
              <a:rPr lang="en-US" dirty="0"/>
              <a:t> </a:t>
            </a:r>
            <a:r>
              <a:rPr lang="en-US" dirty="0" err="1"/>
              <a:t>konferens</a:t>
            </a:r>
            <a:r>
              <a:rPr lang="en-US" dirty="0"/>
              <a:t> </a:t>
            </a:r>
            <a:r>
              <a:rPr lang="en-US" dirty="0" err="1"/>
              <a:t>anses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födseln</a:t>
            </a:r>
            <a:r>
              <a:rPr lang="en-US" dirty="0"/>
              <a:t> till AI. </a:t>
            </a:r>
            <a:r>
              <a:rPr lang="en-US" dirty="0" err="1"/>
              <a:t>Optimismen</a:t>
            </a:r>
            <a:r>
              <a:rPr lang="en-US" dirty="0"/>
              <a:t> var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man </a:t>
            </a:r>
            <a:r>
              <a:rPr lang="en-US" dirty="0" err="1"/>
              <a:t>lovade</a:t>
            </a:r>
            <a:r>
              <a:rPr lang="en-US" dirty="0"/>
              <a:t> </a:t>
            </a:r>
            <a:r>
              <a:rPr lang="en-US" dirty="0" err="1"/>
              <a:t>mycket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 - 1958: “</a:t>
            </a:r>
            <a:r>
              <a:rPr lang="en-US" dirty="0" err="1"/>
              <a:t>Inom</a:t>
            </a:r>
            <a:r>
              <a:rPr lang="en-US" dirty="0"/>
              <a:t> 10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världsmästare</a:t>
            </a:r>
            <a:r>
              <a:rPr lang="en-US" dirty="0"/>
              <a:t> I </a:t>
            </a:r>
            <a:r>
              <a:rPr lang="en-US" dirty="0" err="1"/>
              <a:t>schack</a:t>
            </a:r>
            <a:r>
              <a:rPr lang="en-US" dirty="0"/>
              <a:t>”</a:t>
            </a:r>
          </a:p>
          <a:p>
            <a:pPr marL="0" indent="0">
              <a:buFontTx/>
              <a:buNone/>
            </a:pPr>
            <a:r>
              <a:rPr lang="en-US" dirty="0"/>
              <a:t> - 1965: “</a:t>
            </a:r>
            <a:r>
              <a:rPr lang="en-US" dirty="0" err="1"/>
              <a:t>Inom</a:t>
            </a:r>
            <a:r>
              <a:rPr lang="en-US" dirty="0"/>
              <a:t> 20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människa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”</a:t>
            </a:r>
          </a:p>
          <a:p>
            <a:pPr marL="0" indent="0">
              <a:buFontTx/>
              <a:buNone/>
            </a:pPr>
            <a:r>
              <a:rPr lang="en-US" dirty="0"/>
              <a:t> - 1967: “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generation </a:t>
            </a:r>
            <a:r>
              <a:rPr lang="en-US" dirty="0" err="1"/>
              <a:t>kommer</a:t>
            </a:r>
            <a:r>
              <a:rPr lang="en-US" dirty="0"/>
              <a:t> problem med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skapa</a:t>
            </a:r>
            <a:r>
              <a:rPr lang="en-US" dirty="0"/>
              <a:t> “</a:t>
            </a:r>
            <a:r>
              <a:rPr lang="en-US" dirty="0" err="1"/>
              <a:t>artificiell</a:t>
            </a:r>
            <a:r>
              <a:rPr lang="en-US" dirty="0"/>
              <a:t> </a:t>
            </a:r>
            <a:r>
              <a:rPr lang="en-US" dirty="0" err="1"/>
              <a:t>intelligens</a:t>
            </a:r>
            <a:r>
              <a:rPr lang="en-US" dirty="0"/>
              <a:t>” </a:t>
            </a:r>
            <a:r>
              <a:rPr lang="en-US" dirty="0" err="1"/>
              <a:t>vara</a:t>
            </a:r>
            <a:r>
              <a:rPr lang="en-US" dirty="0"/>
              <a:t> lost”</a:t>
            </a:r>
          </a:p>
          <a:p>
            <a:pPr marL="0" indent="0">
              <a:buFontTx/>
              <a:buNone/>
            </a:pPr>
            <a:r>
              <a:rPr lang="en-US" dirty="0"/>
              <a:t> - 1970: “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till </a:t>
            </a:r>
            <a:r>
              <a:rPr lang="en-US" dirty="0" err="1"/>
              <a:t>åtta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vi ha </a:t>
            </a:r>
            <a:r>
              <a:rPr lang="en-US" dirty="0" err="1"/>
              <a:t>en</a:t>
            </a:r>
            <a:r>
              <a:rPr lang="en-US" dirty="0"/>
              <a:t> machine med </a:t>
            </a:r>
            <a:r>
              <a:rPr lang="en-US" dirty="0" err="1"/>
              <a:t>samma</a:t>
            </a:r>
            <a:r>
              <a:rPr lang="en-US" dirty="0"/>
              <a:t> intellect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genomsnittlig</a:t>
            </a:r>
            <a:r>
              <a:rPr lang="en-US" dirty="0"/>
              <a:t> </a:t>
            </a:r>
            <a:r>
              <a:rPr lang="en-US" dirty="0" err="1"/>
              <a:t>människa</a:t>
            </a:r>
            <a:r>
              <a:rPr lang="en-US" dirty="0"/>
              <a:t>”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Inget</a:t>
            </a:r>
            <a:r>
              <a:rPr lang="en-US" dirty="0"/>
              <a:t> av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höll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pengarna</a:t>
            </a:r>
            <a:r>
              <a:rPr lang="en-US" dirty="0"/>
              <a:t> </a:t>
            </a:r>
            <a:r>
              <a:rPr lang="en-US" dirty="0" err="1"/>
              <a:t>försvann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man </a:t>
            </a:r>
            <a:r>
              <a:rPr lang="en-US" dirty="0" err="1"/>
              <a:t>gick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AI-</a:t>
            </a:r>
            <a:r>
              <a:rPr lang="en-US" dirty="0" err="1"/>
              <a:t>vinter</a:t>
            </a:r>
            <a:r>
              <a:rPr lang="en-US" dirty="0"/>
              <a:t>. </a:t>
            </a:r>
            <a:r>
              <a:rPr lang="en-US" dirty="0" err="1"/>
              <a:t>Datorerna</a:t>
            </a:r>
            <a:r>
              <a:rPr lang="en-US" dirty="0"/>
              <a:t> var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svaga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algoritmerna</a:t>
            </a:r>
            <a:r>
              <a:rPr lang="en-US" dirty="0"/>
              <a:t> var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tillräckligt</a:t>
            </a:r>
            <a:r>
              <a:rPr lang="en-US" dirty="0"/>
              <a:t> </a:t>
            </a:r>
            <a:r>
              <a:rPr lang="en-US" dirty="0" err="1"/>
              <a:t>sofistikerade</a:t>
            </a:r>
            <a:r>
              <a:rPr lang="en-US" dirty="0"/>
              <a:t>. </a:t>
            </a:r>
            <a:r>
              <a:rPr lang="en-US" dirty="0" err="1"/>
              <a:t>På</a:t>
            </a:r>
            <a:r>
              <a:rPr lang="en-US" dirty="0"/>
              <a:t> 80-talet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företagen</a:t>
            </a:r>
            <a:r>
              <a:rPr lang="en-US" dirty="0"/>
              <a:t> </a:t>
            </a:r>
            <a:r>
              <a:rPr lang="en-US" dirty="0" err="1"/>
              <a:t>intresserade</a:t>
            </a:r>
            <a:r>
              <a:rPr lang="en-US" dirty="0"/>
              <a:t> av AI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ämnet</a:t>
            </a:r>
            <a:r>
              <a:rPr lang="en-US" dirty="0"/>
              <a:t> </a:t>
            </a:r>
            <a:r>
              <a:rPr lang="en-US" dirty="0" err="1"/>
              <a:t>upplevde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renässans</a:t>
            </a:r>
            <a:r>
              <a:rPr lang="en-US" dirty="0"/>
              <a:t>! Men circa 10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</a:t>
            </a:r>
            <a:r>
              <a:rPr lang="en-US" dirty="0" err="1"/>
              <a:t>svalnade</a:t>
            </a:r>
            <a:r>
              <a:rPr lang="en-US" dirty="0"/>
              <a:t> </a:t>
            </a:r>
            <a:r>
              <a:rPr lang="en-US" dirty="0" err="1"/>
              <a:t>intresset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den </a:t>
            </a:r>
            <a:r>
              <a:rPr lang="en-US" dirty="0" err="1"/>
              <a:t>andra</a:t>
            </a:r>
            <a:r>
              <a:rPr lang="en-US" dirty="0"/>
              <a:t> AI-</a:t>
            </a:r>
            <a:r>
              <a:rPr lang="en-US" dirty="0" err="1"/>
              <a:t>vintern</a:t>
            </a:r>
            <a:r>
              <a:rPr lang="en-US" dirty="0"/>
              <a:t> </a:t>
            </a:r>
            <a:r>
              <a:rPr lang="en-US" dirty="0" err="1"/>
              <a:t>gjorde</a:t>
            </a:r>
            <a:r>
              <a:rPr lang="en-US" dirty="0"/>
              <a:t> sig </a:t>
            </a:r>
            <a:r>
              <a:rPr lang="en-US" dirty="0" err="1"/>
              <a:t>känd</a:t>
            </a:r>
            <a:r>
              <a:rPr lang="en-US" dirty="0"/>
              <a:t>. Vid </a:t>
            </a:r>
            <a:r>
              <a:rPr lang="en-US" dirty="0" err="1"/>
              <a:t>slutet</a:t>
            </a:r>
            <a:r>
              <a:rPr lang="en-US" dirty="0"/>
              <a:t> av 90-talet </a:t>
            </a:r>
            <a:r>
              <a:rPr lang="en-US" dirty="0" err="1"/>
              <a:t>började</a:t>
            </a:r>
            <a:r>
              <a:rPr lang="en-US" dirty="0"/>
              <a:t> AI </a:t>
            </a:r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någon</a:t>
            </a:r>
            <a:r>
              <a:rPr lang="en-US" dirty="0"/>
              <a:t> slags potential, </a:t>
            </a:r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exempelvis</a:t>
            </a:r>
            <a:r>
              <a:rPr lang="en-US" dirty="0"/>
              <a:t> Deep Blue slog Gary Kasparov I </a:t>
            </a:r>
            <a:r>
              <a:rPr lang="en-US" dirty="0" err="1"/>
              <a:t>schack</a:t>
            </a:r>
            <a:r>
              <a:rPr lang="en-US" dirty="0"/>
              <a:t> 1997. </a:t>
            </a:r>
            <a:r>
              <a:rPr lang="en-US" dirty="0" err="1"/>
              <a:t>Fler</a:t>
            </a:r>
            <a:r>
              <a:rPr lang="en-US" dirty="0"/>
              <a:t> problem </a:t>
            </a:r>
            <a:r>
              <a:rPr lang="en-US" dirty="0" err="1"/>
              <a:t>fick</a:t>
            </a:r>
            <a:r>
              <a:rPr lang="en-US" dirty="0"/>
              <a:t> bra </a:t>
            </a:r>
            <a:r>
              <a:rPr lang="en-US" dirty="0" err="1"/>
              <a:t>lösningar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datorer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kraftfulla</a:t>
            </a:r>
            <a:r>
              <a:rPr lang="en-US" dirty="0"/>
              <a:t>. </a:t>
            </a:r>
            <a:r>
              <a:rPr lang="en-US" dirty="0" err="1"/>
              <a:t>Idag</a:t>
            </a:r>
            <a:r>
              <a:rPr lang="en-US" dirty="0"/>
              <a:t> har vi deep learning </a:t>
            </a:r>
            <a:r>
              <a:rPr lang="en-US" dirty="0" err="1"/>
              <a:t>där</a:t>
            </a:r>
            <a:r>
              <a:rPr lang="en-US" dirty="0"/>
              <a:t> Googles </a:t>
            </a:r>
            <a:r>
              <a:rPr lang="en-US" dirty="0" err="1"/>
              <a:t>Deepmind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av de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välkända</a:t>
            </a:r>
            <a:r>
              <a:rPr lang="en-US" dirty="0"/>
              <a:t> </a:t>
            </a:r>
            <a:r>
              <a:rPr lang="en-US" dirty="0" err="1"/>
              <a:t>spelarna</a:t>
            </a:r>
            <a:r>
              <a:rPr lang="en-US" dirty="0"/>
              <a:t>, med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Alpha-system.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Öppningsbok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känt</a:t>
            </a:r>
            <a:r>
              <a:rPr lang="en-US" dirty="0"/>
              <a:t> </a:t>
            </a:r>
            <a:r>
              <a:rPr lang="en-US" dirty="0" err="1"/>
              <a:t>begrepp</a:t>
            </a:r>
            <a:r>
              <a:rPr lang="en-US" dirty="0"/>
              <a:t> I </a:t>
            </a:r>
            <a:r>
              <a:rPr lang="en-US" dirty="0" err="1"/>
              <a:t>schackvärlden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öppningsdrag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 </a:t>
            </a:r>
            <a:r>
              <a:rPr lang="en-US" dirty="0" err="1"/>
              <a:t>optimala</a:t>
            </a:r>
            <a:r>
              <a:rPr lang="en-US" dirty="0"/>
              <a:t> </a:t>
            </a:r>
            <a:r>
              <a:rPr lang="en-US" dirty="0" err="1"/>
              <a:t>svaren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dessa</a:t>
            </a:r>
          </a:p>
          <a:p>
            <a:r>
              <a:rPr lang="en-US" dirty="0"/>
              <a:t> - Har </a:t>
            </a:r>
            <a:r>
              <a:rPr lang="en-US" dirty="0" err="1"/>
              <a:t>byggts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år</a:t>
            </a:r>
            <a:r>
              <a:rPr lang="en-US" dirty="0"/>
              <a:t> av </a:t>
            </a:r>
            <a:r>
              <a:rPr lang="en-US" dirty="0" err="1"/>
              <a:t>spelets</a:t>
            </a:r>
            <a:r>
              <a:rPr lang="en-US" dirty="0"/>
              <a:t> </a:t>
            </a:r>
            <a:r>
              <a:rPr lang="en-US" dirty="0" err="1"/>
              <a:t>mästare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Hjälper</a:t>
            </a:r>
            <a:r>
              <a:rPr lang="en-US" dirty="0"/>
              <a:t> </a:t>
            </a:r>
            <a:r>
              <a:rPr lang="en-US" dirty="0" err="1"/>
              <a:t>AI:n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ta bra </a:t>
            </a:r>
            <a:r>
              <a:rPr lang="en-US" dirty="0" err="1"/>
              <a:t>beslut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midgame</a:t>
            </a:r>
          </a:p>
          <a:p>
            <a:endParaRPr lang="en-US" dirty="0"/>
          </a:p>
          <a:p>
            <a:r>
              <a:rPr lang="en-US" dirty="0"/>
              <a:t>Endgame </a:t>
            </a:r>
            <a:r>
              <a:rPr lang="en-US" dirty="0" err="1"/>
              <a:t>tablebases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databaser</a:t>
            </a:r>
            <a:r>
              <a:rPr lang="en-US" dirty="0"/>
              <a:t> </a:t>
            </a:r>
            <a:r>
              <a:rPr lang="en-US" dirty="0" err="1"/>
              <a:t>bestående</a:t>
            </a:r>
            <a:r>
              <a:rPr lang="en-US" dirty="0"/>
              <a:t> av de </a:t>
            </a:r>
            <a:r>
              <a:rPr lang="en-US" dirty="0" err="1"/>
              <a:t>optimala</a:t>
            </a:r>
            <a:r>
              <a:rPr lang="en-US" dirty="0"/>
              <a:t> </a:t>
            </a:r>
            <a:r>
              <a:rPr lang="en-US" dirty="0" err="1"/>
              <a:t>slutdragen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SchackAI</a:t>
            </a:r>
            <a:r>
              <a:rPr lang="en-US" dirty="0"/>
              <a:t> var </a:t>
            </a:r>
            <a:r>
              <a:rPr lang="en-US" dirty="0" err="1"/>
              <a:t>otroligt</a:t>
            </a:r>
            <a:r>
              <a:rPr lang="en-US" dirty="0"/>
              <a:t> </a:t>
            </a:r>
            <a:r>
              <a:rPr lang="en-US" dirty="0" err="1"/>
              <a:t>dålig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slutspel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början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man </a:t>
            </a:r>
            <a:r>
              <a:rPr lang="en-US" dirty="0" err="1"/>
              <a:t>behövde</a:t>
            </a:r>
            <a:r>
              <a:rPr lang="en-US" dirty="0"/>
              <a:t> </a:t>
            </a:r>
            <a:r>
              <a:rPr lang="en-US" dirty="0" err="1"/>
              <a:t>söka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manga drag </a:t>
            </a:r>
            <a:r>
              <a:rPr lang="en-US" dirty="0" err="1"/>
              <a:t>framåt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ta bra </a:t>
            </a:r>
            <a:r>
              <a:rPr lang="en-US" dirty="0" err="1"/>
              <a:t>beslut</a:t>
            </a:r>
            <a:endParaRPr lang="en-US" dirty="0"/>
          </a:p>
          <a:p>
            <a:r>
              <a:rPr lang="en-US" dirty="0"/>
              <a:t> - Endgame </a:t>
            </a:r>
            <a:r>
              <a:rPr lang="en-US" dirty="0" err="1"/>
              <a:t>tablebases</a:t>
            </a:r>
            <a:r>
              <a:rPr lang="en-US" dirty="0"/>
              <a:t> </a:t>
            </a:r>
            <a:r>
              <a:rPr lang="en-US" dirty="0" err="1"/>
              <a:t>skapades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analysera</a:t>
            </a:r>
            <a:r>
              <a:rPr lang="en-US" dirty="0"/>
              <a:t> </a:t>
            </a:r>
            <a:r>
              <a:rPr lang="en-US" dirty="0" err="1"/>
              <a:t>vinnande</a:t>
            </a:r>
            <a:r>
              <a:rPr lang="en-US" dirty="0"/>
              <a:t> positioner </a:t>
            </a:r>
            <a:r>
              <a:rPr lang="en-US" dirty="0" err="1"/>
              <a:t>baklänges</a:t>
            </a:r>
            <a:r>
              <a:rPr lang="en-US" dirty="0"/>
              <a:t>.</a:t>
            </a:r>
          </a:p>
          <a:p>
            <a:r>
              <a:rPr lang="en-US" dirty="0"/>
              <a:t> -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vinnand</a:t>
            </a:r>
            <a:r>
              <a:rPr lang="en-US" dirty="0"/>
              <a:t> position </a:t>
            </a:r>
            <a:r>
              <a:rPr lang="en-US" dirty="0" err="1"/>
              <a:t>skapade</a:t>
            </a:r>
            <a:r>
              <a:rPr lang="en-US" dirty="0"/>
              <a:t> man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möjliga</a:t>
            </a:r>
            <a:r>
              <a:rPr lang="en-US" dirty="0"/>
              <a:t> drag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ledde</a:t>
            </a:r>
            <a:r>
              <a:rPr lang="en-US" dirty="0"/>
              <a:t> till den,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drag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ledde</a:t>
            </a:r>
            <a:r>
              <a:rPr lang="en-US" dirty="0"/>
              <a:t> till det </a:t>
            </a:r>
            <a:r>
              <a:rPr lang="en-US" dirty="0" err="1"/>
              <a:t>föregående</a:t>
            </a:r>
            <a:r>
              <a:rPr lang="en-US" dirty="0"/>
              <a:t> etc.</a:t>
            </a:r>
          </a:p>
          <a:p>
            <a:r>
              <a:rPr lang="en-US" dirty="0"/>
              <a:t> - 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databaser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slutspel</a:t>
            </a:r>
            <a:r>
              <a:rPr lang="en-US" dirty="0"/>
              <a:t> med </a:t>
            </a:r>
            <a:r>
              <a:rPr lang="en-US" dirty="0" err="1"/>
              <a:t>upp</a:t>
            </a:r>
            <a:r>
              <a:rPr lang="en-US" dirty="0"/>
              <a:t> till 7 </a:t>
            </a:r>
            <a:r>
              <a:rPr lang="en-US" dirty="0" err="1"/>
              <a:t>pjäser</a:t>
            </a:r>
            <a:r>
              <a:rPr lang="en-US" dirty="0"/>
              <a:t>, ligger </a:t>
            </a:r>
            <a:r>
              <a:rPr lang="en-US" dirty="0" err="1"/>
              <a:t>storleksmässigt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cirka</a:t>
            </a:r>
            <a:r>
              <a:rPr lang="en-US" dirty="0"/>
              <a:t> 140 TB.</a:t>
            </a:r>
          </a:p>
          <a:p>
            <a:r>
              <a:rPr lang="en-US" dirty="0"/>
              <a:t> - </a:t>
            </a:r>
            <a:r>
              <a:rPr lang="en-US" dirty="0" err="1"/>
              <a:t>Databas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slutspel</a:t>
            </a:r>
            <a:r>
              <a:rPr lang="en-US" dirty="0"/>
              <a:t> med 8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, men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storleksmässigt</a:t>
            </a:r>
            <a:r>
              <a:rPr lang="en-US" dirty="0"/>
              <a:t> </a:t>
            </a:r>
            <a:r>
              <a:rPr lang="en-US" dirty="0" err="1"/>
              <a:t>ligga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1 PB. </a:t>
            </a:r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cirka</a:t>
            </a:r>
            <a:r>
              <a:rPr lang="en-US" dirty="0"/>
              <a:t> 38 </a:t>
            </a:r>
            <a:r>
              <a:rPr lang="en-US" dirty="0" err="1"/>
              <a:t>biljarder</a:t>
            </a:r>
            <a:r>
              <a:rPr lang="en-US" dirty="0"/>
              <a:t> positioner (10^15)</a:t>
            </a:r>
          </a:p>
          <a:p>
            <a:endParaRPr lang="en-US" dirty="0"/>
          </a:p>
          <a:p>
            <a:r>
              <a:rPr lang="en-US" dirty="0" err="1"/>
              <a:t>Vissa</a:t>
            </a:r>
            <a:r>
              <a:rPr lang="en-US" dirty="0"/>
              <a:t> </a:t>
            </a:r>
            <a:r>
              <a:rPr lang="en-US" dirty="0" err="1"/>
              <a:t>tävlingar</a:t>
            </a:r>
            <a:r>
              <a:rPr lang="en-US" dirty="0"/>
              <a:t> </a:t>
            </a:r>
            <a:r>
              <a:rPr lang="en-US" dirty="0" err="1"/>
              <a:t>tillåter</a:t>
            </a:r>
            <a:r>
              <a:rPr lang="en-US" dirty="0"/>
              <a:t> pondering:</a:t>
            </a:r>
          </a:p>
          <a:p>
            <a:r>
              <a:rPr lang="en-US" dirty="0"/>
              <a:t> - </a:t>
            </a:r>
            <a:r>
              <a:rPr lang="en-US" dirty="0" err="1"/>
              <a:t>AI:n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söka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under </a:t>
            </a:r>
            <a:r>
              <a:rPr lang="en-US" dirty="0" err="1"/>
              <a:t>motståndarens</a:t>
            </a:r>
            <a:r>
              <a:rPr lang="en-US" dirty="0"/>
              <a:t> tur. Ger </a:t>
            </a:r>
            <a:r>
              <a:rPr lang="en-US" dirty="0" err="1"/>
              <a:t>djupare</a:t>
            </a:r>
            <a:r>
              <a:rPr lang="en-US" dirty="0"/>
              <a:t> </a:t>
            </a:r>
            <a:r>
              <a:rPr lang="en-US" dirty="0" err="1"/>
              <a:t>sökningar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bttre</a:t>
            </a:r>
            <a:r>
              <a:rPr lang="en-US" dirty="0"/>
              <a:t> </a:t>
            </a:r>
            <a:r>
              <a:rPr lang="en-US" dirty="0" err="1"/>
              <a:t>beslut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Utvärderingfunktion</a:t>
            </a:r>
            <a:r>
              <a:rPr lang="en-US" dirty="0"/>
              <a:t> </a:t>
            </a:r>
            <a:r>
              <a:rPr lang="en-US" dirty="0" err="1"/>
              <a:t>spelar</a:t>
            </a:r>
            <a:r>
              <a:rPr lang="en-US" dirty="0"/>
              <a:t> roll:</a:t>
            </a:r>
          </a:p>
          <a:p>
            <a:r>
              <a:rPr lang="en-US" dirty="0"/>
              <a:t> -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 </a:t>
            </a:r>
            <a:r>
              <a:rPr lang="en-US" dirty="0" err="1"/>
              <a:t>utvärderas</a:t>
            </a:r>
            <a:r>
              <a:rPr lang="en-US" dirty="0"/>
              <a:t>. Ser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program,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påverka</a:t>
            </a:r>
            <a:r>
              <a:rPr lang="en-US" dirty="0"/>
              <a:t> </a:t>
            </a:r>
            <a:r>
              <a:rPr lang="en-US" dirty="0" err="1"/>
              <a:t>prestanda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bräden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ska </a:t>
            </a:r>
            <a:r>
              <a:rPr lang="en-US" dirty="0" err="1"/>
              <a:t>utvärderas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modellera</a:t>
            </a:r>
            <a:r>
              <a:rPr lang="en-US" dirty="0"/>
              <a:t> </a:t>
            </a:r>
            <a:r>
              <a:rPr lang="en-US" dirty="0" err="1"/>
              <a:t>spelbrädet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viktigt</a:t>
            </a:r>
            <a:r>
              <a:rPr lang="en-US" dirty="0"/>
              <a:t>. Bitboards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dataformat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bit </a:t>
            </a:r>
            <a:r>
              <a:rPr lang="en-US" dirty="0" err="1"/>
              <a:t>motsvarar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spelpjäs</a:t>
            </a:r>
            <a:r>
              <a:rPr lang="en-US" dirty="0"/>
              <a:t>.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låter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bitoperationer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spelposition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bestämma</a:t>
            </a:r>
            <a:r>
              <a:rPr lang="en-US" dirty="0"/>
              <a:t> drag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, </a:t>
            </a:r>
            <a:r>
              <a:rPr lang="en-US" dirty="0" err="1"/>
              <a:t>vilket</a:t>
            </a:r>
            <a:r>
              <a:rPr lang="en-US" dirty="0"/>
              <a:t> ska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lösningar</a:t>
            </a:r>
            <a:r>
              <a:rPr lang="en-US" dirty="0"/>
              <a:t>.</a:t>
            </a:r>
          </a:p>
          <a:p>
            <a:r>
              <a:rPr lang="en-US" dirty="0" err="1"/>
              <a:t>Brädmodellering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viktigt</a:t>
            </a:r>
            <a:r>
              <a:rPr lang="en-US" dirty="0"/>
              <a:t> det med:</a:t>
            </a:r>
          </a:p>
          <a:p>
            <a:r>
              <a:rPr lang="en-US" dirty="0"/>
              <a:t> - Bitboards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modernare</a:t>
            </a:r>
            <a:r>
              <a:rPr lang="en-US" dirty="0"/>
              <a:t> </a:t>
            </a:r>
            <a:r>
              <a:rPr lang="en-US" dirty="0" err="1"/>
              <a:t>formatet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En</a:t>
            </a:r>
            <a:r>
              <a:rPr lang="en-US" dirty="0"/>
              <a:t> bit </a:t>
            </a:r>
            <a:r>
              <a:rPr lang="en-US" dirty="0" err="1"/>
              <a:t>motsvarar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spelpjäs</a:t>
            </a:r>
            <a:r>
              <a:rPr lang="en-US" dirty="0"/>
              <a:t>.</a:t>
            </a:r>
          </a:p>
          <a:p>
            <a:r>
              <a:rPr lang="en-US" dirty="0"/>
              <a:t> - Kan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bitoperationer</a:t>
            </a:r>
            <a:r>
              <a:rPr lang="en-US" dirty="0"/>
              <a:t>/masks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manipulera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bestämma</a:t>
            </a:r>
            <a:r>
              <a:rPr lang="en-US" dirty="0"/>
              <a:t> drag</a:t>
            </a:r>
          </a:p>
          <a:p>
            <a:r>
              <a:rPr lang="en-US" dirty="0"/>
              <a:t> - Ska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väldigt</a:t>
            </a:r>
            <a:r>
              <a:rPr lang="en-US" dirty="0"/>
              <a:t> </a:t>
            </a:r>
            <a:r>
              <a:rPr lang="en-US" dirty="0" err="1"/>
              <a:t>effektivt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tillsammans</a:t>
            </a:r>
            <a:r>
              <a:rPr lang="en-US" dirty="0"/>
              <a:t> med </a:t>
            </a:r>
            <a:r>
              <a:rPr lang="en-US" dirty="0" err="1"/>
              <a:t>annat</a:t>
            </a:r>
            <a:r>
              <a:rPr lang="en-US" dirty="0"/>
              <a:t> jag </a:t>
            </a:r>
            <a:r>
              <a:rPr lang="en-US" dirty="0" err="1"/>
              <a:t>missat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nämna</a:t>
            </a:r>
            <a:r>
              <a:rPr lang="en-US" dirty="0"/>
              <a:t> ger dig </a:t>
            </a:r>
            <a:r>
              <a:rPr lang="en-US" dirty="0" err="1"/>
              <a:t>en</a:t>
            </a:r>
            <a:r>
              <a:rPr lang="en-US" dirty="0"/>
              <a:t> stark </a:t>
            </a:r>
            <a:r>
              <a:rPr lang="en-US" dirty="0" err="1"/>
              <a:t>schackdator</a:t>
            </a:r>
            <a:r>
              <a:rPr lang="en-US" dirty="0"/>
              <a:t>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ha </a:t>
            </a:r>
            <a:r>
              <a:rPr lang="en-US" dirty="0" err="1"/>
              <a:t>sagt</a:t>
            </a:r>
            <a:r>
              <a:rPr lang="en-US" dirty="0"/>
              <a:t> med </a:t>
            </a:r>
            <a:r>
              <a:rPr lang="en-US" dirty="0" err="1"/>
              <a:t>detta</a:t>
            </a:r>
            <a:r>
              <a:rPr lang="en-US" dirty="0"/>
              <a:t>? </a:t>
            </a:r>
            <a:r>
              <a:rPr lang="en-US" dirty="0" err="1"/>
              <a:t>Även</a:t>
            </a:r>
            <a:r>
              <a:rPr lang="en-US" dirty="0"/>
              <a:t> om </a:t>
            </a:r>
            <a:r>
              <a:rPr lang="en-US" dirty="0" err="1"/>
              <a:t>om</a:t>
            </a:r>
            <a:r>
              <a:rPr lang="en-US" dirty="0"/>
              <a:t> Machine Learning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krångligt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betyder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lätt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med </a:t>
            </a:r>
            <a:r>
              <a:rPr lang="en-US" dirty="0" err="1"/>
              <a:t>nåt</a:t>
            </a:r>
            <a:r>
              <a:rPr lang="en-US" dirty="0"/>
              <a:t> </a:t>
            </a:r>
            <a:r>
              <a:rPr lang="en-US" dirty="0" err="1"/>
              <a:t>annat</a:t>
            </a:r>
            <a:r>
              <a:rPr lang="en-US" dirty="0"/>
              <a:t> </a:t>
            </a:r>
            <a:r>
              <a:rPr lang="en-US" dirty="0" err="1"/>
              <a:t>heller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8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Hjärnan</a:t>
            </a:r>
            <a:r>
              <a:rPr lang="en-US" dirty="0"/>
              <a:t> I det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kodsnutten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ser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. Det </a:t>
            </a:r>
            <a:r>
              <a:rPr lang="en-US" dirty="0" err="1"/>
              <a:t>är</a:t>
            </a:r>
            <a:r>
              <a:rPr lang="en-US" dirty="0"/>
              <a:t> min </a:t>
            </a:r>
            <a:r>
              <a:rPr lang="en-US" dirty="0" err="1"/>
              <a:t>egna</a:t>
            </a:r>
            <a:r>
              <a:rPr lang="en-US" dirty="0"/>
              <a:t> variant av Dijkstra,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givet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startnod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målnod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dom.</a:t>
            </a:r>
          </a:p>
          <a:p>
            <a:endParaRPr lang="en-US" dirty="0"/>
          </a:p>
          <a:p>
            <a:r>
              <a:rPr lang="en-US" dirty="0" err="1"/>
              <a:t>Hjärnan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det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kodsnutten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:</a:t>
            </a:r>
          </a:p>
          <a:p>
            <a:r>
              <a:rPr lang="en-US" dirty="0"/>
              <a:t> - Min variant av Dijkstra</a:t>
            </a:r>
          </a:p>
          <a:p>
            <a:r>
              <a:rPr lang="en-US" dirty="0"/>
              <a:t> - </a:t>
            </a:r>
            <a:r>
              <a:rPr lang="en-US" dirty="0" err="1"/>
              <a:t>Givet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startnod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målnod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den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Grafen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“</a:t>
            </a:r>
            <a:r>
              <a:rPr lang="en-US" dirty="0" err="1"/>
              <a:t>självgenererande</a:t>
            </a:r>
            <a:r>
              <a:rPr lang="en-US" dirty="0"/>
              <a:t>”:</a:t>
            </a:r>
          </a:p>
          <a:p>
            <a:r>
              <a:rPr lang="en-US" dirty="0"/>
              <a:t> -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inget</a:t>
            </a:r>
            <a:r>
              <a:rPr lang="en-US" dirty="0"/>
              <a:t> </a:t>
            </a:r>
            <a:r>
              <a:rPr lang="en-US" dirty="0" err="1"/>
              <a:t>begrepp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I det </a:t>
            </a:r>
            <a:r>
              <a:rPr lang="en-US" dirty="0" err="1"/>
              <a:t>tillfället</a:t>
            </a:r>
            <a:r>
              <a:rPr lang="en-US" dirty="0"/>
              <a:t> du </a:t>
            </a:r>
            <a:r>
              <a:rPr lang="en-US" dirty="0" err="1"/>
              <a:t>hämtar</a:t>
            </a:r>
            <a:r>
              <a:rPr lang="en-US" dirty="0"/>
              <a:t> </a:t>
            </a:r>
            <a:r>
              <a:rPr lang="en-US" dirty="0" err="1"/>
              <a:t>kanterna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nod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generaras</a:t>
            </a:r>
            <a:r>
              <a:rPr lang="en-US" dirty="0"/>
              <a:t>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 - Hela </a:t>
            </a:r>
            <a:r>
              <a:rPr lang="en-US" dirty="0" err="1"/>
              <a:t>grafen</a:t>
            </a:r>
            <a:r>
              <a:rPr lang="en-US" dirty="0"/>
              <a:t> </a:t>
            </a:r>
            <a:r>
              <a:rPr lang="en-US" dirty="0" err="1"/>
              <a:t>existerar</a:t>
            </a:r>
            <a:r>
              <a:rPr lang="en-US" dirty="0"/>
              <a:t> </a:t>
            </a:r>
            <a:r>
              <a:rPr lang="en-US" dirty="0" err="1"/>
              <a:t>alltså</a:t>
            </a:r>
            <a:r>
              <a:rPr lang="en-US" dirty="0"/>
              <a:t> </a:t>
            </a:r>
            <a:r>
              <a:rPr lang="en-US" dirty="0" err="1"/>
              <a:t>aldrig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</a:t>
            </a:r>
            <a:r>
              <a:rPr lang="en-US" dirty="0" err="1"/>
              <a:t>lösning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grafen</a:t>
            </a:r>
            <a:r>
              <a:rPr lang="en-US" dirty="0"/>
              <a:t> direct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söka</a:t>
            </a:r>
            <a:r>
              <a:rPr lang="en-US" dirty="0"/>
              <a:t> I </a:t>
            </a:r>
            <a:r>
              <a:rPr lang="en-US" dirty="0" err="1"/>
              <a:t>denna</a:t>
            </a:r>
            <a:r>
              <a:rPr lang="en-US" dirty="0"/>
              <a:t>:</a:t>
            </a:r>
          </a:p>
          <a:p>
            <a:r>
              <a:rPr lang="en-US" dirty="0"/>
              <a:t> - Hade </a:t>
            </a:r>
            <a:r>
              <a:rPr lang="en-US" dirty="0" err="1"/>
              <a:t>antagligen</a:t>
            </a:r>
            <a:r>
              <a:rPr lang="en-US" dirty="0"/>
              <a:t> </a:t>
            </a:r>
            <a:r>
              <a:rPr lang="en-US" dirty="0" err="1"/>
              <a:t>funkat</a:t>
            </a:r>
            <a:r>
              <a:rPr lang="en-US" dirty="0"/>
              <a:t> I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fallet</a:t>
            </a:r>
            <a:endParaRPr lang="en-US" dirty="0"/>
          </a:p>
          <a:p>
            <a:r>
              <a:rPr lang="en-US" dirty="0"/>
              <a:t> -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större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hade problem </a:t>
            </a:r>
            <a:r>
              <a:rPr lang="en-US" dirty="0" err="1"/>
              <a:t>kunnat</a:t>
            </a:r>
            <a:r>
              <a:rPr lang="en-US" dirty="0"/>
              <a:t> </a:t>
            </a:r>
            <a:r>
              <a:rPr lang="en-US" dirty="0" err="1"/>
              <a:t>uppstå</a:t>
            </a:r>
            <a:r>
              <a:rPr lang="en-US" dirty="0"/>
              <a:t>, </a:t>
            </a:r>
            <a:r>
              <a:rPr lang="en-US" dirty="0" err="1"/>
              <a:t>åtminstone</a:t>
            </a:r>
            <a:r>
              <a:rPr lang="en-US" dirty="0"/>
              <a:t> med </a:t>
            </a:r>
            <a:r>
              <a:rPr lang="en-US" dirty="0" err="1"/>
              <a:t>denna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0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Störst</a:t>
            </a:r>
            <a:r>
              <a:rPr lang="en-US" dirty="0"/>
              <a:t> problem med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representera</a:t>
            </a:r>
            <a:r>
              <a:rPr lang="en-US" dirty="0"/>
              <a:t> </a:t>
            </a:r>
            <a:r>
              <a:rPr lang="en-US" dirty="0" err="1"/>
              <a:t>världen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Först</a:t>
            </a:r>
            <a:r>
              <a:rPr lang="en-US" dirty="0"/>
              <a:t> var </a:t>
            </a:r>
            <a:r>
              <a:rPr lang="en-US" dirty="0" err="1"/>
              <a:t>rummen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Koppling</a:t>
            </a:r>
            <a:r>
              <a:rPr lang="en-US" dirty="0"/>
              <a:t> till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angränsande</a:t>
            </a:r>
            <a:r>
              <a:rPr lang="en-US" dirty="0"/>
              <a:t> rum var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,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referens</a:t>
            </a:r>
            <a:r>
              <a:rPr lang="en-US" dirty="0"/>
              <a:t> till </a:t>
            </a:r>
            <a:r>
              <a:rPr lang="en-US" dirty="0" err="1"/>
              <a:t>rummet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det </a:t>
            </a:r>
            <a:r>
              <a:rPr lang="en-US" dirty="0" err="1"/>
              <a:t>kopplade</a:t>
            </a:r>
            <a:r>
              <a:rPr lang="en-US" dirty="0"/>
              <a:t> till</a:t>
            </a:r>
          </a:p>
          <a:p>
            <a:r>
              <a:rPr lang="en-US" dirty="0"/>
              <a:t> - </a:t>
            </a:r>
            <a:r>
              <a:rPr lang="en-US" dirty="0" err="1"/>
              <a:t>Uppstod</a:t>
            </a:r>
            <a:r>
              <a:rPr lang="en-US" dirty="0"/>
              <a:t> problem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världar</a:t>
            </a:r>
            <a:r>
              <a:rPr lang="en-US" dirty="0"/>
              <a:t> </a:t>
            </a:r>
            <a:r>
              <a:rPr lang="en-US" dirty="0" err="1"/>
              <a:t>genererades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referenserna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uppdaterades</a:t>
            </a:r>
            <a:r>
              <a:rPr lang="en-US" dirty="0"/>
              <a:t>.</a:t>
            </a:r>
          </a:p>
          <a:p>
            <a:r>
              <a:rPr lang="en-US" dirty="0"/>
              <a:t> - </a:t>
            </a:r>
            <a:r>
              <a:rPr lang="en-US" dirty="0" err="1"/>
              <a:t>Muteringar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värld</a:t>
            </a:r>
            <a:r>
              <a:rPr lang="en-US" dirty="0"/>
              <a:t> </a:t>
            </a:r>
            <a:r>
              <a:rPr lang="en-US" dirty="0" err="1"/>
              <a:t>muterade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</a:t>
            </a:r>
            <a:r>
              <a:rPr lang="en-US" dirty="0" err="1"/>
              <a:t>värld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Exempelvis</a:t>
            </a:r>
            <a:r>
              <a:rPr lang="en-US" dirty="0"/>
              <a:t> </a:t>
            </a:r>
            <a:r>
              <a:rPr lang="en-US" dirty="0" err="1"/>
              <a:t>placerade</a:t>
            </a:r>
            <a:r>
              <a:rPr lang="en-US" dirty="0"/>
              <a:t> </a:t>
            </a:r>
            <a:r>
              <a:rPr lang="en-US" dirty="0" err="1"/>
              <a:t>roboten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den </a:t>
            </a:r>
            <a:r>
              <a:rPr lang="en-US" dirty="0" err="1"/>
              <a:t>höll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släppa</a:t>
            </a:r>
            <a:r>
              <a:rPr lang="en-US" dirty="0"/>
              <a:t> det,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duplicerades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världen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Hittade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bugg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Roboten</a:t>
            </a:r>
            <a:r>
              <a:rPr lang="en-US" dirty="0"/>
              <a:t> tog </a:t>
            </a:r>
            <a:r>
              <a:rPr lang="en-US" dirty="0" err="1"/>
              <a:t>suboptimala</a:t>
            </a:r>
            <a:r>
              <a:rPr lang="en-US" dirty="0"/>
              <a:t> </a:t>
            </a:r>
            <a:r>
              <a:rPr lang="en-US" dirty="0" err="1"/>
              <a:t>vägar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jämförelsen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om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mål</a:t>
            </a:r>
            <a:r>
              <a:rPr lang="en-US" dirty="0"/>
              <a:t> var </a:t>
            </a:r>
            <a:r>
              <a:rPr lang="en-US" dirty="0" err="1"/>
              <a:t>uppnått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värld</a:t>
            </a:r>
            <a:r>
              <a:rPr lang="en-US" dirty="0"/>
              <a:t> var </a:t>
            </a:r>
            <a:r>
              <a:rPr lang="en-US" dirty="0" err="1"/>
              <a:t>identisk</a:t>
            </a:r>
            <a:r>
              <a:rPr lang="en-US" dirty="0"/>
              <a:t> var </a:t>
            </a:r>
            <a:r>
              <a:rPr lang="en-US" dirty="0" err="1"/>
              <a:t>samma</a:t>
            </a:r>
            <a:r>
              <a:rPr lang="en-US" dirty="0"/>
              <a:t>, </a:t>
            </a:r>
            <a:r>
              <a:rPr lang="en-US" dirty="0" err="1"/>
              <a:t>något</a:t>
            </a:r>
            <a:r>
              <a:rPr lang="en-US" dirty="0"/>
              <a:t> de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Målet</a:t>
            </a:r>
            <a:r>
              <a:rPr lang="en-US" dirty="0"/>
              <a:t> </a:t>
            </a:r>
            <a:r>
              <a:rPr lang="en-US" dirty="0" err="1"/>
              <a:t>bryr</a:t>
            </a:r>
            <a:r>
              <a:rPr lang="en-US" dirty="0"/>
              <a:t> sig bara om det </a:t>
            </a:r>
            <a:r>
              <a:rPr lang="en-US" dirty="0" err="1"/>
              <a:t>rummet</a:t>
            </a:r>
            <a:r>
              <a:rPr lang="en-US" dirty="0"/>
              <a:t> </a:t>
            </a:r>
            <a:r>
              <a:rPr lang="en-US" dirty="0" err="1"/>
              <a:t>roboten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just nu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den </a:t>
            </a:r>
            <a:r>
              <a:rPr lang="en-US" dirty="0" err="1"/>
              <a:t>håller</a:t>
            </a:r>
            <a:r>
              <a:rPr lang="en-US" dirty="0"/>
              <a:t> I</a:t>
            </a:r>
          </a:p>
          <a:p>
            <a:r>
              <a:rPr lang="en-US" dirty="0"/>
              <a:t> - </a:t>
            </a:r>
            <a:r>
              <a:rPr lang="en-US" dirty="0" err="1"/>
              <a:t>Världen</a:t>
            </a:r>
            <a:r>
              <a:rPr lang="en-US" dirty="0"/>
              <a:t> </a:t>
            </a:r>
            <a:r>
              <a:rPr lang="en-US" dirty="0" err="1"/>
              <a:t>bryr</a:t>
            </a:r>
            <a:r>
              <a:rPr lang="en-US" dirty="0"/>
              <a:t> sig om </a:t>
            </a:r>
            <a:r>
              <a:rPr lang="en-US" dirty="0" err="1"/>
              <a:t>alla</a:t>
            </a:r>
            <a:r>
              <a:rPr lang="en-US" dirty="0"/>
              <a:t> rum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dess</a:t>
            </a:r>
            <a:r>
              <a:rPr lang="en-US" dirty="0"/>
              <a:t> </a:t>
            </a:r>
            <a:r>
              <a:rPr lang="en-US" dirty="0" err="1"/>
              <a:t>innehåll</a:t>
            </a:r>
            <a:r>
              <a:rPr lang="en-US" dirty="0"/>
              <a:t>, var </a:t>
            </a:r>
            <a:r>
              <a:rPr lang="en-US" dirty="0" err="1"/>
              <a:t>roboten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den </a:t>
            </a:r>
            <a:r>
              <a:rPr lang="en-US" dirty="0" err="1"/>
              <a:t>håller</a:t>
            </a:r>
            <a:r>
              <a:rPr lang="en-US" dirty="0"/>
              <a:t> I</a:t>
            </a:r>
          </a:p>
          <a:p>
            <a:r>
              <a:rPr lang="en-US" dirty="0"/>
              <a:t> -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ledde</a:t>
            </a:r>
            <a:r>
              <a:rPr lang="en-US" dirty="0"/>
              <a:t> till </a:t>
            </a:r>
            <a:r>
              <a:rPr lang="en-US" dirty="0" err="1"/>
              <a:t>att</a:t>
            </a:r>
            <a:r>
              <a:rPr lang="en-US" dirty="0"/>
              <a:t> jag </a:t>
            </a:r>
            <a:r>
              <a:rPr lang="en-US" dirty="0" err="1"/>
              <a:t>ansåg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vissa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redan</a:t>
            </a:r>
            <a:r>
              <a:rPr lang="en-US" dirty="0"/>
              <a:t> var </a:t>
            </a:r>
            <a:r>
              <a:rPr lang="en-US" dirty="0" err="1"/>
              <a:t>besökta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de </a:t>
            </a:r>
            <a:r>
              <a:rPr lang="en-US" dirty="0" err="1"/>
              <a:t>inte</a:t>
            </a:r>
            <a:r>
              <a:rPr lang="en-US" dirty="0"/>
              <a:t> var det, </a:t>
            </a:r>
            <a:r>
              <a:rPr lang="en-US" dirty="0" err="1"/>
              <a:t>vilket</a:t>
            </a:r>
            <a:r>
              <a:rPr lang="en-US" dirty="0"/>
              <a:t> tog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sökvägar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gjorde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roboten</a:t>
            </a:r>
            <a:r>
              <a:rPr lang="en-US" dirty="0"/>
              <a:t> tog </a:t>
            </a:r>
            <a:r>
              <a:rPr lang="en-US" dirty="0" err="1"/>
              <a:t>dumma</a:t>
            </a:r>
            <a:r>
              <a:rPr lang="en-US" dirty="0"/>
              <a:t> </a:t>
            </a:r>
            <a:r>
              <a:rPr lang="en-US" dirty="0" err="1"/>
              <a:t>beslutt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ML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väldigt</a:t>
            </a:r>
            <a:r>
              <a:rPr lang="en-US" dirty="0"/>
              <a:t> </a:t>
            </a:r>
            <a:r>
              <a:rPr lang="en-US" dirty="0" err="1"/>
              <a:t>kraftfullt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har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gigantiska</a:t>
            </a:r>
            <a:r>
              <a:rPr lang="en-US" dirty="0"/>
              <a:t> </a:t>
            </a:r>
            <a:r>
              <a:rPr lang="en-US" dirty="0" err="1"/>
              <a:t>framsteg</a:t>
            </a:r>
            <a:r>
              <a:rPr lang="en-US" dirty="0"/>
              <a:t> I computer vision, speech recognition </a:t>
            </a:r>
            <a:r>
              <a:rPr lang="en-US" dirty="0" err="1"/>
              <a:t>och</a:t>
            </a:r>
            <a:r>
              <a:rPr lang="en-US" dirty="0"/>
              <a:t> natural language processing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träna</a:t>
            </a:r>
            <a:r>
              <a:rPr lang="en-US" dirty="0"/>
              <a:t> sin model (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model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jobbet</a:t>
            </a:r>
            <a:r>
              <a:rPr lang="en-US" dirty="0"/>
              <a:t>), </a:t>
            </a:r>
            <a:r>
              <a:rPr lang="en-US" dirty="0" err="1"/>
              <a:t>alltså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igång</a:t>
            </a:r>
            <a:r>
              <a:rPr lang="en-US" dirty="0"/>
              <a:t> </a:t>
            </a:r>
            <a:r>
              <a:rPr lang="en-US" dirty="0" err="1"/>
              <a:t>själva</a:t>
            </a:r>
            <a:r>
              <a:rPr lang="en-US" dirty="0"/>
              <a:t> </a:t>
            </a:r>
            <a:r>
              <a:rPr lang="en-US" dirty="0" err="1"/>
              <a:t>lärandet</a:t>
            </a:r>
            <a:r>
              <a:rPr lang="en-US" dirty="0"/>
              <a:t>, </a:t>
            </a:r>
            <a:r>
              <a:rPr lang="en-US" dirty="0" err="1"/>
              <a:t>behöver</a:t>
            </a:r>
            <a:r>
              <a:rPr lang="en-US" dirty="0"/>
              <a:t> man </a:t>
            </a:r>
            <a:r>
              <a:rPr lang="en-US" dirty="0" err="1"/>
              <a:t>träningsdata</a:t>
            </a:r>
            <a:r>
              <a:rPr lang="en-US" dirty="0"/>
              <a:t>.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börja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 - Man </a:t>
            </a:r>
            <a:r>
              <a:rPr lang="en-US" dirty="0" err="1"/>
              <a:t>behöver</a:t>
            </a:r>
            <a:r>
              <a:rPr lang="en-US" dirty="0"/>
              <a:t> ha </a:t>
            </a:r>
            <a:r>
              <a:rPr lang="en-US" dirty="0" err="1"/>
              <a:t>åtkomst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större</a:t>
            </a:r>
            <a:r>
              <a:rPr lang="en-US" dirty="0"/>
              <a:t> </a:t>
            </a:r>
            <a:r>
              <a:rPr lang="en-US" dirty="0" err="1"/>
              <a:t>mängd</a:t>
            </a:r>
            <a:r>
              <a:rPr lang="en-US" dirty="0"/>
              <a:t> data</a:t>
            </a:r>
          </a:p>
          <a:p>
            <a:pPr marL="0" indent="0">
              <a:buFontTx/>
              <a:buNone/>
            </a:pPr>
            <a:r>
              <a:rPr lang="en-US" dirty="0"/>
              <a:t> -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måste</a:t>
            </a:r>
            <a:r>
              <a:rPr lang="en-US" dirty="0"/>
              <a:t> </a:t>
            </a:r>
            <a:r>
              <a:rPr lang="en-US" dirty="0" err="1"/>
              <a:t>återspegla</a:t>
            </a:r>
            <a:r>
              <a:rPr lang="en-US" dirty="0"/>
              <a:t> </a:t>
            </a:r>
            <a:r>
              <a:rPr lang="en-US" dirty="0" err="1"/>
              <a:t>verkligheten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,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man </a:t>
            </a:r>
            <a:r>
              <a:rPr lang="en-US" dirty="0" err="1"/>
              <a:t>tror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verkligheten</a:t>
            </a:r>
            <a:r>
              <a:rPr lang="en-US" dirty="0"/>
              <a:t> ser </a:t>
            </a:r>
            <a:r>
              <a:rPr lang="en-US" dirty="0" err="1"/>
              <a:t>ut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 -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bearbetas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Träning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ta </a:t>
            </a:r>
            <a:r>
              <a:rPr lang="en-US" dirty="0" err="1"/>
              <a:t>lång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om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I </a:t>
            </a:r>
            <a:r>
              <a:rPr lang="en-US" dirty="0" err="1"/>
              <a:t>tränigs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valideringset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tro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funkar</a:t>
            </a:r>
            <a:r>
              <a:rPr lang="en-US" dirty="0"/>
              <a:t> bra </a:t>
            </a:r>
            <a:r>
              <a:rPr lang="en-US" dirty="0" err="1"/>
              <a:t>även</a:t>
            </a:r>
            <a:r>
              <a:rPr lang="en-US" dirty="0"/>
              <a:t> om den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det.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Kan </a:t>
            </a:r>
            <a:r>
              <a:rPr lang="en-US" dirty="0" err="1"/>
              <a:t>kräva</a:t>
            </a:r>
            <a:r>
              <a:rPr lang="en-US" dirty="0"/>
              <a:t> </a:t>
            </a:r>
            <a:r>
              <a:rPr lang="en-US" dirty="0" err="1"/>
              <a:t>väldigt</a:t>
            </a:r>
            <a:r>
              <a:rPr lang="en-US" dirty="0"/>
              <a:t>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hårdvara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träna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.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sant</a:t>
            </a:r>
            <a:r>
              <a:rPr lang="en-US" dirty="0"/>
              <a:t> </a:t>
            </a:r>
            <a:r>
              <a:rPr lang="en-US" dirty="0" err="1"/>
              <a:t>iom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hårdvaran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snabbare</a:t>
            </a:r>
            <a:r>
              <a:rPr lang="en-US" dirty="0"/>
              <a:t>, men </a:t>
            </a:r>
            <a:r>
              <a:rPr lang="en-US" dirty="0" err="1"/>
              <a:t>exempelvis</a:t>
            </a:r>
            <a:r>
              <a:rPr lang="en-US" dirty="0"/>
              <a:t> </a:t>
            </a:r>
            <a:r>
              <a:rPr lang="en-US" dirty="0" err="1"/>
              <a:t>DeepMinds</a:t>
            </a:r>
            <a:r>
              <a:rPr lang="en-US" dirty="0"/>
              <a:t> </a:t>
            </a:r>
            <a:r>
              <a:rPr lang="en-US" dirty="0" err="1"/>
              <a:t>AlphaZero</a:t>
            </a:r>
            <a:r>
              <a:rPr lang="en-US" dirty="0"/>
              <a:t> </a:t>
            </a:r>
            <a:r>
              <a:rPr lang="en-US" dirty="0" err="1"/>
              <a:t>körs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TPU:er</a:t>
            </a:r>
            <a:r>
              <a:rPr lang="en-US" dirty="0"/>
              <a:t> (Tensor Processing Unit), </a:t>
            </a:r>
            <a:r>
              <a:rPr lang="en-US" dirty="0" err="1"/>
              <a:t>specialdesignade</a:t>
            </a:r>
            <a:r>
              <a:rPr lang="en-US" dirty="0"/>
              <a:t> </a:t>
            </a:r>
            <a:r>
              <a:rPr lang="en-US" dirty="0" err="1"/>
              <a:t>processorer</a:t>
            </a:r>
            <a:r>
              <a:rPr lang="en-US" dirty="0"/>
              <a:t> for Google TensorFlow </a:t>
            </a:r>
            <a:r>
              <a:rPr lang="en-US" dirty="0" err="1"/>
              <a:t>ramverk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har </a:t>
            </a:r>
            <a:r>
              <a:rPr lang="en-US" dirty="0" err="1"/>
              <a:t>tagit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funderare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kommit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till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här</a:t>
            </a:r>
            <a:r>
              <a:rPr lang="en-US" dirty="0"/>
              <a:t> med machine learning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jobbigt</a:t>
            </a:r>
            <a:r>
              <a:rPr lang="en-US" dirty="0"/>
              <a:t>.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man </a:t>
            </a:r>
            <a:r>
              <a:rPr lang="en-US" dirty="0" err="1"/>
              <a:t>istället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lösningar</a:t>
            </a:r>
            <a:r>
              <a:rPr lang="en-US" dirty="0"/>
              <a:t>, men jag </a:t>
            </a:r>
            <a:r>
              <a:rPr lang="en-US" dirty="0" err="1"/>
              <a:t>tänkte</a:t>
            </a:r>
            <a:r>
              <a:rPr lang="en-US" dirty="0"/>
              <a:t> </a:t>
            </a:r>
            <a:r>
              <a:rPr lang="en-US" dirty="0" err="1"/>
              <a:t>fokusera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den jag </a:t>
            </a:r>
            <a:r>
              <a:rPr lang="en-US" dirty="0" err="1"/>
              <a:t>tycker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konceptuellt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men </a:t>
            </a:r>
            <a:r>
              <a:rPr lang="en-US" dirty="0" err="1"/>
              <a:t>ändå</a:t>
            </a:r>
            <a:r>
              <a:rPr lang="en-US" dirty="0"/>
              <a:t> </a:t>
            </a:r>
            <a:r>
              <a:rPr lang="en-US" dirty="0" err="1"/>
              <a:t>någorlunda</a:t>
            </a:r>
            <a:r>
              <a:rPr lang="en-US" dirty="0"/>
              <a:t> </a:t>
            </a:r>
            <a:r>
              <a:rPr lang="en-US" dirty="0" err="1"/>
              <a:t>kraftfull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Datastruktur</a:t>
            </a:r>
            <a:endParaRPr lang="en-US" dirty="0"/>
          </a:p>
          <a:p>
            <a:r>
              <a:rPr lang="en-US" dirty="0" err="1"/>
              <a:t>Består</a:t>
            </a:r>
            <a:r>
              <a:rPr lang="en-US" dirty="0"/>
              <a:t> av </a:t>
            </a:r>
            <a:r>
              <a:rPr lang="en-US" dirty="0" err="1"/>
              <a:t>kanter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noder</a:t>
            </a:r>
            <a:endParaRPr lang="en-US" dirty="0"/>
          </a:p>
          <a:p>
            <a:r>
              <a:rPr lang="en-US" dirty="0" err="1"/>
              <a:t>Noderna</a:t>
            </a:r>
            <a:r>
              <a:rPr lang="en-US" dirty="0"/>
              <a:t> </a:t>
            </a:r>
            <a:r>
              <a:rPr lang="en-US" dirty="0" err="1"/>
              <a:t>håller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, </a:t>
            </a:r>
            <a:r>
              <a:rPr lang="en-US" dirty="0" err="1"/>
              <a:t>kanterna</a:t>
            </a:r>
            <a:r>
              <a:rPr lang="en-US" dirty="0"/>
              <a:t> </a:t>
            </a:r>
            <a:r>
              <a:rPr lang="en-US" dirty="0" err="1"/>
              <a:t>indikerar</a:t>
            </a:r>
            <a:r>
              <a:rPr lang="en-US" dirty="0"/>
              <a:t> </a:t>
            </a:r>
            <a:r>
              <a:rPr lang="en-US" dirty="0" err="1"/>
              <a:t>någon</a:t>
            </a:r>
            <a:r>
              <a:rPr lang="en-US" dirty="0"/>
              <a:t> slags relation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vårt</a:t>
            </a:r>
            <a:r>
              <a:rPr lang="en-US" dirty="0"/>
              <a:t> fall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kant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man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atomär</a:t>
            </a:r>
            <a:r>
              <a:rPr lang="en-US" dirty="0"/>
              <a:t> handling </a:t>
            </a:r>
            <a:r>
              <a:rPr lang="en-US" dirty="0" err="1"/>
              <a:t>kan</a:t>
            </a:r>
            <a:r>
              <a:rPr lang="en-US" dirty="0"/>
              <a:t> ta sig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tillstånd</a:t>
            </a:r>
            <a:r>
              <a:rPr lang="en-US" dirty="0"/>
              <a:t> till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annat</a:t>
            </a:r>
            <a:r>
              <a:rPr lang="en-US" dirty="0"/>
              <a:t>. </a:t>
            </a:r>
          </a:p>
          <a:p>
            <a:r>
              <a:rPr lang="en-US" dirty="0" err="1"/>
              <a:t>Exempel</a:t>
            </a:r>
            <a:r>
              <a:rPr lang="en-US" dirty="0"/>
              <a:t>: </a:t>
            </a:r>
            <a:r>
              <a:rPr lang="en-US" dirty="0" err="1"/>
              <a:t>Robotdammsugare</a:t>
            </a:r>
            <a:r>
              <a:rPr lang="en-US" dirty="0"/>
              <a:t>.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rum </a:t>
            </a:r>
            <a:r>
              <a:rPr lang="en-US" dirty="0" err="1"/>
              <a:t>kan</a:t>
            </a:r>
            <a:r>
              <a:rPr lang="en-US" dirty="0"/>
              <a:t> den </a:t>
            </a:r>
            <a:r>
              <a:rPr lang="en-US" dirty="0" err="1"/>
              <a:t>antingen</a:t>
            </a:r>
            <a:r>
              <a:rPr lang="en-US" dirty="0"/>
              <a:t>:</a:t>
            </a:r>
          </a:p>
          <a:p>
            <a:r>
              <a:rPr lang="en-US" dirty="0"/>
              <a:t>	- </a:t>
            </a:r>
            <a:r>
              <a:rPr lang="en-US" dirty="0" err="1"/>
              <a:t>Städa</a:t>
            </a:r>
            <a:r>
              <a:rPr lang="en-US" dirty="0"/>
              <a:t> </a:t>
            </a:r>
            <a:r>
              <a:rPr lang="en-US" dirty="0" err="1"/>
              <a:t>rummet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Navigera</a:t>
            </a:r>
            <a:r>
              <a:rPr lang="en-US" dirty="0"/>
              <a:t> till </a:t>
            </a:r>
            <a:r>
              <a:rPr lang="en-US" dirty="0" err="1"/>
              <a:t>angränsande</a:t>
            </a:r>
            <a:r>
              <a:rPr lang="en-US" dirty="0"/>
              <a:t> rum.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representerar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ha </a:t>
            </a:r>
            <a:r>
              <a:rPr lang="en-US" dirty="0" err="1"/>
              <a:t>kanter</a:t>
            </a:r>
            <a:r>
              <a:rPr lang="en-US" dirty="0"/>
              <a:t> till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städat</a:t>
            </a:r>
            <a:r>
              <a:rPr lang="en-US" dirty="0"/>
              <a:t> rum,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roboten</a:t>
            </a:r>
            <a:r>
              <a:rPr lang="en-US" dirty="0"/>
              <a:t> </a:t>
            </a:r>
            <a:r>
              <a:rPr lang="en-US" dirty="0" err="1"/>
              <a:t>navigerat</a:t>
            </a:r>
            <a:r>
              <a:rPr lang="en-US" dirty="0"/>
              <a:t> </a:t>
            </a:r>
            <a:r>
              <a:rPr lang="en-US" dirty="0" err="1"/>
              <a:t>vidare</a:t>
            </a:r>
            <a:r>
              <a:rPr lang="en-US" dirty="0"/>
              <a:t> till </a:t>
            </a:r>
            <a:r>
              <a:rPr lang="en-US" dirty="0" err="1"/>
              <a:t>närliggande</a:t>
            </a:r>
            <a:r>
              <a:rPr lang="en-US" dirty="0"/>
              <a:t> rum.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viktad</a:t>
            </a:r>
            <a:r>
              <a:rPr lang="en-US" dirty="0"/>
              <a:t>.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kanterna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vikt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kostnad</a:t>
            </a:r>
            <a:r>
              <a:rPr lang="en-US" dirty="0"/>
              <a:t>.</a:t>
            </a:r>
          </a:p>
          <a:p>
            <a:r>
              <a:rPr lang="en-US" dirty="0" err="1"/>
              <a:t>Användbart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man </a:t>
            </a:r>
            <a:r>
              <a:rPr lang="en-US" dirty="0" err="1"/>
              <a:t>behöver</a:t>
            </a:r>
            <a:r>
              <a:rPr lang="en-US" dirty="0"/>
              <a:t> ha </a:t>
            </a:r>
            <a:r>
              <a:rPr lang="en-US" dirty="0" err="1"/>
              <a:t>resurser</a:t>
            </a:r>
            <a:r>
              <a:rPr lang="en-US" dirty="0"/>
              <a:t> </a:t>
            </a:r>
            <a:r>
              <a:rPr lang="en-US" dirty="0" err="1"/>
              <a:t>åtanke</a:t>
            </a:r>
            <a:r>
              <a:rPr lang="en-US" dirty="0"/>
              <a:t>. </a:t>
            </a:r>
          </a:p>
          <a:p>
            <a:r>
              <a:rPr lang="en-US" dirty="0" err="1"/>
              <a:t>Exempelvis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robot: </a:t>
            </a:r>
          </a:p>
          <a:p>
            <a:r>
              <a:rPr lang="en-US" dirty="0"/>
              <a:t>	- Det tar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städa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rum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navigera</a:t>
            </a:r>
            <a:r>
              <a:rPr lang="en-US" dirty="0"/>
              <a:t> </a:t>
            </a:r>
            <a:r>
              <a:rPr lang="en-US" dirty="0" err="1"/>
              <a:t>vidare</a:t>
            </a:r>
            <a:r>
              <a:rPr lang="en-US" dirty="0"/>
              <a:t>.</a:t>
            </a:r>
          </a:p>
          <a:p>
            <a:r>
              <a:rPr lang="en-US" dirty="0"/>
              <a:t>	- Om </a:t>
            </a:r>
            <a:r>
              <a:rPr lang="en-US" dirty="0" err="1"/>
              <a:t>batteriet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lågt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roboten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ta </a:t>
            </a:r>
            <a:r>
              <a:rPr lang="en-US" dirty="0" err="1"/>
              <a:t>beslutet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navigera</a:t>
            </a:r>
            <a:r>
              <a:rPr lang="en-US" dirty="0"/>
              <a:t> mot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laddstation</a:t>
            </a:r>
            <a:r>
              <a:rPr lang="en-US" dirty="0"/>
              <a:t> </a:t>
            </a:r>
            <a:r>
              <a:rPr lang="en-US" dirty="0" err="1"/>
              <a:t>istället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fortsätta</a:t>
            </a:r>
            <a:r>
              <a:rPr lang="en-US" dirty="0"/>
              <a:t> </a:t>
            </a:r>
            <a:r>
              <a:rPr lang="en-US" dirty="0" err="1"/>
              <a:t>städa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riskera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tomt</a:t>
            </a:r>
            <a:r>
              <a:rPr lang="en-US" dirty="0"/>
              <a:t> </a:t>
            </a:r>
            <a:r>
              <a:rPr lang="en-US" dirty="0" err="1"/>
              <a:t>batteri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har vi lite </a:t>
            </a:r>
            <a:r>
              <a:rPr lang="en-US" dirty="0" err="1"/>
              <a:t>mer</a:t>
            </a:r>
            <a:r>
              <a:rPr lang="en-US" dirty="0"/>
              <a:t> hum om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. Men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söker</a:t>
            </a:r>
            <a:r>
              <a:rPr lang="en-US" dirty="0"/>
              <a:t> man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välkända</a:t>
            </a:r>
            <a:r>
              <a:rPr lang="en-US" dirty="0"/>
              <a:t> </a:t>
            </a:r>
            <a:r>
              <a:rPr lang="en-US" dirty="0" err="1"/>
              <a:t>algoritmer</a:t>
            </a:r>
            <a:r>
              <a:rPr lang="en-US" dirty="0"/>
              <a:t> </a:t>
            </a:r>
            <a:r>
              <a:rPr lang="en-US" dirty="0" err="1"/>
              <a:t>föratt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djupet</a:t>
            </a:r>
            <a:r>
              <a:rPr lang="en-US" dirty="0"/>
              <a:t> </a:t>
            </a:r>
            <a:r>
              <a:rPr lang="en-US" dirty="0" err="1"/>
              <a:t>först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bredden</a:t>
            </a:r>
            <a:r>
              <a:rPr lang="en-US" dirty="0"/>
              <a:t> </a:t>
            </a:r>
            <a:r>
              <a:rPr lang="en-US" dirty="0" err="1"/>
              <a:t>först</a:t>
            </a:r>
            <a:r>
              <a:rPr lang="en-US" dirty="0"/>
              <a:t>. Dom </a:t>
            </a:r>
            <a:r>
              <a:rPr lang="en-US" dirty="0" err="1"/>
              <a:t>fungerar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lite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, men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sagt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säga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Bredden</a:t>
            </a:r>
            <a:r>
              <a:rPr lang="en-US" dirty="0"/>
              <a:t> </a:t>
            </a:r>
            <a:r>
              <a:rPr lang="en-US" dirty="0" err="1"/>
              <a:t>först</a:t>
            </a:r>
            <a:r>
              <a:rPr lang="en-US" dirty="0"/>
              <a:t>: </a:t>
            </a:r>
          </a:p>
          <a:p>
            <a:r>
              <a:rPr lang="en-US" dirty="0"/>
              <a:t> - Ta din </a:t>
            </a:r>
            <a:r>
              <a:rPr lang="en-US" dirty="0" err="1"/>
              <a:t>startnod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lägg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kö</a:t>
            </a:r>
            <a:r>
              <a:rPr lang="en-US" dirty="0"/>
              <a:t>. </a:t>
            </a:r>
          </a:p>
          <a:p>
            <a:r>
              <a:rPr lang="en-US" dirty="0"/>
              <a:t> - Ta </a:t>
            </a:r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din </a:t>
            </a:r>
            <a:r>
              <a:rPr lang="en-US" dirty="0" err="1"/>
              <a:t>kö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lägg</a:t>
            </a:r>
            <a:r>
              <a:rPr lang="en-US" dirty="0"/>
              <a:t> till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dess</a:t>
            </a:r>
            <a:r>
              <a:rPr lang="en-US" dirty="0"/>
              <a:t> </a:t>
            </a:r>
            <a:r>
              <a:rPr lang="en-US" dirty="0" err="1"/>
              <a:t>grannar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kö</a:t>
            </a:r>
            <a:r>
              <a:rPr lang="en-US" dirty="0"/>
              <a:t>. </a:t>
            </a:r>
          </a:p>
          <a:p>
            <a:r>
              <a:rPr lang="en-US" dirty="0"/>
              <a:t> - </a:t>
            </a:r>
            <a:r>
              <a:rPr lang="en-US" dirty="0" err="1"/>
              <a:t>Fortsätt</a:t>
            </a:r>
            <a:r>
              <a:rPr lang="en-US" dirty="0"/>
              <a:t> med </a:t>
            </a:r>
            <a:r>
              <a:rPr lang="en-US" dirty="0" err="1"/>
              <a:t>detta</a:t>
            </a:r>
            <a:r>
              <a:rPr lang="en-US" dirty="0"/>
              <a:t> tills </a:t>
            </a:r>
            <a:r>
              <a:rPr lang="en-US" dirty="0" err="1"/>
              <a:t>kön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tom.</a:t>
            </a:r>
          </a:p>
          <a:p>
            <a:r>
              <a:rPr lang="en-US" dirty="0" err="1"/>
              <a:t>Djupet</a:t>
            </a:r>
            <a:r>
              <a:rPr lang="en-US" dirty="0"/>
              <a:t> </a:t>
            </a:r>
            <a:r>
              <a:rPr lang="en-US" dirty="0" err="1"/>
              <a:t>först</a:t>
            </a:r>
            <a:r>
              <a:rPr lang="en-US" dirty="0"/>
              <a:t>: </a:t>
            </a:r>
          </a:p>
          <a:p>
            <a:r>
              <a:rPr lang="en-US" dirty="0"/>
              <a:t> - Ta din </a:t>
            </a:r>
            <a:r>
              <a:rPr lang="en-US" dirty="0" err="1"/>
              <a:t>startnod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lägg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stack. </a:t>
            </a:r>
          </a:p>
          <a:p>
            <a:r>
              <a:rPr lang="en-US" dirty="0"/>
              <a:t> - Ta </a:t>
            </a:r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din stack,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lägg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dess</a:t>
            </a:r>
            <a:r>
              <a:rPr lang="en-US" dirty="0"/>
              <a:t> </a:t>
            </a:r>
            <a:r>
              <a:rPr lang="en-US" dirty="0" err="1"/>
              <a:t>grannar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stacken</a:t>
            </a:r>
            <a:r>
              <a:rPr lang="en-US" dirty="0"/>
              <a:t>. </a:t>
            </a:r>
          </a:p>
          <a:p>
            <a:r>
              <a:rPr lang="en-US" dirty="0"/>
              <a:t> - </a:t>
            </a:r>
            <a:r>
              <a:rPr lang="en-US" dirty="0" err="1"/>
              <a:t>Fortsätt</a:t>
            </a:r>
            <a:r>
              <a:rPr lang="en-US" dirty="0"/>
              <a:t> med </a:t>
            </a:r>
            <a:r>
              <a:rPr lang="en-US" dirty="0" err="1"/>
              <a:t>detta</a:t>
            </a:r>
            <a:r>
              <a:rPr lang="en-US" dirty="0"/>
              <a:t> tills </a:t>
            </a:r>
            <a:r>
              <a:rPr lang="en-US" dirty="0" err="1"/>
              <a:t>stacken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tom.</a:t>
            </a:r>
          </a:p>
          <a:p>
            <a:endParaRPr lang="en-US" dirty="0"/>
          </a:p>
          <a:p>
            <a:r>
              <a:rPr lang="en-US" dirty="0"/>
              <a:t>Med </a:t>
            </a:r>
            <a:r>
              <a:rPr lang="en-US" dirty="0" err="1"/>
              <a:t>hjälp</a:t>
            </a:r>
            <a:r>
              <a:rPr lang="en-US" dirty="0"/>
              <a:t> av dessa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nod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. Men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intelligent AI </a:t>
            </a:r>
            <a:r>
              <a:rPr lang="en-US" dirty="0" err="1"/>
              <a:t>är</a:t>
            </a:r>
            <a:r>
              <a:rPr lang="en-US" dirty="0"/>
              <a:t> vi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ute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ute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den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r>
              <a:rPr lang="en-US" dirty="0"/>
              <a:t>.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man den?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intresserade</a:t>
            </a:r>
            <a:r>
              <a:rPr lang="en-US" dirty="0"/>
              <a:t> av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nod, </a:t>
            </a:r>
            <a:r>
              <a:rPr lang="en-US" dirty="0" err="1"/>
              <a:t>utan</a:t>
            </a:r>
            <a:r>
              <a:rPr lang="en-US" dirty="0"/>
              <a:t>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intresserade</a:t>
            </a:r>
            <a:r>
              <a:rPr lang="en-US" dirty="0"/>
              <a:t> av den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r>
              <a:rPr lang="en-US" dirty="0"/>
              <a:t>. </a:t>
            </a:r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man </a:t>
            </a:r>
            <a:r>
              <a:rPr lang="en-US" dirty="0" err="1"/>
              <a:t>istället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Dijkstras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</a:t>
            </a:r>
            <a:r>
              <a:rPr lang="en-US" dirty="0" err="1"/>
              <a:t>alternativt</a:t>
            </a:r>
            <a:r>
              <a:rPr lang="en-US" dirty="0"/>
              <a:t> A* om man </a:t>
            </a:r>
            <a:r>
              <a:rPr lang="en-US" dirty="0" err="1"/>
              <a:t>känner</a:t>
            </a:r>
            <a:r>
              <a:rPr lang="en-US" dirty="0"/>
              <a:t> sig </a:t>
            </a:r>
            <a:r>
              <a:rPr lang="en-US" dirty="0" err="1"/>
              <a:t>ambitiös</a:t>
            </a:r>
            <a:r>
              <a:rPr lang="en-US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Berätta</a:t>
            </a:r>
            <a:r>
              <a:rPr lang="en-US" dirty="0"/>
              <a:t> </a:t>
            </a:r>
            <a:r>
              <a:rPr lang="en-US" dirty="0" err="1"/>
              <a:t>snabbt</a:t>
            </a:r>
            <a:r>
              <a:rPr lang="en-US" dirty="0"/>
              <a:t> om </a:t>
            </a:r>
            <a:r>
              <a:rPr lang="en-US" dirty="0" err="1"/>
              <a:t>hur</a:t>
            </a:r>
            <a:r>
              <a:rPr lang="en-US" dirty="0"/>
              <a:t> Dijkstra </a:t>
            </a:r>
            <a:r>
              <a:rPr lang="en-US" dirty="0" err="1"/>
              <a:t>funkar</a:t>
            </a:r>
            <a:r>
              <a:rPr lang="en-US" dirty="0"/>
              <a:t>, visa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grafen</a:t>
            </a:r>
            <a:r>
              <a:rPr lang="en-US" dirty="0"/>
              <a:t> (min version).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Ha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vägar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länge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tom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Ta den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endParaRPr lang="en-US" dirty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</a:t>
            </a:r>
            <a:r>
              <a:rPr lang="en-US" dirty="0" err="1"/>
              <a:t>Kolla</a:t>
            </a:r>
            <a:r>
              <a:rPr lang="en-US" dirty="0"/>
              <a:t> om vi </a:t>
            </a:r>
            <a:r>
              <a:rPr lang="en-US" dirty="0" err="1"/>
              <a:t>kommit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till </a:t>
            </a:r>
            <a:r>
              <a:rPr lang="en-US" dirty="0" err="1"/>
              <a:t>målet</a:t>
            </a:r>
            <a:endParaRPr lang="en-US" dirty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grannoder</a:t>
            </a:r>
            <a:endParaRPr lang="en-US" dirty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Om den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besökt</a:t>
            </a:r>
            <a:endParaRPr lang="en-US" dirty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</a:t>
            </a:r>
            <a:r>
              <a:rPr lang="en-US" dirty="0" err="1"/>
              <a:t>Förläng</a:t>
            </a:r>
            <a:r>
              <a:rPr lang="en-US" dirty="0"/>
              <a:t> </a:t>
            </a:r>
            <a:r>
              <a:rPr lang="en-US" dirty="0" err="1"/>
              <a:t>vägen</a:t>
            </a:r>
            <a:r>
              <a:rPr lang="en-US" dirty="0"/>
              <a:t> till </a:t>
            </a:r>
            <a:r>
              <a:rPr lang="en-US" dirty="0" err="1"/>
              <a:t>grannoden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lägg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listan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A* </a:t>
            </a:r>
            <a:r>
              <a:rPr lang="en-US" dirty="0" err="1"/>
              <a:t>fungerar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, men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beräkningen</a:t>
            </a:r>
            <a:r>
              <a:rPr lang="en-US" dirty="0"/>
              <a:t> av </a:t>
            </a:r>
            <a:r>
              <a:rPr lang="en-US" dirty="0" err="1"/>
              <a:t>kostnaden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tar den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uppskattning</a:t>
            </a:r>
            <a:r>
              <a:rPr lang="en-US" dirty="0"/>
              <a:t> av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långt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kvar</a:t>
            </a:r>
            <a:r>
              <a:rPr lang="en-US" dirty="0"/>
              <a:t> till </a:t>
            </a:r>
            <a:r>
              <a:rPr lang="en-US" dirty="0" err="1"/>
              <a:t>målet</a:t>
            </a:r>
            <a:r>
              <a:rPr lang="en-US" dirty="0"/>
              <a:t>.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om man </a:t>
            </a:r>
            <a:r>
              <a:rPr lang="en-US" dirty="0" err="1"/>
              <a:t>letar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koordinatsystem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som</a:t>
            </a:r>
            <a:r>
              <a:rPr lang="en-US" dirty="0"/>
              <a:t> heuristic ha </a:t>
            </a:r>
            <a:r>
              <a:rPr lang="en-US" dirty="0" err="1"/>
              <a:t>avståndet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punkterna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 om du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riktigt</a:t>
            </a:r>
            <a:r>
              <a:rPr lang="en-US" dirty="0"/>
              <a:t> bra AI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kanske</a:t>
            </a:r>
            <a:r>
              <a:rPr lang="en-US" dirty="0"/>
              <a:t> </a:t>
            </a:r>
            <a:r>
              <a:rPr lang="en-US" dirty="0" err="1"/>
              <a:t>tävla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schackmästerskapen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datorer</a:t>
            </a:r>
            <a:r>
              <a:rPr lang="en-US" dirty="0"/>
              <a:t>, </a:t>
            </a:r>
            <a:r>
              <a:rPr lang="en-US" dirty="0" err="1"/>
              <a:t>räcker</a:t>
            </a:r>
            <a:r>
              <a:rPr lang="en-US" dirty="0"/>
              <a:t> det bara med lite </a:t>
            </a:r>
            <a:r>
              <a:rPr lang="en-US" dirty="0" err="1"/>
              <a:t>grafsök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Funkar</a:t>
            </a:r>
            <a:r>
              <a:rPr lang="en-US" dirty="0"/>
              <a:t> </a:t>
            </a:r>
            <a:r>
              <a:rPr lang="en-US" dirty="0" err="1"/>
              <a:t>teoretiskt</a:t>
            </a:r>
            <a:r>
              <a:rPr lang="en-US" dirty="0"/>
              <a:t> med </a:t>
            </a:r>
            <a:r>
              <a:rPr lang="en-US" dirty="0" err="1"/>
              <a:t>grafsök</a:t>
            </a:r>
            <a:r>
              <a:rPr lang="en-US" dirty="0"/>
              <a:t>, men har </a:t>
            </a:r>
            <a:r>
              <a:rPr lang="en-US" dirty="0" err="1"/>
              <a:t>vissa</a:t>
            </a:r>
            <a:r>
              <a:rPr lang="en-US" dirty="0"/>
              <a:t> problem: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sökmängd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Väldigt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söka</a:t>
            </a:r>
            <a:r>
              <a:rPr lang="en-US" dirty="0"/>
              <a:t> </a:t>
            </a:r>
            <a:r>
              <a:rPr lang="en-US" dirty="0" err="1"/>
              <a:t>igenom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Leder</a:t>
            </a:r>
            <a:r>
              <a:rPr lang="en-US" dirty="0"/>
              <a:t> till </a:t>
            </a:r>
            <a:r>
              <a:rPr lang="en-US" dirty="0" err="1"/>
              <a:t>lågt</a:t>
            </a:r>
            <a:r>
              <a:rPr lang="en-US" dirty="0"/>
              <a:t> </a:t>
            </a:r>
            <a:r>
              <a:rPr lang="en-US" dirty="0" err="1"/>
              <a:t>sökdjup</a:t>
            </a:r>
            <a:r>
              <a:rPr lang="en-US" dirty="0"/>
              <a:t>,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beslutshorisont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därför</a:t>
            </a:r>
            <a:r>
              <a:rPr lang="en-US" dirty="0"/>
              <a:t> </a:t>
            </a:r>
            <a:r>
              <a:rPr lang="en-US" dirty="0" err="1"/>
              <a:t>dåliga</a:t>
            </a:r>
            <a:r>
              <a:rPr lang="en-US" dirty="0"/>
              <a:t> </a:t>
            </a:r>
            <a:r>
              <a:rPr lang="en-US" dirty="0" err="1"/>
              <a:t>beslut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Stockfish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av de </a:t>
            </a:r>
            <a:r>
              <a:rPr lang="en-US" dirty="0" err="1"/>
              <a:t>starkaste</a:t>
            </a:r>
            <a:r>
              <a:rPr lang="en-US" dirty="0"/>
              <a:t> </a:t>
            </a:r>
            <a:r>
              <a:rPr lang="en-US" dirty="0" err="1"/>
              <a:t>konventionella</a:t>
            </a:r>
            <a:r>
              <a:rPr lang="en-US" dirty="0"/>
              <a:t> </a:t>
            </a:r>
            <a:r>
              <a:rPr lang="en-US" dirty="0" err="1"/>
              <a:t>schackmotorerna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idag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löser</a:t>
            </a:r>
            <a:r>
              <a:rPr lang="en-US" dirty="0"/>
              <a:t> den </a:t>
            </a:r>
            <a:r>
              <a:rPr lang="en-US" dirty="0" err="1"/>
              <a:t>problemet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Schack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zero-sum game</a:t>
            </a:r>
          </a:p>
          <a:p>
            <a:r>
              <a:rPr lang="en-US" dirty="0"/>
              <a:t> - Zero-sum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spelteori</a:t>
            </a:r>
            <a:r>
              <a:rPr lang="en-US" dirty="0"/>
              <a:t>,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vinst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likadan</a:t>
            </a:r>
            <a:r>
              <a:rPr lang="en-US" dirty="0"/>
              <a:t> </a:t>
            </a:r>
            <a:r>
              <a:rPr lang="en-US" dirty="0" err="1"/>
              <a:t>förlust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motspelare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</a:t>
            </a:r>
            <a:r>
              <a:rPr lang="en-US" dirty="0" err="1"/>
              <a:t>sökalgoritm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r>
              <a:rPr lang="en-US" dirty="0"/>
              <a:t>, </a:t>
            </a:r>
            <a:r>
              <a:rPr lang="en-US" dirty="0" err="1"/>
              <a:t>nämligen</a:t>
            </a:r>
            <a:r>
              <a:rPr lang="en-US" dirty="0"/>
              <a:t> minimax </a:t>
            </a:r>
            <a:r>
              <a:rPr lang="en-US" dirty="0" err="1"/>
              <a:t>kombinerat</a:t>
            </a:r>
            <a:r>
              <a:rPr lang="en-US" dirty="0"/>
              <a:t> med alpha-beta pruning</a:t>
            </a:r>
          </a:p>
          <a:p>
            <a:endParaRPr lang="en-US" dirty="0"/>
          </a:p>
          <a:p>
            <a:r>
              <a:rPr lang="en-US" dirty="0"/>
              <a:t>Minimax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beslutsalgoritm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Hjälper</a:t>
            </a:r>
            <a:r>
              <a:rPr lang="en-US" dirty="0"/>
              <a:t> </a:t>
            </a:r>
            <a:r>
              <a:rPr lang="en-US" dirty="0" err="1"/>
              <a:t>AI:n</a:t>
            </a:r>
            <a:r>
              <a:rPr lang="en-US" dirty="0"/>
              <a:t> ta </a:t>
            </a:r>
            <a:r>
              <a:rPr lang="en-US" dirty="0" err="1"/>
              <a:t>beslut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minimerar</a:t>
            </a:r>
            <a:r>
              <a:rPr lang="en-US" dirty="0"/>
              <a:t> </a:t>
            </a:r>
            <a:r>
              <a:rPr lang="en-US" dirty="0" err="1"/>
              <a:t>förlust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Simulerar</a:t>
            </a:r>
            <a:r>
              <a:rPr lang="en-US" dirty="0"/>
              <a:t> </a:t>
            </a:r>
            <a:r>
              <a:rPr lang="en-US" dirty="0" err="1"/>
              <a:t>båda</a:t>
            </a:r>
            <a:r>
              <a:rPr lang="en-US" dirty="0"/>
              <a:t> </a:t>
            </a:r>
            <a:r>
              <a:rPr lang="en-US" dirty="0" err="1"/>
              <a:t>spelares</a:t>
            </a:r>
            <a:r>
              <a:rPr lang="en-US" dirty="0"/>
              <a:t> drag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detta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Alternerar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brädet</a:t>
            </a:r>
            <a:r>
              <a:rPr lang="en-US" dirty="0"/>
              <a:t> med maximal </a:t>
            </a:r>
            <a:r>
              <a:rPr lang="en-US" dirty="0" err="1"/>
              <a:t>vinst</a:t>
            </a:r>
            <a:r>
              <a:rPr lang="en-US" dirty="0"/>
              <a:t> (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egna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)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bräde</a:t>
            </a:r>
            <a:r>
              <a:rPr lang="en-US" dirty="0"/>
              <a:t> med minimal </a:t>
            </a:r>
            <a:r>
              <a:rPr lang="en-US" dirty="0" err="1"/>
              <a:t>vinst</a:t>
            </a:r>
            <a:r>
              <a:rPr lang="en-US" dirty="0"/>
              <a:t> (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motståndare</a:t>
            </a:r>
            <a:r>
              <a:rPr lang="en-US" dirty="0"/>
              <a:t>) </a:t>
            </a:r>
            <a:r>
              <a:rPr lang="en-US" dirty="0" err="1"/>
              <a:t>och</a:t>
            </a:r>
            <a:r>
              <a:rPr lang="en-US" dirty="0"/>
              <a:t> tar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beslut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ger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vinning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motståndaren</a:t>
            </a:r>
            <a:r>
              <a:rPr lang="en-US" dirty="0"/>
              <a:t> </a:t>
            </a:r>
            <a:r>
              <a:rPr lang="en-US" dirty="0" err="1"/>
              <a:t>minst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Alpha-beta pruning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sökalgoritm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minimax </a:t>
            </a:r>
            <a:r>
              <a:rPr lang="en-US" dirty="0" err="1"/>
              <a:t>beslutsträd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Beskär</a:t>
            </a:r>
            <a:r>
              <a:rPr lang="en-US" dirty="0"/>
              <a:t> </a:t>
            </a:r>
            <a:r>
              <a:rPr lang="en-US" dirty="0" err="1"/>
              <a:t>grenar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trädet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minska</a:t>
            </a:r>
            <a:r>
              <a:rPr lang="en-US" dirty="0"/>
              <a:t> </a:t>
            </a:r>
            <a:r>
              <a:rPr lang="en-US" dirty="0" err="1"/>
              <a:t>antalet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utvärderas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ökar</a:t>
            </a:r>
            <a:r>
              <a:rPr lang="en-US" dirty="0"/>
              <a:t> </a:t>
            </a:r>
            <a:r>
              <a:rPr lang="en-US" dirty="0" err="1"/>
              <a:t>sökdjupet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beslut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tas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Grenar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leder</a:t>
            </a:r>
            <a:r>
              <a:rPr lang="en-US" dirty="0"/>
              <a:t> till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sämre</a:t>
            </a:r>
            <a:r>
              <a:rPr lang="en-US" dirty="0"/>
              <a:t> drag </a:t>
            </a:r>
            <a:r>
              <a:rPr lang="en-US" dirty="0" err="1"/>
              <a:t>än</a:t>
            </a:r>
            <a:r>
              <a:rPr lang="en-US" dirty="0"/>
              <a:t> de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upptäckts</a:t>
            </a:r>
            <a:r>
              <a:rPr lang="en-US" dirty="0"/>
              <a:t>. </a:t>
            </a:r>
          </a:p>
          <a:p>
            <a:r>
              <a:rPr lang="en-US" dirty="0"/>
              <a:t> - </a:t>
            </a:r>
            <a:r>
              <a:rPr lang="en-US" dirty="0" err="1"/>
              <a:t>Då</a:t>
            </a:r>
            <a:r>
              <a:rPr lang="en-US" dirty="0"/>
              <a:t> den </a:t>
            </a:r>
            <a:r>
              <a:rPr lang="en-US" dirty="0" err="1"/>
              <a:t>grenen</a:t>
            </a:r>
            <a:r>
              <a:rPr lang="en-US" dirty="0"/>
              <a:t> </a:t>
            </a:r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sämre</a:t>
            </a:r>
            <a:r>
              <a:rPr lang="en-US" dirty="0"/>
              <a:t> </a:t>
            </a:r>
            <a:r>
              <a:rPr lang="en-US" dirty="0" err="1"/>
              <a:t>beslut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</a:t>
            </a:r>
            <a:r>
              <a:rPr lang="en-US" dirty="0" err="1"/>
              <a:t>gren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den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påverka</a:t>
            </a:r>
            <a:r>
              <a:rPr lang="en-US" dirty="0"/>
              <a:t> </a:t>
            </a:r>
            <a:r>
              <a:rPr lang="en-US" dirty="0" err="1"/>
              <a:t>slutdraget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därför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8" r:id="rId7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verstav.github.io/kitscon19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Doverstav/kitscon19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</a:t>
            </a:r>
            <a:r>
              <a:rPr lang="en-US" dirty="0" err="1"/>
              <a:t>utan</a:t>
            </a:r>
            <a:r>
              <a:rPr lang="en-US" dirty="0"/>
              <a:t>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Pontus Doverstav</a:t>
            </a:r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verkligheten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schack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med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grafsök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bra </a:t>
            </a:r>
            <a:r>
              <a:rPr lang="en-US" dirty="0" err="1"/>
              <a:t>pga</a:t>
            </a:r>
            <a:r>
              <a:rPr lang="en-US" dirty="0"/>
              <a:t> </a:t>
            </a:r>
            <a:r>
              <a:rPr lang="en-US" dirty="0" err="1"/>
              <a:t>hög</a:t>
            </a:r>
            <a:r>
              <a:rPr lang="en-US" dirty="0"/>
              <a:t> </a:t>
            </a:r>
            <a:r>
              <a:rPr lang="en-US" dirty="0" err="1"/>
              <a:t>förgreningsfaktor</a:t>
            </a:r>
            <a:r>
              <a:rPr lang="en-US" dirty="0"/>
              <a:t> (circa 30 – 35 I </a:t>
            </a:r>
            <a:r>
              <a:rPr lang="en-US" dirty="0" err="1"/>
              <a:t>schack</a:t>
            </a:r>
            <a:r>
              <a:rPr lang="en-US" dirty="0"/>
              <a:t>)</a:t>
            </a:r>
          </a:p>
          <a:p>
            <a:r>
              <a:rPr lang="en-US" dirty="0" err="1"/>
              <a:t>Cirka</a:t>
            </a:r>
            <a:r>
              <a:rPr lang="en-US" dirty="0"/>
              <a:t> 1 </a:t>
            </a:r>
            <a:r>
              <a:rPr lang="en-US" dirty="0" err="1"/>
              <a:t>miljard</a:t>
            </a:r>
            <a:r>
              <a:rPr lang="en-US" dirty="0"/>
              <a:t> </a:t>
            </a:r>
            <a:r>
              <a:rPr lang="en-US" dirty="0" err="1"/>
              <a:t>bräden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utvärdera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kolla</a:t>
            </a:r>
            <a:r>
              <a:rPr lang="en-US" dirty="0"/>
              <a:t> 6 </a:t>
            </a:r>
            <a:r>
              <a:rPr lang="en-US" dirty="0" err="1"/>
              <a:t>rundor</a:t>
            </a:r>
            <a:r>
              <a:rPr lang="en-US" dirty="0"/>
              <a:t> </a:t>
            </a:r>
            <a:r>
              <a:rPr lang="en-US" dirty="0" err="1"/>
              <a:t>framåt</a:t>
            </a:r>
            <a:r>
              <a:rPr lang="en-US" dirty="0"/>
              <a:t> (3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vardera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4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d"/>
      </p:transition>
    </mc:Choice>
    <mc:Fallback xmlns="">
      <p:transition xmlns:p14="http://schemas.microsoft.com/office/powerpoint/2010/main" spd="med">
        <p:push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Söktekniker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Minimax</a:t>
            </a:r>
          </a:p>
          <a:p>
            <a:r>
              <a:rPr lang="en-US" dirty="0"/>
              <a:t>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2194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24CB-8AC2-4A80-89F2-98334617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Övriga</a:t>
            </a:r>
            <a:r>
              <a:rPr lang="en-US" dirty="0"/>
              <a:t> </a:t>
            </a:r>
            <a:r>
              <a:rPr lang="en-US" dirty="0" err="1"/>
              <a:t>tekniker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94AF-13BF-47FC-A0B1-44B06D28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book</a:t>
            </a:r>
          </a:p>
          <a:p>
            <a:r>
              <a:rPr lang="en-US" dirty="0"/>
              <a:t>Endgame </a:t>
            </a:r>
            <a:r>
              <a:rPr lang="en-US" dirty="0" err="1"/>
              <a:t>tablebase</a:t>
            </a:r>
            <a:endParaRPr lang="en-US" dirty="0"/>
          </a:p>
          <a:p>
            <a:r>
              <a:rPr lang="en-US" dirty="0"/>
              <a:t>Pondering</a:t>
            </a:r>
          </a:p>
          <a:p>
            <a:r>
              <a:rPr lang="en-US" dirty="0"/>
              <a:t>Leaf evaluation</a:t>
            </a:r>
          </a:p>
          <a:p>
            <a:r>
              <a:rPr lang="en-US" dirty="0" err="1"/>
              <a:t>Modellering</a:t>
            </a:r>
            <a:r>
              <a:rPr lang="en-US" dirty="0"/>
              <a:t> av </a:t>
            </a:r>
            <a:r>
              <a:rPr lang="en-US" dirty="0" err="1"/>
              <a:t>spelbräde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https://doverstav.github.io/kitscon192/</a:t>
            </a:r>
            <a:endParaRPr lang="en-US" dirty="0"/>
          </a:p>
          <a:p>
            <a:r>
              <a:rPr lang="en-US" dirty="0" err="1"/>
              <a:t>Kod</a:t>
            </a:r>
            <a:r>
              <a:rPr lang="en-US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https://github.com/Doverstav/kitscon192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funkar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</a:t>
            </a:r>
          </a:p>
          <a:p>
            <a:r>
              <a:rPr lang="en-US" dirty="0" err="1"/>
              <a:t>Självgenererande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7AFF76-E386-45BB-AD6F-EED031CB19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44" y="-170303"/>
            <a:ext cx="7392156" cy="71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d"/>
      </p:transition>
    </mc:Choice>
    <mc:Fallback xmlns="">
      <p:transition xmlns:p14="http://schemas.microsoft.com/office/powerpoint/2010/main" spd="med">
        <p:push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722D-CD19-4169-BFC9-E4DEF51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var </a:t>
            </a:r>
            <a:r>
              <a:rPr lang="en-US" dirty="0" err="1"/>
              <a:t>svårt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8153-0532-44BC-9803-0A775E45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av </a:t>
            </a:r>
            <a:r>
              <a:rPr lang="en-US" dirty="0" err="1"/>
              <a:t>världen</a:t>
            </a:r>
            <a:endParaRPr lang="en-US" dirty="0"/>
          </a:p>
          <a:p>
            <a:r>
              <a:rPr lang="en-US" dirty="0" err="1"/>
              <a:t>Jämföra</a:t>
            </a:r>
            <a:r>
              <a:rPr lang="en-US" dirty="0"/>
              <a:t> </a:t>
            </a:r>
            <a:r>
              <a:rPr lang="en-US" dirty="0" err="1"/>
              <a:t>världar</a:t>
            </a:r>
            <a:endParaRPr lang="en-US" dirty="0"/>
          </a:p>
          <a:p>
            <a:pPr lvl="1"/>
            <a:r>
              <a:rPr lang="en-US" dirty="0" err="1"/>
              <a:t>Mål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i </a:t>
            </a:r>
            <a:r>
              <a:rPr lang="en-US" dirty="0" err="1"/>
              <a:t>grafen</a:t>
            </a:r>
            <a:r>
              <a:rPr lang="en-US" dirty="0"/>
              <a:t> </a:t>
            </a:r>
            <a:r>
              <a:rPr lang="en-US" dirty="0" err="1"/>
              <a:t>jämförs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/>
              <a:t>sätt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Historielektion</a:t>
            </a:r>
            <a:endParaRPr lang="en-US" dirty="0"/>
          </a:p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man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Machine Learning?</a:t>
            </a:r>
          </a:p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man </a:t>
            </a:r>
            <a:r>
              <a:rPr lang="en-US" dirty="0" err="1"/>
              <a:t>en</a:t>
            </a:r>
            <a:r>
              <a:rPr lang="en-US" dirty="0"/>
              <a:t> AI </a:t>
            </a:r>
            <a:r>
              <a:rPr lang="en-US" dirty="0" err="1"/>
              <a:t>utan</a:t>
            </a:r>
            <a:r>
              <a:rPr lang="en-US" dirty="0"/>
              <a:t> Machine Learning?</a:t>
            </a:r>
          </a:p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verkligheten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Eftersnack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d"/>
      </p:transition>
    </mc:Choice>
    <mc:Fallback xmlns="">
      <p:transition xmlns:p14="http://schemas.microsoft.com/office/powerpoint/2010/main" spd="med">
        <p:push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till </a:t>
            </a:r>
            <a:r>
              <a:rPr lang="en-US" dirty="0" err="1"/>
              <a:t>idag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740"/>
            <a:ext cx="10515600" cy="4608000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mytologi</a:t>
            </a:r>
            <a:r>
              <a:rPr lang="en-US" dirty="0"/>
              <a:t> &amp; </a:t>
            </a:r>
            <a:r>
              <a:rPr lang="en-US" dirty="0" err="1"/>
              <a:t>skönlitteratur</a:t>
            </a:r>
            <a:endParaRPr lang="en-US" dirty="0"/>
          </a:p>
          <a:p>
            <a:r>
              <a:rPr lang="en-US" dirty="0"/>
              <a:t>50-talet</a:t>
            </a:r>
          </a:p>
          <a:p>
            <a:r>
              <a:rPr lang="en-US" dirty="0"/>
              <a:t>AI-</a:t>
            </a:r>
            <a:r>
              <a:rPr lang="en-US" dirty="0" err="1"/>
              <a:t>vinter</a:t>
            </a:r>
            <a:endParaRPr lang="en-US" dirty="0"/>
          </a:p>
          <a:p>
            <a:r>
              <a:rPr lang="en-US" dirty="0"/>
              <a:t>AI-boom</a:t>
            </a:r>
          </a:p>
          <a:p>
            <a:r>
              <a:rPr lang="en-US" dirty="0"/>
              <a:t>AI-</a:t>
            </a:r>
            <a:r>
              <a:rPr lang="en-US" dirty="0" err="1"/>
              <a:t>vinter</a:t>
            </a:r>
            <a:r>
              <a:rPr lang="en-US" dirty="0"/>
              <a:t> #2</a:t>
            </a:r>
          </a:p>
          <a:p>
            <a:r>
              <a:rPr lang="en-US" dirty="0"/>
              <a:t>90-talet</a:t>
            </a:r>
          </a:p>
          <a:p>
            <a:r>
              <a:rPr lang="en-US" dirty="0" err="1"/>
              <a:t>Idag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Datainsamling</a:t>
            </a:r>
            <a:endParaRPr lang="en-US" dirty="0"/>
          </a:p>
          <a:p>
            <a:r>
              <a:rPr lang="en-US" dirty="0" err="1"/>
              <a:t>Träning</a:t>
            </a:r>
            <a:endParaRPr lang="en-US" dirty="0"/>
          </a:p>
          <a:p>
            <a:r>
              <a:rPr lang="en-US" dirty="0" err="1"/>
              <a:t>Hårdvara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man </a:t>
            </a:r>
            <a:r>
              <a:rPr lang="en-US" dirty="0" err="1"/>
              <a:t>utan</a:t>
            </a:r>
            <a:r>
              <a:rPr lang="en-US" dirty="0"/>
              <a:t>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4695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Grafsök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an dir="d"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Datastruktur</a:t>
            </a:r>
            <a:endParaRPr lang="en-US" dirty="0"/>
          </a:p>
          <a:p>
            <a:r>
              <a:rPr lang="en-US" dirty="0" err="1"/>
              <a:t>Noder</a:t>
            </a:r>
            <a:endParaRPr lang="en-US" dirty="0"/>
          </a:p>
          <a:p>
            <a:r>
              <a:rPr lang="en-US" dirty="0"/>
              <a:t>Kanter</a:t>
            </a:r>
          </a:p>
          <a:p>
            <a:r>
              <a:rPr lang="en-US" dirty="0"/>
              <a:t>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viktad</a:t>
            </a:r>
            <a:endParaRPr lang="en-US" dirty="0"/>
          </a:p>
        </p:txBody>
      </p:sp>
      <p:pic>
        <p:nvPicPr>
          <p:cNvPr id="1026" name="Picture 2" descr="Bildresultat för weighted graph">
            <a:extLst>
              <a:ext uri="{FF2B5EF4-FFF2-40B4-BE49-F238E27FC236}">
                <a16:creationId xmlns:a16="http://schemas.microsoft.com/office/drawing/2014/main" id="{C6EDB5D6-F059-440B-BE84-33A5932B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95" y="1039459"/>
            <a:ext cx="6783705" cy="47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403E-9984-48E9-AB2F-07B131E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Grafsök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C61B-9771-4BFE-BB1D-19863349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Bredden</a:t>
            </a:r>
            <a:r>
              <a:rPr lang="en-US" dirty="0"/>
              <a:t> </a:t>
            </a:r>
            <a:r>
              <a:rPr lang="en-US" dirty="0" err="1"/>
              <a:t>först</a:t>
            </a:r>
            <a:endParaRPr lang="en-US" dirty="0"/>
          </a:p>
          <a:p>
            <a:r>
              <a:rPr lang="en-US" dirty="0" err="1"/>
              <a:t>Djupet</a:t>
            </a:r>
            <a:r>
              <a:rPr lang="en-US" dirty="0"/>
              <a:t> </a:t>
            </a:r>
            <a:r>
              <a:rPr lang="en-US" dirty="0" err="1"/>
              <a:t>först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79320F-4971-40BB-BB1D-2A29782F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69" y="1581865"/>
            <a:ext cx="6782231" cy="38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Kortaste</a:t>
            </a:r>
            <a:r>
              <a:rPr lang="en-US" dirty="0"/>
              <a:t> </a:t>
            </a:r>
            <a:r>
              <a:rPr lang="en-US" dirty="0" err="1"/>
              <a:t>vägen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</a:t>
            </a:r>
          </a:p>
          <a:p>
            <a:r>
              <a:rPr lang="en-US" dirty="0"/>
              <a:t>A*</a:t>
            </a:r>
          </a:p>
          <a:p>
            <a:pPr lvl="1"/>
            <a:r>
              <a:rPr lang="en-US" dirty="0" err="1"/>
              <a:t>Som</a:t>
            </a:r>
            <a:r>
              <a:rPr lang="en-US" dirty="0"/>
              <a:t> Dijkstra</a:t>
            </a:r>
          </a:p>
          <a:p>
            <a:pPr lvl="1"/>
            <a:r>
              <a:rPr lang="en-US" dirty="0" err="1"/>
              <a:t>Använder</a:t>
            </a:r>
            <a:r>
              <a:rPr lang="en-US" dirty="0"/>
              <a:t> </a:t>
            </a:r>
            <a:r>
              <a:rPr lang="en-US" dirty="0" err="1"/>
              <a:t>heuristik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resultat</a:t>
            </a:r>
            <a:endParaRPr lang="en-US" dirty="0"/>
          </a:p>
        </p:txBody>
      </p:sp>
      <p:pic>
        <p:nvPicPr>
          <p:cNvPr id="5122" name="Picture 2" descr="Bildresultat för dijkstras algoritm">
            <a:extLst>
              <a:ext uri="{FF2B5EF4-FFF2-40B4-BE49-F238E27FC236}">
                <a16:creationId xmlns:a16="http://schemas.microsoft.com/office/drawing/2014/main" id="{30587D18-31CC-4735-A8CA-DC87F5DD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128" y="1437048"/>
            <a:ext cx="7029672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KITS Orange">
  <a:themeElements>
    <a:clrScheme name="KI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7F4A"/>
      </a:accent1>
      <a:accent2>
        <a:srgbClr val="62A6A3"/>
      </a:accent2>
      <a:accent3>
        <a:srgbClr val="B0AE97"/>
      </a:accent3>
      <a:accent4>
        <a:srgbClr val="C1AF49"/>
      </a:accent4>
      <a:accent5>
        <a:srgbClr val="F37F4A"/>
      </a:accent5>
      <a:accent6>
        <a:srgbClr val="62A6A3"/>
      </a:accent6>
      <a:hlink>
        <a:srgbClr val="F37F4A"/>
      </a:hlink>
      <a:folHlink>
        <a:srgbClr val="F37F4A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" id="{ACA2DD08-C312-4113-85FA-265F5DE67758}" vid="{0B843F6D-E79A-4A97-8324-1047EC8122C3}"/>
    </a:ext>
  </a:extLst>
</a:theme>
</file>

<file path=ppt/theme/theme2.xml><?xml version="1.0" encoding="utf-8"?>
<a:theme xmlns:a="http://schemas.openxmlformats.org/drawingml/2006/main" name="KITS Green">
  <a:themeElements>
    <a:clrScheme name="KI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7F4A"/>
      </a:accent1>
      <a:accent2>
        <a:srgbClr val="62A6A3"/>
      </a:accent2>
      <a:accent3>
        <a:srgbClr val="B0AE97"/>
      </a:accent3>
      <a:accent4>
        <a:srgbClr val="C1AF49"/>
      </a:accent4>
      <a:accent5>
        <a:srgbClr val="F37F4A"/>
      </a:accent5>
      <a:accent6>
        <a:srgbClr val="62A6A3"/>
      </a:accent6>
      <a:hlink>
        <a:srgbClr val="F37F4A"/>
      </a:hlink>
      <a:folHlink>
        <a:srgbClr val="F37F4A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" id="{ACA2DD08-C312-4113-85FA-265F5DE67758}" vid="{F8EF2859-0A73-4D5C-8A4F-0D946CEB1354}"/>
    </a:ext>
  </a:extLst>
</a:theme>
</file>

<file path=ppt/theme/theme3.xml><?xml version="1.0" encoding="utf-8"?>
<a:theme xmlns:a="http://schemas.openxmlformats.org/drawingml/2006/main" name="KITS Beige">
  <a:themeElements>
    <a:clrScheme name="KI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7F4A"/>
      </a:accent1>
      <a:accent2>
        <a:srgbClr val="62A6A3"/>
      </a:accent2>
      <a:accent3>
        <a:srgbClr val="B0AE97"/>
      </a:accent3>
      <a:accent4>
        <a:srgbClr val="C1AF49"/>
      </a:accent4>
      <a:accent5>
        <a:srgbClr val="F37F4A"/>
      </a:accent5>
      <a:accent6>
        <a:srgbClr val="62A6A3"/>
      </a:accent6>
      <a:hlink>
        <a:srgbClr val="F37F4A"/>
      </a:hlink>
      <a:folHlink>
        <a:srgbClr val="F37F4A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" id="{ACA2DD08-C312-4113-85FA-265F5DE67758}" vid="{F9DF7684-A2CC-4E4D-8026-54822A27B860}"/>
    </a:ext>
  </a:extLst>
</a:theme>
</file>

<file path=ppt/theme/theme4.xml><?xml version="1.0" encoding="utf-8"?>
<a:theme xmlns:a="http://schemas.openxmlformats.org/drawingml/2006/main" name="KITS Yellow">
  <a:themeElements>
    <a:clrScheme name="KI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7F4A"/>
      </a:accent1>
      <a:accent2>
        <a:srgbClr val="62A6A3"/>
      </a:accent2>
      <a:accent3>
        <a:srgbClr val="B0AE97"/>
      </a:accent3>
      <a:accent4>
        <a:srgbClr val="C1AF49"/>
      </a:accent4>
      <a:accent5>
        <a:srgbClr val="F37F4A"/>
      </a:accent5>
      <a:accent6>
        <a:srgbClr val="62A6A3"/>
      </a:accent6>
      <a:hlink>
        <a:srgbClr val="F37F4A"/>
      </a:hlink>
      <a:folHlink>
        <a:srgbClr val="F37F4A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" id="{ACA2DD08-C312-4113-85FA-265F5DE67758}" vid="{EEB1FE1B-DEA3-47D4-89D9-6243C3BA559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7" ma:contentTypeDescription="Skapa ett nytt dokument." ma:contentTypeScope="" ma:versionID="035796304e9545e8126c445f441e6484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6822d00fb326d2a54bdfa760b8b9e2d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2EB94-2E25-4AD0-B2AD-89FA0540E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1DA11-2199-41BE-BC93-BEAB414B1BC3}">
  <ds:schemaRefs>
    <ds:schemaRef ds:uri="http://purl.org/dc/elements/1.1/"/>
    <ds:schemaRef ds:uri="http://schemas.microsoft.com/office/2006/metadata/properties"/>
    <ds:schemaRef ds:uri="7060d464-6f08-4785-896b-020da5ebcc5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dfb9c78b-0f64-4b86-bcba-1a73bc5c8331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KITS</Template>
  <TotalTime>1747</TotalTime>
  <Words>2183</Words>
  <Application>Microsoft Office PowerPoint</Application>
  <PresentationFormat>Widescreen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Lucida Grande</vt:lpstr>
      <vt:lpstr>Segoe UI Light</vt:lpstr>
      <vt:lpstr>KITS Orange</vt:lpstr>
      <vt:lpstr>KITS Green</vt:lpstr>
      <vt:lpstr>KITS Beige</vt:lpstr>
      <vt:lpstr>KITS Yellow</vt:lpstr>
      <vt:lpstr>AI utan ML</vt:lpstr>
      <vt:lpstr>Agenda</vt:lpstr>
      <vt:lpstr>AI – från då till idag</vt:lpstr>
      <vt:lpstr>Varför inte Machine Learning?</vt:lpstr>
      <vt:lpstr>Hur gör man utan Machine Learning?</vt:lpstr>
      <vt:lpstr>Grafsök</vt:lpstr>
      <vt:lpstr>Vad är en graf</vt:lpstr>
      <vt:lpstr>Grafsök</vt:lpstr>
      <vt:lpstr>Kortaste vägen</vt:lpstr>
      <vt:lpstr>Exempel från verkligheten</vt:lpstr>
      <vt:lpstr>AI för schack</vt:lpstr>
      <vt:lpstr>Söktekniker</vt:lpstr>
      <vt:lpstr>Övriga tekniker</vt:lpstr>
      <vt:lpstr>Demo!</vt:lpstr>
      <vt:lpstr>Hur funkar detta?</vt:lpstr>
      <vt:lpstr>Vad var svårt?</vt:lpstr>
    </vt:vector>
  </TitlesOfParts>
  <Manager/>
  <Company>KITS 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utan ML</dc:title>
  <dc:subject/>
  <dc:creator>Pontus Doverstav</dc:creator>
  <cp:keywords/>
  <dc:description/>
  <cp:lastModifiedBy>Pontus Doverstav</cp:lastModifiedBy>
  <cp:revision>66</cp:revision>
  <dcterms:created xsi:type="dcterms:W3CDTF">2019-11-01T13:49:18Z</dcterms:created>
  <dcterms:modified xsi:type="dcterms:W3CDTF">2019-11-09T09:33:14Z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