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4"/>
    <p:sldMasterId id="2147483720" r:id="rId5"/>
    <p:sldMasterId id="2147483727" r:id="rId6"/>
    <p:sldMasterId id="2147483734" r:id="rId7"/>
  </p:sldMasterIdLst>
  <p:notesMasterIdLst>
    <p:notesMasterId r:id="rId38"/>
  </p:notesMasterIdLst>
  <p:handoutMasterIdLst>
    <p:handoutMasterId r:id="rId39"/>
  </p:handoutMasterIdLst>
  <p:sldIdLst>
    <p:sldId id="256" r:id="rId8"/>
    <p:sldId id="288" r:id="rId9"/>
    <p:sldId id="257" r:id="rId10"/>
    <p:sldId id="286" r:id="rId11"/>
    <p:sldId id="258" r:id="rId12"/>
    <p:sldId id="285" r:id="rId13"/>
    <p:sldId id="272" r:id="rId14"/>
    <p:sldId id="287" r:id="rId15"/>
    <p:sldId id="260" r:id="rId16"/>
    <p:sldId id="261" r:id="rId17"/>
    <p:sldId id="279" r:id="rId18"/>
    <p:sldId id="280" r:id="rId19"/>
    <p:sldId id="269" r:id="rId20"/>
    <p:sldId id="273" r:id="rId21"/>
    <p:sldId id="274" r:id="rId22"/>
    <p:sldId id="270" r:id="rId23"/>
    <p:sldId id="271" r:id="rId24"/>
    <p:sldId id="262" r:id="rId25"/>
    <p:sldId id="284" r:id="rId26"/>
    <p:sldId id="263" r:id="rId27"/>
    <p:sldId id="278" r:id="rId28"/>
    <p:sldId id="268" r:id="rId29"/>
    <p:sldId id="276" r:id="rId30"/>
    <p:sldId id="282" r:id="rId31"/>
    <p:sldId id="283" r:id="rId32"/>
    <p:sldId id="281" r:id="rId33"/>
    <p:sldId id="289" r:id="rId34"/>
    <p:sldId id="265" r:id="rId35"/>
    <p:sldId id="266" r:id="rId36"/>
    <p:sldId id="26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3" autoAdjust="0"/>
    <p:restoredTop sz="79322" autoAdjust="0"/>
  </p:normalViewPr>
  <p:slideViewPr>
    <p:cSldViewPr snapToGrid="0">
      <p:cViewPr varScale="1">
        <p:scale>
          <a:sx n="103" d="100"/>
          <a:sy n="103" d="100"/>
        </p:scale>
        <p:origin x="60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21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-275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0B2F0-A3B3-8A42-AF70-A28E86A1019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A99F-B1AB-B649-BE66-47CACC15F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36476-076B-0846-AB30-DA38D9B78C7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Click to edit Master text styles</a:t>
            </a:r>
          </a:p>
          <a:p>
            <a:pPr lvl="1"/>
            <a:r>
              <a:rPr lang="sv-SE"/>
              <a:t>Second level</a:t>
            </a:r>
          </a:p>
          <a:p>
            <a:pPr lvl="2"/>
            <a:r>
              <a:rPr lang="sv-SE"/>
              <a:t>Third level</a:t>
            </a:r>
          </a:p>
          <a:p>
            <a:pPr lvl="3"/>
            <a:r>
              <a:rPr lang="sv-SE"/>
              <a:t>Fourth level</a:t>
            </a:r>
          </a:p>
          <a:p>
            <a:pPr lvl="4"/>
            <a:r>
              <a:rPr lang="sv-S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A3C8B-6150-4A40-994F-9B940BFC5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8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21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Förtjänar</a:t>
            </a:r>
            <a:r>
              <a:rPr lang="en-US" dirty="0"/>
              <a:t> sin </a:t>
            </a:r>
            <a:r>
              <a:rPr lang="en-US" dirty="0" err="1"/>
              <a:t>egen</a:t>
            </a:r>
            <a:r>
              <a:rPr lang="en-US" dirty="0"/>
              <a:t> </a:t>
            </a:r>
            <a:r>
              <a:rPr lang="en-US" dirty="0" err="1"/>
              <a:t>dragning</a:t>
            </a:r>
            <a:r>
              <a:rPr lang="en-US" dirty="0"/>
              <a:t>, men </a:t>
            </a:r>
            <a:r>
              <a:rPr lang="en-US" dirty="0" err="1"/>
              <a:t>nämner</a:t>
            </a:r>
            <a:r>
              <a:rPr lang="en-US" dirty="0"/>
              <a:t> </a:t>
            </a:r>
            <a:r>
              <a:rPr lang="en-US" dirty="0" err="1"/>
              <a:t>snabbt</a:t>
            </a:r>
            <a:r>
              <a:rPr lang="en-US" dirty="0"/>
              <a:t> </a:t>
            </a:r>
            <a:r>
              <a:rPr lang="en-US" dirty="0" err="1"/>
              <a:t>här</a:t>
            </a:r>
            <a:r>
              <a:rPr lang="en-US" dirty="0"/>
              <a:t> </a:t>
            </a:r>
            <a:r>
              <a:rPr lang="en-US" dirty="0" err="1"/>
              <a:t>då</a:t>
            </a:r>
            <a:r>
              <a:rPr lang="en-US" dirty="0"/>
              <a:t> det </a:t>
            </a:r>
            <a:r>
              <a:rPr lang="en-US" dirty="0" err="1"/>
              <a:t>krävs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notifikationer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fungera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iOS</a:t>
            </a:r>
          </a:p>
          <a:p>
            <a:endParaRPr lang="en-US" dirty="0"/>
          </a:p>
          <a:p>
            <a:r>
              <a:rPr lang="en-US" dirty="0" err="1"/>
              <a:t>Gör</a:t>
            </a:r>
            <a:r>
              <a:rPr lang="en-US" dirty="0"/>
              <a:t> din webapp </a:t>
            </a:r>
            <a:r>
              <a:rPr lang="en-US" dirty="0" err="1"/>
              <a:t>installerbar</a:t>
            </a:r>
            <a:r>
              <a:rPr lang="en-US" dirty="0"/>
              <a:t> till </a:t>
            </a:r>
            <a:r>
              <a:rPr lang="en-US" dirty="0" err="1"/>
              <a:t>hemskärmen</a:t>
            </a:r>
            <a:endParaRPr lang="en-US" dirty="0"/>
          </a:p>
          <a:p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publicera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app store</a:t>
            </a:r>
          </a:p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tillåta</a:t>
            </a:r>
            <a:r>
              <a:rPr lang="en-US" dirty="0"/>
              <a:t> </a:t>
            </a:r>
            <a:r>
              <a:rPr lang="en-US" dirty="0" err="1"/>
              <a:t>notifkationer</a:t>
            </a:r>
            <a:r>
              <a:rPr lang="en-US" dirty="0"/>
              <a:t> </a:t>
            </a:r>
            <a:r>
              <a:rPr lang="en-US" dirty="0" err="1"/>
              <a:t>kräver</a:t>
            </a:r>
            <a:r>
              <a:rPr lang="en-US" dirty="0"/>
              <a:t> </a:t>
            </a:r>
            <a:r>
              <a:rPr lang="en-US" dirty="0" err="1"/>
              <a:t>tillit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, </a:t>
            </a:r>
            <a:r>
              <a:rPr lang="en-US" dirty="0" err="1"/>
              <a:t>att</a:t>
            </a:r>
            <a:r>
              <a:rPr lang="en-US" dirty="0"/>
              <a:t> installer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hemskärmen</a:t>
            </a:r>
            <a:r>
              <a:rPr lang="en-US" dirty="0"/>
              <a:t> </a:t>
            </a:r>
            <a:r>
              <a:rPr lang="en-US" dirty="0" err="1"/>
              <a:t>kräver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Finns </a:t>
            </a:r>
            <a:r>
              <a:rPr lang="en-US" dirty="0" err="1"/>
              <a:t>några</a:t>
            </a:r>
            <a:r>
              <a:rPr lang="en-US" dirty="0"/>
              <a:t> </a:t>
            </a:r>
            <a:r>
              <a:rPr lang="en-US" dirty="0" err="1"/>
              <a:t>krav</a:t>
            </a:r>
            <a:r>
              <a:rPr lang="en-US" dirty="0"/>
              <a:t>,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källor</a:t>
            </a:r>
            <a:r>
              <a:rPr lang="en-US" dirty="0"/>
              <a:t> </a:t>
            </a:r>
            <a:r>
              <a:rPr lang="en-US" dirty="0" err="1"/>
              <a:t>nämner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grejer</a:t>
            </a:r>
            <a:r>
              <a:rPr lang="en-US" dirty="0"/>
              <a:t>. Detta head-</a:t>
            </a:r>
            <a:r>
              <a:rPr lang="en-US" dirty="0" err="1"/>
              <a:t>elementer</a:t>
            </a:r>
            <a:r>
              <a:rPr lang="en-US" dirty="0"/>
              <a:t> </a:t>
            </a:r>
            <a:r>
              <a:rPr lang="en-US" dirty="0" err="1"/>
              <a:t>innehäller</a:t>
            </a:r>
            <a:r>
              <a:rPr lang="en-US" dirty="0"/>
              <a:t> </a:t>
            </a:r>
            <a:r>
              <a:rPr lang="en-US" dirty="0" err="1"/>
              <a:t>allt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krävs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9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Detta </a:t>
            </a:r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länkade</a:t>
            </a:r>
            <a:r>
              <a:rPr lang="en-US" dirty="0"/>
              <a:t> </a:t>
            </a:r>
            <a:r>
              <a:rPr lang="en-US" dirty="0" err="1"/>
              <a:t>manifestet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ger metadata om din PWA, ska </a:t>
            </a:r>
            <a:r>
              <a:rPr lang="en-US" dirty="0" err="1"/>
              <a:t>som</a:t>
            </a:r>
            <a:r>
              <a:rPr lang="en-US" dirty="0"/>
              <a:t> jag </a:t>
            </a:r>
            <a:r>
              <a:rPr lang="en-US" dirty="0" err="1"/>
              <a:t>förstår</a:t>
            </a:r>
            <a:r>
              <a:rPr lang="en-US" dirty="0"/>
              <a:t> det </a:t>
            </a:r>
            <a:r>
              <a:rPr lang="en-US" dirty="0" err="1"/>
              <a:t>vara</a:t>
            </a:r>
            <a:r>
              <a:rPr lang="en-US" dirty="0"/>
              <a:t> “minimal”</a:t>
            </a:r>
          </a:p>
          <a:p>
            <a:endParaRPr lang="en-US" dirty="0"/>
          </a:p>
          <a:p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generara</a:t>
            </a:r>
            <a:r>
              <a:rPr lang="en-US" dirty="0"/>
              <a:t>, </a:t>
            </a:r>
            <a:r>
              <a:rPr lang="en-US" dirty="0" err="1"/>
              <a:t>exempelvis</a:t>
            </a:r>
            <a:r>
              <a:rPr lang="en-US" dirty="0"/>
              <a:t> via https://favicon.inbrowser.app/tools/favicon-generator</a:t>
            </a:r>
          </a:p>
          <a:p>
            <a:r>
              <a:rPr lang="en-US" dirty="0"/>
              <a:t>Kan sedan </a:t>
            </a:r>
            <a:r>
              <a:rPr lang="en-US" dirty="0" err="1"/>
              <a:t>utvärderas</a:t>
            </a:r>
            <a:r>
              <a:rPr lang="en-US" dirty="0"/>
              <a:t> av pwabuilder.com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77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DC2F5-6A7A-084A-8C2D-620876E4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391CA1-0664-E1C6-604B-F71DE44A9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5EF0EC-F036-B75F-F4FE-89167D44B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 </a:t>
            </a:r>
            <a:r>
              <a:rPr lang="en-US" dirty="0" err="1"/>
              <a:t>är</a:t>
            </a:r>
            <a:r>
              <a:rPr lang="en-US" dirty="0"/>
              <a:t> vi redo at </a:t>
            </a:r>
            <a:r>
              <a:rPr lang="en-US" dirty="0" err="1"/>
              <a:t>skapa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</a:t>
            </a:r>
            <a:r>
              <a:rPr lang="en-US" dirty="0" err="1"/>
              <a:t>prenumeration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den till </a:t>
            </a:r>
            <a:r>
              <a:rPr lang="en-US" dirty="0" err="1"/>
              <a:t>vår</a:t>
            </a:r>
            <a:r>
              <a:rPr lang="en-US" dirty="0"/>
              <a:t> backend. </a:t>
            </a:r>
            <a:r>
              <a:rPr lang="en-US" dirty="0" err="1"/>
              <a:t>Görs</a:t>
            </a:r>
            <a:r>
              <a:rPr lang="en-US" dirty="0"/>
              <a:t> </a:t>
            </a:r>
            <a:r>
              <a:rPr lang="en-US" dirty="0" err="1"/>
              <a:t>ganska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 via </a:t>
            </a:r>
            <a:r>
              <a:rPr lang="en-US" dirty="0" err="1"/>
              <a:t>vår</a:t>
            </a:r>
            <a:r>
              <a:rPr lang="en-US" dirty="0"/>
              <a:t> service worker, </a:t>
            </a:r>
            <a:r>
              <a:rPr lang="en-US" dirty="0" err="1"/>
              <a:t>där</a:t>
            </a:r>
            <a:r>
              <a:rPr lang="en-US" dirty="0"/>
              <a:t> vi </a:t>
            </a:r>
            <a:r>
              <a:rPr lang="en-US" dirty="0" err="1"/>
              <a:t>först</a:t>
            </a:r>
            <a:r>
              <a:rPr lang="en-US" dirty="0"/>
              <a:t> </a:t>
            </a:r>
            <a:r>
              <a:rPr lang="en-US" dirty="0" err="1"/>
              <a:t>försöker</a:t>
            </a:r>
            <a:r>
              <a:rPr lang="en-US" dirty="0"/>
              <a:t> </a:t>
            </a:r>
            <a:r>
              <a:rPr lang="en-US" dirty="0" err="1"/>
              <a:t>hämta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existerande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till </a:t>
            </a:r>
            <a:r>
              <a:rPr lang="en-US" dirty="0" err="1"/>
              <a:t>vår</a:t>
            </a:r>
            <a:r>
              <a:rPr lang="en-US" dirty="0"/>
              <a:t> backend, </a:t>
            </a:r>
            <a:r>
              <a:rPr lang="en-US" dirty="0" err="1"/>
              <a:t>finns</a:t>
            </a:r>
            <a:r>
              <a:rPr lang="en-US" dirty="0"/>
              <a:t> det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skapar</a:t>
            </a:r>
            <a:r>
              <a:rPr lang="en-US" dirty="0"/>
              <a:t> vi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vi </a:t>
            </a:r>
            <a:r>
              <a:rPr lang="en-US" dirty="0" err="1"/>
              <a:t>skickar</a:t>
            </a:r>
            <a:r>
              <a:rPr lang="en-US" dirty="0"/>
              <a:t> </a:t>
            </a:r>
            <a:r>
              <a:rPr lang="en-US" dirty="0" err="1"/>
              <a:t>upp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$</a:t>
            </a:r>
            <a:r>
              <a:rPr lang="en-US" dirty="0" err="1"/>
              <a:t>subscription.mutate</a:t>
            </a:r>
            <a:r>
              <a:rPr lang="en-US" dirty="0"/>
              <a:t>() </a:t>
            </a:r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POSTar</a:t>
            </a:r>
            <a:r>
              <a:rPr lang="en-US" dirty="0"/>
              <a:t> data till backend, </a:t>
            </a:r>
            <a:r>
              <a:rPr lang="en-US" dirty="0" err="1"/>
              <a:t>använder</a:t>
            </a:r>
            <a:r>
              <a:rPr lang="en-US" dirty="0"/>
              <a:t> </a:t>
            </a:r>
            <a:r>
              <a:rPr lang="en-US" dirty="0" err="1"/>
              <a:t>mig</a:t>
            </a:r>
            <a:r>
              <a:rPr lang="en-US" dirty="0"/>
              <a:t> </a:t>
            </a:r>
            <a:r>
              <a:rPr lang="en-US" dirty="0" err="1"/>
              <a:t>här</a:t>
            </a:r>
            <a:r>
              <a:rPr lang="en-US" dirty="0"/>
              <a:t> av </a:t>
            </a:r>
            <a:r>
              <a:rPr lang="en-US" dirty="0" err="1"/>
              <a:t>Tanstack</a:t>
            </a:r>
            <a:r>
              <a:rPr lang="en-US" dirty="0"/>
              <a:t> Query. </a:t>
            </a:r>
            <a:r>
              <a:rPr lang="en-US" dirty="0" err="1"/>
              <a:t>Implementationsdetalj</a:t>
            </a:r>
            <a:r>
              <a:rPr lang="en-US" dirty="0"/>
              <a:t>.</a:t>
            </a:r>
          </a:p>
          <a:p>
            <a:r>
              <a:rPr lang="en-US" dirty="0" err="1"/>
              <a:t>applicationServerKey</a:t>
            </a:r>
            <a:r>
              <a:rPr lang="en-US" dirty="0"/>
              <a:t> = VAPID public key</a:t>
            </a:r>
          </a:p>
          <a:p>
            <a:r>
              <a:rPr lang="en-US" dirty="0" err="1"/>
              <a:t>userVisibleOnly</a:t>
            </a:r>
            <a:r>
              <a:rPr lang="en-US" dirty="0"/>
              <a:t> = </a:t>
            </a:r>
            <a:r>
              <a:rPr lang="en-US" dirty="0" err="1"/>
              <a:t>krävs</a:t>
            </a:r>
            <a:r>
              <a:rPr lang="en-US" dirty="0"/>
              <a:t> av Chrome </a:t>
            </a:r>
            <a:r>
              <a:rPr lang="en-US" dirty="0" err="1"/>
              <a:t>och</a:t>
            </a:r>
            <a:r>
              <a:rPr lang="en-US" dirty="0"/>
              <a:t> Edge, </a:t>
            </a:r>
            <a:r>
              <a:rPr lang="en-US" dirty="0" err="1"/>
              <a:t>måste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true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BB28A-6B09-F4E7-5B30-F77A92244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5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484D1-3CB7-9098-FB92-89E571D06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E7B76-FC0D-E58C-78F6-5ACD26D545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2D80E-114F-85CF-8D89-C580CB3A1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VAPID-</a:t>
            </a:r>
            <a:r>
              <a:rPr lang="en-US" dirty="0" err="1"/>
              <a:t>nycklar</a:t>
            </a:r>
            <a:r>
              <a:rPr lang="en-US" dirty="0"/>
              <a:t>!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Inte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frivilliga</a:t>
            </a:r>
            <a:r>
              <a:rPr lang="en-US" dirty="0"/>
              <a:t> – </a:t>
            </a:r>
            <a:r>
              <a:rPr lang="en-US" dirty="0" err="1"/>
              <a:t>krävs</a:t>
            </a:r>
            <a:r>
              <a:rPr lang="en-US" dirty="0"/>
              <a:t> av </a:t>
            </a:r>
            <a:r>
              <a:rPr lang="en-US" dirty="0" err="1"/>
              <a:t>åtminstone</a:t>
            </a:r>
            <a:r>
              <a:rPr lang="en-US" dirty="0"/>
              <a:t> chromium, Kanske </a:t>
            </a:r>
            <a:r>
              <a:rPr lang="en-US" dirty="0" err="1"/>
              <a:t>även</a:t>
            </a:r>
            <a:r>
              <a:rPr lang="en-US" dirty="0"/>
              <a:t> safari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Exempel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dom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se </a:t>
            </a:r>
            <a:r>
              <a:rPr lang="en-US" dirty="0" err="1"/>
              <a:t>ut.</a:t>
            </a:r>
            <a:r>
              <a:rPr lang="en-US" dirty="0"/>
              <a:t> </a:t>
            </a:r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generera</a:t>
            </a:r>
            <a:r>
              <a:rPr lang="en-US" dirty="0"/>
              <a:t> via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sidor</a:t>
            </a:r>
            <a:r>
              <a:rPr lang="en-US" dirty="0"/>
              <a:t> om man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sätta</a:t>
            </a:r>
            <a:r>
              <a:rPr lang="en-US" dirty="0"/>
              <a:t> sig in </a:t>
            </a:r>
            <a:r>
              <a:rPr lang="en-US" dirty="0" err="1"/>
              <a:t>i</a:t>
            </a:r>
            <a:r>
              <a:rPr lang="en-US" dirty="0"/>
              <a:t> det </a:t>
            </a:r>
            <a:r>
              <a:rPr lang="en-US" dirty="0" err="1"/>
              <a:t>själv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Med dessa </a:t>
            </a:r>
            <a:r>
              <a:rPr lang="en-US" dirty="0" err="1"/>
              <a:t>knyts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prenumeration</a:t>
            </a:r>
            <a:r>
              <a:rPr lang="en-US" dirty="0"/>
              <a:t> till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viss</a:t>
            </a:r>
            <a:r>
              <a:rPr lang="en-US" dirty="0"/>
              <a:t> service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grund</a:t>
            </a:r>
            <a:r>
              <a:rPr lang="en-US" dirty="0"/>
              <a:t> </a:t>
            </a:r>
            <a:r>
              <a:rPr lang="en-US" dirty="0" err="1"/>
              <a:t>nyckel-matchning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Var problem </a:t>
            </a:r>
            <a:r>
              <a:rPr lang="en-US" dirty="0" err="1"/>
              <a:t>innan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prenumeration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var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säker</a:t>
            </a:r>
            <a:r>
              <a:rPr lang="en-US" dirty="0"/>
              <a:t>, </a:t>
            </a:r>
            <a:r>
              <a:rPr lang="en-US" dirty="0" err="1"/>
              <a:t>fick</a:t>
            </a:r>
            <a:r>
              <a:rPr lang="en-US" dirty="0"/>
              <a:t> </a:t>
            </a:r>
            <a:r>
              <a:rPr lang="en-US" dirty="0" err="1"/>
              <a:t>någon</a:t>
            </a:r>
            <a:r>
              <a:rPr lang="en-US" dirty="0"/>
              <a:t> tag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endpointen</a:t>
            </a:r>
            <a:r>
              <a:rPr lang="en-US" dirty="0"/>
              <a:t> </a:t>
            </a:r>
            <a:r>
              <a:rPr lang="en-US" dirty="0" err="1"/>
              <a:t>kunde</a:t>
            </a:r>
            <a:r>
              <a:rPr lang="en-US" dirty="0"/>
              <a:t> </a:t>
            </a:r>
            <a:r>
              <a:rPr lang="en-US" dirty="0" err="1"/>
              <a:t>dom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</a:t>
            </a:r>
            <a:r>
              <a:rPr lang="en-US" dirty="0" err="1"/>
              <a:t>meddelanden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16A8D-8297-22E5-1323-28A26F880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50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0EA1F-DCDC-B058-1D7D-3780F885E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D2451D-2F89-93E0-9114-344A950AE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BD07CC-ADB9-8BA2-E0B1-AB05A129F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Endpoint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olika</a:t>
            </a:r>
            <a:r>
              <a:rPr lang="en-US" dirty="0"/>
              <a:t> </a:t>
            </a:r>
            <a:r>
              <a:rPr lang="en-US" dirty="0" err="1"/>
              <a:t>beroende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browser. Som jag </a:t>
            </a:r>
            <a:r>
              <a:rPr lang="en-US" dirty="0" err="1"/>
              <a:t>förstått</a:t>
            </a:r>
            <a:r>
              <a:rPr lang="en-US" dirty="0"/>
              <a:t> det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endpointen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per </a:t>
            </a:r>
            <a:r>
              <a:rPr lang="en-US" dirty="0" err="1"/>
              <a:t>prenumeration</a:t>
            </a:r>
            <a:r>
              <a:rPr lang="en-US" dirty="0"/>
              <a:t> med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CD83B-6384-F8AA-8D54-60A88429A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16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ACFD-0494-99BE-3D78-F1EA0734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EAD65A-60E4-014C-017E-16939E57A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1E6A3-5108-942A-54E5-B4956BB4E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Lite </a:t>
            </a:r>
            <a:r>
              <a:rPr lang="en-US" dirty="0" err="1"/>
              <a:t>implementationsdetaljer</a:t>
            </a:r>
            <a:r>
              <a:rPr lang="en-US" dirty="0"/>
              <a:t> </a:t>
            </a:r>
            <a:r>
              <a:rPr lang="en-US" dirty="0" err="1"/>
              <a:t>här</a:t>
            </a:r>
            <a:r>
              <a:rPr lang="en-US" dirty="0"/>
              <a:t>, men </a:t>
            </a:r>
            <a:r>
              <a:rPr lang="en-US" dirty="0" err="1"/>
              <a:t>någorlunda</a:t>
            </a:r>
            <a:r>
              <a:rPr lang="en-US" dirty="0"/>
              <a:t> </a:t>
            </a:r>
            <a:r>
              <a:rPr lang="en-US" dirty="0" err="1"/>
              <a:t>uppstädat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 </a:t>
            </a:r>
            <a:r>
              <a:rPr lang="en-US" dirty="0" err="1"/>
              <a:t>krångliga</a:t>
            </a:r>
            <a:r>
              <a:rPr lang="en-US" dirty="0"/>
              <a:t> </a:t>
            </a:r>
            <a:r>
              <a:rPr lang="en-US" dirty="0" err="1"/>
              <a:t>här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bygga</a:t>
            </a:r>
            <a:r>
              <a:rPr lang="en-US" dirty="0"/>
              <a:t> </a:t>
            </a:r>
            <a:r>
              <a:rPr lang="en-US" dirty="0" err="1"/>
              <a:t>ihop</a:t>
            </a:r>
            <a:r>
              <a:rPr lang="en-US" dirty="0"/>
              <a:t> </a:t>
            </a:r>
            <a:r>
              <a:rPr lang="en-US" dirty="0" err="1"/>
              <a:t>payloaden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till push-</a:t>
            </a:r>
            <a:r>
              <a:rPr lang="en-US" dirty="0" err="1"/>
              <a:t>servicen</a:t>
            </a:r>
            <a:r>
              <a:rPr lang="en-US" dirty="0"/>
              <a:t>. Det ska </a:t>
            </a:r>
            <a:r>
              <a:rPr lang="en-US" dirty="0" err="1"/>
              <a:t>signeras</a:t>
            </a:r>
            <a:r>
              <a:rPr lang="en-US" dirty="0"/>
              <a:t> med </a:t>
            </a:r>
            <a:r>
              <a:rPr lang="en-US" dirty="0" err="1"/>
              <a:t>nycklar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sättas</a:t>
            </a:r>
            <a:r>
              <a:rPr lang="en-US" dirty="0"/>
              <a:t> headers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pill, </a:t>
            </a:r>
            <a:r>
              <a:rPr lang="en-US" dirty="0" err="1"/>
              <a:t>så</a:t>
            </a:r>
            <a:r>
              <a:rPr lang="en-US" dirty="0"/>
              <a:t> det </a:t>
            </a:r>
            <a:r>
              <a:rPr lang="en-US" dirty="0" err="1"/>
              <a:t>har</a:t>
            </a:r>
            <a:r>
              <a:rPr lang="en-US" dirty="0"/>
              <a:t> jag </a:t>
            </a:r>
            <a:r>
              <a:rPr lang="en-US" dirty="0" err="1"/>
              <a:t>listigt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använt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tredjeparts-bibliotek</a:t>
            </a:r>
            <a:r>
              <a:rPr lang="en-US" dirty="0"/>
              <a:t> till!</a:t>
            </a:r>
          </a:p>
          <a:p>
            <a:r>
              <a:rPr lang="en-US" dirty="0" err="1"/>
              <a:t>När</a:t>
            </a:r>
            <a:r>
              <a:rPr lang="en-US" dirty="0"/>
              <a:t> den </a:t>
            </a:r>
            <a:r>
              <a:rPr lang="en-US" dirty="0" err="1"/>
              <a:t>väl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byggd</a:t>
            </a:r>
            <a:r>
              <a:rPr lang="en-US" dirty="0"/>
              <a:t> </a:t>
            </a:r>
            <a:r>
              <a:rPr lang="en-US" dirty="0" err="1"/>
              <a:t>skickar</a:t>
            </a:r>
            <a:r>
              <a:rPr lang="en-US" dirty="0"/>
              <a:t> du den till den endpoint </a:t>
            </a:r>
            <a:r>
              <a:rPr lang="en-US" dirty="0" err="1"/>
              <a:t>på</a:t>
            </a:r>
            <a:r>
              <a:rPr lang="en-US" dirty="0"/>
              <a:t> push </a:t>
            </a:r>
            <a:r>
              <a:rPr lang="en-US" dirty="0" err="1"/>
              <a:t>servicen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den </a:t>
            </a:r>
            <a:r>
              <a:rPr lang="en-US" dirty="0" err="1"/>
              <a:t>aktuella</a:t>
            </a:r>
            <a:r>
              <a:rPr lang="en-US" dirty="0"/>
              <a:t> </a:t>
            </a:r>
            <a:r>
              <a:rPr lang="en-US" dirty="0" err="1"/>
              <a:t>prenumeration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associerad</a:t>
            </a:r>
            <a:r>
              <a:rPr lang="en-US" dirty="0"/>
              <a:t> med,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sköter</a:t>
            </a:r>
            <a:r>
              <a:rPr lang="en-US" dirty="0"/>
              <a:t> push-</a:t>
            </a:r>
            <a:r>
              <a:rPr lang="en-US" dirty="0" err="1"/>
              <a:t>servicen</a:t>
            </a:r>
            <a:r>
              <a:rPr lang="en-US" dirty="0"/>
              <a:t> </a:t>
            </a:r>
            <a:r>
              <a:rPr lang="en-US" dirty="0" err="1"/>
              <a:t>resten</a:t>
            </a:r>
            <a:r>
              <a:rPr lang="en-US" dirty="0"/>
              <a:t>!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AE0A1-C7EF-8C07-B101-11579CA77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72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D4B6-00B7-AFC0-07E9-2169284E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39FF5C-5570-5240-1D42-C97D30729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A6D566-F789-F0BA-D514-9E31DD851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</a:t>
            </a:r>
            <a:r>
              <a:rPr lang="en-US" dirty="0" err="1"/>
              <a:t>emot</a:t>
            </a:r>
            <a:r>
              <a:rPr lang="en-US" dirty="0"/>
              <a:t> av </a:t>
            </a:r>
            <a:r>
              <a:rPr lang="en-US" dirty="0" err="1"/>
              <a:t>serviceworker</a:t>
            </a:r>
            <a:endParaRPr lang="en-US" dirty="0"/>
          </a:p>
          <a:p>
            <a:endParaRPr lang="en-US" dirty="0"/>
          </a:p>
          <a:p>
            <a:r>
              <a:rPr lang="en-US" dirty="0"/>
              <a:t>Ganska </a:t>
            </a:r>
            <a:r>
              <a:rPr lang="en-US" dirty="0" err="1"/>
              <a:t>enkelt</a:t>
            </a:r>
            <a:r>
              <a:rPr lang="en-US" dirty="0"/>
              <a:t>, body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datan</a:t>
            </a:r>
            <a:r>
              <a:rPr lang="en-US" dirty="0"/>
              <a:t> vi </a:t>
            </a:r>
            <a:r>
              <a:rPr lang="en-US" dirty="0" err="1"/>
              <a:t>skickade</a:t>
            </a:r>
            <a:r>
              <a:rPr lang="en-US" dirty="0"/>
              <a:t> </a:t>
            </a:r>
            <a:r>
              <a:rPr lang="en-US" dirty="0" err="1"/>
              <a:t>ner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backend, title &amp; message.</a:t>
            </a:r>
          </a:p>
          <a:p>
            <a:r>
              <a:rPr lang="en-US" dirty="0" err="1"/>
              <a:t>waitUntil</a:t>
            </a:r>
            <a:r>
              <a:rPr lang="en-US" dirty="0"/>
              <a:t> </a:t>
            </a:r>
            <a:r>
              <a:rPr lang="en-US" dirty="0" err="1"/>
              <a:t>hindrar</a:t>
            </a:r>
            <a:r>
              <a:rPr lang="en-US" dirty="0"/>
              <a:t> </a:t>
            </a:r>
            <a:r>
              <a:rPr lang="en-US" dirty="0" err="1"/>
              <a:t>webbläsaren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terminera</a:t>
            </a:r>
            <a:r>
              <a:rPr lang="en-US" dirty="0"/>
              <a:t> service worker tills den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färdig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5D46D-29E5-7D8B-91F2-A8624C4BD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44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Hög</a:t>
            </a:r>
            <a:r>
              <a:rPr lang="en-US" dirty="0"/>
              <a:t> friction (</a:t>
            </a:r>
            <a:r>
              <a:rPr lang="en-US" dirty="0" err="1"/>
              <a:t>särskilt</a:t>
            </a:r>
            <a:r>
              <a:rPr lang="en-US" dirty="0"/>
              <a:t> iOS) </a:t>
            </a:r>
          </a:p>
          <a:p>
            <a:r>
              <a:rPr lang="en-US" dirty="0" err="1"/>
              <a:t>Måste</a:t>
            </a:r>
            <a:r>
              <a:rPr lang="en-US" dirty="0"/>
              <a:t> </a:t>
            </a:r>
            <a:r>
              <a:rPr lang="en-US" dirty="0" err="1"/>
              <a:t>tillåta</a:t>
            </a:r>
            <a:r>
              <a:rPr lang="en-US" dirty="0"/>
              <a:t> </a:t>
            </a:r>
            <a:r>
              <a:rPr lang="en-US" dirty="0" err="1"/>
              <a:t>notifikationer</a:t>
            </a:r>
            <a:r>
              <a:rPr lang="en-US" dirty="0"/>
              <a:t> OCH </a:t>
            </a:r>
            <a:r>
              <a:rPr lang="en-US" dirty="0" err="1"/>
              <a:t>installera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hemskärmer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API:er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del </a:t>
            </a:r>
            <a:r>
              <a:rPr lang="en-US" dirty="0" err="1"/>
              <a:t>undantag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Ganske chrome </a:t>
            </a:r>
            <a:r>
              <a:rPr lang="en-US" dirty="0" err="1"/>
              <a:t>centriskt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API docs </a:t>
            </a:r>
            <a:r>
              <a:rPr lang="en-US" dirty="0" err="1"/>
              <a:t>känns</a:t>
            </a:r>
            <a:r>
              <a:rPr lang="en-US" dirty="0"/>
              <a:t> </a:t>
            </a:r>
            <a:r>
              <a:rPr lang="en-US" dirty="0" err="1"/>
              <a:t>ovanligt</a:t>
            </a:r>
            <a:r>
              <a:rPr lang="en-US" dirty="0"/>
              <a:t> </a:t>
            </a:r>
            <a:r>
              <a:rPr lang="en-US" dirty="0" err="1"/>
              <a:t>spretiga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devva</a:t>
            </a:r>
            <a:r>
              <a:rPr lang="en-US" dirty="0"/>
              <a:t> med service workers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lite </a:t>
            </a:r>
            <a:r>
              <a:rPr lang="en-US" dirty="0" err="1"/>
              <a:t>pilligt</a:t>
            </a:r>
            <a:r>
              <a:rPr lang="en-US" dirty="0"/>
              <a:t> 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behöva</a:t>
            </a:r>
            <a:r>
              <a:rPr lang="en-US" dirty="0"/>
              <a:t> </a:t>
            </a:r>
            <a:r>
              <a:rPr lang="en-US" dirty="0" err="1"/>
              <a:t>laddas</a:t>
            </a:r>
            <a:r>
              <a:rPr lang="en-US" dirty="0"/>
              <a:t> om </a:t>
            </a:r>
            <a:r>
              <a:rPr lang="en-US" dirty="0" err="1"/>
              <a:t>manuellt</a:t>
            </a:r>
            <a:r>
              <a:rPr lang="en-US" dirty="0"/>
              <a:t>). </a:t>
            </a:r>
          </a:p>
          <a:p>
            <a:r>
              <a:rPr lang="en-US" dirty="0"/>
              <a:t>- Hade problem </a:t>
            </a:r>
            <a:r>
              <a:rPr lang="en-US" dirty="0" err="1"/>
              <a:t>när</a:t>
            </a:r>
            <a:r>
              <a:rPr lang="en-US" dirty="0"/>
              <a:t> jag </a:t>
            </a:r>
            <a:r>
              <a:rPr lang="en-US" dirty="0" err="1"/>
              <a:t>skrev</a:t>
            </a:r>
            <a:r>
              <a:rPr lang="en-US" dirty="0"/>
              <a:t> demon </a:t>
            </a:r>
            <a:r>
              <a:rPr lang="en-US" dirty="0" err="1"/>
              <a:t>där</a:t>
            </a:r>
            <a:r>
              <a:rPr lang="en-US" dirty="0"/>
              <a:t> jag byte </a:t>
            </a:r>
            <a:r>
              <a:rPr lang="en-US" dirty="0" err="1"/>
              <a:t>ut</a:t>
            </a:r>
            <a:r>
              <a:rPr lang="en-US" dirty="0"/>
              <a:t> mina VAPID </a:t>
            </a:r>
            <a:r>
              <a:rPr lang="en-US" dirty="0" err="1"/>
              <a:t>nycklar</a:t>
            </a:r>
            <a:r>
              <a:rPr lang="en-US" dirty="0"/>
              <a:t>, men min </a:t>
            </a:r>
            <a:r>
              <a:rPr lang="en-US" dirty="0" err="1"/>
              <a:t>prenumeration</a:t>
            </a:r>
            <a:r>
              <a:rPr lang="en-US" dirty="0"/>
              <a:t> var redan </a:t>
            </a:r>
            <a:r>
              <a:rPr lang="en-US" dirty="0" err="1"/>
              <a:t>registrerad</a:t>
            </a:r>
            <a:r>
              <a:rPr lang="en-US" dirty="0"/>
              <a:t> med </a:t>
            </a:r>
            <a:r>
              <a:rPr lang="en-US" dirty="0" err="1"/>
              <a:t>dom</a:t>
            </a:r>
            <a:r>
              <a:rPr lang="en-US" dirty="0"/>
              <a:t> </a:t>
            </a:r>
            <a:r>
              <a:rPr lang="en-US" dirty="0" err="1"/>
              <a:t>gamla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skapade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om.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jag </a:t>
            </a:r>
            <a:r>
              <a:rPr lang="en-US" dirty="0" err="1"/>
              <a:t>fick</a:t>
            </a:r>
            <a:r>
              <a:rPr lang="en-US" dirty="0"/>
              <a:t> key mismatch </a:t>
            </a:r>
            <a:r>
              <a:rPr lang="en-US" dirty="0" err="1"/>
              <a:t>från</a:t>
            </a:r>
            <a:r>
              <a:rPr lang="en-US" dirty="0"/>
              <a:t> backend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dubbelkollade</a:t>
            </a:r>
            <a:r>
              <a:rPr lang="en-US" dirty="0"/>
              <a:t> mina </a:t>
            </a:r>
            <a:r>
              <a:rPr lang="en-US" dirty="0" err="1"/>
              <a:t>nycklar</a:t>
            </a:r>
            <a:r>
              <a:rPr lang="en-US" dirty="0"/>
              <a:t> </a:t>
            </a:r>
            <a:r>
              <a:rPr lang="en-US" dirty="0" err="1"/>
              <a:t>flertalet</a:t>
            </a:r>
            <a:r>
              <a:rPr lang="en-US" dirty="0"/>
              <a:t> </a:t>
            </a:r>
            <a:r>
              <a:rPr lang="en-US" dirty="0" err="1"/>
              <a:t>gånger</a:t>
            </a:r>
            <a:r>
              <a:rPr lang="en-US" dirty="0"/>
              <a:t>. </a:t>
            </a:r>
            <a:r>
              <a:rPr lang="en-US" dirty="0" err="1"/>
              <a:t>Tillslut</a:t>
            </a:r>
            <a:r>
              <a:rPr lang="en-US" dirty="0"/>
              <a:t> </a:t>
            </a:r>
            <a:r>
              <a:rPr lang="en-US" dirty="0" err="1"/>
              <a:t>förstod</a:t>
            </a:r>
            <a:r>
              <a:rPr lang="en-US" dirty="0"/>
              <a:t> jag </a:t>
            </a:r>
            <a:r>
              <a:rPr lang="en-US" dirty="0" err="1"/>
              <a:t>att</a:t>
            </a:r>
            <a:r>
              <a:rPr lang="en-US" dirty="0"/>
              <a:t> mina </a:t>
            </a:r>
            <a:r>
              <a:rPr lang="en-US" dirty="0" err="1"/>
              <a:t>prenumeration</a:t>
            </a:r>
            <a:r>
              <a:rPr lang="en-US" dirty="0"/>
              <a:t> var </a:t>
            </a:r>
            <a:r>
              <a:rPr lang="en-US" dirty="0" err="1"/>
              <a:t>gammal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jag </a:t>
            </a:r>
            <a:r>
              <a:rPr lang="en-US" dirty="0" err="1"/>
              <a:t>avregisterade</a:t>
            </a:r>
            <a:r>
              <a:rPr lang="en-US" dirty="0"/>
              <a:t> service worker </a:t>
            </a:r>
            <a:r>
              <a:rPr lang="en-US" dirty="0" err="1"/>
              <a:t>gick</a:t>
            </a:r>
            <a:r>
              <a:rPr lang="en-US" dirty="0"/>
              <a:t> det.</a:t>
            </a:r>
          </a:p>
          <a:p>
            <a:r>
              <a:rPr lang="en-US" dirty="0"/>
              <a:t>- Kan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hårt</a:t>
            </a:r>
            <a:r>
              <a:rPr lang="en-US" dirty="0"/>
              <a:t> </a:t>
            </a:r>
            <a:r>
              <a:rPr lang="en-US" dirty="0" err="1"/>
              <a:t>cachade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registering,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gör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 “</a:t>
            </a:r>
            <a:r>
              <a:rPr lang="en-US" dirty="0" err="1"/>
              <a:t>fastna</a:t>
            </a:r>
            <a:r>
              <a:rPr lang="en-US" dirty="0"/>
              <a:t>”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gammal</a:t>
            </a:r>
            <a:r>
              <a:rPr lang="en-US" dirty="0"/>
              <a:t> version</a:t>
            </a:r>
          </a:p>
          <a:p>
            <a:r>
              <a:rPr lang="en-US" dirty="0"/>
              <a:t>- Finns plugin till Vite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hjälper</a:t>
            </a:r>
            <a:r>
              <a:rPr lang="en-US" dirty="0"/>
              <a:t> med </a:t>
            </a:r>
            <a:r>
              <a:rPr lang="en-US" dirty="0" err="1"/>
              <a:t>detta</a:t>
            </a:r>
            <a:r>
              <a:rPr lang="en-US" dirty="0"/>
              <a:t> (dock </a:t>
            </a:r>
            <a:r>
              <a:rPr lang="en-US" dirty="0" err="1"/>
              <a:t>inget</a:t>
            </a:r>
            <a:r>
              <a:rPr lang="en-US" dirty="0"/>
              <a:t> jag </a:t>
            </a:r>
            <a:r>
              <a:rPr lang="en-US" dirty="0" err="1"/>
              <a:t>testat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PWA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dess</a:t>
            </a:r>
            <a:r>
              <a:rPr lang="en-US" dirty="0"/>
              <a:t> </a:t>
            </a:r>
            <a:r>
              <a:rPr lang="en-US" dirty="0" err="1"/>
              <a:t>krav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installerbar</a:t>
            </a:r>
            <a:r>
              <a:rPr lang="en-US" dirty="0"/>
              <a:t> </a:t>
            </a:r>
            <a:r>
              <a:rPr lang="en-US" dirty="0" err="1"/>
              <a:t>känns</a:t>
            </a:r>
            <a:r>
              <a:rPr lang="en-US" dirty="0"/>
              <a:t> lite </a:t>
            </a:r>
            <a:r>
              <a:rPr lang="en-US" dirty="0" err="1"/>
              <a:t>svårtolkade</a:t>
            </a:r>
            <a:r>
              <a:rPr lang="en-US" dirty="0"/>
              <a:t> </a:t>
            </a:r>
            <a:r>
              <a:rPr lang="en-US" dirty="0" err="1"/>
              <a:t>ibland</a:t>
            </a:r>
            <a:r>
              <a:rPr lang="en-US" dirty="0"/>
              <a:t>. Olika </a:t>
            </a:r>
            <a:r>
              <a:rPr lang="en-US" dirty="0" err="1"/>
              <a:t>sidor</a:t>
            </a:r>
            <a:r>
              <a:rPr lang="en-US" dirty="0"/>
              <a:t> sager </a:t>
            </a:r>
            <a:r>
              <a:rPr lang="en-US" dirty="0" err="1"/>
              <a:t>olika</a:t>
            </a:r>
            <a:r>
              <a:rPr lang="en-US" dirty="0"/>
              <a:t> saker. Men det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hjälp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, 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generera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korrekt</a:t>
            </a:r>
            <a:r>
              <a:rPr lang="en-US" dirty="0"/>
              <a:t> head </a:t>
            </a:r>
            <a:r>
              <a:rPr lang="en-US" dirty="0" err="1"/>
              <a:t>och</a:t>
            </a:r>
            <a:r>
              <a:rPr lang="en-US" dirty="0"/>
              <a:t> sedan </a:t>
            </a:r>
            <a:r>
              <a:rPr lang="en-US" dirty="0" err="1"/>
              <a:t>kolla</a:t>
            </a:r>
            <a:r>
              <a:rPr lang="en-US" dirty="0"/>
              <a:t> </a:t>
            </a:r>
            <a:r>
              <a:rPr lang="en-US" dirty="0" err="1"/>
              <a:t>sitt</a:t>
            </a:r>
            <a:r>
              <a:rPr lang="en-US" dirty="0"/>
              <a:t> manifest.</a:t>
            </a:r>
          </a:p>
          <a:p>
            <a:endParaRPr lang="en-US" dirty="0"/>
          </a:p>
          <a:p>
            <a:r>
              <a:rPr lang="en-US" dirty="0"/>
              <a:t>Firebase? </a:t>
            </a:r>
            <a:r>
              <a:rPr lang="en-US" dirty="0" err="1"/>
              <a:t>Kraftfullare</a:t>
            </a:r>
            <a:r>
              <a:rPr lang="en-US" dirty="0"/>
              <a:t> men </a:t>
            </a:r>
            <a:r>
              <a:rPr lang="en-US" dirty="0" err="1"/>
              <a:t>kanske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avancerat</a:t>
            </a:r>
            <a:r>
              <a:rPr lang="en-US" dirty="0"/>
              <a:t> </a:t>
            </a:r>
            <a:r>
              <a:rPr lang="en-US" dirty="0" err="1"/>
              <a:t>än</a:t>
            </a:r>
            <a:r>
              <a:rPr lang="en-US" dirty="0"/>
              <a:t>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behövs</a:t>
            </a:r>
            <a:r>
              <a:rPr lang="en-US" dirty="0"/>
              <a:t>? </a:t>
            </a:r>
            <a:r>
              <a:rPr lang="en-US" dirty="0" err="1"/>
              <a:t>Mindre</a:t>
            </a:r>
            <a:r>
              <a:rPr lang="en-US" dirty="0"/>
              <a:t> </a:t>
            </a:r>
            <a:r>
              <a:rPr lang="en-US" dirty="0" err="1"/>
              <a:t>kontroll</a:t>
            </a:r>
            <a:r>
              <a:rPr lang="en-US" dirty="0"/>
              <a:t>? </a:t>
            </a:r>
          </a:p>
          <a:p>
            <a:r>
              <a:rPr lang="en-US" dirty="0" err="1"/>
              <a:t>Kuriosa</a:t>
            </a:r>
            <a:r>
              <a:rPr lang="en-US" dirty="0"/>
              <a:t>: En endpoint </a:t>
            </a:r>
            <a:r>
              <a:rPr lang="en-US" dirty="0" err="1"/>
              <a:t>från</a:t>
            </a:r>
            <a:r>
              <a:rPr lang="en-US" dirty="0"/>
              <a:t> chrome </a:t>
            </a:r>
            <a:r>
              <a:rPr lang="en-US" dirty="0" err="1"/>
              <a:t>går</a:t>
            </a:r>
            <a:r>
              <a:rPr lang="en-US" dirty="0"/>
              <a:t> via FCM (Firebase Cloud Messaging)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9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Att</a:t>
            </a:r>
            <a:r>
              <a:rPr lang="en-US" dirty="0"/>
              <a:t> visa </a:t>
            </a:r>
            <a:r>
              <a:rPr lang="en-US" dirty="0" err="1"/>
              <a:t>en</a:t>
            </a:r>
            <a:r>
              <a:rPr lang="en-US" dirty="0"/>
              <a:t> notification </a:t>
            </a:r>
            <a:r>
              <a:rPr lang="en-US" dirty="0" err="1"/>
              <a:t>funkar</a:t>
            </a:r>
            <a:r>
              <a:rPr lang="en-US" dirty="0"/>
              <a:t> I </a:t>
            </a:r>
            <a:r>
              <a:rPr lang="en-US" dirty="0" err="1"/>
              <a:t>alla</a:t>
            </a:r>
            <a:r>
              <a:rPr lang="en-US" dirty="0"/>
              <a:t> browsers (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webiew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mobilOS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Men </a:t>
            </a:r>
            <a:r>
              <a:rPr lang="en-US" dirty="0" err="1"/>
              <a:t>stora</a:t>
            </a:r>
            <a:r>
              <a:rPr lang="en-US" dirty="0"/>
              <a:t> </a:t>
            </a:r>
            <a:r>
              <a:rPr lang="en-US" dirty="0" err="1"/>
              <a:t>delar</a:t>
            </a:r>
            <a:r>
              <a:rPr lang="en-US" dirty="0"/>
              <a:t> av </a:t>
            </a:r>
            <a:r>
              <a:rPr lang="en-US" dirty="0" err="1"/>
              <a:t>api:et</a:t>
            </a:r>
            <a:r>
              <a:rPr lang="en-US" dirty="0"/>
              <a:t> </a:t>
            </a:r>
            <a:r>
              <a:rPr lang="en-US" dirty="0" err="1"/>
              <a:t>stöds</a:t>
            </a:r>
            <a:r>
              <a:rPr lang="en-US" dirty="0"/>
              <a:t> </a:t>
            </a:r>
            <a:r>
              <a:rPr lang="en-US" dirty="0" err="1"/>
              <a:t>endast</a:t>
            </a:r>
            <a:r>
              <a:rPr lang="en-US" dirty="0"/>
              <a:t> av chrome.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“optimal” </a:t>
            </a:r>
            <a:r>
              <a:rPr lang="en-US" dirty="0" err="1"/>
              <a:t>upplevelse</a:t>
            </a:r>
            <a:r>
              <a:rPr lang="en-US" dirty="0"/>
              <a:t>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endast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chrome.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3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Mobilplattformarna</a:t>
            </a:r>
            <a:r>
              <a:rPr lang="en-US" dirty="0"/>
              <a:t> </a:t>
            </a:r>
            <a:r>
              <a:rPr lang="en-US" dirty="0" err="1"/>
              <a:t>kräver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serviceworker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visa </a:t>
            </a:r>
            <a:r>
              <a:rPr lang="en-US" dirty="0" err="1"/>
              <a:t>notikationer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28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Varför</a:t>
            </a:r>
            <a:r>
              <a:rPr lang="en-US" dirty="0"/>
              <a:t> </a:t>
            </a:r>
            <a:r>
              <a:rPr lang="en-US" dirty="0" err="1"/>
              <a:t>pratar</a:t>
            </a:r>
            <a:r>
              <a:rPr lang="en-US" dirty="0"/>
              <a:t> jag om </a:t>
            </a:r>
            <a:r>
              <a:rPr lang="en-US" dirty="0" err="1"/>
              <a:t>detta</a:t>
            </a:r>
            <a:r>
              <a:rPr lang="en-US" dirty="0"/>
              <a:t>? </a:t>
            </a:r>
            <a:r>
              <a:rPr lang="en-US" dirty="0" err="1"/>
              <a:t>Stötte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blogpost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ville</a:t>
            </a:r>
            <a:r>
              <a:rPr lang="en-US" dirty="0"/>
              <a:t> </a:t>
            </a:r>
            <a:r>
              <a:rPr lang="en-US" dirty="0" err="1"/>
              <a:t>avmystifiera</a:t>
            </a:r>
            <a:r>
              <a:rPr lang="en-US" dirty="0"/>
              <a:t> Web Push Notifications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fick</a:t>
            </a:r>
            <a:r>
              <a:rPr lang="en-US" dirty="0"/>
              <a:t> det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verka</a:t>
            </a:r>
            <a:r>
              <a:rPr lang="en-US" dirty="0"/>
              <a:t> </a:t>
            </a:r>
            <a:r>
              <a:rPr lang="en-US" dirty="0" err="1"/>
              <a:t>någorlunda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jag </a:t>
            </a:r>
            <a:r>
              <a:rPr lang="en-US" dirty="0" err="1"/>
              <a:t>tänkte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det </a:t>
            </a:r>
            <a:r>
              <a:rPr lang="en-US" dirty="0" err="1"/>
              <a:t>här</a:t>
            </a:r>
            <a:r>
              <a:rPr lang="en-US" dirty="0"/>
              <a:t> </a:t>
            </a:r>
            <a:r>
              <a:rPr lang="en-US" dirty="0" err="1"/>
              <a:t>måste</a:t>
            </a:r>
            <a:r>
              <a:rPr lang="en-US" dirty="0"/>
              <a:t> jag </a:t>
            </a:r>
            <a:r>
              <a:rPr lang="en-US" dirty="0" err="1"/>
              <a:t>testa</a:t>
            </a:r>
            <a:r>
              <a:rPr lang="en-US" dirty="0"/>
              <a:t> </a:t>
            </a:r>
            <a:r>
              <a:rPr lang="en-US" dirty="0" err="1"/>
              <a:t>själv</a:t>
            </a:r>
            <a:r>
              <a:rPr lang="en-US" dirty="0"/>
              <a:t>. Och det </a:t>
            </a:r>
            <a:r>
              <a:rPr lang="en-US" dirty="0" err="1"/>
              <a:t>stämde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det var </a:t>
            </a:r>
            <a:r>
              <a:rPr lang="en-US" dirty="0" err="1"/>
              <a:t>delvis</a:t>
            </a:r>
            <a:r>
              <a:rPr lang="en-US" dirty="0"/>
              <a:t> </a:t>
            </a:r>
            <a:r>
              <a:rPr lang="en-US" dirty="0" err="1"/>
              <a:t>enkelt</a:t>
            </a:r>
            <a:r>
              <a:rPr lang="en-US" dirty="0"/>
              <a:t>, men jag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påstå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det </a:t>
            </a:r>
            <a:r>
              <a:rPr lang="en-US" dirty="0" err="1"/>
              <a:t>finns</a:t>
            </a:r>
            <a:r>
              <a:rPr lang="en-US" dirty="0"/>
              <a:t> lite </a:t>
            </a:r>
            <a:r>
              <a:rPr lang="en-US" dirty="0" err="1"/>
              <a:t>fallgropar</a:t>
            </a:r>
            <a:r>
              <a:rPr lang="en-US" dirty="0"/>
              <a:t>.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94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Dom “</a:t>
            </a:r>
            <a:r>
              <a:rPr lang="en-US" dirty="0" err="1"/>
              <a:t>valfria</a:t>
            </a:r>
            <a:r>
              <a:rPr lang="en-US" dirty="0"/>
              <a:t>” VAPID-</a:t>
            </a:r>
            <a:r>
              <a:rPr lang="en-US" dirty="0" err="1"/>
              <a:t>nycklarna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krav</a:t>
            </a:r>
            <a:endParaRPr lang="en-US" dirty="0"/>
          </a:p>
          <a:p>
            <a:r>
              <a:rPr lang="en-US" dirty="0"/>
              <a:t>Den “</a:t>
            </a:r>
            <a:r>
              <a:rPr lang="en-US" dirty="0" err="1"/>
              <a:t>valfria</a:t>
            </a:r>
            <a:r>
              <a:rPr lang="en-US" dirty="0"/>
              <a:t>” options parameter </a:t>
            </a:r>
            <a:r>
              <a:rPr lang="en-US" dirty="0" err="1"/>
              <a:t>userVisibleOnly</a:t>
            </a:r>
            <a:r>
              <a:rPr lang="en-US" dirty="0"/>
              <a:t> </a:t>
            </a:r>
            <a:r>
              <a:rPr lang="en-US" dirty="0" err="1"/>
              <a:t>måste</a:t>
            </a:r>
            <a:r>
              <a:rPr lang="en-US" dirty="0"/>
              <a:t> </a:t>
            </a:r>
            <a:r>
              <a:rPr lang="en-US" dirty="0" err="1"/>
              <a:t>sättas</a:t>
            </a:r>
            <a:r>
              <a:rPr lang="en-US" dirty="0"/>
              <a:t> till true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00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man </a:t>
            </a:r>
            <a:r>
              <a:rPr lang="en-US" dirty="0" err="1"/>
              <a:t>tänker</a:t>
            </a:r>
            <a:r>
              <a:rPr lang="en-US" dirty="0"/>
              <a:t> “</a:t>
            </a:r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värt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krångla</a:t>
            </a:r>
            <a:r>
              <a:rPr lang="en-US" dirty="0"/>
              <a:t> med PWA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stödja</a:t>
            </a:r>
            <a:r>
              <a:rPr lang="en-US" dirty="0"/>
              <a:t> iOS” </a:t>
            </a:r>
            <a:r>
              <a:rPr lang="en-US" dirty="0" err="1"/>
              <a:t>eller</a:t>
            </a:r>
            <a:r>
              <a:rPr lang="en-US" dirty="0"/>
              <a:t> “Hur </a:t>
            </a:r>
            <a:r>
              <a:rPr lang="en-US" dirty="0" err="1"/>
              <a:t>vettigt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skräddarsy</a:t>
            </a:r>
            <a:r>
              <a:rPr lang="en-US" dirty="0"/>
              <a:t> </a:t>
            </a:r>
            <a:r>
              <a:rPr lang="en-US" dirty="0" err="1"/>
              <a:t>något</a:t>
            </a:r>
            <a:r>
              <a:rPr lang="en-US" dirty="0"/>
              <a:t> för Chrome”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jag bara </a:t>
            </a:r>
            <a:r>
              <a:rPr lang="en-US" dirty="0" err="1"/>
              <a:t>påminna</a:t>
            </a:r>
            <a:r>
              <a:rPr lang="en-US" dirty="0"/>
              <a:t> om </a:t>
            </a:r>
            <a:r>
              <a:rPr lang="en-US" dirty="0" err="1"/>
              <a:t>hur</a:t>
            </a:r>
            <a:r>
              <a:rPr lang="en-US" dirty="0"/>
              <a:t> </a:t>
            </a:r>
            <a:r>
              <a:rPr lang="en-US" dirty="0" err="1"/>
              <a:t>fördelningen</a:t>
            </a:r>
            <a:r>
              <a:rPr lang="en-US" dirty="0"/>
              <a:t> ser </a:t>
            </a:r>
            <a:r>
              <a:rPr lang="en-US" dirty="0" err="1"/>
              <a:t>ut.</a:t>
            </a:r>
            <a:r>
              <a:rPr lang="en-US" dirty="0"/>
              <a:t> Chrome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överläset</a:t>
            </a:r>
            <a:r>
              <a:rPr lang="en-US" dirty="0"/>
              <a:t> </a:t>
            </a:r>
            <a:r>
              <a:rPr lang="en-US" dirty="0" err="1"/>
              <a:t>störst</a:t>
            </a:r>
            <a:r>
              <a:rPr lang="en-US" dirty="0"/>
              <a:t>, men safari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långt</a:t>
            </a:r>
            <a:r>
              <a:rPr lang="en-US" dirty="0"/>
              <a:t> </a:t>
            </a:r>
            <a:r>
              <a:rPr lang="en-US" dirty="0" err="1"/>
              <a:t>bakom</a:t>
            </a:r>
            <a:r>
              <a:rPr lang="en-US" dirty="0"/>
              <a:t>. </a:t>
            </a:r>
            <a:r>
              <a:rPr lang="en-US" dirty="0" err="1"/>
              <a:t>Så</a:t>
            </a:r>
            <a:r>
              <a:rPr lang="en-US" dirty="0"/>
              <a:t> det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klart</a:t>
            </a:r>
            <a:r>
              <a:rPr lang="en-US" dirty="0"/>
              <a:t> </a:t>
            </a:r>
            <a:r>
              <a:rPr lang="en-US" dirty="0" err="1"/>
              <a:t>värt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ta </a:t>
            </a:r>
            <a:r>
              <a:rPr lang="en-US" dirty="0" err="1"/>
              <a:t>båda</a:t>
            </a:r>
            <a:r>
              <a:rPr lang="en-US" dirty="0"/>
              <a:t> dessa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beaktning</a:t>
            </a:r>
            <a:r>
              <a:rPr lang="en-US" dirty="0"/>
              <a:t>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4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Även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desktop </a:t>
            </a:r>
            <a:r>
              <a:rPr lang="en-US" dirty="0" err="1"/>
              <a:t>leder</a:t>
            </a:r>
            <a:r>
              <a:rPr lang="en-US" dirty="0"/>
              <a:t> chromium, </a:t>
            </a:r>
            <a:r>
              <a:rPr lang="en-US" dirty="0" err="1"/>
              <a:t>även</a:t>
            </a:r>
            <a:r>
              <a:rPr lang="en-US" dirty="0"/>
              <a:t> om PWA </a:t>
            </a:r>
            <a:r>
              <a:rPr lang="en-US" dirty="0" err="1"/>
              <a:t>känns</a:t>
            </a:r>
            <a:r>
              <a:rPr lang="en-US" dirty="0"/>
              <a:t> </a:t>
            </a:r>
            <a:r>
              <a:rPr lang="en-US" dirty="0" err="1"/>
              <a:t>mer</a:t>
            </a:r>
            <a:r>
              <a:rPr lang="en-US" dirty="0"/>
              <a:t> </a:t>
            </a:r>
            <a:r>
              <a:rPr lang="en-US" dirty="0" err="1"/>
              <a:t>mobilfokuserat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värt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tänka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varifrån</a:t>
            </a:r>
            <a:r>
              <a:rPr lang="en-US" dirty="0"/>
              <a:t> </a:t>
            </a:r>
            <a:r>
              <a:rPr lang="en-US" dirty="0" err="1"/>
              <a:t>ens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 </a:t>
            </a:r>
            <a:r>
              <a:rPr lang="en-US" dirty="0" err="1"/>
              <a:t>kommer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desktop.</a:t>
            </a:r>
          </a:p>
          <a:p>
            <a:endParaRPr lang="en-US" dirty="0"/>
          </a:p>
          <a:p>
            <a:r>
              <a:rPr lang="en-US" dirty="0"/>
              <a:t>Med det </a:t>
            </a:r>
            <a:r>
              <a:rPr lang="en-US" dirty="0" err="1"/>
              <a:t>sagt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vi </a:t>
            </a:r>
            <a:r>
              <a:rPr lang="en-US" dirty="0" err="1"/>
              <a:t>kommit</a:t>
            </a:r>
            <a:r>
              <a:rPr lang="en-US" dirty="0"/>
              <a:t> till </a:t>
            </a:r>
            <a:r>
              <a:rPr lang="en-US" dirty="0" err="1"/>
              <a:t>slutet</a:t>
            </a:r>
            <a:r>
              <a:rPr lang="en-US" dirty="0"/>
              <a:t>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4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värt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besvära</a:t>
            </a:r>
            <a:r>
              <a:rPr lang="en-US" dirty="0"/>
              <a:t> sig med </a:t>
            </a:r>
            <a:r>
              <a:rPr lang="en-US" dirty="0" err="1"/>
              <a:t>webbnotifikationer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Vi </a:t>
            </a:r>
            <a:r>
              <a:rPr lang="en-US" dirty="0" err="1"/>
              <a:t>har</a:t>
            </a:r>
            <a:r>
              <a:rPr lang="en-US" dirty="0"/>
              <a:t> sett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implementationen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clientsidan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ganska</a:t>
            </a:r>
            <a:r>
              <a:rPr lang="en-US" dirty="0"/>
              <a:t> </a:t>
            </a:r>
            <a:r>
              <a:rPr lang="en-US" dirty="0" err="1"/>
              <a:t>simpel</a:t>
            </a:r>
            <a:r>
              <a:rPr lang="en-US" dirty="0"/>
              <a:t>, </a:t>
            </a:r>
            <a:r>
              <a:rPr lang="en-US" dirty="0" err="1"/>
              <a:t>även</a:t>
            </a:r>
            <a:r>
              <a:rPr lang="en-US" dirty="0"/>
              <a:t> om det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viss</a:t>
            </a:r>
            <a:r>
              <a:rPr lang="en-US" dirty="0"/>
              <a:t> potential för </a:t>
            </a:r>
            <a:r>
              <a:rPr lang="en-US" dirty="0" err="1"/>
              <a:t>komplexitet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med PWA </a:t>
            </a:r>
            <a:r>
              <a:rPr lang="en-US" dirty="0" err="1"/>
              <a:t>och</a:t>
            </a:r>
            <a:r>
              <a:rPr lang="en-US" dirty="0"/>
              <a:t> service workers. </a:t>
            </a:r>
          </a:p>
          <a:p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serversidan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det </a:t>
            </a:r>
            <a:r>
              <a:rPr lang="en-US" dirty="0" err="1"/>
              <a:t>bli</a:t>
            </a:r>
            <a:r>
              <a:rPr lang="en-US" dirty="0"/>
              <a:t> lite </a:t>
            </a:r>
            <a:r>
              <a:rPr lang="en-US" dirty="0" err="1"/>
              <a:t>krångligt</a:t>
            </a:r>
            <a:r>
              <a:rPr lang="en-US" dirty="0"/>
              <a:t> om man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hittar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passande</a:t>
            </a:r>
            <a:r>
              <a:rPr lang="en-US" dirty="0"/>
              <a:t> </a:t>
            </a:r>
            <a:r>
              <a:rPr lang="en-US" dirty="0" err="1"/>
              <a:t>tredjepartsbibliotek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bygga</a:t>
            </a:r>
            <a:r>
              <a:rPr lang="en-US" dirty="0"/>
              <a:t> </a:t>
            </a:r>
            <a:r>
              <a:rPr lang="en-US" dirty="0" err="1"/>
              <a:t>anropet</a:t>
            </a:r>
            <a:r>
              <a:rPr lang="en-US" dirty="0"/>
              <a:t> till push-</a:t>
            </a:r>
            <a:r>
              <a:rPr lang="en-US" dirty="0" err="1"/>
              <a:t>servicen</a:t>
            </a:r>
            <a:r>
              <a:rPr lang="en-US" dirty="0"/>
              <a:t>, men </a:t>
            </a:r>
            <a:r>
              <a:rPr lang="en-US" dirty="0" err="1"/>
              <a:t>annars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implementationen</a:t>
            </a:r>
            <a:r>
              <a:rPr lang="en-US" dirty="0"/>
              <a:t> </a:t>
            </a:r>
            <a:r>
              <a:rPr lang="en-US" dirty="0" err="1"/>
              <a:t>där</a:t>
            </a:r>
            <a:r>
              <a:rPr lang="en-US" dirty="0"/>
              <a:t> bara </a:t>
            </a:r>
            <a:r>
              <a:rPr lang="en-US" dirty="0" err="1"/>
              <a:t>lika</a:t>
            </a:r>
            <a:r>
              <a:rPr lang="en-US" dirty="0"/>
              <a:t> </a:t>
            </a:r>
            <a:r>
              <a:rPr lang="en-US" dirty="0" err="1"/>
              <a:t>krånglig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man </a:t>
            </a:r>
            <a:r>
              <a:rPr lang="en-US" dirty="0" err="1"/>
              <a:t>själv</a:t>
            </a:r>
            <a:r>
              <a:rPr lang="en-US" dirty="0"/>
              <a:t> </a:t>
            </a:r>
            <a:r>
              <a:rPr lang="en-US" dirty="0" err="1"/>
              <a:t>gör</a:t>
            </a:r>
            <a:r>
              <a:rPr lang="en-US" dirty="0"/>
              <a:t> den.</a:t>
            </a:r>
          </a:p>
          <a:p>
            <a:endParaRPr lang="en-US" dirty="0"/>
          </a:p>
          <a:p>
            <a:r>
              <a:rPr lang="en-US" dirty="0" err="1"/>
              <a:t>Så</a:t>
            </a:r>
            <a:r>
              <a:rPr lang="en-US" dirty="0"/>
              <a:t> om du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starkt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– </a:t>
            </a:r>
            <a:r>
              <a:rPr lang="en-US" dirty="0" err="1"/>
              <a:t>dina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dra</a:t>
            </a:r>
            <a:r>
              <a:rPr lang="en-US" dirty="0"/>
              <a:t> </a:t>
            </a:r>
            <a:r>
              <a:rPr lang="en-US" dirty="0" err="1"/>
              <a:t>nytta</a:t>
            </a:r>
            <a:r>
              <a:rPr lang="en-US" dirty="0"/>
              <a:t> av </a:t>
            </a:r>
            <a:r>
              <a:rPr lang="en-US" dirty="0" err="1"/>
              <a:t>notiser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om de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aktiva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sidan</a:t>
            </a:r>
            <a:r>
              <a:rPr lang="en-US" dirty="0"/>
              <a:t> – </a:t>
            </a:r>
            <a:r>
              <a:rPr lang="en-US" dirty="0" err="1"/>
              <a:t>vill</a:t>
            </a:r>
            <a:r>
              <a:rPr lang="en-US" dirty="0"/>
              <a:t> jag </a:t>
            </a:r>
            <a:r>
              <a:rPr lang="en-US" dirty="0" err="1"/>
              <a:t>påstå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det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värt</a:t>
            </a:r>
            <a:r>
              <a:rPr lang="en-US" dirty="0"/>
              <a:t> </a:t>
            </a:r>
            <a:r>
              <a:rPr lang="en-US" dirty="0" err="1"/>
              <a:t>besväret</a:t>
            </a:r>
            <a:r>
              <a:rPr lang="en-US" dirty="0"/>
              <a:t>!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35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F5F3A-B709-FC90-3484-B786375F2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7A7DD-DC7D-9BDB-5741-1A45B52C7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13262-53AD-37E0-E5B4-4B4D4B9E0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79EDB-418A-D96C-4FEE-A0AD520AA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76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9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Om du </a:t>
            </a:r>
            <a:r>
              <a:rPr lang="en-US" dirty="0" err="1"/>
              <a:t>behöver</a:t>
            </a:r>
            <a:r>
              <a:rPr lang="en-US" dirty="0"/>
              <a:t> </a:t>
            </a:r>
            <a:r>
              <a:rPr lang="en-US" dirty="0" err="1"/>
              <a:t>nå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 trots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sidan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fokuserad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ens</a:t>
            </a:r>
            <a:r>
              <a:rPr lang="en-US" dirty="0"/>
              <a:t> </a:t>
            </a:r>
            <a:r>
              <a:rPr lang="en-US" dirty="0" err="1"/>
              <a:t>öppen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“With great power comes great responsibility”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 </a:t>
            </a:r>
            <a:r>
              <a:rPr lang="en-US" dirty="0" err="1"/>
              <a:t>tillåta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webbsida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visa </a:t>
            </a:r>
            <a:r>
              <a:rPr lang="en-US" dirty="0" err="1"/>
              <a:t>notifkationer</a:t>
            </a:r>
            <a:r>
              <a:rPr lang="en-US" dirty="0"/>
              <a:t> </a:t>
            </a:r>
            <a:r>
              <a:rPr lang="en-US" dirty="0" err="1"/>
              <a:t>kräver</a:t>
            </a:r>
            <a:r>
              <a:rPr lang="en-US" dirty="0"/>
              <a:t> </a:t>
            </a:r>
            <a:r>
              <a:rPr lang="en-US" dirty="0" err="1"/>
              <a:t>tillit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om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 ger dig </a:t>
            </a:r>
            <a:r>
              <a:rPr lang="en-US" dirty="0" err="1"/>
              <a:t>denna</a:t>
            </a:r>
            <a:r>
              <a:rPr lang="en-US" dirty="0"/>
              <a:t> </a:t>
            </a:r>
            <a:r>
              <a:rPr lang="en-US" dirty="0" err="1"/>
              <a:t>tillit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gäller</a:t>
            </a:r>
            <a:r>
              <a:rPr lang="en-US" dirty="0"/>
              <a:t> det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utnyttja</a:t>
            </a:r>
            <a:r>
              <a:rPr lang="en-US" dirty="0"/>
              <a:t> den</a:t>
            </a:r>
          </a:p>
          <a:p>
            <a:endParaRPr lang="en-US" dirty="0"/>
          </a:p>
          <a:p>
            <a:r>
              <a:rPr lang="en-US" dirty="0" err="1"/>
              <a:t>Dåliga</a:t>
            </a:r>
            <a:r>
              <a:rPr lang="en-US" dirty="0"/>
              <a:t> </a:t>
            </a:r>
            <a:r>
              <a:rPr lang="en-US" dirty="0" err="1"/>
              <a:t>exempel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En </a:t>
            </a:r>
            <a:r>
              <a:rPr lang="en-US" dirty="0" err="1"/>
              <a:t>webshop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försöker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</a:t>
            </a:r>
            <a:r>
              <a:rPr lang="en-US" dirty="0" err="1"/>
              <a:t>tillbaka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</a:t>
            </a:r>
            <a:r>
              <a:rPr lang="en-US" dirty="0" err="1"/>
              <a:t>förlorad</a:t>
            </a:r>
            <a:r>
              <a:rPr lang="en-US" dirty="0"/>
              <a:t>” </a:t>
            </a:r>
            <a:r>
              <a:rPr lang="en-US" dirty="0" err="1"/>
              <a:t>kund</a:t>
            </a:r>
            <a:r>
              <a:rPr lang="en-US" dirty="0"/>
              <a:t> med </a:t>
            </a:r>
            <a:r>
              <a:rPr lang="en-US" dirty="0" err="1"/>
              <a:t>erbjudande</a:t>
            </a:r>
            <a:r>
              <a:rPr lang="en-US" dirty="0"/>
              <a:t> om gratis </a:t>
            </a:r>
            <a:r>
              <a:rPr lang="en-US" dirty="0" err="1"/>
              <a:t>frakt</a:t>
            </a:r>
            <a:r>
              <a:rPr lang="en-US" dirty="0"/>
              <a:t>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 err="1"/>
              <a:t>rabatt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Bättre </a:t>
            </a:r>
            <a:r>
              <a:rPr lang="en-US" dirty="0" err="1"/>
              <a:t>exempel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En schema-app för </a:t>
            </a:r>
            <a:r>
              <a:rPr lang="en-US" dirty="0" err="1"/>
              <a:t>konferenser</a:t>
            </a:r>
            <a:r>
              <a:rPr lang="en-US" dirty="0"/>
              <a:t>,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</a:t>
            </a:r>
            <a:r>
              <a:rPr lang="en-US" dirty="0" err="1"/>
              <a:t>notifikationer</a:t>
            </a:r>
            <a:r>
              <a:rPr lang="en-US" dirty="0"/>
              <a:t> om </a:t>
            </a:r>
            <a:r>
              <a:rPr lang="en-US" dirty="0" err="1"/>
              <a:t>schemat</a:t>
            </a:r>
            <a:r>
              <a:rPr lang="en-US" dirty="0"/>
              <a:t> </a:t>
            </a:r>
            <a:r>
              <a:rPr lang="en-US" dirty="0" err="1"/>
              <a:t>ändras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En webapp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lämna</a:t>
            </a:r>
            <a:r>
              <a:rPr lang="en-US" dirty="0"/>
              <a:t> in </a:t>
            </a:r>
            <a:r>
              <a:rPr lang="en-US" dirty="0" err="1"/>
              <a:t>utlägg</a:t>
            </a:r>
            <a:r>
              <a:rPr lang="en-US" dirty="0"/>
              <a:t> </a:t>
            </a:r>
            <a:r>
              <a:rPr lang="en-US" dirty="0" err="1"/>
              <a:t>kanske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notifkation</a:t>
            </a:r>
            <a:r>
              <a:rPr lang="en-US" dirty="0"/>
              <a:t> om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utlägg</a:t>
            </a:r>
            <a:r>
              <a:rPr lang="en-US" dirty="0"/>
              <a:t> </a:t>
            </a:r>
            <a:r>
              <a:rPr lang="en-US" dirty="0" err="1"/>
              <a:t>nekas</a:t>
            </a:r>
            <a:r>
              <a:rPr lang="en-US" dirty="0"/>
              <a:t>, </a:t>
            </a:r>
            <a:r>
              <a:rPr lang="en-US" dirty="0" err="1"/>
              <a:t>eller</a:t>
            </a:r>
            <a:r>
              <a:rPr lang="en-US" dirty="0"/>
              <a:t> om den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hanterar</a:t>
            </a:r>
            <a:r>
              <a:rPr lang="en-US" dirty="0"/>
              <a:t> det </a:t>
            </a:r>
            <a:r>
              <a:rPr lang="en-US" dirty="0" err="1"/>
              <a:t>skulle</a:t>
            </a:r>
            <a:r>
              <a:rPr lang="en-US" dirty="0"/>
              <a:t> </a:t>
            </a:r>
            <a:r>
              <a:rPr lang="en-US" dirty="0" err="1"/>
              <a:t>vilj</a:t>
            </a:r>
            <a:r>
              <a:rPr lang="en-US" dirty="0"/>
              <a:t> ha </a:t>
            </a:r>
            <a:r>
              <a:rPr lang="en-US" dirty="0" err="1"/>
              <a:t>mer</a:t>
            </a:r>
            <a:r>
              <a:rPr lang="en-US" dirty="0"/>
              <a:t> information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3256-9FCF-4849-AC63-5483FFA93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2835F0-2A9C-DF27-6039-050E4A43F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CD5D0-3256-DBBB-994F-11A3971BD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Hur </a:t>
            </a:r>
            <a:r>
              <a:rPr lang="en-US" dirty="0" err="1"/>
              <a:t>får</a:t>
            </a:r>
            <a:r>
              <a:rPr lang="en-US" dirty="0"/>
              <a:t> man till Web Push Notifications? </a:t>
            </a:r>
          </a:p>
          <a:p>
            <a:r>
              <a:rPr lang="en-US" dirty="0"/>
              <a:t>En combination av Notifications, Push &amp; Service Worker </a:t>
            </a:r>
            <a:r>
              <a:rPr lang="en-US" dirty="0" err="1"/>
              <a:t>API:n</a:t>
            </a:r>
            <a:r>
              <a:rPr lang="en-US" dirty="0"/>
              <a:t>. Standard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browsern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Deras </a:t>
            </a:r>
            <a:r>
              <a:rPr lang="en-US" dirty="0" err="1"/>
              <a:t>olika</a:t>
            </a:r>
            <a:r>
              <a:rPr lang="en-US" dirty="0"/>
              <a:t> roller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Notifcations</a:t>
            </a:r>
            <a:r>
              <a:rPr lang="en-US" dirty="0"/>
              <a:t> – Visa </a:t>
            </a:r>
            <a:r>
              <a:rPr lang="en-US" dirty="0" err="1"/>
              <a:t>en</a:t>
            </a:r>
            <a:r>
              <a:rPr lang="en-US" dirty="0"/>
              <a:t> native system notification för </a:t>
            </a:r>
            <a:r>
              <a:rPr lang="en-US" dirty="0" err="1"/>
              <a:t>användaren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Push – Ta </a:t>
            </a:r>
            <a:r>
              <a:rPr lang="en-US" dirty="0" err="1"/>
              <a:t>emot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meddelande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om web </a:t>
            </a:r>
            <a:r>
              <a:rPr lang="en-US" dirty="0" err="1"/>
              <a:t>appen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I </a:t>
            </a:r>
            <a:r>
              <a:rPr lang="en-US" dirty="0" err="1"/>
              <a:t>förgrunden</a:t>
            </a:r>
            <a:r>
              <a:rPr lang="en-US" dirty="0"/>
              <a:t>,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om den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ens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laddad</a:t>
            </a:r>
            <a:r>
              <a:rPr lang="en-US" dirty="0"/>
              <a:t>!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Service Worker – Kan </a:t>
            </a:r>
            <a:r>
              <a:rPr lang="en-US" dirty="0" err="1"/>
              <a:t>göra</a:t>
            </a:r>
            <a:r>
              <a:rPr lang="en-US" dirty="0"/>
              <a:t> </a:t>
            </a:r>
            <a:r>
              <a:rPr lang="en-US" dirty="0" err="1"/>
              <a:t>mycket</a:t>
            </a:r>
            <a:r>
              <a:rPr lang="en-US" dirty="0"/>
              <a:t>, men </a:t>
            </a:r>
            <a:r>
              <a:rPr lang="en-US" dirty="0" err="1"/>
              <a:t>här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skapa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prenumeration</a:t>
            </a:r>
            <a:r>
              <a:rPr lang="en-US" dirty="0"/>
              <a:t> mot </a:t>
            </a:r>
            <a:r>
              <a:rPr lang="en-US" dirty="0" err="1"/>
              <a:t>en</a:t>
            </a:r>
            <a:r>
              <a:rPr lang="en-US" dirty="0"/>
              <a:t> push-</a:t>
            </a:r>
            <a:r>
              <a:rPr lang="en-US" dirty="0" err="1"/>
              <a:t>tjänst</a:t>
            </a:r>
            <a:r>
              <a:rPr lang="en-US" dirty="0"/>
              <a:t>, ta </a:t>
            </a:r>
            <a:r>
              <a:rPr lang="en-US" dirty="0" err="1"/>
              <a:t>emot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push </a:t>
            </a:r>
            <a:r>
              <a:rPr lang="en-US" dirty="0" err="1"/>
              <a:t>meddelande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sedan visa </a:t>
            </a:r>
            <a:r>
              <a:rPr lang="en-US" dirty="0" err="1"/>
              <a:t>en</a:t>
            </a:r>
            <a:r>
              <a:rPr lang="en-US" dirty="0"/>
              <a:t> notification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Kommer visa lite </a:t>
            </a:r>
            <a:r>
              <a:rPr lang="en-US" dirty="0" err="1"/>
              <a:t>kodsnuttar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bild</a:t>
            </a:r>
            <a:r>
              <a:rPr lang="en-US" dirty="0"/>
              <a:t> av </a:t>
            </a:r>
            <a:r>
              <a:rPr lang="en-US" dirty="0" err="1"/>
              <a:t>vad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krävs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implementera</a:t>
            </a:r>
            <a:r>
              <a:rPr lang="en-US" dirty="0"/>
              <a:t> det </a:t>
            </a:r>
            <a:r>
              <a:rPr lang="en-US" dirty="0" err="1"/>
              <a:t>hela</a:t>
            </a:r>
            <a:r>
              <a:rPr lang="en-US" dirty="0"/>
              <a:t>, </a:t>
            </a:r>
            <a:r>
              <a:rPr lang="en-US" dirty="0" err="1"/>
              <a:t>så</a:t>
            </a:r>
            <a:r>
              <a:rPr lang="en-US" dirty="0"/>
              <a:t> </a:t>
            </a:r>
            <a:r>
              <a:rPr lang="en-US" dirty="0" err="1"/>
              <a:t>blir</a:t>
            </a:r>
            <a:r>
              <a:rPr lang="en-US" dirty="0"/>
              <a:t> </a:t>
            </a:r>
            <a:r>
              <a:rPr lang="en-US" dirty="0" err="1"/>
              <a:t>ingen</a:t>
            </a:r>
            <a:r>
              <a:rPr lang="en-US" dirty="0"/>
              <a:t> </a:t>
            </a:r>
            <a:r>
              <a:rPr lang="en-US" dirty="0" err="1"/>
              <a:t>livekodning</a:t>
            </a:r>
            <a:r>
              <a:rPr lang="en-US" dirty="0"/>
              <a:t> </a:t>
            </a:r>
            <a:r>
              <a:rPr lang="en-US" dirty="0" err="1"/>
              <a:t>denna</a:t>
            </a:r>
            <a:r>
              <a:rPr lang="en-US" dirty="0"/>
              <a:t> </a:t>
            </a:r>
            <a:r>
              <a:rPr lang="en-US" dirty="0" err="1"/>
              <a:t>gång</a:t>
            </a:r>
            <a:r>
              <a:rPr lang="en-US" dirty="0"/>
              <a:t>!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88B54-18BC-FA82-521A-28837DE9D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2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55E0B-E298-F655-BCE5-F4E26037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2BB356-3A89-3CE7-50D8-274755A1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39073-BC72-ECD1-F4F0-71B7F629C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Förenklad</a:t>
            </a:r>
            <a:r>
              <a:rPr lang="en-US" dirty="0"/>
              <a:t> </a:t>
            </a:r>
            <a:r>
              <a:rPr lang="en-US" dirty="0" err="1"/>
              <a:t>överblick</a:t>
            </a:r>
            <a:r>
              <a:rPr lang="en-US" dirty="0"/>
              <a:t>. </a:t>
            </a:r>
            <a:r>
              <a:rPr lang="en-US" dirty="0" err="1"/>
              <a:t>Skamfullt</a:t>
            </a:r>
            <a:r>
              <a:rPr lang="en-US" dirty="0"/>
              <a:t> stolen </a:t>
            </a:r>
            <a:r>
              <a:rPr lang="en-US" dirty="0" err="1"/>
              <a:t>från</a:t>
            </a:r>
            <a:r>
              <a:rPr lang="en-US" dirty="0"/>
              <a:t> den </a:t>
            </a:r>
            <a:r>
              <a:rPr lang="en-US" dirty="0" err="1"/>
              <a:t>tidigare</a:t>
            </a:r>
            <a:r>
              <a:rPr lang="en-US" dirty="0"/>
              <a:t> </a:t>
            </a:r>
            <a:r>
              <a:rPr lang="en-US" dirty="0" err="1"/>
              <a:t>nämnda</a:t>
            </a:r>
            <a:r>
              <a:rPr lang="en-US" dirty="0"/>
              <a:t> </a:t>
            </a:r>
            <a:r>
              <a:rPr lang="en-US" dirty="0" err="1"/>
              <a:t>bloggposten</a:t>
            </a:r>
            <a:r>
              <a:rPr lang="en-US" dirty="0"/>
              <a:t>. Kommer </a:t>
            </a:r>
            <a:r>
              <a:rPr lang="en-US" dirty="0" err="1"/>
              <a:t>följa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flödet</a:t>
            </a:r>
            <a:r>
              <a:rPr lang="en-US" dirty="0"/>
              <a:t> </a:t>
            </a:r>
            <a:r>
              <a:rPr lang="en-US" dirty="0" err="1"/>
              <a:t>när</a:t>
            </a:r>
            <a:r>
              <a:rPr lang="en-US" dirty="0"/>
              <a:t> jag </a:t>
            </a:r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igenom</a:t>
            </a:r>
            <a:r>
              <a:rPr lang="en-US" dirty="0"/>
              <a:t> </a:t>
            </a:r>
            <a:r>
              <a:rPr lang="en-US" dirty="0" err="1"/>
              <a:t>koden</a:t>
            </a:r>
            <a:r>
              <a:rPr lang="en-US" dirty="0"/>
              <a:t>. </a:t>
            </a:r>
            <a:r>
              <a:rPr lang="en-US" dirty="0" err="1"/>
              <a:t>Så</a:t>
            </a:r>
            <a:r>
              <a:rPr lang="en-US" dirty="0"/>
              <a:t> vi </a:t>
            </a:r>
            <a:r>
              <a:rPr lang="en-US" dirty="0" err="1"/>
              <a:t>startar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klienten</a:t>
            </a:r>
            <a:r>
              <a:rPr lang="en-US" dirty="0"/>
              <a:t> med tills vi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skicka</a:t>
            </a:r>
            <a:r>
              <a:rPr lang="en-US" dirty="0"/>
              <a:t> </a:t>
            </a:r>
            <a:r>
              <a:rPr lang="en-US" dirty="0" err="1"/>
              <a:t>vår</a:t>
            </a:r>
            <a:r>
              <a:rPr lang="en-US" dirty="0"/>
              <a:t> </a:t>
            </a:r>
            <a:r>
              <a:rPr lang="en-US" dirty="0" err="1"/>
              <a:t>prenumeration</a:t>
            </a:r>
            <a:r>
              <a:rPr lang="en-US" dirty="0"/>
              <a:t> till </a:t>
            </a:r>
            <a:r>
              <a:rPr lang="en-US" dirty="0" err="1"/>
              <a:t>vår</a:t>
            </a:r>
            <a:r>
              <a:rPr lang="en-US" dirty="0"/>
              <a:t> backend, sedan </a:t>
            </a:r>
            <a:r>
              <a:rPr lang="en-US" dirty="0" err="1"/>
              <a:t>skickar</a:t>
            </a:r>
            <a:r>
              <a:rPr lang="en-US" dirty="0"/>
              <a:t> vi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meddelande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backend via </a:t>
            </a:r>
            <a:r>
              <a:rPr lang="en-US" dirty="0" err="1"/>
              <a:t>en</a:t>
            </a:r>
            <a:r>
              <a:rPr lang="en-US" dirty="0"/>
              <a:t> push service </a:t>
            </a:r>
            <a:r>
              <a:rPr lang="en-US" dirty="0" err="1"/>
              <a:t>som</a:t>
            </a:r>
            <a:r>
              <a:rPr lang="en-US" dirty="0"/>
              <a:t> vi till slut tar </a:t>
            </a:r>
            <a:r>
              <a:rPr lang="en-US" dirty="0" err="1"/>
              <a:t>emot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klienten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TODO: </a:t>
            </a:r>
            <a:r>
              <a:rPr lang="en-US" dirty="0" err="1"/>
              <a:t>Byt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?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D580-739F-D82A-12F2-7C4D0F1AC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57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se </a:t>
            </a:r>
            <a:r>
              <a:rPr lang="en-US" dirty="0" err="1"/>
              <a:t>flödet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5 </a:t>
            </a:r>
            <a:r>
              <a:rPr lang="en-US" dirty="0" err="1"/>
              <a:t>någorlunda</a:t>
            </a:r>
            <a:r>
              <a:rPr lang="en-US" dirty="0"/>
              <a:t> </a:t>
            </a:r>
            <a:r>
              <a:rPr lang="en-US" dirty="0" err="1"/>
              <a:t>diskreta</a:t>
            </a:r>
            <a:r>
              <a:rPr lang="en-US" dirty="0"/>
              <a:t> </a:t>
            </a:r>
            <a:r>
              <a:rPr lang="en-US" dirty="0" err="1"/>
              <a:t>steg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sätt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3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Vi </a:t>
            </a:r>
            <a:r>
              <a:rPr lang="en-US" dirty="0" err="1"/>
              <a:t>börjar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klienten</a:t>
            </a:r>
            <a:r>
              <a:rPr lang="en-US" dirty="0"/>
              <a:t> med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registrera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service worker. Som jag </a:t>
            </a:r>
            <a:r>
              <a:rPr lang="en-US" dirty="0" err="1"/>
              <a:t>nämnde</a:t>
            </a:r>
            <a:r>
              <a:rPr lang="en-US" dirty="0"/>
              <a:t> </a:t>
            </a:r>
            <a:r>
              <a:rPr lang="en-US" dirty="0" err="1"/>
              <a:t>förut</a:t>
            </a:r>
            <a:r>
              <a:rPr lang="en-US" dirty="0"/>
              <a:t> </a:t>
            </a:r>
            <a:r>
              <a:rPr lang="en-US" dirty="0" err="1"/>
              <a:t>behöver</a:t>
            </a:r>
            <a:r>
              <a:rPr lang="en-US" dirty="0"/>
              <a:t> vi den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skapa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prenumeration</a:t>
            </a:r>
            <a:r>
              <a:rPr lang="en-US" dirty="0"/>
              <a:t>, ta </a:t>
            </a:r>
            <a:r>
              <a:rPr lang="en-US" dirty="0" err="1"/>
              <a:t>emot</a:t>
            </a:r>
            <a:r>
              <a:rPr lang="en-US" dirty="0"/>
              <a:t> </a:t>
            </a:r>
            <a:r>
              <a:rPr lang="en-US" dirty="0" err="1"/>
              <a:t>meddelanden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push-</a:t>
            </a:r>
            <a:r>
              <a:rPr lang="en-US" dirty="0" err="1"/>
              <a:t>tjänster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för </a:t>
            </a:r>
            <a:r>
              <a:rPr lang="en-US" dirty="0" err="1"/>
              <a:t>att</a:t>
            </a:r>
            <a:r>
              <a:rPr lang="en-US" dirty="0"/>
              <a:t> visa </a:t>
            </a:r>
            <a:r>
              <a:rPr lang="en-US" dirty="0" err="1"/>
              <a:t>notifikationer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Jag </a:t>
            </a:r>
            <a:r>
              <a:rPr lang="en-US" dirty="0" err="1"/>
              <a:t>väljer</a:t>
            </a:r>
            <a:r>
              <a:rPr lang="en-US" dirty="0"/>
              <a:t> </a:t>
            </a:r>
            <a:r>
              <a:rPr lang="en-US" dirty="0" err="1"/>
              <a:t>här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registrera</a:t>
            </a:r>
            <a:r>
              <a:rPr lang="en-US" dirty="0"/>
              <a:t> den </a:t>
            </a:r>
            <a:r>
              <a:rPr lang="en-US" dirty="0" err="1"/>
              <a:t>när</a:t>
            </a:r>
            <a:r>
              <a:rPr lang="en-US" dirty="0"/>
              <a:t> </a:t>
            </a:r>
            <a:r>
              <a:rPr lang="en-US" dirty="0" err="1"/>
              <a:t>sidan</a:t>
            </a:r>
            <a:r>
              <a:rPr lang="en-US" dirty="0"/>
              <a:t> </a:t>
            </a:r>
            <a:r>
              <a:rPr lang="en-US" dirty="0" err="1"/>
              <a:t>laddas</a:t>
            </a:r>
            <a:r>
              <a:rPr lang="en-US" dirty="0"/>
              <a:t>, men </a:t>
            </a:r>
            <a:r>
              <a:rPr lang="en-US" dirty="0" err="1"/>
              <a:t>går</a:t>
            </a:r>
            <a:r>
              <a:rPr lang="en-US" dirty="0"/>
              <a:t> </a:t>
            </a:r>
            <a:r>
              <a:rPr lang="en-US" dirty="0" err="1"/>
              <a:t>även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göra</a:t>
            </a:r>
            <a:r>
              <a:rPr lang="en-US" dirty="0"/>
              <a:t> vid </a:t>
            </a:r>
            <a:r>
              <a:rPr lang="en-US" dirty="0" err="1"/>
              <a:t>andra</a:t>
            </a:r>
            <a:r>
              <a:rPr lang="en-US" dirty="0"/>
              <a:t> </a:t>
            </a:r>
            <a:r>
              <a:rPr lang="en-US" dirty="0" err="1"/>
              <a:t>tillfällen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8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Nästa</a:t>
            </a:r>
            <a:r>
              <a:rPr lang="en-US" dirty="0"/>
              <a:t> </a:t>
            </a:r>
            <a:r>
              <a:rPr lang="en-US" dirty="0" err="1"/>
              <a:t>steg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be om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visa </a:t>
            </a:r>
            <a:r>
              <a:rPr lang="en-US" dirty="0" err="1"/>
              <a:t>notifikationer</a:t>
            </a:r>
            <a:r>
              <a:rPr lang="en-US" dirty="0"/>
              <a:t>. Firefox </a:t>
            </a:r>
            <a:r>
              <a:rPr lang="en-US" dirty="0" err="1"/>
              <a:t>tillåter</a:t>
            </a:r>
            <a:r>
              <a:rPr lang="en-US" dirty="0"/>
              <a:t> bara </a:t>
            </a:r>
            <a:r>
              <a:rPr lang="en-US" dirty="0" err="1"/>
              <a:t>att</a:t>
            </a:r>
            <a:r>
              <a:rPr lang="en-US" dirty="0"/>
              <a:t> man </a:t>
            </a:r>
            <a:r>
              <a:rPr lang="en-US" dirty="0" err="1"/>
              <a:t>begär</a:t>
            </a:r>
            <a:r>
              <a:rPr lang="en-US" dirty="0"/>
              <a:t> </a:t>
            </a:r>
            <a:r>
              <a:rPr lang="en-US" dirty="0" err="1"/>
              <a:t>detta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användaren</a:t>
            </a:r>
            <a:r>
              <a:rPr lang="en-US" dirty="0"/>
              <a:t> </a:t>
            </a:r>
            <a:r>
              <a:rPr lang="en-US" dirty="0" err="1"/>
              <a:t>interagerat</a:t>
            </a:r>
            <a:r>
              <a:rPr lang="en-US" dirty="0"/>
              <a:t> med </a:t>
            </a:r>
            <a:r>
              <a:rPr lang="en-US" dirty="0" err="1"/>
              <a:t>sidan</a:t>
            </a:r>
            <a:r>
              <a:rPr lang="en-US" dirty="0"/>
              <a:t> (</a:t>
            </a:r>
            <a:r>
              <a:rPr lang="en-US" dirty="0" err="1"/>
              <a:t>exempelvis</a:t>
            </a:r>
            <a:r>
              <a:rPr lang="en-US" dirty="0"/>
              <a:t> </a:t>
            </a:r>
            <a:r>
              <a:rPr lang="en-US" dirty="0" err="1"/>
              <a:t>klickat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knapp</a:t>
            </a:r>
            <a:r>
              <a:rPr lang="en-US" dirty="0"/>
              <a:t>). För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bra </a:t>
            </a:r>
            <a:r>
              <a:rPr lang="en-US" dirty="0" err="1"/>
              <a:t>användarupplevelse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verka</a:t>
            </a:r>
            <a:r>
              <a:rPr lang="en-US" dirty="0"/>
              <a:t> </a:t>
            </a:r>
            <a:r>
              <a:rPr lang="en-US" dirty="0" err="1"/>
              <a:t>alltför</a:t>
            </a:r>
            <a:r>
              <a:rPr lang="en-US" dirty="0"/>
              <a:t> </a:t>
            </a:r>
            <a:r>
              <a:rPr lang="en-US" dirty="0" err="1"/>
              <a:t>inkräktande</a:t>
            </a:r>
            <a:r>
              <a:rPr lang="en-US" dirty="0"/>
              <a:t> </a:t>
            </a:r>
            <a:r>
              <a:rPr lang="en-US" dirty="0" err="1"/>
              <a:t>vill</a:t>
            </a:r>
            <a:r>
              <a:rPr lang="en-US" dirty="0"/>
              <a:t> man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inte</a:t>
            </a:r>
            <a:r>
              <a:rPr lang="en-US" dirty="0"/>
              <a:t> visa </a:t>
            </a:r>
            <a:r>
              <a:rPr lang="en-US" dirty="0" err="1"/>
              <a:t>en</a:t>
            </a:r>
            <a:r>
              <a:rPr lang="en-US" dirty="0"/>
              <a:t> popup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begär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visa </a:t>
            </a:r>
            <a:r>
              <a:rPr lang="en-US" dirty="0" err="1"/>
              <a:t>notifikationer</a:t>
            </a:r>
            <a:r>
              <a:rPr lang="en-US" dirty="0"/>
              <a:t> </a:t>
            </a:r>
            <a:r>
              <a:rPr lang="en-US" dirty="0" err="1"/>
              <a:t>så</a:t>
            </a:r>
            <a:r>
              <a:rPr lang="en-US" dirty="0"/>
              <a:t> fort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användare</a:t>
            </a:r>
            <a:r>
              <a:rPr lang="en-US" dirty="0"/>
              <a:t> </a:t>
            </a:r>
            <a:r>
              <a:rPr lang="en-US" dirty="0" err="1"/>
              <a:t>landar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sidan</a:t>
            </a:r>
            <a:r>
              <a:rPr lang="en-US" dirty="0"/>
              <a:t>. Jag vet </a:t>
            </a:r>
            <a:r>
              <a:rPr lang="en-US" dirty="0" err="1"/>
              <a:t>att</a:t>
            </a:r>
            <a:r>
              <a:rPr lang="en-US" dirty="0"/>
              <a:t> jag </a:t>
            </a:r>
            <a:r>
              <a:rPr lang="en-US" dirty="0" err="1"/>
              <a:t>själv</a:t>
            </a:r>
            <a:r>
              <a:rPr lang="en-US" dirty="0"/>
              <a:t> </a:t>
            </a:r>
            <a:r>
              <a:rPr lang="en-US" dirty="0" err="1"/>
              <a:t>tycker</a:t>
            </a:r>
            <a:r>
              <a:rPr lang="en-US" dirty="0"/>
              <a:t> det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irriterande</a:t>
            </a:r>
            <a:r>
              <a:rPr lang="en-US" dirty="0"/>
              <a:t> I </a:t>
            </a:r>
            <a:r>
              <a:rPr lang="en-US" dirty="0" err="1"/>
              <a:t>alla</a:t>
            </a:r>
            <a:r>
              <a:rPr lang="en-US" dirty="0"/>
              <a:t> fall.</a:t>
            </a:r>
          </a:p>
          <a:p>
            <a:endParaRPr lang="en-US" dirty="0"/>
          </a:p>
          <a:p>
            <a:r>
              <a:rPr lang="en-US" dirty="0" err="1"/>
              <a:t>Notera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iOS </a:t>
            </a:r>
            <a:r>
              <a:rPr lang="en-US" dirty="0" err="1"/>
              <a:t>finns</a:t>
            </a:r>
            <a:r>
              <a:rPr lang="en-US" dirty="0"/>
              <a:t> </a:t>
            </a:r>
            <a:r>
              <a:rPr lang="en-US" dirty="0" err="1"/>
              <a:t>denna</a:t>
            </a:r>
            <a:r>
              <a:rPr lang="en-US" dirty="0"/>
              <a:t> feature </a:t>
            </a:r>
            <a:r>
              <a:rPr lang="en-US" dirty="0" err="1"/>
              <a:t>endast</a:t>
            </a:r>
            <a:r>
              <a:rPr lang="en-US" dirty="0"/>
              <a:t> om </a:t>
            </a:r>
            <a:r>
              <a:rPr lang="en-US" dirty="0" err="1"/>
              <a:t>sidan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installerad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A3C8B-6150-4A40-994F-9B940BFC5C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140"/>
            <a:ext cx="565708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33810" y="2629015"/>
            <a:ext cx="7614940" cy="914367"/>
          </a:xfrm>
        </p:spPr>
        <p:txBody>
          <a:bodyPr anchor="b"/>
          <a:lstStyle>
            <a:lvl1pPr algn="l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main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33810" y="3557478"/>
            <a:ext cx="7614940" cy="1258171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Picture 8" descr="KITS White (tagline).eps"/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56" y="5476692"/>
            <a:ext cx="1519467" cy="120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5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62A6A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3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I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20" y="858582"/>
            <a:ext cx="10651236" cy="60106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11928" y="2675743"/>
            <a:ext cx="4642407" cy="2444191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8284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9" name="Picture 8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080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7" name="Picture 6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8" name="Picture 7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0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B0AE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B0AE9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rgbClr val="B0AE9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9" name="Picture 8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10" name="Picture 9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11" name="Picture 10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7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4" name="Picture 3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6" name="Picture 5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2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584000" y="0"/>
            <a:ext cx="10651626" cy="185217"/>
            <a:chOff x="1584000" y="0"/>
            <a:chExt cx="10651626" cy="185217"/>
          </a:xfrm>
        </p:grpSpPr>
        <p:pic>
          <p:nvPicPr>
            <p:cNvPr id="3" name="Picture 2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323" r="75343" b="12595"/>
            <a:stretch/>
          </p:blipFill>
          <p:spPr>
            <a:xfrm>
              <a:off x="1584000" y="0"/>
              <a:ext cx="2626310" cy="185217"/>
            </a:xfrm>
            <a:prstGeom prst="rect">
              <a:avLst/>
            </a:prstGeom>
          </p:spPr>
        </p:pic>
        <p:pic>
          <p:nvPicPr>
            <p:cNvPr id="4" name="Picture 3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30" t="84323" r="23368" b="12756"/>
            <a:stretch/>
          </p:blipFill>
          <p:spPr>
            <a:xfrm>
              <a:off x="4770000" y="2"/>
              <a:ext cx="4017600" cy="171985"/>
            </a:xfrm>
            <a:prstGeom prst="rect">
              <a:avLst/>
            </a:prstGeom>
          </p:spPr>
        </p:pic>
        <p:pic>
          <p:nvPicPr>
            <p:cNvPr id="5" name="Picture 4" descr="KI.eps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21" t="94659" b="2479"/>
            <a:stretch/>
          </p:blipFill>
          <p:spPr>
            <a:xfrm>
              <a:off x="9766800" y="0"/>
              <a:ext cx="2468826" cy="171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830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S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4" y="-36576"/>
            <a:ext cx="10297668" cy="6894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0839" y="687954"/>
            <a:ext cx="7818223" cy="1150992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3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KI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323"/>
          <a:stretch/>
        </p:blipFill>
        <p:spPr>
          <a:xfrm>
            <a:off x="2037113" y="4676993"/>
            <a:ext cx="10651236" cy="942286"/>
          </a:xfrm>
          <a:prstGeom prst="rect">
            <a:avLst/>
          </a:prstGeom>
        </p:spPr>
      </p:pic>
      <p:pic>
        <p:nvPicPr>
          <p:cNvPr id="11" name="Picture 10" descr="TS.eps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4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08854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S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80"/>
          <a:stretch/>
        </p:blipFill>
        <p:spPr>
          <a:xfrm>
            <a:off x="622083" y="6684265"/>
            <a:ext cx="10297668" cy="17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8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72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365125"/>
            <a:ext cx="11174400" cy="10728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800" y="1580400"/>
            <a:ext cx="5040000" cy="458201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127721"/>
            <a:ext cx="5040000" cy="4061942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14400" y="1580400"/>
            <a:ext cx="5040000" cy="45720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14400" y="2127600"/>
            <a:ext cx="5040000" cy="40608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6" name="Picture 5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38"/>
          <a:stretch/>
        </p:blipFill>
        <p:spPr>
          <a:xfrm>
            <a:off x="144833" y="6702043"/>
            <a:ext cx="5657088" cy="15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0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34077" y="2808046"/>
            <a:ext cx="4914672" cy="2814621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Picture 5" descr="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39" y="2935794"/>
            <a:ext cx="7866888" cy="39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5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14400" y="1580400"/>
            <a:ext cx="5040000" cy="460800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3914" y="1580400"/>
            <a:ext cx="0" cy="460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-22282" y="-1"/>
            <a:ext cx="7866000" cy="21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2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0A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0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81865"/>
            <a:ext cx="10515600" cy="460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2000" y="6714000"/>
            <a:ext cx="1220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204000" cy="14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0AE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69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 xmlns:p14="http://schemas.microsoft.com/office/powerpoint/2010/main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Lucida Grande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verstav.github.io/kitscon251/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qvst.com/2023/11/21/web-push-notification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mozilla.org/services/2016/08/23/sending-vapid-identified-webpush-notifications-via-mozillas-push-service/" TargetMode="External"/><Relationship Id="rId3" Type="http://schemas.openxmlformats.org/officeDocument/2006/relationships/hyperlink" Target="https://pqvst.com/2023/11/21/web-push-notifications/" TargetMode="External"/><Relationship Id="rId7" Type="http://schemas.openxmlformats.org/officeDocument/2006/relationships/hyperlink" Target="https://blog.mozilla.org/services/2016/04/04/using-vapid-with-webpush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eveloper.mozilla.org/en-US/docs/Web/API/Push_API/Best_Practices" TargetMode="External"/><Relationship Id="rId5" Type="http://schemas.openxmlformats.org/officeDocument/2006/relationships/hyperlink" Target="https://doverstav.github.io/kitscon251/" TargetMode="External"/><Relationship Id="rId4" Type="http://schemas.openxmlformats.org/officeDocument/2006/relationships/hyperlink" Target="https://github.com/Doverstav/kitscon251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pqvst.com/2023/11/21/web-push-notifications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Push Notifications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Visa </a:t>
            </a:r>
            <a:r>
              <a:rPr lang="en-US" dirty="0" err="1"/>
              <a:t>systemnotifikationer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</a:t>
            </a:r>
            <a:r>
              <a:rPr lang="en-US" dirty="0" err="1"/>
              <a:t>webben</a:t>
            </a:r>
            <a:r>
              <a:rPr lang="en-US" dirty="0"/>
              <a:t> – 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användaren</a:t>
            </a:r>
            <a:r>
              <a:rPr lang="en-US" dirty="0"/>
              <a:t> </a:t>
            </a:r>
            <a:r>
              <a:rPr lang="en-US" dirty="0" err="1"/>
              <a:t>behöver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kvar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sidan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026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Webbappen</a:t>
            </a:r>
            <a:r>
              <a:rPr lang="en-US" dirty="0"/>
              <a:t> </a:t>
            </a:r>
            <a:r>
              <a:rPr lang="en-US" dirty="0" err="1"/>
              <a:t>begär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visa </a:t>
            </a:r>
            <a:r>
              <a:rPr lang="en-US" dirty="0" err="1"/>
              <a:t>notifikationer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5B18C9-11D6-7299-C843-FF3818530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8115" y="1581150"/>
            <a:ext cx="9535770" cy="4608513"/>
          </a:xfrm>
        </p:spPr>
      </p:pic>
    </p:spTree>
    <p:extLst>
      <p:ext uri="{BB962C8B-B14F-4D97-AF65-F5344CB8AC3E}">
        <p14:creationId xmlns:p14="http://schemas.microsoft.com/office/powerpoint/2010/main" val="7276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D2C1-E6B3-EB77-69ED-5C569466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Sidospår</a:t>
            </a:r>
            <a:r>
              <a:rPr lang="en-US" dirty="0"/>
              <a:t>: Progressive Web App (PWA)</a:t>
            </a:r>
            <a:endParaRPr lang="en-S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2DE833E-2B19-B664-8B1B-D7EB6E2C9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65105"/>
            <a:ext cx="10515600" cy="3840603"/>
          </a:xfrm>
        </p:spPr>
      </p:pic>
    </p:spTree>
    <p:extLst>
      <p:ext uri="{BB962C8B-B14F-4D97-AF65-F5344CB8AC3E}">
        <p14:creationId xmlns:p14="http://schemas.microsoft.com/office/powerpoint/2010/main" val="408638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814B-034A-9041-4558-C0AAC446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Sidospår</a:t>
            </a:r>
            <a:r>
              <a:rPr lang="en-US" dirty="0"/>
              <a:t>: Progressive Web App (PWA)</a:t>
            </a:r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881A89-92C3-7518-9C13-FCFFBD34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1721" y="1581150"/>
            <a:ext cx="3188558" cy="4608513"/>
          </a:xfrm>
        </p:spPr>
      </p:pic>
    </p:spTree>
    <p:extLst>
      <p:ext uri="{BB962C8B-B14F-4D97-AF65-F5344CB8AC3E}">
        <p14:creationId xmlns:p14="http://schemas.microsoft.com/office/powerpoint/2010/main" val="220650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9F19-3084-1CCD-2E0B-68C641D70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BB28-F87D-3589-4B63-BAD36566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Användaren</a:t>
            </a:r>
            <a:r>
              <a:rPr lang="en-US" dirty="0"/>
              <a:t> </a:t>
            </a:r>
            <a:r>
              <a:rPr lang="en-US" dirty="0" err="1"/>
              <a:t>prenumererar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meddelanden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B253C-1A04-42FD-50F8-260E1806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7548" y="1581150"/>
            <a:ext cx="7756903" cy="4608513"/>
          </a:xfrm>
        </p:spPr>
      </p:pic>
    </p:spTree>
    <p:extLst>
      <p:ext uri="{BB962C8B-B14F-4D97-AF65-F5344CB8AC3E}">
        <p14:creationId xmlns:p14="http://schemas.microsoft.com/office/powerpoint/2010/main" val="146380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0C85C-7EC3-01A2-3002-447B9DBF1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BC8F-8257-CC01-D51F-8DE4E504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Sidospår</a:t>
            </a:r>
            <a:r>
              <a:rPr lang="en-US" dirty="0"/>
              <a:t>: VAPID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E4A81-6FFA-0B33-24AA-EF21622E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</a:t>
            </a:r>
            <a:r>
              <a:rPr lang="en-US" dirty="0"/>
              <a:t>oluntary </a:t>
            </a:r>
            <a:r>
              <a:rPr lang="en-US" b="1" dirty="0"/>
              <a:t>Ap</a:t>
            </a:r>
            <a:r>
              <a:rPr lang="en-US" dirty="0"/>
              <a:t>plication Server </a:t>
            </a:r>
            <a:r>
              <a:rPr lang="en-US" b="1" dirty="0" err="1"/>
              <a:t>Id</a:t>
            </a:r>
            <a:r>
              <a:rPr lang="en-US" dirty="0" err="1"/>
              <a:t>entifaction</a:t>
            </a:r>
            <a:endParaRPr lang="en-US" dirty="0"/>
          </a:p>
          <a:p>
            <a:r>
              <a:rPr lang="en-US" dirty="0" err="1"/>
              <a:t>Ett</a:t>
            </a:r>
            <a:r>
              <a:rPr lang="en-US" dirty="0"/>
              <a:t> set med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privat</a:t>
            </a:r>
            <a:r>
              <a:rPr lang="en-US" dirty="0"/>
              <a:t> </a:t>
            </a:r>
            <a:r>
              <a:rPr lang="en-US" dirty="0" err="1"/>
              <a:t>nyckel</a:t>
            </a:r>
            <a:endParaRPr lang="en-US" dirty="0"/>
          </a:p>
          <a:p>
            <a:r>
              <a:rPr lang="en-US" dirty="0"/>
              <a:t>Inte </a:t>
            </a:r>
            <a:r>
              <a:rPr lang="en-US" dirty="0" err="1"/>
              <a:t>riktigt</a:t>
            </a:r>
            <a:r>
              <a:rPr lang="en-US" dirty="0"/>
              <a:t> </a:t>
            </a:r>
            <a:r>
              <a:rPr lang="en-US" dirty="0" err="1"/>
              <a:t>frivilliga</a:t>
            </a:r>
            <a:endParaRPr lang="en-US" dirty="0"/>
          </a:p>
          <a:p>
            <a:endParaRPr lang="en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19AA8-BEF3-2D0D-FB92-26C67CBF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00" y="3429000"/>
            <a:ext cx="11174400" cy="19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2A1A-F49F-AB89-5684-149DB318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C394-2C29-B7FF-44B2-366DD41C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Sidospår</a:t>
            </a:r>
            <a:r>
              <a:rPr lang="en-US" dirty="0"/>
              <a:t>: Hur ser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prenumeration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0387F1-A668-2531-BC50-4A0076C5C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939091"/>
            <a:ext cx="10515600" cy="1892631"/>
          </a:xfrm>
        </p:spPr>
      </p:pic>
    </p:spTree>
    <p:extLst>
      <p:ext uri="{BB962C8B-B14F-4D97-AF65-F5344CB8AC3E}">
        <p14:creationId xmlns:p14="http://schemas.microsoft.com/office/powerpoint/2010/main" val="142898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BCF33-A56A-5256-6F77-CC313EE32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C8C2-B726-7DE1-17B6-AB89565B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Meddelande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backend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BA7765-3A48-0410-C6D3-20C1E18D5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7477" y="1581150"/>
            <a:ext cx="4397046" cy="4608513"/>
          </a:xfrm>
        </p:spPr>
      </p:pic>
    </p:spTree>
    <p:extLst>
      <p:ext uri="{BB962C8B-B14F-4D97-AF65-F5344CB8AC3E}">
        <p14:creationId xmlns:p14="http://schemas.microsoft.com/office/powerpoint/2010/main" val="140050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7465D-F292-6679-14A3-637AE962A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D8D-1441-C41E-E0C7-161D9509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</p:spPr>
        <p:txBody>
          <a:bodyPr anchor="ctr">
            <a:normAutofit/>
          </a:bodyPr>
          <a:lstStyle/>
          <a:p>
            <a:r>
              <a:rPr lang="en-US" dirty="0"/>
              <a:t>5. Service worker tar </a:t>
            </a:r>
            <a:r>
              <a:rPr lang="en-US" dirty="0" err="1"/>
              <a:t>emot</a:t>
            </a:r>
            <a:r>
              <a:rPr lang="en-US" dirty="0"/>
              <a:t> </a:t>
            </a:r>
            <a:r>
              <a:rPr lang="en-US" dirty="0" err="1"/>
              <a:t>meddelande</a:t>
            </a:r>
            <a:endParaRPr lang="en-US" dirty="0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7B09E9C-E6B4-6F8E-0B7A-FC47FA24B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40479"/>
            <a:ext cx="10515600" cy="3890772"/>
          </a:xfrm>
          <a:noFill/>
        </p:spPr>
      </p:pic>
    </p:spTree>
    <p:extLst>
      <p:ext uri="{BB962C8B-B14F-4D97-AF65-F5344CB8AC3E}">
        <p14:creationId xmlns:p14="http://schemas.microsoft.com/office/powerpoint/2010/main" val="365008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sz="2200" dirty="0">
                <a:hlinkClick r:id="rId2"/>
              </a:rPr>
              <a:t>https://doverstav.github.io/kitscon251/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177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83585-ED8C-2E97-354E-55E519F9D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1371-4A72-7DEF-6CEB-887DAF96F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Reflektioner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6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9551-5CB9-4690-D5A3-38E603D3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</a:t>
            </a:r>
            <a:endParaRPr lang="en-S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F2E0C7-639E-C0CF-B3F9-DDADE5ECA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2155" y="1437048"/>
            <a:ext cx="7407689" cy="46085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F762B-1761-6F2A-8623-99F2906FA19F}"/>
              </a:ext>
            </a:extLst>
          </p:cNvPr>
          <p:cNvSpPr txBox="1"/>
          <p:nvPr/>
        </p:nvSpPr>
        <p:spPr>
          <a:xfrm>
            <a:off x="3071421" y="6045561"/>
            <a:ext cx="6049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Källa: </a:t>
            </a:r>
            <a:r>
              <a:rPr lang="en-US" dirty="0">
                <a:hlinkClick r:id="rId4"/>
              </a:rPr>
              <a:t>https://pqvst.com/2023/11/21/web-push-notifications/</a:t>
            </a:r>
            <a:endParaRPr lang="en-S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092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Guld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gröna</a:t>
            </a:r>
            <a:r>
              <a:rPr lang="en-US" dirty="0"/>
              <a:t> </a:t>
            </a:r>
            <a:r>
              <a:rPr lang="en-US" dirty="0" err="1"/>
              <a:t>skogar</a:t>
            </a:r>
            <a:r>
              <a:rPr lang="en-US" dirty="0"/>
              <a:t>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15AD5C7-8E71-913C-5194-1B811467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Viss </a:t>
            </a:r>
            <a:r>
              <a:rPr lang="en-US" dirty="0" err="1"/>
              <a:t>friktion</a:t>
            </a:r>
            <a:r>
              <a:rPr lang="en-US" dirty="0"/>
              <a:t> för </a:t>
            </a:r>
            <a:r>
              <a:rPr lang="en-US" dirty="0" err="1"/>
              <a:t>användaren</a:t>
            </a:r>
            <a:endParaRPr lang="en-US" dirty="0"/>
          </a:p>
          <a:p>
            <a:r>
              <a:rPr lang="en-US" dirty="0"/>
              <a:t>PWA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ServiceWorker</a:t>
            </a:r>
            <a:r>
              <a:rPr lang="en-US" dirty="0"/>
              <a:t> </a:t>
            </a:r>
            <a:r>
              <a:rPr lang="en-US" dirty="0" err="1"/>
              <a:t>är</a:t>
            </a:r>
            <a:r>
              <a:rPr lang="en-US" dirty="0"/>
              <a:t> </a:t>
            </a:r>
            <a:r>
              <a:rPr lang="en-US" dirty="0" err="1"/>
              <a:t>kraftfulla</a:t>
            </a:r>
            <a:r>
              <a:rPr lang="en-US" dirty="0"/>
              <a:t> men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okrångliga</a:t>
            </a:r>
            <a:endParaRPr lang="en-US" dirty="0"/>
          </a:p>
          <a:p>
            <a:r>
              <a:rPr lang="en-US" dirty="0" err="1"/>
              <a:t>API:er</a:t>
            </a:r>
            <a:r>
              <a:rPr lang="en-US" dirty="0"/>
              <a:t>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många</a:t>
            </a:r>
            <a:r>
              <a:rPr lang="en-US" dirty="0"/>
              <a:t> </a:t>
            </a:r>
            <a:r>
              <a:rPr lang="en-US" dirty="0" err="1"/>
              <a:t>undantag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3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83099-D093-8740-EA24-D14D2157E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D3CA3-105B-D473-E3F8-D50D1B1FF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</p:spPr>
        <p:txBody>
          <a:bodyPr anchor="ctr">
            <a:normAutofit/>
          </a:bodyPr>
          <a:lstStyle/>
          <a:p>
            <a:r>
              <a:rPr lang="en-US" dirty="0" err="1"/>
              <a:t>Undantag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1B64C94-E257-6469-7D8A-F13595D53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4857" y="1581150"/>
            <a:ext cx="4442285" cy="4608513"/>
          </a:xfrm>
        </p:spPr>
      </p:pic>
    </p:spTree>
    <p:extLst>
      <p:ext uri="{BB962C8B-B14F-4D97-AF65-F5344CB8AC3E}">
        <p14:creationId xmlns:p14="http://schemas.microsoft.com/office/powerpoint/2010/main" val="335340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</p:spPr>
        <p:txBody>
          <a:bodyPr anchor="ctr">
            <a:normAutofit/>
          </a:bodyPr>
          <a:lstStyle/>
          <a:p>
            <a:r>
              <a:rPr lang="en-US" dirty="0" err="1"/>
              <a:t>Undantag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213D68-B0F3-38F5-F2A7-B14610556D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89700"/>
            <a:ext cx="5040000" cy="3389400"/>
          </a:xfrm>
          <a:prstGeom prst="rect">
            <a:avLst/>
          </a:prstGeom>
          <a:noFill/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FE61BBAB-14C9-772E-9FC5-2ECFC1EA31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15075" y="1970026"/>
            <a:ext cx="5038725" cy="382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6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5A82B-7AFD-0D79-BBE6-9901B7C36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5A8A-0077-B8BF-EE8F-DB28CA1B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</p:spPr>
        <p:txBody>
          <a:bodyPr anchor="ctr">
            <a:normAutofit/>
          </a:bodyPr>
          <a:lstStyle/>
          <a:p>
            <a:r>
              <a:rPr lang="en-US" dirty="0" err="1"/>
              <a:t>Undantag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9874A-74F3-9DDC-ECAD-B28EB2DD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35" y="1580400"/>
            <a:ext cx="4775130" cy="4608000"/>
          </a:xfrm>
          <a:prstGeom prst="rect">
            <a:avLst/>
          </a:prstGeom>
          <a:noFill/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5697D1-8558-02E6-907D-4B2FD3E812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" y="2530353"/>
            <a:ext cx="5040313" cy="270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7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8FE40B8-43BE-E964-9A42-96C4FFC7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</p:spPr>
        <p:txBody>
          <a:bodyPr/>
          <a:lstStyle/>
          <a:p>
            <a:r>
              <a:rPr lang="en-US" dirty="0"/>
              <a:t>Mobile browser market share</a:t>
            </a: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3ACCED-4F8D-58CB-2643-89D283EAC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44" y="1581150"/>
            <a:ext cx="8192912" cy="4608513"/>
          </a:xfrm>
        </p:spPr>
      </p:pic>
    </p:spTree>
    <p:extLst>
      <p:ext uri="{BB962C8B-B14F-4D97-AF65-F5344CB8AC3E}">
        <p14:creationId xmlns:p14="http://schemas.microsoft.com/office/powerpoint/2010/main" val="393188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30A3-F724-40B6-126C-5D12055F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browser market share</a:t>
            </a:r>
            <a:endParaRPr lang="en-SE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43A065-1768-5ADB-9B81-B72044529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544" y="1581150"/>
            <a:ext cx="8192912" cy="4608513"/>
          </a:xfrm>
        </p:spPr>
      </p:pic>
    </p:spTree>
    <p:extLst>
      <p:ext uri="{BB962C8B-B14F-4D97-AF65-F5344CB8AC3E}">
        <p14:creationId xmlns:p14="http://schemas.microsoft.com/office/powerpoint/2010/main" val="161322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B9DE-EAAF-6601-021C-589C320C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</p:spPr>
        <p:txBody>
          <a:bodyPr anchor="ctr">
            <a:normAutofit/>
          </a:bodyPr>
          <a:lstStyle/>
          <a:p>
            <a:r>
              <a:rPr lang="en-US" dirty="0" err="1"/>
              <a:t>Sammanfattning</a:t>
            </a:r>
            <a:endParaRPr lang="en-S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8DAFCC-AA0D-B380-03DA-E5A5657B4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865"/>
            <a:ext cx="10515600" cy="4608000"/>
          </a:xfrm>
        </p:spPr>
        <p:txBody>
          <a:bodyPr/>
          <a:lstStyle/>
          <a:p>
            <a:r>
              <a:rPr lang="en-US" dirty="0" err="1"/>
              <a:t>Är</a:t>
            </a:r>
            <a:r>
              <a:rPr lang="en-US" dirty="0"/>
              <a:t> det </a:t>
            </a:r>
            <a:r>
              <a:rPr lang="en-US" dirty="0" err="1"/>
              <a:t>värt</a:t>
            </a:r>
            <a:r>
              <a:rPr lang="en-US" dirty="0"/>
              <a:t> </a:t>
            </a:r>
            <a:r>
              <a:rPr lang="en-US" dirty="0" err="1"/>
              <a:t>besväret</a:t>
            </a:r>
            <a:r>
              <a:rPr lang="en-US" dirty="0"/>
              <a:t>?</a:t>
            </a:r>
          </a:p>
          <a:p>
            <a:r>
              <a:rPr lang="en-US" dirty="0"/>
              <a:t>Ja! (om du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ett</a:t>
            </a:r>
            <a:r>
              <a:rPr lang="en-US" dirty="0"/>
              <a:t> </a:t>
            </a:r>
            <a:r>
              <a:rPr lang="en-US" dirty="0" err="1"/>
              <a:t>passande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853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1EC65-0F6B-53F8-44D2-CAD3EB77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6417-BE0F-3649-36C7-9E396F6A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1" y="365126"/>
            <a:ext cx="11174400" cy="1071922"/>
          </a:xfrm>
        </p:spPr>
        <p:txBody>
          <a:bodyPr anchor="ctr">
            <a:normAutofit/>
          </a:bodyPr>
          <a:lstStyle/>
          <a:p>
            <a:r>
              <a:rPr lang="en-US" dirty="0" err="1"/>
              <a:t>Resurser</a:t>
            </a:r>
            <a:endParaRPr lang="en-S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06AC32-F2D3-6E40-3B07-CFD498432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865"/>
            <a:ext cx="10515600" cy="460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Blogpost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stod</a:t>
            </a:r>
            <a:r>
              <a:rPr lang="en-US" dirty="0"/>
              <a:t> för inspiration: </a:t>
            </a:r>
            <a:r>
              <a:rPr lang="en-US" dirty="0">
                <a:hlinkClick r:id="rId3"/>
              </a:rPr>
              <a:t>https://pqvst.com/2023/11/21/web-push-notifications/</a:t>
            </a:r>
            <a:r>
              <a:rPr lang="en-US" dirty="0"/>
              <a:t> </a:t>
            </a:r>
          </a:p>
          <a:p>
            <a:r>
              <a:rPr lang="en-US" dirty="0" err="1"/>
              <a:t>Källkod</a:t>
            </a:r>
            <a:r>
              <a:rPr lang="en-US" dirty="0"/>
              <a:t> för demo: </a:t>
            </a:r>
            <a:r>
              <a:rPr lang="en-US" dirty="0">
                <a:hlinkClick r:id="rId4"/>
              </a:rPr>
              <a:t>https://github.com/Doverstav/kitscon251</a:t>
            </a:r>
            <a:endParaRPr lang="en-US" dirty="0"/>
          </a:p>
          <a:p>
            <a:r>
              <a:rPr lang="en-US" dirty="0" err="1"/>
              <a:t>Webbplats</a:t>
            </a:r>
            <a:r>
              <a:rPr lang="en-US" dirty="0"/>
              <a:t> </a:t>
            </a:r>
            <a:r>
              <a:rPr lang="en-US" dirty="0" err="1"/>
              <a:t>fär</a:t>
            </a:r>
            <a:r>
              <a:rPr lang="en-US" dirty="0"/>
              <a:t> demo: </a:t>
            </a:r>
            <a:r>
              <a:rPr lang="en-US" dirty="0">
                <a:hlinkClick r:id="rId5"/>
              </a:rPr>
              <a:t>https://doverstav.github.io/kitscon251/</a:t>
            </a:r>
            <a:endParaRPr lang="en-US" dirty="0"/>
          </a:p>
          <a:p>
            <a:r>
              <a:rPr lang="en-US" dirty="0"/>
              <a:t>Lätt intro till web push notifications: </a:t>
            </a:r>
            <a:r>
              <a:rPr lang="en-US" dirty="0">
                <a:hlinkClick r:id="rId6"/>
              </a:rPr>
              <a:t>https://developer.mozilla.org/en-US/docs/Web/API/Push_API/Best_Practices</a:t>
            </a:r>
            <a:endParaRPr lang="en-US" dirty="0"/>
          </a:p>
          <a:p>
            <a:r>
              <a:rPr lang="en-US" dirty="0" err="1"/>
              <a:t>Två</a:t>
            </a:r>
            <a:r>
              <a:rPr lang="en-US" dirty="0"/>
              <a:t> </a:t>
            </a:r>
            <a:r>
              <a:rPr lang="en-US" dirty="0" err="1"/>
              <a:t>blogposter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Mozilla om VAPID</a:t>
            </a:r>
          </a:p>
          <a:p>
            <a:pPr lvl="1"/>
            <a:r>
              <a:rPr lang="en-US" dirty="0">
                <a:hlinkClick r:id="rId7"/>
              </a:rPr>
              <a:t>https://blog.mozilla.org/services/2016/04/04/using-vapid-with-webpush/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https://blog.mozilla.org/services/2016/08/23/sending-vapid-identified-webpush-notifications-via-mozillas-push-service/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825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Tack för </a:t>
            </a:r>
            <a:r>
              <a:rPr lang="en-US" dirty="0" err="1"/>
              <a:t>mig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9404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1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Användningsområde</a:t>
            </a:r>
            <a:endParaRPr lang="en-US" dirty="0"/>
          </a:p>
          <a:p>
            <a:r>
              <a:rPr lang="en-US" dirty="0" err="1"/>
              <a:t>Teknisk</a:t>
            </a:r>
            <a:r>
              <a:rPr lang="en-US" dirty="0"/>
              <a:t> </a:t>
            </a:r>
            <a:r>
              <a:rPr lang="en-US" dirty="0" err="1"/>
              <a:t>bakgrund</a:t>
            </a:r>
            <a:endParaRPr lang="en-US" dirty="0"/>
          </a:p>
          <a:p>
            <a:r>
              <a:rPr lang="en-US" dirty="0"/>
              <a:t>Demo</a:t>
            </a:r>
          </a:p>
          <a:p>
            <a:r>
              <a:rPr lang="en-US" dirty="0" err="1"/>
              <a:t>Reflektioner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01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D67EBC-88F3-13EA-E638-90DF7BA17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Användningsområde</a:t>
            </a:r>
            <a:endParaRPr lang="en-S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B5805EB-6D50-C0D6-35D8-4F986BCA5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622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När</a:t>
            </a:r>
            <a:r>
              <a:rPr lang="en-US" dirty="0"/>
              <a:t> </a:t>
            </a:r>
            <a:r>
              <a:rPr lang="en-US" dirty="0" err="1"/>
              <a:t>passar</a:t>
            </a:r>
            <a:r>
              <a:rPr lang="en-US" dirty="0"/>
              <a:t> det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använda</a:t>
            </a:r>
            <a:r>
              <a:rPr lang="en-US" dirty="0"/>
              <a:t> sig av </a:t>
            </a:r>
            <a:r>
              <a:rPr lang="en-US" dirty="0" err="1"/>
              <a:t>webbnotifikationer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“With great power comes great responsibility”</a:t>
            </a:r>
          </a:p>
          <a:p>
            <a:r>
              <a:rPr lang="en-US" dirty="0"/>
              <a:t>En </a:t>
            </a:r>
            <a:r>
              <a:rPr lang="en-US" dirty="0" err="1"/>
              <a:t>notifikation</a:t>
            </a:r>
            <a:r>
              <a:rPr lang="en-US" dirty="0"/>
              <a:t> </a:t>
            </a:r>
            <a:r>
              <a:rPr lang="en-US" dirty="0" err="1"/>
              <a:t>bör</a:t>
            </a:r>
            <a:r>
              <a:rPr lang="en-US" dirty="0"/>
              <a:t> </a:t>
            </a:r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dirty="0" err="1"/>
              <a:t>användbar</a:t>
            </a:r>
            <a:r>
              <a:rPr lang="en-US" dirty="0"/>
              <a:t> </a:t>
            </a:r>
            <a:r>
              <a:rPr lang="en-US" dirty="0" err="1"/>
              <a:t>och</a:t>
            </a:r>
            <a:r>
              <a:rPr lang="en-US" dirty="0"/>
              <a:t> </a:t>
            </a:r>
            <a:r>
              <a:rPr lang="en-US" dirty="0" err="1"/>
              <a:t>tidskänslig</a:t>
            </a:r>
            <a:endParaRPr lang="en-US" dirty="0"/>
          </a:p>
          <a:p>
            <a:r>
              <a:rPr lang="en-US" dirty="0" err="1"/>
              <a:t>Hjälpsam</a:t>
            </a:r>
            <a:r>
              <a:rPr lang="en-US" dirty="0"/>
              <a:t>, </a:t>
            </a:r>
            <a:r>
              <a:rPr lang="en-US" dirty="0" err="1"/>
              <a:t>inte</a:t>
            </a:r>
            <a:r>
              <a:rPr lang="en-US" dirty="0"/>
              <a:t> </a:t>
            </a:r>
            <a:r>
              <a:rPr lang="en-US" dirty="0" err="1"/>
              <a:t>störande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29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A5C73-E0C8-B5F0-58D1-A38C2D48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ED30-513A-EBB0-DA4D-0B70BD5338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Teknisk</a:t>
            </a:r>
            <a:r>
              <a:rPr lang="en-US" dirty="0"/>
              <a:t> </a:t>
            </a:r>
            <a:r>
              <a:rPr lang="en-US" dirty="0" err="1"/>
              <a:t>bakgrund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2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71209-5391-DA76-FF0B-E3B09A375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B4B1-049D-6D9E-0A2B-EFADACFC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Flöde</a:t>
            </a:r>
            <a:endParaRPr lang="en-US" dirty="0"/>
          </a:p>
        </p:txBody>
      </p:sp>
      <p:pic>
        <p:nvPicPr>
          <p:cNvPr id="7" name="Content Placeholder 6" descr="A diagram of a work flow&#10;&#10;AI-generated content may be incorrect.">
            <a:extLst>
              <a:ext uri="{FF2B5EF4-FFF2-40B4-BE49-F238E27FC236}">
                <a16:creationId xmlns:a16="http://schemas.microsoft.com/office/drawing/2014/main" id="{AE77E118-F169-6D55-9DFE-8C319967D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828" y="1581150"/>
            <a:ext cx="8848344" cy="46085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DCEB7B-4B7C-6DF9-00DC-A40BADB0D5B8}"/>
              </a:ext>
            </a:extLst>
          </p:cNvPr>
          <p:cNvSpPr txBox="1"/>
          <p:nvPr/>
        </p:nvSpPr>
        <p:spPr>
          <a:xfrm>
            <a:off x="3093875" y="6189663"/>
            <a:ext cx="600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Källa: </a:t>
            </a:r>
            <a:r>
              <a:rPr lang="en-US" dirty="0">
                <a:hlinkClick r:id="rId4"/>
              </a:rPr>
              <a:t>https://pqvst.com/2023/11/21/web-push-notifications/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230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C027-D15E-7BDC-D4A5-280A1EDC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Flöde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752B0-0FD2-34B2-2EE4-76C9DFFC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Service worker </a:t>
            </a:r>
            <a:r>
              <a:rPr lang="en-US" dirty="0" err="1"/>
              <a:t>registreras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Webbappen</a:t>
            </a:r>
            <a:r>
              <a:rPr lang="en-US" dirty="0"/>
              <a:t> </a:t>
            </a:r>
            <a:r>
              <a:rPr lang="en-US" dirty="0" err="1"/>
              <a:t>begär</a:t>
            </a:r>
            <a:r>
              <a:rPr lang="en-US" dirty="0"/>
              <a:t> </a:t>
            </a:r>
            <a:r>
              <a:rPr lang="en-US" dirty="0" err="1"/>
              <a:t>att</a:t>
            </a:r>
            <a:r>
              <a:rPr lang="en-US" dirty="0"/>
              <a:t> </a:t>
            </a:r>
            <a:r>
              <a:rPr lang="en-US" dirty="0" err="1"/>
              <a:t>få</a:t>
            </a:r>
            <a:r>
              <a:rPr lang="en-US" dirty="0"/>
              <a:t> visa </a:t>
            </a:r>
            <a:r>
              <a:rPr lang="en-US" dirty="0" err="1"/>
              <a:t>notifikationer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Användaren</a:t>
            </a:r>
            <a:r>
              <a:rPr lang="en-US" dirty="0"/>
              <a:t> </a:t>
            </a:r>
            <a:r>
              <a:rPr lang="en-US" dirty="0" err="1"/>
              <a:t>prenumererar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meddelanden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Meddelande</a:t>
            </a:r>
            <a:r>
              <a:rPr lang="en-US" dirty="0"/>
              <a:t> </a:t>
            </a:r>
            <a:r>
              <a:rPr lang="en-US" dirty="0" err="1"/>
              <a:t>skickas</a:t>
            </a:r>
            <a:r>
              <a:rPr lang="en-US" dirty="0"/>
              <a:t> </a:t>
            </a:r>
            <a:r>
              <a:rPr lang="en-US" dirty="0" err="1"/>
              <a:t>från</a:t>
            </a:r>
            <a:r>
              <a:rPr lang="en-US" dirty="0"/>
              <a:t> backend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 worker tar </a:t>
            </a:r>
            <a:r>
              <a:rPr lang="en-US" dirty="0" err="1"/>
              <a:t>emot</a:t>
            </a:r>
            <a:r>
              <a:rPr lang="en-US" dirty="0"/>
              <a:t> </a:t>
            </a:r>
            <a:r>
              <a:rPr lang="en-US" dirty="0" err="1"/>
              <a:t>meddelande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9321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1. Service worker </a:t>
            </a:r>
            <a:r>
              <a:rPr lang="en-US" dirty="0" err="1"/>
              <a:t>registreras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9E5827-EB0E-4FDC-9E41-4B3AB36D2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2525" y="2028031"/>
            <a:ext cx="9886950" cy="3714750"/>
          </a:xfrm>
        </p:spPr>
      </p:pic>
    </p:spTree>
    <p:extLst>
      <p:ext uri="{BB962C8B-B14F-4D97-AF65-F5344CB8AC3E}">
        <p14:creationId xmlns:p14="http://schemas.microsoft.com/office/powerpoint/2010/main" val="375986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KITS Orange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EC3B87FE-0B93-4727-98DC-259CA2152C2C}"/>
    </a:ext>
  </a:extLst>
</a:theme>
</file>

<file path=ppt/theme/theme2.xml><?xml version="1.0" encoding="utf-8"?>
<a:theme xmlns:a="http://schemas.openxmlformats.org/drawingml/2006/main" name="KITS Green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F4F4195C-35F0-4C9B-9641-C0E4147E7358}"/>
    </a:ext>
  </a:extLst>
</a:theme>
</file>

<file path=ppt/theme/theme3.xml><?xml version="1.0" encoding="utf-8"?>
<a:theme xmlns:a="http://schemas.openxmlformats.org/drawingml/2006/main" name="KITS Beige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631DEEE1-C0FE-4690-AEEF-A55567C25142}"/>
    </a:ext>
  </a:extLst>
</a:theme>
</file>

<file path=ppt/theme/theme4.xml><?xml version="1.0" encoding="utf-8"?>
<a:theme xmlns:a="http://schemas.openxmlformats.org/drawingml/2006/main" name="KITS Yellow">
  <a:themeElements>
    <a:clrScheme name="Kits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AA07C"/>
      </a:accent1>
      <a:accent2>
        <a:srgbClr val="E0D250"/>
      </a:accent2>
      <a:accent3>
        <a:srgbClr val="7D5868"/>
      </a:accent3>
      <a:accent4>
        <a:srgbClr val="5E8685"/>
      </a:accent4>
      <a:accent5>
        <a:srgbClr val="89A17C"/>
      </a:accent5>
      <a:accent6>
        <a:srgbClr val="E0D250"/>
      </a:accent6>
      <a:hlink>
        <a:srgbClr val="708863"/>
      </a:hlink>
      <a:folHlink>
        <a:srgbClr val="C5C3B3"/>
      </a:folHlink>
    </a:clrScheme>
    <a:fontScheme name="KI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ITS2022" id="{3ECB3210-B83E-4B6C-8071-6DE0586CF7D5}" vid="{F6530D7F-B172-4525-9328-BD6034E5346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BCC9E0D0A25408E8CE91F2A1D7E61" ma:contentTypeVersion="8" ma:contentTypeDescription="Skapa ett nytt dokument." ma:contentTypeScope="" ma:versionID="accd8804efd6f367f8b6dd6a2d8c78fa">
  <xsd:schema xmlns:xsd="http://www.w3.org/2001/XMLSchema" xmlns:xs="http://www.w3.org/2001/XMLSchema" xmlns:p="http://schemas.microsoft.com/office/2006/metadata/properties" xmlns:ns2="dfb9c78b-0f64-4b86-bcba-1a73bc5c8331" xmlns:ns3="7060d464-6f08-4785-896b-020da5ebcc5d" targetNamespace="http://schemas.microsoft.com/office/2006/metadata/properties" ma:root="true" ma:fieldsID="c84ba965a727fc1cfbf32020c94fb3aa" ns2:_="" ns3:_="">
    <xsd:import namespace="dfb9c78b-0f64-4b86-bcba-1a73bc5c8331"/>
    <xsd:import namespace="7060d464-6f08-4785-896b-020da5ebcc5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https_x003a__x002f__x002f_kits_x002e_se_x002f_kitscon_x002f_kitscon_21_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b9c78b-0f64-4b86-bcba-1a73bc5c83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Delar tips, Hash" ma:internalName="SharingHintHash" ma:readOnly="true">
      <xsd:simpleType>
        <xsd:restriction base="dms:Text"/>
      </xsd:simpleType>
    </xsd:element>
    <xsd:element name="SharedWithDetails" ma:index="10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Senast delad per användare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Senast delad per tid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60d464-6f08-4785-896b-020da5ebc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https_x003a__x002f__x002f_kits_x002e_se_x002f_kitscon_x002f_kitscon_21_2" ma:index="15" nillable="true" ma:displayName="https://kits.se/kitscon/kitscon_21_2" ma:description="Föredrogs på denna kitscon" ma:format="Hyperlink" ma:internalName="https_x003a__x002f__x002f_kits_x002e_se_x002f_kitscon_x002f_kitscon_21_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fb9c78b-0f64-4b86-bcba-1a73bc5c8331">
      <UserInfo>
        <DisplayName/>
        <AccountId xsi:nil="true"/>
        <AccountType/>
      </UserInfo>
    </SharedWithUsers>
    <https_x003a__x002f__x002f_kits_x002e_se_x002f_kitscon_x002f_kitscon_21_2 xmlns="7060d464-6f08-4785-896b-020da5ebcc5d">
      <Url xsi:nil="true"/>
      <Description xsi:nil="true"/>
    </https_x003a__x002f__x002f_kits_x002e_se_x002f_kitscon_x002f_kitscon_21_2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DEB809-6F6E-4DBA-AC8B-B78428F180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b9c78b-0f64-4b86-bcba-1a73bc5c8331"/>
    <ds:schemaRef ds:uri="7060d464-6f08-4785-896b-020da5ebcc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1DA11-2199-41BE-BC93-BEAB414B1BC3}">
  <ds:schemaRefs>
    <ds:schemaRef ds:uri="http://schemas.microsoft.com/office/2006/metadata/properties"/>
    <ds:schemaRef ds:uri="7060d464-6f08-4785-896b-020da5ebcc5d"/>
    <ds:schemaRef ds:uri="http://www.w3.org/XML/1998/namespace"/>
    <ds:schemaRef ds:uri="dfb9c78b-0f64-4b86-bcba-1a73bc5c8331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4F38C7-D00A-46F2-8C78-B5B8E6D641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14466</TotalTime>
  <Words>1739</Words>
  <Application>Microsoft Office PowerPoint</Application>
  <PresentationFormat>Widescreen</PresentationFormat>
  <Paragraphs>178</Paragraphs>
  <Slides>30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Lucida Grande</vt:lpstr>
      <vt:lpstr>Segoe UI Light</vt:lpstr>
      <vt:lpstr>KITS Orange</vt:lpstr>
      <vt:lpstr>KITS Green</vt:lpstr>
      <vt:lpstr>KITS Beige</vt:lpstr>
      <vt:lpstr>KITS Yellow</vt:lpstr>
      <vt:lpstr>Web Push Notifications</vt:lpstr>
      <vt:lpstr>Inspiration</vt:lpstr>
      <vt:lpstr>Agenda</vt:lpstr>
      <vt:lpstr>Användningsområde</vt:lpstr>
      <vt:lpstr>När passar det att använda sig av webbnotifikationer?</vt:lpstr>
      <vt:lpstr>Teknisk bakgrund</vt:lpstr>
      <vt:lpstr>Flöde</vt:lpstr>
      <vt:lpstr>Flöde</vt:lpstr>
      <vt:lpstr>1. Service worker registreras</vt:lpstr>
      <vt:lpstr>2. Webbappen begär att få visa notifikationer</vt:lpstr>
      <vt:lpstr>Sidospår: Progressive Web App (PWA)</vt:lpstr>
      <vt:lpstr>Sidospår: Progressive Web App (PWA)</vt:lpstr>
      <vt:lpstr>3. Användaren prenumererar på meddelanden</vt:lpstr>
      <vt:lpstr>Sidospår: VAPID</vt:lpstr>
      <vt:lpstr>Sidospår: Hur ser en prenumeration ut?</vt:lpstr>
      <vt:lpstr>4. Meddelande skickas från backend</vt:lpstr>
      <vt:lpstr>5. Service worker tar emot meddelande</vt:lpstr>
      <vt:lpstr>Demo https://doverstav.github.io/kitscon251/</vt:lpstr>
      <vt:lpstr>Reflektioner</vt:lpstr>
      <vt:lpstr>Guld och gröna skogar?</vt:lpstr>
      <vt:lpstr>Undantag</vt:lpstr>
      <vt:lpstr>Undantag</vt:lpstr>
      <vt:lpstr>Undantag</vt:lpstr>
      <vt:lpstr>Mobile browser market share</vt:lpstr>
      <vt:lpstr>Desktop browser market share</vt:lpstr>
      <vt:lpstr>Sammanfattning</vt:lpstr>
      <vt:lpstr>Resurser</vt:lpstr>
      <vt:lpstr>Tack för mig!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Pontus Doverstav</cp:lastModifiedBy>
  <cp:revision>31</cp:revision>
  <dcterms:created xsi:type="dcterms:W3CDTF">2022-05-18T20:25:36Z</dcterms:created>
  <dcterms:modified xsi:type="dcterms:W3CDTF">2025-06-02T12:17:23Z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0x010100D9BBCC9E0D0A25408E8CE91F2A1D7E61</vt:lpwstr>
  </property>
</Properties>
</file>