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39" r:id="rId2"/>
    <p:sldId id="433" r:id="rId3"/>
    <p:sldId id="437" r:id="rId4"/>
    <p:sldId id="436" r:id="rId5"/>
    <p:sldId id="438" r:id="rId6"/>
    <p:sldId id="440" r:id="rId7"/>
    <p:sldId id="441" r:id="rId8"/>
    <p:sldId id="444" r:id="rId9"/>
    <p:sldId id="445" r:id="rId10"/>
    <p:sldId id="446" r:id="rId11"/>
    <p:sldId id="448" r:id="rId12"/>
    <p:sldId id="447" r:id="rId13"/>
    <p:sldId id="479" r:id="rId14"/>
    <p:sldId id="449" r:id="rId15"/>
    <p:sldId id="497" r:id="rId16"/>
    <p:sldId id="450" r:id="rId17"/>
    <p:sldId id="458" r:id="rId18"/>
    <p:sldId id="452" r:id="rId19"/>
    <p:sldId id="461" r:id="rId20"/>
    <p:sldId id="459" r:id="rId21"/>
    <p:sldId id="462" r:id="rId22"/>
    <p:sldId id="454" r:id="rId23"/>
    <p:sldId id="460" r:id="rId24"/>
    <p:sldId id="451" r:id="rId25"/>
    <p:sldId id="455" r:id="rId26"/>
    <p:sldId id="456" r:id="rId27"/>
    <p:sldId id="466" r:id="rId28"/>
    <p:sldId id="467" r:id="rId29"/>
    <p:sldId id="468" r:id="rId30"/>
    <p:sldId id="469" r:id="rId31"/>
    <p:sldId id="495" r:id="rId32"/>
    <p:sldId id="470" r:id="rId33"/>
    <p:sldId id="471" r:id="rId34"/>
    <p:sldId id="472" r:id="rId35"/>
    <p:sldId id="473" r:id="rId36"/>
    <p:sldId id="474" r:id="rId37"/>
    <p:sldId id="491" r:id="rId38"/>
    <p:sldId id="492" r:id="rId39"/>
    <p:sldId id="493" r:id="rId40"/>
    <p:sldId id="487" r:id="rId41"/>
    <p:sldId id="488" r:id="rId42"/>
    <p:sldId id="483" r:id="rId43"/>
    <p:sldId id="484" r:id="rId44"/>
    <p:sldId id="481" r:id="rId45"/>
    <p:sldId id="475" r:id="rId46"/>
    <p:sldId id="485" r:id="rId47"/>
    <p:sldId id="482" r:id="rId48"/>
    <p:sldId id="494" r:id="rId49"/>
    <p:sldId id="496" r:id="rId50"/>
    <p:sldId id="489" r:id="rId51"/>
    <p:sldId id="476" r:id="rId52"/>
    <p:sldId id="477" r:id="rId53"/>
    <p:sldId id="47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3801" autoAdjust="0"/>
  </p:normalViewPr>
  <p:slideViewPr>
    <p:cSldViewPr snapToGrid="0">
      <p:cViewPr>
        <p:scale>
          <a:sx n="50" d="100"/>
          <a:sy n="50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B871266-AB40-497F-B997-36610F9C91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ABD4E4C-746C-443A-88AF-8C066FDDBB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4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D4E4C-746C-443A-88AF-8C066FDDBBB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885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D4E4C-746C-443A-88AF-8C066FDDBBB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81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8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5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0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2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904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67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598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44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53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744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B9B4-3BA2-45B1-9D0D-13E20A14ED1B}" type="datetimeFigureOut">
              <a:rPr lang="he-IL" smtClean="0"/>
              <a:t>כ"ח/תמוז/תשע"ט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8863-B124-41A6-BB0D-63B87F02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6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vimint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questions/32397/is-there-a-difference-between-perfect-full-and-complete-tre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questions/32397/is-there-a-difference-between-perfect-full-and-complete-tre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questions/32397/is-there-a-difference-between-perfect-full-and-complete-tre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vimint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7" Type="http://schemas.openxmlformats.org/officeDocument/2006/relationships/image" Target="../media/image30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hyperlink" Target="http://www.mathcs.emory.edu/~cheung/Courses/171/Syllabus/9-BinTree/BST-intro.html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geeksforgeeks.org/binary-search-tree-set-2-delete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geeksforgeeks.org/binary-search-tree-set-2-delete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-tree-set-2-dele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lf-balancing_binary_search_tree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Red%E2%80%93black_tree" TargetMode="External"/><Relationship Id="rId4" Type="http://schemas.openxmlformats.org/officeDocument/2006/relationships/hyperlink" Target="http://en.wikipedia.org/wiki/AVL_tree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s50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udy.cs50.net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433"/>
            <a:ext cx="9144000" cy="754955"/>
          </a:xfrm>
        </p:spPr>
        <p:txBody>
          <a:bodyPr>
            <a:normAutofit fontScale="90000"/>
          </a:bodyPr>
          <a:lstStyle/>
          <a:p>
            <a:r>
              <a:rPr lang="he-IL" sz="6600" b="1" dirty="0">
                <a:latin typeface="Abadi" panose="020B0604020202020204" pitchFamily="34" charset="0"/>
                <a:cs typeface="+mn-cs"/>
              </a:rPr>
              <a:t>מבני נתונים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4236"/>
            <a:ext cx="9144000" cy="440593"/>
          </a:xfrm>
        </p:spPr>
        <p:txBody>
          <a:bodyPr/>
          <a:lstStyle/>
          <a:p>
            <a:pPr rtl="0"/>
            <a:r>
              <a:rPr lang="he-IL" b="1" dirty="0"/>
              <a:t>תרגול 3 – עצים</a:t>
            </a:r>
          </a:p>
          <a:p>
            <a:pPr rtl="0"/>
            <a:endParaRPr lang="he-IL" b="1" dirty="0"/>
          </a:p>
        </p:txBody>
      </p:sp>
      <p:pic>
        <p:nvPicPr>
          <p:cNvPr id="1028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8701EBB6-A850-4A24-BE3A-E75CDECC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39254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059A83D-BB62-4B5C-ACB3-8EFC618F24A6}"/>
              </a:ext>
            </a:extLst>
          </p:cNvPr>
          <p:cNvSpPr txBox="1">
            <a:spLocks/>
          </p:cNvSpPr>
          <p:nvPr/>
        </p:nvSpPr>
        <p:spPr>
          <a:xfrm>
            <a:off x="-3303639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 –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zvimints@gmail.com</a:t>
            </a:r>
            <a:r>
              <a:rPr lang="en-US" sz="1400" dirty="0"/>
              <a:t> 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453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עץ בינארי מלא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33CC3-FC97-47B6-9425-FDA288731B87}"/>
              </a:ext>
            </a:extLst>
          </p:cNvPr>
          <p:cNvSpPr txBox="1">
            <a:spLocks/>
          </p:cNvSpPr>
          <p:nvPr/>
        </p:nvSpPr>
        <p:spPr>
          <a:xfrm>
            <a:off x="417094" y="1078030"/>
            <a:ext cx="11357811" cy="751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עץ בינארי מלא (</a:t>
            </a:r>
            <a:r>
              <a:rPr lang="en-US" sz="2800" b="1" dirty="0">
                <a:solidFill>
                  <a:srgbClr val="FFFF00"/>
                </a:solidFill>
              </a:rPr>
              <a:t>Full</a:t>
            </a:r>
            <a:r>
              <a:rPr lang="en-US" sz="2800" b="1" dirty="0"/>
              <a:t> Binary Tree</a:t>
            </a:r>
            <a:r>
              <a:rPr lang="he-IL" sz="2800" b="1" dirty="0"/>
              <a:t>) </a:t>
            </a:r>
          </a:p>
          <a:p>
            <a:r>
              <a:rPr lang="he-IL" dirty="0"/>
              <a:t>עץ בינארי הוא מלא אם כל לכל קודקוד יש 0 או 2 ילדים</a:t>
            </a: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D756C-2170-4857-9059-91217C1A4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6" t="43172" r="54368" b="30807"/>
          <a:stretch/>
        </p:blipFill>
        <p:spPr>
          <a:xfrm>
            <a:off x="3637213" y="2311552"/>
            <a:ext cx="4602012" cy="38432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8B494F-C1E2-4B36-A865-EB33B0D5C082}"/>
              </a:ext>
            </a:extLst>
          </p:cNvPr>
          <p:cNvSpPr/>
          <p:nvPr/>
        </p:nvSpPr>
        <p:spPr>
          <a:xfrm>
            <a:off x="4071487" y="6541404"/>
            <a:ext cx="11996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https://cs.stackexchange.com/questions/32397/is-there-a-difference-between-perfect-full-and-complete-tree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065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עץ בינארי שלם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33CC3-FC97-47B6-9425-FDA288731B87}"/>
              </a:ext>
            </a:extLst>
          </p:cNvPr>
          <p:cNvSpPr txBox="1">
            <a:spLocks/>
          </p:cNvSpPr>
          <p:nvPr/>
        </p:nvSpPr>
        <p:spPr>
          <a:xfrm>
            <a:off x="417094" y="1078030"/>
            <a:ext cx="11357811" cy="751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עץ בינארי שלם (</a:t>
            </a:r>
            <a:r>
              <a:rPr lang="en-US" sz="2800" b="1" dirty="0">
                <a:solidFill>
                  <a:srgbClr val="FFFF00"/>
                </a:solidFill>
              </a:rPr>
              <a:t>Complete</a:t>
            </a:r>
            <a:r>
              <a:rPr lang="en-US" sz="2800" b="1" dirty="0"/>
              <a:t> Binary Tree</a:t>
            </a:r>
            <a:r>
              <a:rPr lang="he-IL" sz="2800" b="1" dirty="0"/>
              <a:t>) </a:t>
            </a:r>
          </a:p>
          <a:p>
            <a:r>
              <a:rPr lang="he-IL" dirty="0"/>
              <a:t>עץ בינארי הוא עץ בינארי שלם אם כל הרמות מלאים בעלים חוץ מהרמה האחרונה</a:t>
            </a:r>
          </a:p>
          <a:p>
            <a:r>
              <a:rPr lang="he-IL" dirty="0"/>
              <a:t>כאשר כל העלים ברמה האחרונה הם מצד שמאל ככל היותר</a:t>
            </a:r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D946E-E0FA-4AB5-852C-7A915BD6D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3" t="43510" r="50579" b="29346"/>
          <a:stretch/>
        </p:blipFill>
        <p:spPr>
          <a:xfrm>
            <a:off x="3407344" y="2593156"/>
            <a:ext cx="5117188" cy="3663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2C799D-E156-41B8-ACE8-87A51DED537F}"/>
              </a:ext>
            </a:extLst>
          </p:cNvPr>
          <p:cNvSpPr/>
          <p:nvPr/>
        </p:nvSpPr>
        <p:spPr>
          <a:xfrm>
            <a:off x="4071487" y="6541404"/>
            <a:ext cx="11996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https://cs.stackexchange.com/questions/32397/is-there-a-difference-between-perfect-full-and-complete-tree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1709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עץ בינארי מושלם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33CC3-FC97-47B6-9425-FDA288731B87}"/>
              </a:ext>
            </a:extLst>
          </p:cNvPr>
          <p:cNvSpPr txBox="1">
            <a:spLocks/>
          </p:cNvSpPr>
          <p:nvPr/>
        </p:nvSpPr>
        <p:spPr>
          <a:xfrm>
            <a:off x="417094" y="1078030"/>
            <a:ext cx="11357811" cy="751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עץ בינארי מושלם (</a:t>
            </a:r>
            <a:r>
              <a:rPr lang="en-US" sz="2800" b="1" dirty="0">
                <a:solidFill>
                  <a:srgbClr val="FFFF00"/>
                </a:solidFill>
              </a:rPr>
              <a:t>Perfect</a:t>
            </a:r>
            <a:r>
              <a:rPr lang="en-US" sz="2800" b="1" dirty="0"/>
              <a:t> Binary Tree</a:t>
            </a:r>
            <a:r>
              <a:rPr lang="he-IL" sz="2800" b="1" dirty="0"/>
              <a:t>) </a:t>
            </a:r>
          </a:p>
          <a:p>
            <a:r>
              <a:rPr lang="he-IL" dirty="0"/>
              <a:t>עץ בינארי מושלם הוא עץ בינארי כך שכל העלים נמצאים באותו מרחק מהשורש וכל הקודקודים הפנמיים בעלי 2 ילדים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B3F1B-FA14-476D-A8F9-8CFD71B40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2" t="40982" r="52237" b="39649"/>
          <a:stretch/>
        </p:blipFill>
        <p:spPr>
          <a:xfrm>
            <a:off x="2906829" y="2512803"/>
            <a:ext cx="5900287" cy="34356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5E4DF1-7579-4E3F-87FC-92000AE83E7D}"/>
              </a:ext>
            </a:extLst>
          </p:cNvPr>
          <p:cNvSpPr/>
          <p:nvPr/>
        </p:nvSpPr>
        <p:spPr>
          <a:xfrm>
            <a:off x="4071487" y="6541404"/>
            <a:ext cx="11996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https://cs.stackexchange.com/questions/32397/is-there-a-difference-between-perfect-full-and-complete-tree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742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D8D34-E246-4AFC-A2E3-12AD58FD2448}"/>
              </a:ext>
            </a:extLst>
          </p:cNvPr>
          <p:cNvSpPr/>
          <p:nvPr/>
        </p:nvSpPr>
        <p:spPr>
          <a:xfrm>
            <a:off x="545431" y="1006661"/>
            <a:ext cx="11053011" cy="4805567"/>
          </a:xfrm>
          <a:prstGeom prst="roundRect">
            <a:avLst>
              <a:gd name="adj" fmla="val 22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1" name="Picture 10" descr="×ª××¦××ª ×ª××× × ×¢×××¨ âªFULL BINARY TREEâ¬â">
            <a:extLst>
              <a:ext uri="{FF2B5EF4-FFF2-40B4-BE49-F238E27FC236}">
                <a16:creationId xmlns:a16="http://schemas.microsoft.com/office/drawing/2014/main" id="{92D39D35-BB2A-45C7-B696-EB72A77244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73" y="1677335"/>
            <a:ext cx="8867653" cy="345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19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עץ בינארי</a:t>
            </a:r>
          </a:p>
          <a:p>
            <a:r>
              <a:rPr lang="he-IL" sz="1800" dirty="0"/>
              <a:t>כל עץ ניתן לפרוק </a:t>
            </a:r>
            <a:r>
              <a:rPr lang="he-IL" sz="1800" b="1" dirty="0">
                <a:solidFill>
                  <a:srgbClr val="00B0F0"/>
                </a:solidFill>
              </a:rPr>
              <a:t>לשורש</a:t>
            </a:r>
            <a:r>
              <a:rPr lang="he-IL" sz="1800" dirty="0"/>
              <a:t>, תת-עץ </a:t>
            </a:r>
            <a:r>
              <a:rPr lang="he-IL" sz="1800" b="1" dirty="0">
                <a:solidFill>
                  <a:srgbClr val="92D050"/>
                </a:solidFill>
              </a:rPr>
              <a:t>שמאלי</a:t>
            </a:r>
            <a:r>
              <a:rPr lang="he-IL" sz="1800" dirty="0"/>
              <a:t> ותת-עץ </a:t>
            </a:r>
            <a:r>
              <a:rPr lang="he-IL" sz="1800" b="1" dirty="0">
                <a:solidFill>
                  <a:srgbClr val="FF33CC"/>
                </a:solidFill>
              </a:rPr>
              <a:t>ימני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5364" name="Picture 4" descr="×ª××¦××ª ×ª××× × ×¢×××¨ âªleft subtree right subtree binaryâ¬â">
            <a:extLst>
              <a:ext uri="{FF2B5EF4-FFF2-40B4-BE49-F238E27FC236}">
                <a16:creationId xmlns:a16="http://schemas.microsoft.com/office/drawing/2014/main" id="{3565FBB7-8F2D-497F-AF52-540D06B0F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4" b="16422"/>
          <a:stretch/>
        </p:blipFill>
        <p:spPr bwMode="auto">
          <a:xfrm>
            <a:off x="1524000" y="1335780"/>
            <a:ext cx="9144000" cy="45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0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שיטות מעבר על עץ בינארי </a:t>
            </a:r>
            <a:r>
              <a:rPr lang="en-US" sz="4400" b="1" dirty="0"/>
              <a:t> tree traversal</a:t>
            </a:r>
            <a:endParaRPr lang="he-IL" sz="4400" b="1" dirty="0"/>
          </a:p>
          <a:p>
            <a:r>
              <a:rPr lang="en-US" sz="4400" b="1" dirty="0"/>
              <a:t> 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8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A61BA87F-160E-4D1A-BA58-EEE2731E9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5177" r="58471" b="30235"/>
          <a:stretch/>
        </p:blipFill>
        <p:spPr bwMode="auto">
          <a:xfrm>
            <a:off x="1811554" y="1068896"/>
            <a:ext cx="7662646" cy="528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4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שיטות מעבר על עץ בינארי </a:t>
            </a:r>
            <a:r>
              <a:rPr lang="en-US" sz="4400" b="1" dirty="0"/>
              <a:t> tree traversal</a:t>
            </a:r>
            <a:endParaRPr lang="he-IL" sz="4400" b="1" dirty="0"/>
          </a:p>
          <a:p>
            <a:r>
              <a:rPr lang="en-US" sz="4400" b="1" dirty="0"/>
              <a:t> 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F93AD-E6C4-4AB3-BD4C-01B3A2DE180E}"/>
              </a:ext>
            </a:extLst>
          </p:cNvPr>
          <p:cNvSpPr/>
          <p:nvPr/>
        </p:nvSpPr>
        <p:spPr>
          <a:xfrm>
            <a:off x="4283242" y="1282163"/>
            <a:ext cx="48511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  <a:latin typeface="+mj-lt"/>
              </a:rPr>
              <a:t>Preorder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		</a:t>
            </a:r>
            <a:endParaRPr lang="he-IL" sz="40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E33F3-649F-48ED-9BA8-8A4CD6AFAB1C}"/>
              </a:ext>
            </a:extLst>
          </p:cNvPr>
          <p:cNvSpPr/>
          <p:nvPr/>
        </p:nvSpPr>
        <p:spPr>
          <a:xfrm>
            <a:off x="1825592" y="20085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ערכו, לאחר מכן לעבור לבנו השמאלי ולבסוף לבן הימני. </a:t>
            </a:r>
          </a:p>
        </p:txBody>
      </p:sp>
    </p:spTree>
    <p:extLst>
      <p:ext uri="{BB962C8B-B14F-4D97-AF65-F5344CB8AC3E}">
        <p14:creationId xmlns:p14="http://schemas.microsoft.com/office/powerpoint/2010/main" val="145348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en-US" sz="4400" b="1" dirty="0"/>
              <a:t>preorder tree traversal</a:t>
            </a:r>
            <a:endParaRPr lang="he-IL" sz="4400" b="1" dirty="0"/>
          </a:p>
          <a:p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D7B2C-F843-495D-8DBD-D37E1766A13E}"/>
              </a:ext>
            </a:extLst>
          </p:cNvPr>
          <p:cNvSpPr/>
          <p:nvPr/>
        </p:nvSpPr>
        <p:spPr>
          <a:xfrm>
            <a:off x="2810578" y="3156617"/>
            <a:ext cx="7440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PreOrder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00A40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4D6F3-AFCE-4284-B074-3F47FA64FF3D}"/>
              </a:ext>
            </a:extLst>
          </p:cNvPr>
          <p:cNvSpPr/>
          <p:nvPr/>
        </p:nvSpPr>
        <p:spPr>
          <a:xfrm>
            <a:off x="3125002" y="15366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1C438"/>
                </a:solidFill>
                <a:latin typeface="Consolas" panose="020B0609020204030204" pitchFamily="49" charset="0"/>
              </a:rPr>
              <a:t>PreOrder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pt-BR" b="1" dirty="0">
                <a:solidFill>
                  <a:srgbClr val="666666"/>
                </a:solidFill>
                <a:latin typeface="Consolas" panose="020B0609020204030204" pitchFamily="49" charset="0"/>
              </a:rPr>
              <a:t>// (V,L,R)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38705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142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F93AD-E6C4-4AB3-BD4C-01B3A2DE180E}"/>
              </a:ext>
            </a:extLst>
          </p:cNvPr>
          <p:cNvSpPr/>
          <p:nvPr/>
        </p:nvSpPr>
        <p:spPr>
          <a:xfrm>
            <a:off x="4283242" y="1282163"/>
            <a:ext cx="48511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Preorder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  <a:latin typeface="+mj-lt"/>
              </a:rPr>
              <a:t>Inorder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		</a:t>
            </a:r>
            <a:endParaRPr lang="he-IL" sz="40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E33F3-649F-48ED-9BA8-8A4CD6AFAB1C}"/>
              </a:ext>
            </a:extLst>
          </p:cNvPr>
          <p:cNvSpPr/>
          <p:nvPr/>
        </p:nvSpPr>
        <p:spPr>
          <a:xfrm>
            <a:off x="1825592" y="20085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ערכו, לאחר מכן לעבור לבנו השמאלי ולבסוף לבן הימני.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667E2-82C9-4F3E-9918-4277DB4D0B3D}"/>
              </a:ext>
            </a:extLst>
          </p:cNvPr>
          <p:cNvSpPr/>
          <p:nvPr/>
        </p:nvSpPr>
        <p:spPr>
          <a:xfrm>
            <a:off x="2021305" y="3238832"/>
            <a:ext cx="875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בן השמאלי, לאחר מכן לעבור לערכו שלו ואז הבן הימני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9991D6-33F4-4F6A-8D30-3B950D7E0120}"/>
              </a:ext>
            </a:extLst>
          </p:cNvPr>
          <p:cNvSpPr txBox="1">
            <a:spLocks/>
          </p:cNvSpPr>
          <p:nvPr/>
        </p:nvSpPr>
        <p:spPr>
          <a:xfrm>
            <a:off x="-288758" y="162707"/>
            <a:ext cx="12214459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/>
              <a:t>שיטות מעבר על עץ בינארי </a:t>
            </a:r>
            <a:r>
              <a:rPr lang="en-US" sz="4400" b="1"/>
              <a:t> tree traversal</a:t>
            </a:r>
            <a:endParaRPr lang="he-IL" sz="4400" b="1"/>
          </a:p>
          <a:p>
            <a:r>
              <a:rPr lang="en-US" sz="4400" b="1"/>
              <a:t> 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300708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en-US" sz="4400" b="1" dirty="0"/>
              <a:t>Inorder tree traversal</a:t>
            </a:r>
            <a:endParaRPr lang="he-IL" sz="4400" b="1" dirty="0"/>
          </a:p>
          <a:p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D7B2C-F843-495D-8DBD-D37E1766A13E}"/>
              </a:ext>
            </a:extLst>
          </p:cNvPr>
          <p:cNvSpPr/>
          <p:nvPr/>
        </p:nvSpPr>
        <p:spPr>
          <a:xfrm>
            <a:off x="2810578" y="3156617"/>
            <a:ext cx="7440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00A40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4D6F3-AFCE-4284-B074-3F47FA64FF3D}"/>
              </a:ext>
            </a:extLst>
          </p:cNvPr>
          <p:cNvSpPr/>
          <p:nvPr/>
        </p:nvSpPr>
        <p:spPr>
          <a:xfrm>
            <a:off x="3125002" y="15366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pt-BR" b="1" dirty="0">
                <a:solidFill>
                  <a:srgbClr val="666666"/>
                </a:solidFill>
                <a:latin typeface="Consolas" panose="020B0609020204030204" pitchFamily="49" charset="0"/>
              </a:rPr>
              <a:t>// (L,V,R)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38705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52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533"/>
            <a:ext cx="9144000" cy="754955"/>
          </a:xfrm>
        </p:spPr>
        <p:txBody>
          <a:bodyPr>
            <a:normAutofit fontScale="90000"/>
          </a:bodyPr>
          <a:lstStyle/>
          <a:p>
            <a:r>
              <a:rPr lang="he-IL" sz="6600" b="1" dirty="0">
                <a:latin typeface="Abadi" panose="020B0604020202020204" pitchFamily="34" charset="0"/>
                <a:cs typeface="+mn-cs"/>
              </a:rPr>
              <a:t>היום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61" y="1708536"/>
            <a:ext cx="9144000" cy="3681988"/>
          </a:xfrm>
        </p:spPr>
        <p:txBody>
          <a:bodyPr>
            <a:no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800" b="1" dirty="0"/>
              <a:t>עצים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800" b="1" dirty="0"/>
              <a:t>עצים בינאריים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800" b="1" dirty="0"/>
              <a:t>עץ חיפוש בינארי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800" b="1" dirty="0"/>
              <a:t>תכונות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800" b="1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800" b="1" dirty="0">
                <a:solidFill>
                  <a:srgbClr val="C00000"/>
                </a:solidFill>
              </a:rPr>
              <a:t>מימוש – תרגול הבא</a:t>
            </a:r>
          </a:p>
        </p:txBody>
      </p:sp>
      <p:pic>
        <p:nvPicPr>
          <p:cNvPr id="1028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8701EBB6-A850-4A24-BE3A-E75CDECC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39254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059A83D-BB62-4B5C-ACB3-8EFC618F24A6}"/>
              </a:ext>
            </a:extLst>
          </p:cNvPr>
          <p:cNvSpPr txBox="1">
            <a:spLocks/>
          </p:cNvSpPr>
          <p:nvPr/>
        </p:nvSpPr>
        <p:spPr>
          <a:xfrm>
            <a:off x="-3303639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 –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zvimints@gmail.com</a:t>
            </a:r>
            <a:r>
              <a:rPr lang="en-US" sz="1400" dirty="0"/>
              <a:t> 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859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F93AD-E6C4-4AB3-BD4C-01B3A2DE180E}"/>
              </a:ext>
            </a:extLst>
          </p:cNvPr>
          <p:cNvSpPr/>
          <p:nvPr/>
        </p:nvSpPr>
        <p:spPr>
          <a:xfrm>
            <a:off x="4283242" y="1282163"/>
            <a:ext cx="48511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Preorder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  <a:latin typeface="+mj-lt"/>
              </a:rPr>
              <a:t>Postorder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		</a:t>
            </a:r>
            <a:endParaRPr lang="he-IL" sz="40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E33F3-649F-48ED-9BA8-8A4CD6AFAB1C}"/>
              </a:ext>
            </a:extLst>
          </p:cNvPr>
          <p:cNvSpPr/>
          <p:nvPr/>
        </p:nvSpPr>
        <p:spPr>
          <a:xfrm>
            <a:off x="1825592" y="20085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ערכו, לאחר מכן לעבור לבנו השמאלי ולבסוף לבן הימני.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667E2-82C9-4F3E-9918-4277DB4D0B3D}"/>
              </a:ext>
            </a:extLst>
          </p:cNvPr>
          <p:cNvSpPr/>
          <p:nvPr/>
        </p:nvSpPr>
        <p:spPr>
          <a:xfrm>
            <a:off x="2021305" y="3238832"/>
            <a:ext cx="875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בן השמאלי, לאחר מכן לעבור לערכו שלו ואז הבן הימני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A0E62-B636-4D56-A406-D9584C5791DB}"/>
              </a:ext>
            </a:extLst>
          </p:cNvPr>
          <p:cNvSpPr/>
          <p:nvPr/>
        </p:nvSpPr>
        <p:spPr>
          <a:xfrm>
            <a:off x="2529839" y="4467650"/>
            <a:ext cx="8357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בנו </a:t>
            </a:r>
            <a:r>
              <a:rPr lang="he-IL" b="1" dirty="0"/>
              <a:t>השמאלי</a:t>
            </a:r>
            <a:r>
              <a:rPr lang="he-IL" dirty="0"/>
              <a:t>, אחר כך את בנו הימני ולבסוף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C2AC30D-E58F-4B97-9090-28C22C8E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שיטות מעבר על עץ בינארי </a:t>
            </a:r>
            <a:r>
              <a:rPr lang="en-US" sz="4400" b="1" dirty="0"/>
              <a:t> tree traversal</a:t>
            </a:r>
            <a:endParaRPr lang="he-IL" sz="4400" b="1" dirty="0"/>
          </a:p>
          <a:p>
            <a:r>
              <a:rPr lang="en-US" sz="4400" b="1" dirty="0"/>
              <a:t> 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301702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PostOrder</a:t>
            </a:r>
            <a:r>
              <a:rPr lang="en-US" sz="4400" b="1" dirty="0"/>
              <a:t> tree traversal</a:t>
            </a:r>
            <a:endParaRPr lang="he-IL" sz="4400" b="1" dirty="0"/>
          </a:p>
          <a:p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D7B2C-F843-495D-8DBD-D37E1766A13E}"/>
              </a:ext>
            </a:extLst>
          </p:cNvPr>
          <p:cNvSpPr/>
          <p:nvPr/>
        </p:nvSpPr>
        <p:spPr>
          <a:xfrm>
            <a:off x="2810578" y="3156617"/>
            <a:ext cx="7440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PostOrder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00A40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4D6F3-AFCE-4284-B074-3F47FA64FF3D}"/>
              </a:ext>
            </a:extLst>
          </p:cNvPr>
          <p:cNvSpPr/>
          <p:nvPr/>
        </p:nvSpPr>
        <p:spPr>
          <a:xfrm>
            <a:off x="3125002" y="15366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PostOrder</a:t>
            </a:r>
            <a:r>
              <a:rPr lang="pt-BR" b="1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pt-BR" b="1" dirty="0">
                <a:solidFill>
                  <a:srgbClr val="666666"/>
                </a:solidFill>
                <a:latin typeface="Consolas" panose="020B0609020204030204" pitchFamily="49" charset="0"/>
              </a:rPr>
              <a:t>// (L,R,V)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38705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687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F93AD-E6C4-4AB3-BD4C-01B3A2DE180E}"/>
              </a:ext>
            </a:extLst>
          </p:cNvPr>
          <p:cNvSpPr/>
          <p:nvPr/>
        </p:nvSpPr>
        <p:spPr>
          <a:xfrm>
            <a:off x="4283242" y="1282163"/>
            <a:ext cx="485113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Preorder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Postorder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r>
              <a:rPr lang="en-US" sz="5400" dirty="0">
                <a:latin typeface="+mj-lt"/>
              </a:rPr>
              <a:t>       </a:t>
            </a:r>
            <a:r>
              <a:rPr lang="en-US" sz="5400" dirty="0">
                <a:solidFill>
                  <a:srgbClr val="FFFF00"/>
                </a:solidFill>
                <a:latin typeface="+mj-lt"/>
              </a:rPr>
              <a:t>…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  <a:p>
            <a:r>
              <a:rPr lang="en-US" sz="4000" dirty="0">
                <a:latin typeface="+mj-lt"/>
              </a:rPr>
              <a:t>		</a:t>
            </a:r>
            <a:endParaRPr lang="he-IL" sz="40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E33F3-649F-48ED-9BA8-8A4CD6AFAB1C}"/>
              </a:ext>
            </a:extLst>
          </p:cNvPr>
          <p:cNvSpPr/>
          <p:nvPr/>
        </p:nvSpPr>
        <p:spPr>
          <a:xfrm>
            <a:off x="1825592" y="20085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ערכו, לאחר מכן לעבור לבנו השמאלי ולבסוף לבן הימני.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667E2-82C9-4F3E-9918-4277DB4D0B3D}"/>
              </a:ext>
            </a:extLst>
          </p:cNvPr>
          <p:cNvSpPr/>
          <p:nvPr/>
        </p:nvSpPr>
        <p:spPr>
          <a:xfrm>
            <a:off x="2021305" y="3238832"/>
            <a:ext cx="875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בן השמאלי, לאחר מכן לעבור לערכו שלו ואז הבן הימני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A0E62-B636-4D56-A406-D9584C5791DB}"/>
              </a:ext>
            </a:extLst>
          </p:cNvPr>
          <p:cNvSpPr/>
          <p:nvPr/>
        </p:nvSpPr>
        <p:spPr>
          <a:xfrm>
            <a:off x="2529839" y="4467650"/>
            <a:ext cx="8357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בנו </a:t>
            </a:r>
            <a:r>
              <a:rPr lang="he-IL" b="1" dirty="0"/>
              <a:t>השמאלי</a:t>
            </a:r>
            <a:r>
              <a:rPr lang="he-IL" dirty="0"/>
              <a:t>, אחר כך את בנו הימני ולבסוף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C2AC30D-E58F-4B97-9090-28C22C8E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שיטות מעבר על עץ בינארי </a:t>
            </a:r>
            <a:r>
              <a:rPr lang="en-US" sz="4400" b="1" dirty="0"/>
              <a:t> tree traversal</a:t>
            </a:r>
            <a:endParaRPr lang="he-IL" sz="4400" b="1" dirty="0"/>
          </a:p>
          <a:p>
            <a:r>
              <a:rPr lang="en-US" sz="4400" b="1" dirty="0"/>
              <a:t> 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16388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4F93AD-E6C4-4AB3-BD4C-01B3A2DE180E}"/>
              </a:ext>
            </a:extLst>
          </p:cNvPr>
          <p:cNvSpPr/>
          <p:nvPr/>
        </p:nvSpPr>
        <p:spPr>
          <a:xfrm>
            <a:off x="4283242" y="1282163"/>
            <a:ext cx="485113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Preorder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Postorder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  <a:p>
            <a:r>
              <a:rPr lang="en-US" sz="5400" dirty="0">
                <a:latin typeface="+mj-lt"/>
              </a:rPr>
              <a:t>       </a:t>
            </a:r>
            <a:r>
              <a:rPr lang="en-US" sz="5400" dirty="0">
                <a:solidFill>
                  <a:srgbClr val="FFFF00"/>
                </a:solidFill>
                <a:latin typeface="+mj-lt"/>
              </a:rPr>
              <a:t>…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  <a:p>
            <a:r>
              <a:rPr lang="en-US" sz="4000" dirty="0">
                <a:latin typeface="+mj-lt"/>
              </a:rPr>
              <a:t>		</a:t>
            </a:r>
            <a:endParaRPr lang="he-IL" sz="40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E33F3-649F-48ED-9BA8-8A4CD6AFAB1C}"/>
              </a:ext>
            </a:extLst>
          </p:cNvPr>
          <p:cNvSpPr/>
          <p:nvPr/>
        </p:nvSpPr>
        <p:spPr>
          <a:xfrm>
            <a:off x="1825592" y="200855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ערכו, לאחר מכן לעבור לבנו השמאלי ולבסוף לבן הימני.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667E2-82C9-4F3E-9918-4277DB4D0B3D}"/>
              </a:ext>
            </a:extLst>
          </p:cNvPr>
          <p:cNvSpPr/>
          <p:nvPr/>
        </p:nvSpPr>
        <p:spPr>
          <a:xfrm>
            <a:off x="2021305" y="3238832"/>
            <a:ext cx="875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בן השמאלי, לאחר מכן לעבור לערכו שלו ואז הבן הימני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A0E62-B636-4D56-A406-D9584C5791DB}"/>
              </a:ext>
            </a:extLst>
          </p:cNvPr>
          <p:cNvSpPr/>
          <p:nvPr/>
        </p:nvSpPr>
        <p:spPr>
          <a:xfrm>
            <a:off x="2529839" y="4467650"/>
            <a:ext cx="8357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עבור כל צומת יש להדפיס תחילה את בנו </a:t>
            </a:r>
            <a:r>
              <a:rPr lang="he-IL" b="1" dirty="0"/>
              <a:t>השמאלי</a:t>
            </a:r>
            <a:r>
              <a:rPr lang="he-IL" dirty="0"/>
              <a:t>, אחר כך את בנו הימני ולבסוף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C2AC30D-E58F-4B97-9090-28C22C8E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8758" y="162707"/>
            <a:ext cx="12214459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שיטות מעבר על עץ בינארי </a:t>
            </a:r>
            <a:r>
              <a:rPr lang="en-US" sz="4400" b="1" dirty="0"/>
              <a:t> tree traversal</a:t>
            </a:r>
            <a:endParaRPr lang="he-IL" sz="4400" b="1" dirty="0"/>
          </a:p>
          <a:p>
            <a:r>
              <a:rPr lang="en-US" sz="4400" b="1" dirty="0"/>
              <a:t> </a:t>
            </a:r>
            <a:endParaRPr lang="he-IL" sz="4400" b="1" dirty="0"/>
          </a:p>
        </p:txBody>
      </p:sp>
    </p:spTree>
    <p:extLst>
      <p:ext uri="{BB962C8B-B14F-4D97-AF65-F5344CB8AC3E}">
        <p14:creationId xmlns:p14="http://schemas.microsoft.com/office/powerpoint/2010/main" val="232977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PreOrder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0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43D427C0-8DB9-4213-AEAF-B1D07B3EF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2" t="5177" r="8860" b="75990"/>
          <a:stretch/>
        </p:blipFill>
        <p:spPr bwMode="auto">
          <a:xfrm>
            <a:off x="6328920" y="1382207"/>
            <a:ext cx="4339080" cy="73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46980DC3-6AB2-47C0-BD23-DF2F44D45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5177" r="58471" b="30235"/>
          <a:stretch/>
        </p:blipFill>
        <p:spPr bwMode="auto">
          <a:xfrm>
            <a:off x="122454" y="914769"/>
            <a:ext cx="5194434" cy="3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0CFD22-1362-4100-89B3-FF513BE22B05}"/>
              </a:ext>
            </a:extLst>
          </p:cNvPr>
          <p:cNvSpPr/>
          <p:nvPr/>
        </p:nvSpPr>
        <p:spPr>
          <a:xfrm>
            <a:off x="6209962" y="2436325"/>
            <a:ext cx="7440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PreOrder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00A40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PreOrder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829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PostOrder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0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43D427C0-8DB9-4213-AEAF-B1D07B3EF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2" t="5177" r="8860" b="54394"/>
          <a:stretch/>
        </p:blipFill>
        <p:spPr bwMode="auto">
          <a:xfrm>
            <a:off x="6328920" y="1382208"/>
            <a:ext cx="4339080" cy="15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64D29E-7852-4D68-A851-52A050FF604E}"/>
              </a:ext>
            </a:extLst>
          </p:cNvPr>
          <p:cNvSpPr/>
          <p:nvPr/>
        </p:nvSpPr>
        <p:spPr>
          <a:xfrm>
            <a:off x="5604578" y="3266607"/>
            <a:ext cx="7440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PostOrder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F7C527"/>
                </a:solidFill>
                <a:latin typeface="Consolas" panose="020B0609020204030204" pitchFamily="49" charset="0"/>
              </a:rPr>
              <a:t>PostOrder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00A40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pic>
        <p:nvPicPr>
          <p:cNvPr id="11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27744C98-EDD9-46F3-8598-861D419F9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5177" r="58471" b="30235"/>
          <a:stretch/>
        </p:blipFill>
        <p:spPr bwMode="auto">
          <a:xfrm>
            <a:off x="122454" y="914769"/>
            <a:ext cx="5194434" cy="3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9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InOrder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0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43D427C0-8DB9-4213-AEAF-B1D07B3EF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2" t="5177" r="8860" b="35807"/>
          <a:stretch/>
        </p:blipFill>
        <p:spPr bwMode="auto">
          <a:xfrm>
            <a:off x="6328920" y="1382207"/>
            <a:ext cx="4339080" cy="23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F7B34B-AD74-4007-BE6A-9C38EDE3D69D}"/>
              </a:ext>
            </a:extLst>
          </p:cNvPr>
          <p:cNvSpPr/>
          <p:nvPr/>
        </p:nvSpPr>
        <p:spPr>
          <a:xfrm>
            <a:off x="5977288" y="3897250"/>
            <a:ext cx="7440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00A40F"/>
                </a:solidFill>
                <a:latin typeface="Consolas" panose="020B0609020204030204" pitchFamily="49" charset="0"/>
              </a:rPr>
              <a:t>" "</a:t>
            </a:r>
            <a:r>
              <a:rPr lang="en-US" b="1" i="1" dirty="0">
                <a:solidFill>
                  <a:srgbClr val="FFFFFF"/>
                </a:solidFill>
                <a:latin typeface="Consolas" panose="020B0609020204030204" pitchFamily="49" charset="0"/>
              </a:rPr>
              <a:t> );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InOrder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pic>
        <p:nvPicPr>
          <p:cNvPr id="11" name="Picture 2" descr="×ª××¦××ª ×ª××× × ×¢×××¨ âªinorder preorder postorderâ¬â">
            <a:extLst>
              <a:ext uri="{FF2B5EF4-FFF2-40B4-BE49-F238E27FC236}">
                <a16:creationId xmlns:a16="http://schemas.microsoft.com/office/drawing/2014/main" id="{1617C5C2-6011-47F5-B483-AA62096DF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" t="5177" r="58471" b="30235"/>
          <a:stretch/>
        </p:blipFill>
        <p:spPr bwMode="auto">
          <a:xfrm>
            <a:off x="122454" y="914769"/>
            <a:ext cx="5194434" cy="3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2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62707"/>
            <a:ext cx="9776059" cy="722817"/>
          </a:xfrm>
        </p:spPr>
        <p:txBody>
          <a:bodyPr>
            <a:normAutofit/>
          </a:bodyPr>
          <a:lstStyle/>
          <a:p>
            <a:r>
              <a:rPr lang="he-IL" sz="4400" b="1" dirty="0"/>
              <a:t>עץ חיפוש בינארי </a:t>
            </a:r>
            <a:r>
              <a:rPr lang="en-US" sz="4400" b="1" dirty="0"/>
              <a:t>Binary Search Tree (BST)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89D8A-0CC1-45BA-BC49-7A53E06C6943}"/>
              </a:ext>
            </a:extLst>
          </p:cNvPr>
          <p:cNvSpPr/>
          <p:nvPr/>
        </p:nvSpPr>
        <p:spPr>
          <a:xfrm>
            <a:off x="3758727" y="6429405"/>
            <a:ext cx="9423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C1B6182A-47A6-4841-821C-8BCF5F92F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8649" y="917830"/>
                <a:ext cx="9776059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2000" b="1" dirty="0"/>
                  <a:t>עץ חיפוש בינארי הוא עץ בינארי כך שעבור כל קודקוד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he-IL" sz="2000" b="1" dirty="0"/>
                  <a:t> מתקיים כי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הערכים של כל הקודקודים בתת עץ השמאלי של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000" dirty="0"/>
                  <a:t> </a:t>
                </a:r>
                <a:r>
                  <a:rPr lang="he-IL" sz="2000" dirty="0">
                    <a:solidFill>
                      <a:srgbClr val="FF0000"/>
                    </a:solidFill>
                  </a:rPr>
                  <a:t>קטנים</a:t>
                </a:r>
                <a:r>
                  <a:rPr lang="he-IL" sz="2000" dirty="0"/>
                  <a:t> ממש מ-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he-IL" sz="2000" dirty="0"/>
                  <a:t>הערכים של כל הקודקודים בתת עץ הימני של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000" dirty="0"/>
                  <a:t> </a:t>
                </a:r>
                <a:r>
                  <a:rPr lang="he-IL" sz="2000" dirty="0">
                    <a:solidFill>
                      <a:srgbClr val="00B050"/>
                    </a:solidFill>
                  </a:rPr>
                  <a:t>גדולים</a:t>
                </a:r>
                <a:r>
                  <a:rPr lang="he-IL" sz="2000" dirty="0"/>
                  <a:t> ממש מ-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endParaRPr lang="he-IL" sz="20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C1B6182A-47A6-4841-821C-8BCF5F92F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49" y="917830"/>
                <a:ext cx="9776059" cy="2798044"/>
              </a:xfrm>
              <a:prstGeom prst="rect">
                <a:avLst/>
              </a:prstGeom>
              <a:blipFill>
                <a:blip r:embed="rId3"/>
                <a:stretch>
                  <a:fillRect t="-26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http://www.mathcs.emory.edu/~cheung/Courses/171/Syllabus/9-BinTree/FIGS/BST04.gif">
            <a:extLst>
              <a:ext uri="{FF2B5EF4-FFF2-40B4-BE49-F238E27FC236}">
                <a16:creationId xmlns:a16="http://schemas.microsoft.com/office/drawing/2014/main" id="{3BB629B1-DAA1-47C6-8615-3EA5CC77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65" y="2316852"/>
            <a:ext cx="50577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http://www.mathcs.emory.edu/~cheung/Courses/171/Syllabus/9-BinTree/FIGS/BST04a.gif">
            <a:extLst>
              <a:ext uri="{FF2B5EF4-FFF2-40B4-BE49-F238E27FC236}">
                <a16:creationId xmlns:a16="http://schemas.microsoft.com/office/drawing/2014/main" id="{DF672F0F-BA34-45D8-AA90-11D26E4F9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97" y="2258292"/>
            <a:ext cx="56769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http://www.mathcs.emory.edu/~cheung/Courses/171/Syllabus/9-BinTree/FIGS/BST04b.gif">
            <a:extLst>
              <a:ext uri="{FF2B5EF4-FFF2-40B4-BE49-F238E27FC236}">
                <a16:creationId xmlns:a16="http://schemas.microsoft.com/office/drawing/2014/main" id="{C924FBA2-F6BC-43D8-BAEB-085AE92E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97" y="2122372"/>
            <a:ext cx="5676900" cy="36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0" name="Picture 10" descr="http://www.mathcs.emory.edu/~cheung/Courses/171/Syllabus/9-BinTree/FIGS/BST04c.gif">
            <a:extLst>
              <a:ext uri="{FF2B5EF4-FFF2-40B4-BE49-F238E27FC236}">
                <a16:creationId xmlns:a16="http://schemas.microsoft.com/office/drawing/2014/main" id="{918FA743-EC80-44F8-9CD2-3DDAB0C4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414" y="2118379"/>
            <a:ext cx="5631283" cy="37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2" name="Picture 12" descr="http://www.mathcs.emory.edu/~cheung/Courses/171/Syllabus/9-BinTree/FIGS/BST04d.gif">
            <a:extLst>
              <a:ext uri="{FF2B5EF4-FFF2-40B4-BE49-F238E27FC236}">
                <a16:creationId xmlns:a16="http://schemas.microsoft.com/office/drawing/2014/main" id="{FF4C0425-88AD-40B6-8058-DC43CA69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56" y="2149842"/>
            <a:ext cx="5858488" cy="371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 descr="http://www.mathcs.emory.edu/~cheung/Courses/171/Syllabus/9-BinTree/FIGS/BST05.gif">
            <a:extLst>
              <a:ext uri="{FF2B5EF4-FFF2-40B4-BE49-F238E27FC236}">
                <a16:creationId xmlns:a16="http://schemas.microsoft.com/office/drawing/2014/main" id="{B7F078B6-1B36-4A04-A7A1-A92821FF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97" y="2068305"/>
            <a:ext cx="5943557" cy="38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6F90C1D-AD44-48B3-AA5B-73F6647D4E70}"/>
              </a:ext>
            </a:extLst>
          </p:cNvPr>
          <p:cNvSpPr/>
          <p:nvPr/>
        </p:nvSpPr>
        <p:spPr>
          <a:xfrm>
            <a:off x="4331368" y="2608446"/>
            <a:ext cx="3551723" cy="2651742"/>
          </a:xfrm>
          <a:prstGeom prst="mathMultiply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80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חיפוש </a:t>
            </a:r>
            <a:r>
              <a:rPr lang="en-US" sz="4400" b="1" dirty="0"/>
              <a:t>Search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EC6472-9F64-499E-8FA6-8587822C508E}"/>
              </a:ext>
            </a:extLst>
          </p:cNvPr>
          <p:cNvSpPr txBox="1">
            <a:spLocks/>
          </p:cNvSpPr>
          <p:nvPr/>
        </p:nvSpPr>
        <p:spPr>
          <a:xfrm>
            <a:off x="1369996" y="900375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נרצה לחפש את </a:t>
            </a:r>
            <a:r>
              <a:rPr lang="he-IL" sz="2800" b="1" dirty="0">
                <a:solidFill>
                  <a:srgbClr val="00B050"/>
                </a:solidFill>
              </a:rPr>
              <a:t>7</a:t>
            </a:r>
            <a:r>
              <a:rPr lang="he-IL" sz="2800" b="1" dirty="0"/>
              <a:t> בעץ חיפוש בינארי</a:t>
            </a:r>
          </a:p>
        </p:txBody>
      </p:sp>
      <p:pic>
        <p:nvPicPr>
          <p:cNvPr id="31746" name="Picture 2" descr="http://www.mathcs.emory.edu/~cheung/Courses/171/Syllabus/9-BinTree/FIGS/BST04.gif">
            <a:extLst>
              <a:ext uri="{FF2B5EF4-FFF2-40B4-BE49-F238E27FC236}">
                <a16:creationId xmlns:a16="http://schemas.microsoft.com/office/drawing/2014/main" id="{33C94615-8E1C-49AE-84A2-7D8E4C1B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790700"/>
            <a:ext cx="50577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http://www.mathcs.emory.edu/~cheung/Courses/171/Syllabus/9-BinTree/FIGS/BST06.gif">
            <a:extLst>
              <a:ext uri="{FF2B5EF4-FFF2-40B4-BE49-F238E27FC236}">
                <a16:creationId xmlns:a16="http://schemas.microsoft.com/office/drawing/2014/main" id="{13279E46-0EC5-4330-AECB-3CFAC937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67" y="1808006"/>
            <a:ext cx="4997466" cy="32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http://www.mathcs.emory.edu/~cheung/Courses/171/Syllabus/9-BinTree/FIGS/BST06a.gif">
            <a:extLst>
              <a:ext uri="{FF2B5EF4-FFF2-40B4-BE49-F238E27FC236}">
                <a16:creationId xmlns:a16="http://schemas.microsoft.com/office/drawing/2014/main" id="{FF913D4C-3F9B-4CAA-9516-DA8BB36E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08" y="1730759"/>
            <a:ext cx="5784783" cy="33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 descr="http://www.mathcs.emory.edu/~cheung/Courses/171/Syllabus/9-BinTree/FIGS/BST06b.gif">
            <a:extLst>
              <a:ext uri="{FF2B5EF4-FFF2-40B4-BE49-F238E27FC236}">
                <a16:creationId xmlns:a16="http://schemas.microsoft.com/office/drawing/2014/main" id="{8DA0F5A9-14F2-46ED-A21E-600FD191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08" y="1431252"/>
            <a:ext cx="5784783" cy="43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חיפוש </a:t>
            </a:r>
            <a:r>
              <a:rPr lang="en-US" sz="4400" b="1" dirty="0"/>
              <a:t>Search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EC6472-9F64-499E-8FA6-8587822C508E}"/>
              </a:ext>
            </a:extLst>
          </p:cNvPr>
          <p:cNvSpPr txBox="1">
            <a:spLocks/>
          </p:cNvSpPr>
          <p:nvPr/>
        </p:nvSpPr>
        <p:spPr>
          <a:xfrm>
            <a:off x="1369996" y="900375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נרצה לחפש את </a:t>
            </a:r>
            <a:r>
              <a:rPr lang="he-IL" sz="2800" b="1" dirty="0">
                <a:solidFill>
                  <a:srgbClr val="C00000"/>
                </a:solidFill>
              </a:rPr>
              <a:t>10</a:t>
            </a:r>
            <a:r>
              <a:rPr lang="he-IL" sz="2800" b="1" dirty="0"/>
              <a:t> בעץ חיפוש בינארי</a:t>
            </a:r>
          </a:p>
        </p:txBody>
      </p:sp>
      <p:pic>
        <p:nvPicPr>
          <p:cNvPr id="31746" name="Picture 2" descr="http://www.mathcs.emory.edu/~cheung/Courses/171/Syllabus/9-BinTree/FIGS/BST04.gif">
            <a:extLst>
              <a:ext uri="{FF2B5EF4-FFF2-40B4-BE49-F238E27FC236}">
                <a16:creationId xmlns:a16="http://schemas.microsoft.com/office/drawing/2014/main" id="{33C94615-8E1C-49AE-84A2-7D8E4C1B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790700"/>
            <a:ext cx="50577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http://www.mathcs.emory.edu/~cheung/Courses/171/Syllabus/9-BinTree/FIGS/BST06.gif">
            <a:extLst>
              <a:ext uri="{FF2B5EF4-FFF2-40B4-BE49-F238E27FC236}">
                <a16:creationId xmlns:a16="http://schemas.microsoft.com/office/drawing/2014/main" id="{13279E46-0EC5-4330-AECB-3CFAC937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67" y="1808006"/>
            <a:ext cx="4997466" cy="32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://www.mathcs.emory.edu/~cheung/Courses/171/Syllabus/9-BinTree/FIGS/BST07.gif">
            <a:extLst>
              <a:ext uri="{FF2B5EF4-FFF2-40B4-BE49-F238E27FC236}">
                <a16:creationId xmlns:a16="http://schemas.microsoft.com/office/drawing/2014/main" id="{0BAF3154-B6C8-4CE2-8AEC-DCCCF12C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5" y="1795856"/>
            <a:ext cx="5324469" cy="33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://www.mathcs.emory.edu/~cheung/Courses/171/Syllabus/9-BinTree/FIGS/BST07a.gif">
            <a:extLst>
              <a:ext uri="{FF2B5EF4-FFF2-40B4-BE49-F238E27FC236}">
                <a16:creationId xmlns:a16="http://schemas.microsoft.com/office/drawing/2014/main" id="{5BD7A5BF-3A24-49C1-9029-4EC0DF059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08" y="1790700"/>
            <a:ext cx="5938337" cy="33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://www.mathcs.emory.edu/~cheung/Courses/171/Syllabus/9-BinTree/FIGS/BST07b.gif">
            <a:extLst>
              <a:ext uri="{FF2B5EF4-FFF2-40B4-BE49-F238E27FC236}">
                <a16:creationId xmlns:a16="http://schemas.microsoft.com/office/drawing/2014/main" id="{C0E7E736-F759-4782-88C7-C3CB4723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61" y="1712508"/>
            <a:ext cx="6734475" cy="348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DBA5F5-7183-4654-AFA8-794AB76F8C9A}"/>
              </a:ext>
            </a:extLst>
          </p:cNvPr>
          <p:cNvSpPr/>
          <p:nvPr/>
        </p:nvSpPr>
        <p:spPr>
          <a:xfrm>
            <a:off x="5036897" y="2967335"/>
            <a:ext cx="2118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443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dirty="0"/>
              <a:t>גרף</a:t>
            </a:r>
            <a:endParaRPr lang="he-IL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0" y="74769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BFBD184-AF93-4C78-BD6F-82EA778C8CEF}"/>
              </a:ext>
            </a:extLst>
          </p:cNvPr>
          <p:cNvSpPr txBox="1">
            <a:spLocks/>
          </p:cNvSpPr>
          <p:nvPr/>
        </p:nvSpPr>
        <p:spPr>
          <a:xfrm>
            <a:off x="1580815" y="1199644"/>
            <a:ext cx="1051627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b="1" dirty="0"/>
              <a:t>גרף </a:t>
            </a:r>
            <a:r>
              <a:rPr lang="en-US" b="1" dirty="0"/>
              <a:t>Graph</a:t>
            </a:r>
            <a:r>
              <a:rPr lang="he-IL" b="1" dirty="0"/>
              <a:t> (</a:t>
            </a:r>
            <a:r>
              <a:rPr lang="en-US" b="1" dirty="0"/>
              <a:t>G</a:t>
            </a:r>
            <a:r>
              <a:rPr lang="he-IL" b="1" dirty="0"/>
              <a:t>) </a:t>
            </a:r>
            <a:r>
              <a:rPr lang="he-IL" dirty="0"/>
              <a:t>– אוסף של כל הקודקודים וצלעות המחברים זוגות של קודקודים</a:t>
            </a:r>
          </a:p>
          <a:p>
            <a:pPr algn="r"/>
            <a:r>
              <a:rPr lang="he-IL" dirty="0"/>
              <a:t>	              מיוצג במחשב בד"כ ע"י</a:t>
            </a:r>
            <a:r>
              <a:rPr lang="en-US" b="1" dirty="0"/>
              <a:t>Adjacency</a:t>
            </a:r>
            <a:r>
              <a:rPr lang="en-US" dirty="0"/>
              <a:t> Matrix </a:t>
            </a:r>
            <a:r>
              <a:rPr lang="he-IL" dirty="0"/>
              <a:t> או </a:t>
            </a:r>
            <a:r>
              <a:rPr lang="en-US" b="1" dirty="0"/>
              <a:t>Adjacency</a:t>
            </a:r>
            <a:r>
              <a:rPr lang="en-US" dirty="0"/>
              <a:t> List</a:t>
            </a:r>
            <a:endParaRPr lang="he-IL" dirty="0"/>
          </a:p>
        </p:txBody>
      </p:sp>
      <p:pic>
        <p:nvPicPr>
          <p:cNvPr id="4098" name="Picture 2" descr="https://cdncontribute.geeksforgeeks.org/wp-content/uploads/undirectedgraph.png">
            <a:extLst>
              <a:ext uri="{FF2B5EF4-FFF2-40B4-BE49-F238E27FC236}">
                <a16:creationId xmlns:a16="http://schemas.microsoft.com/office/drawing/2014/main" id="{915E3E8C-87E1-48A4-A737-E8F5E581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1" y="2368172"/>
            <a:ext cx="2654779" cy="15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djacency Matrix Representation">
            <a:extLst>
              <a:ext uri="{FF2B5EF4-FFF2-40B4-BE49-F238E27FC236}">
                <a16:creationId xmlns:a16="http://schemas.microsoft.com/office/drawing/2014/main" id="{BB21663A-A22A-46A0-96F2-5A41D02D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1"/>
          <a:stretch/>
        </p:blipFill>
        <p:spPr bwMode="auto">
          <a:xfrm>
            <a:off x="8725570" y="3120340"/>
            <a:ext cx="2486025" cy="279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djacency List Representation of Graph">
            <a:extLst>
              <a:ext uri="{FF2B5EF4-FFF2-40B4-BE49-F238E27FC236}">
                <a16:creationId xmlns:a16="http://schemas.microsoft.com/office/drawing/2014/main" id="{A1C767B8-C26A-4F21-BCA4-85E9791B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1" y="4220223"/>
            <a:ext cx="6151164" cy="24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970D3-D356-4FF8-B6BB-A7C44A4F75F7}"/>
              </a:ext>
            </a:extLst>
          </p:cNvPr>
          <p:cNvSpPr/>
          <p:nvPr/>
        </p:nvSpPr>
        <p:spPr>
          <a:xfrm>
            <a:off x="9027715" y="2671214"/>
            <a:ext cx="18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Adjacency</a:t>
            </a:r>
            <a:r>
              <a:rPr lang="en-US" dirty="0"/>
              <a:t> Matrix 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B50D6-A74C-4B95-B741-2CD1ED892C91}"/>
              </a:ext>
            </a:extLst>
          </p:cNvPr>
          <p:cNvSpPr/>
          <p:nvPr/>
        </p:nvSpPr>
        <p:spPr>
          <a:xfrm>
            <a:off x="5103423" y="3850891"/>
            <a:ext cx="1528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Adjacency</a:t>
            </a:r>
            <a:r>
              <a:rPr lang="en-US" dirty="0"/>
              <a:t> List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52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הכנסה </a:t>
            </a:r>
            <a:r>
              <a:rPr lang="en-US" sz="4400" b="1" dirty="0"/>
              <a:t>Insert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EC6472-9F64-499E-8FA6-8587822C508E}"/>
              </a:ext>
            </a:extLst>
          </p:cNvPr>
          <p:cNvSpPr txBox="1">
            <a:spLocks/>
          </p:cNvSpPr>
          <p:nvPr/>
        </p:nvSpPr>
        <p:spPr>
          <a:xfrm>
            <a:off x="1369996" y="900375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נרצה להכניס את </a:t>
            </a:r>
            <a:r>
              <a:rPr lang="he-IL" sz="2800" b="1" dirty="0">
                <a:solidFill>
                  <a:srgbClr val="00B0F0"/>
                </a:solidFill>
              </a:rPr>
              <a:t>10</a:t>
            </a:r>
            <a:r>
              <a:rPr lang="he-IL" sz="2800" b="1" dirty="0"/>
              <a:t> בעץ חיפוש בינארי</a:t>
            </a:r>
          </a:p>
        </p:txBody>
      </p:sp>
      <p:pic>
        <p:nvPicPr>
          <p:cNvPr id="31746" name="Picture 2" descr="http://www.mathcs.emory.edu/~cheung/Courses/171/Syllabus/9-BinTree/FIGS/BST04.gif">
            <a:extLst>
              <a:ext uri="{FF2B5EF4-FFF2-40B4-BE49-F238E27FC236}">
                <a16:creationId xmlns:a16="http://schemas.microsoft.com/office/drawing/2014/main" id="{33C94615-8E1C-49AE-84A2-7D8E4C1B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41" y="1790700"/>
            <a:ext cx="50577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http://www.mathcs.emory.edu/~cheung/Courses/171/Syllabus/9-BinTree/FIGS/BST07c.gif">
            <a:extLst>
              <a:ext uri="{FF2B5EF4-FFF2-40B4-BE49-F238E27FC236}">
                <a16:creationId xmlns:a16="http://schemas.microsoft.com/office/drawing/2014/main" id="{61375166-BEBA-4054-A5FD-A7AF0E39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7" y="1519554"/>
            <a:ext cx="7714748" cy="41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BAC0CB-6FE9-4D59-9D1E-5D2F96665ADD}"/>
              </a:ext>
            </a:extLst>
          </p:cNvPr>
          <p:cNvSpPr/>
          <p:nvPr/>
        </p:nvSpPr>
        <p:spPr>
          <a:xfrm>
            <a:off x="2165684" y="1525782"/>
            <a:ext cx="1694047" cy="6591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48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הכנסה </a:t>
            </a:r>
            <a:r>
              <a:rPr lang="en-US" sz="4400" b="1" dirty="0"/>
              <a:t>Insert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64514" name="Picture 2" descr="https://www.mathwarehouse.com/programming/images/binary-search-tree/binary-search-tree-insertion-animation.gif">
            <a:extLst>
              <a:ext uri="{FF2B5EF4-FFF2-40B4-BE49-F238E27FC236}">
                <a16:creationId xmlns:a16="http://schemas.microsoft.com/office/drawing/2014/main" id="{D7BBEDE6-F79D-4469-95EB-3C1690F551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13034"/>
            <a:ext cx="7772400" cy="49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61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איבר מינמלי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pic>
        <p:nvPicPr>
          <p:cNvPr id="35842" name="Picture 2" descr="http://www.mathcs.emory.edu/~cheung/Courses/171/Syllabus/9-BinTree/FIGS/BST13a.gif">
            <a:extLst>
              <a:ext uri="{FF2B5EF4-FFF2-40B4-BE49-F238E27FC236}">
                <a16:creationId xmlns:a16="http://schemas.microsoft.com/office/drawing/2014/main" id="{3ABDEAC6-92CE-42F9-9E10-0B909EA6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41" y="1026818"/>
            <a:ext cx="5965792" cy="40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איבר מינמלי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pic>
        <p:nvPicPr>
          <p:cNvPr id="36866" name="Picture 2" descr="http://www.mathcs.emory.edu/~cheung/Courses/171/Syllabus/9-BinTree/FIGS/BST13b.gif">
            <a:extLst>
              <a:ext uri="{FF2B5EF4-FFF2-40B4-BE49-F238E27FC236}">
                <a16:creationId xmlns:a16="http://schemas.microsoft.com/office/drawing/2014/main" id="{40026FCA-051E-4860-8129-22666D87C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38" y="958702"/>
            <a:ext cx="6185429" cy="44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5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איבר מקסמלי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pic>
        <p:nvPicPr>
          <p:cNvPr id="37890" name="Picture 2" descr="http://www.mathcs.emory.edu/~cheung/Courses/171/Syllabus/9-BinTree/FIGS/BST14a.gif">
            <a:extLst>
              <a:ext uri="{FF2B5EF4-FFF2-40B4-BE49-F238E27FC236}">
                <a16:creationId xmlns:a16="http://schemas.microsoft.com/office/drawing/2014/main" id="{5BDE3A45-6003-4C88-A29D-CD0C7459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41" y="1070466"/>
            <a:ext cx="6219826" cy="42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איבר מקסמלי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pic>
        <p:nvPicPr>
          <p:cNvPr id="38914" name="Picture 2" descr="http://www.mathcs.emory.edu/~cheung/Courses/171/Syllabus/9-BinTree/FIGS/BST14b.gif">
            <a:extLst>
              <a:ext uri="{FF2B5EF4-FFF2-40B4-BE49-F238E27FC236}">
                <a16:creationId xmlns:a16="http://schemas.microsoft.com/office/drawing/2014/main" id="{76F392C4-9533-4EDF-AC25-981803F2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859" y="1058792"/>
            <a:ext cx="6873874" cy="42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74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איבר מקסמלי בתת עץ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08FF3-9A40-457F-AC73-CACCD6B32387}"/>
              </a:ext>
            </a:extLst>
          </p:cNvPr>
          <p:cNvSpPr/>
          <p:nvPr/>
        </p:nvSpPr>
        <p:spPr>
          <a:xfrm>
            <a:off x="3203608" y="6438292"/>
            <a:ext cx="9578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http://www.mathcs.emory.edu/~cheung/Courses/171/Syllabus/9-BinTree/BST-intro.html</a:t>
            </a:r>
            <a:endParaRPr lang="he-IL" dirty="0"/>
          </a:p>
        </p:txBody>
      </p:sp>
      <p:pic>
        <p:nvPicPr>
          <p:cNvPr id="39938" name="Picture 2" descr="http://www.mathcs.emory.edu/~cheung/Courses/171/Syllabus/9-BinTree/FIGS/BST14c.gif">
            <a:extLst>
              <a:ext uri="{FF2B5EF4-FFF2-40B4-BE49-F238E27FC236}">
                <a16:creationId xmlns:a16="http://schemas.microsoft.com/office/drawing/2014/main" id="{23D5054D-8CDA-4C47-B1B4-8746D569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17" y="1041857"/>
            <a:ext cx="7372350" cy="42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50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מחיקה </a:t>
            </a:r>
            <a:r>
              <a:rPr lang="en-US" sz="4400" dirty="0"/>
              <a:t>remove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8257-D84F-4198-BE81-F78E1D057A2D}"/>
              </a:ext>
            </a:extLst>
          </p:cNvPr>
          <p:cNvSpPr/>
          <p:nvPr/>
        </p:nvSpPr>
        <p:spPr>
          <a:xfrm>
            <a:off x="5943600" y="636155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https://www.geeksforgeeks.org/binary-search-tree-set-2-delete/</a:t>
            </a:r>
            <a:endParaRPr lang="he-I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F83508-7A63-4FD6-9839-1EF9DB689F64}"/>
              </a:ext>
            </a:extLst>
          </p:cNvPr>
          <p:cNvSpPr txBox="1">
            <a:spLocks/>
          </p:cNvSpPr>
          <p:nvPr/>
        </p:nvSpPr>
        <p:spPr>
          <a:xfrm>
            <a:off x="3248526" y="1099206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/>
              <a:t>מקרה 1: לקודקוד </a:t>
            </a:r>
            <a:r>
              <a:rPr lang="he-IL" sz="4400" b="1" dirty="0">
                <a:solidFill>
                  <a:srgbClr val="FFFF00"/>
                </a:solidFill>
              </a:rPr>
              <a:t>אין</a:t>
            </a:r>
            <a:r>
              <a:rPr lang="he-IL" sz="4400" b="1" dirty="0"/>
              <a:t> בנים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01DA5-DDE6-452C-9973-30E9A3442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5" t="37894" r="44152" b="40819"/>
          <a:stretch/>
        </p:blipFill>
        <p:spPr>
          <a:xfrm>
            <a:off x="456532" y="2138858"/>
            <a:ext cx="7981615" cy="3272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853E8-D359-4EF4-8680-229970F00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50" t="37581" r="31901" b="41132"/>
          <a:stretch/>
        </p:blipFill>
        <p:spPr>
          <a:xfrm>
            <a:off x="8352056" y="2129681"/>
            <a:ext cx="3621234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מחיקה </a:t>
            </a:r>
            <a:r>
              <a:rPr lang="en-US" sz="4400" dirty="0"/>
              <a:t>remove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8257-D84F-4198-BE81-F78E1D057A2D}"/>
              </a:ext>
            </a:extLst>
          </p:cNvPr>
          <p:cNvSpPr/>
          <p:nvPr/>
        </p:nvSpPr>
        <p:spPr>
          <a:xfrm>
            <a:off x="5943600" y="636155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https://www.geeksforgeeks.org/binary-search-tree-set-2-delete/</a:t>
            </a:r>
            <a:endParaRPr lang="he-I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F83508-7A63-4FD6-9839-1EF9DB689F64}"/>
              </a:ext>
            </a:extLst>
          </p:cNvPr>
          <p:cNvSpPr txBox="1">
            <a:spLocks/>
          </p:cNvSpPr>
          <p:nvPr/>
        </p:nvSpPr>
        <p:spPr>
          <a:xfrm>
            <a:off x="3248526" y="1099206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/>
              <a:t>מקרה 2: לקודקוד בעל </a:t>
            </a:r>
            <a:r>
              <a:rPr lang="he-IL" sz="4400" b="1" dirty="0">
                <a:solidFill>
                  <a:srgbClr val="FFFF00"/>
                </a:solidFill>
              </a:rPr>
              <a:t>בן יחיד</a:t>
            </a:r>
            <a:endParaRPr lang="he-IL" sz="4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48C9D-BE3F-4014-BC72-565DDC242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5" t="41170" r="43756" b="37543"/>
          <a:stretch/>
        </p:blipFill>
        <p:spPr>
          <a:xfrm>
            <a:off x="155901" y="2028629"/>
            <a:ext cx="8635173" cy="3493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66491-16DB-4517-8751-B252BFE7D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9" t="41170" r="32633" b="37543"/>
          <a:stretch/>
        </p:blipFill>
        <p:spPr>
          <a:xfrm>
            <a:off x="8229600" y="2026441"/>
            <a:ext cx="3806499" cy="34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מחיקה </a:t>
            </a:r>
            <a:r>
              <a:rPr lang="en-US" sz="4400" dirty="0"/>
              <a:t>remove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18257-D84F-4198-BE81-F78E1D057A2D}"/>
              </a:ext>
            </a:extLst>
          </p:cNvPr>
          <p:cNvSpPr/>
          <p:nvPr/>
        </p:nvSpPr>
        <p:spPr>
          <a:xfrm>
            <a:off x="5943600" y="636155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https://www.geeksforgeeks.org/binary-search-tree-set-2-delete/</a:t>
            </a:r>
            <a:endParaRPr lang="he-I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F83508-7A63-4FD6-9839-1EF9DB689F64}"/>
              </a:ext>
            </a:extLst>
          </p:cNvPr>
          <p:cNvSpPr txBox="1">
            <a:spLocks/>
          </p:cNvSpPr>
          <p:nvPr/>
        </p:nvSpPr>
        <p:spPr>
          <a:xfrm>
            <a:off x="3248526" y="1099206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/>
              <a:t>מקרה 3: לקודקוד </a:t>
            </a:r>
            <a:r>
              <a:rPr lang="he-IL" sz="4400" b="1" dirty="0">
                <a:solidFill>
                  <a:srgbClr val="FFFF00"/>
                </a:solidFill>
              </a:rPr>
              <a:t>2 בנים</a:t>
            </a:r>
            <a:endParaRPr lang="he-IL" sz="4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1B7F0-3B0D-4542-AD70-B9CF87AD2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56" t="40108" r="43805" b="35748"/>
          <a:stretch/>
        </p:blipFill>
        <p:spPr>
          <a:xfrm>
            <a:off x="112295" y="1858121"/>
            <a:ext cx="8085221" cy="3834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B5CA3-C0FA-4AA5-A72C-BC10C1CCB8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81" t="40184" r="31559" b="35672"/>
          <a:stretch/>
        </p:blipFill>
        <p:spPr>
          <a:xfrm>
            <a:off x="7759142" y="1863379"/>
            <a:ext cx="3884808" cy="3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dirty="0"/>
              <a:t>עץ</a:t>
            </a:r>
            <a:endParaRPr lang="he-IL" sz="1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264517B1-940E-4166-819E-74DDD14F6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6270" y="1279432"/>
                <a:ext cx="9144000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he-IL" sz="2800" b="1" dirty="0"/>
                  <a:t>עץ </a:t>
                </a:r>
                <a:r>
                  <a:rPr lang="en-US" sz="2800" b="1" dirty="0"/>
                  <a:t>Tree</a:t>
                </a:r>
                <a:r>
                  <a:rPr lang="he-IL" sz="2800" b="1" dirty="0"/>
                  <a:t> (</a:t>
                </a:r>
                <a:r>
                  <a:rPr lang="en-US" sz="2800" b="1" dirty="0"/>
                  <a:t>T</a:t>
                </a:r>
                <a:r>
                  <a:rPr lang="he-IL" sz="2800" b="1" dirty="0"/>
                  <a:t>) </a:t>
                </a:r>
                <a:r>
                  <a:rPr lang="he-IL" sz="2800" dirty="0"/>
                  <a:t>– עץ הוא גרף </a:t>
                </a:r>
                <a:r>
                  <a:rPr lang="he-IL" sz="2800" b="1" dirty="0"/>
                  <a:t>חסר מעגלים</a:t>
                </a:r>
              </a:p>
              <a:p>
                <a:pPr algn="r"/>
                <a:endParaRPr lang="he-IL" sz="2800" dirty="0"/>
              </a:p>
              <a:p>
                <a:pPr algn="r"/>
                <a:r>
                  <a:rPr lang="he-IL" sz="2800" dirty="0"/>
                  <a:t>יהי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sz="2800" b="0" dirty="0"/>
                  <a:t> גרף עם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800" dirty="0"/>
                  <a:t> קודקודים, אז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sz="2800" b="0" dirty="0"/>
                  <a:t> הוא עץ</a:t>
                </a:r>
              </a:p>
              <a:p>
                <a:pPr algn="r"/>
                <a:r>
                  <a:rPr lang="he-IL" sz="2800" dirty="0"/>
                  <a:t>אם קיימים שניים מבין התנאים הבאים:</a:t>
                </a:r>
              </a:p>
              <a:p>
                <a:pPr marL="514350" indent="-514350" algn="r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sz="2800" b="0" dirty="0"/>
                  <a:t> קשיר</a:t>
                </a:r>
              </a:p>
              <a:p>
                <a:pPr marL="514350" indent="-514350" algn="r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sz="2800" b="0" dirty="0"/>
                  <a:t> חסר מעגלים</a:t>
                </a:r>
              </a:p>
              <a:p>
                <a:pPr marL="514350" indent="-514350" algn="r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sz="2800" b="0" dirty="0"/>
                  <a:t> מכיל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800" b="0" dirty="0"/>
                  <a:t> צלעות</a:t>
                </a:r>
                <a:endParaRPr lang="en-US" sz="2800" b="0" dirty="0"/>
              </a:p>
              <a:p>
                <a:pPr algn="r"/>
                <a:endParaRPr lang="he-IL" sz="1100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264517B1-940E-4166-819E-74DDD14F6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70" y="1279432"/>
                <a:ext cx="9144000" cy="2798044"/>
              </a:xfrm>
              <a:prstGeom prst="rect">
                <a:avLst/>
              </a:prstGeom>
              <a:blipFill>
                <a:blip r:embed="rId2"/>
                <a:stretch>
                  <a:fillRect t="-6100" r="-1200" b="-54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s://www.geeksforgeeks.org/wp-content/uploads/binary-tree-to-DLL.png">
            <a:extLst>
              <a:ext uri="{FF2B5EF4-FFF2-40B4-BE49-F238E27FC236}">
                <a16:creationId xmlns:a16="http://schemas.microsoft.com/office/drawing/2014/main" id="{3A34F8AF-0425-4818-942A-19473B78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3" y="1069320"/>
            <a:ext cx="6031478" cy="45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26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4395"/>
            <a:ext cx="9144000" cy="2798044"/>
          </a:xfrm>
        </p:spPr>
        <p:txBody>
          <a:bodyPr>
            <a:normAutofit/>
          </a:bodyPr>
          <a:lstStyle/>
          <a:p>
            <a:r>
              <a:rPr lang="he-IL" sz="80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223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778" y="977109"/>
                <a:ext cx="11199262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מספר </a:t>
                </a:r>
                <a:r>
                  <a:rPr lang="he-IL" sz="3200" b="1" dirty="0">
                    <a:solidFill>
                      <a:srgbClr val="FFFF00"/>
                    </a:solidFill>
                  </a:rPr>
                  <a:t>הכולל</a:t>
                </a:r>
                <a:r>
                  <a:rPr lang="he-IL" sz="3200" b="1" dirty="0"/>
                  <a:t> של הקודקודים בעץ בינארי מושלם הינו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he-IL" sz="3200" b="1" dirty="0"/>
              </a:p>
              <a:p>
                <a:r>
                  <a:rPr lang="he-IL" sz="3200" b="1" dirty="0"/>
                  <a:t>כאשר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he-IL" sz="3200" b="1" dirty="0"/>
                  <a:t> הוא גובה העץ</a:t>
                </a:r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8" y="977109"/>
                <a:ext cx="11199262" cy="2798044"/>
              </a:xfrm>
              <a:prstGeom prst="rect">
                <a:avLst/>
              </a:prstGeom>
              <a:blipFill>
                <a:blip r:embed="rId2"/>
                <a:stretch>
                  <a:fillRect t="-3922" r="-7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6E636F-FDD2-4799-BDFF-EA19ECF1B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2" t="40982" r="52237" b="39649"/>
          <a:stretch/>
        </p:blipFill>
        <p:spPr>
          <a:xfrm>
            <a:off x="2165149" y="2231646"/>
            <a:ext cx="7263331" cy="4229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3811E6-8641-4E94-ABD2-B5E740827AE8}"/>
              </a:ext>
            </a:extLst>
          </p:cNvPr>
          <p:cNvSpPr/>
          <p:nvPr/>
        </p:nvSpPr>
        <p:spPr>
          <a:xfrm>
            <a:off x="1318956" y="3022284"/>
            <a:ext cx="9144000" cy="1540129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DFA9DB-2436-4C81-9FBF-9CCAFDFDCCC5}"/>
                  </a:ext>
                </a:extLst>
              </p:cNvPr>
              <p:cNvSpPr/>
              <p:nvPr/>
            </p:nvSpPr>
            <p:spPr>
              <a:xfrm>
                <a:off x="1729044" y="3239108"/>
                <a:ext cx="8429423" cy="978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800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DFA9DB-2436-4C81-9FBF-9CCAFDFD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044" y="3239108"/>
                <a:ext cx="8429423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778" y="977109"/>
                <a:ext cx="10836443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מספר </a:t>
                </a:r>
                <a:r>
                  <a:rPr lang="he-IL" sz="3200" b="1" dirty="0">
                    <a:solidFill>
                      <a:srgbClr val="FFFF00"/>
                    </a:solidFill>
                  </a:rPr>
                  <a:t>העלים</a:t>
                </a:r>
                <a:r>
                  <a:rPr lang="he-IL" sz="3200" b="1" dirty="0"/>
                  <a:t> בעץ בינארי מושלם </a:t>
                </a:r>
                <a:r>
                  <a:rPr lang="en-US" sz="3200" b="1" dirty="0"/>
                  <a:t>(Perfect)</a:t>
                </a:r>
                <a:r>
                  <a:rPr lang="he-IL" sz="3200" b="1" dirty="0"/>
                  <a:t>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</m:oMath>
                </a14:m>
                <a:endParaRPr lang="he-IL" sz="3200" b="1" dirty="0"/>
              </a:p>
              <a:p>
                <a:endParaRPr lang="he-IL" sz="32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8" y="977109"/>
                <a:ext cx="10836443" cy="2798044"/>
              </a:xfrm>
              <a:prstGeom prst="rect">
                <a:avLst/>
              </a:prstGeom>
              <a:blipFill>
                <a:blip r:embed="rId2"/>
                <a:stretch>
                  <a:fillRect t="-43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A6E636F-FDD2-4799-BDFF-EA19ECF1B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2" t="40982" r="52237" b="39649"/>
          <a:stretch/>
        </p:blipFill>
        <p:spPr>
          <a:xfrm>
            <a:off x="2591869" y="1900027"/>
            <a:ext cx="6826451" cy="39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4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357" y="977109"/>
                <a:ext cx="11157286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מספר </a:t>
                </a:r>
                <a:r>
                  <a:rPr lang="he-IL" sz="3200" b="1" dirty="0">
                    <a:solidFill>
                      <a:srgbClr val="FFFF00"/>
                    </a:solidFill>
                  </a:rPr>
                  <a:t>הצמתים הפנמיים </a:t>
                </a:r>
                <a:r>
                  <a:rPr lang="he-IL" sz="3200" b="1" dirty="0"/>
                  <a:t>בעץ בינארי מושלם (</a:t>
                </a:r>
                <a:r>
                  <a:rPr lang="en-US" sz="3200" b="1" dirty="0"/>
                  <a:t>Perfect</a:t>
                </a:r>
                <a:r>
                  <a:rPr lang="he-IL" sz="3200" b="1" dirty="0"/>
                  <a:t>) הינו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200" b="1" dirty="0"/>
              </a:p>
              <a:p>
                <a:endParaRPr lang="he-IL" sz="32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" y="977109"/>
                <a:ext cx="11157286" cy="2798044"/>
              </a:xfrm>
              <a:prstGeom prst="rect">
                <a:avLst/>
              </a:prstGeom>
              <a:blipFill>
                <a:blip r:embed="rId2"/>
                <a:stretch>
                  <a:fillRect t="-43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584DE5E-225F-429C-B15E-E59F18CBE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2" t="40982" r="52237" b="39649"/>
          <a:stretch/>
        </p:blipFill>
        <p:spPr>
          <a:xfrm>
            <a:off x="2441608" y="1927239"/>
            <a:ext cx="6766559" cy="39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7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533" y="977109"/>
                <a:ext cx="10836443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מספר </a:t>
                </a:r>
                <a:r>
                  <a:rPr lang="he-IL" sz="3200" b="1" dirty="0">
                    <a:solidFill>
                      <a:srgbClr val="FFFF00"/>
                    </a:solidFill>
                  </a:rPr>
                  <a:t>הצמתים הכולל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sz="3200" b="1" dirty="0">
                    <a:solidFill>
                      <a:srgbClr val="FFFF00"/>
                    </a:solidFill>
                  </a:rPr>
                  <a:t> </a:t>
                </a:r>
                <a:r>
                  <a:rPr lang="he-IL" sz="3200" b="1" dirty="0"/>
                  <a:t>בעץ בינארי שלם (</a:t>
                </a:r>
                <a:r>
                  <a:rPr lang="en-US" sz="3200" b="1" dirty="0"/>
                  <a:t>Complete</a:t>
                </a:r>
                <a:r>
                  <a:rPr lang="he-IL" sz="3200" b="1" dirty="0"/>
                  <a:t>)</a:t>
                </a:r>
              </a:p>
              <a:p>
                <a:r>
                  <a:rPr lang="he-IL" sz="3200" b="1" dirty="0"/>
                  <a:t>הוא בין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he-IL" sz="3200" b="1" dirty="0"/>
                  <a:t> לבין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32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33" y="977109"/>
                <a:ext cx="10836443" cy="2798044"/>
              </a:xfrm>
              <a:prstGeom prst="rect">
                <a:avLst/>
              </a:prstGeom>
              <a:blipFill>
                <a:blip r:embed="rId2"/>
                <a:stretch>
                  <a:fillRect t="-50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AFC05F8-CD23-45A0-A886-B49E2F013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93" t="43510" r="50579" b="29346"/>
          <a:stretch/>
        </p:blipFill>
        <p:spPr>
          <a:xfrm>
            <a:off x="3347988" y="2319899"/>
            <a:ext cx="5496024" cy="3934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8A4EAB-0F9D-47E1-9063-EFD320108FA9}"/>
              </a:ext>
            </a:extLst>
          </p:cNvPr>
          <p:cNvSpPr/>
          <p:nvPr/>
        </p:nvSpPr>
        <p:spPr>
          <a:xfrm>
            <a:off x="10227087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הוכחה – תרגיל בית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2711367-67B9-4371-964C-7C9C7DCC2F9C}"/>
              </a:ext>
            </a:extLst>
          </p:cNvPr>
          <p:cNvSpPr/>
          <p:nvPr/>
        </p:nvSpPr>
        <p:spPr>
          <a:xfrm>
            <a:off x="2817628" y="2434856"/>
            <a:ext cx="265814" cy="2530549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DAB9E-1728-4A75-8004-D6C6521E466B}"/>
                  </a:ext>
                </a:extLst>
              </p:cNvPr>
              <p:cNvSpPr/>
              <p:nvPr/>
            </p:nvSpPr>
            <p:spPr>
              <a:xfrm>
                <a:off x="1593957" y="3239108"/>
                <a:ext cx="11537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he-IL" sz="2800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DAB9E-1728-4A75-8004-D6C6521E4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57" y="3239108"/>
                <a:ext cx="11537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51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779" y="977109"/>
                <a:ext cx="10836443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גובה של עץ חיפוש בינארי הינו במקרה הטוב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sz="3200" b="1" dirty="0"/>
              </a:p>
              <a:p>
                <a:r>
                  <a:rPr lang="he-IL" sz="3200" b="1" dirty="0"/>
                  <a:t>ובמקרה הרע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/>
              </a:p>
              <a:p>
                <a:endParaRPr lang="he-IL" sz="32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9" y="977109"/>
                <a:ext cx="10836443" cy="2798044"/>
              </a:xfrm>
              <a:prstGeom prst="rect">
                <a:avLst/>
              </a:prstGeom>
              <a:blipFill>
                <a:blip r:embed="rId2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132" name="Picture 4" descr="×ª××¦××ª ×ª××× × ×¢×××¨ âªperfect binary treeâ¬â">
            <a:extLst>
              <a:ext uri="{FF2B5EF4-FFF2-40B4-BE49-F238E27FC236}">
                <a16:creationId xmlns:a16="http://schemas.microsoft.com/office/drawing/2014/main" id="{B46C66C7-5F20-4C2D-A956-FDD5F35C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4" y="2646824"/>
            <a:ext cx="6070600" cy="27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×ª××¦××ª ×ª××× × ×¢×××¨ âªpath graphâ¬â">
            <a:extLst>
              <a:ext uri="{FF2B5EF4-FFF2-40B4-BE49-F238E27FC236}">
                <a16:creationId xmlns:a16="http://schemas.microsoft.com/office/drawing/2014/main" id="{A9F352A7-AD00-42A1-AAD5-AE38D797D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" r="52419"/>
          <a:stretch/>
        </p:blipFill>
        <p:spPr bwMode="auto">
          <a:xfrm>
            <a:off x="6970540" y="2652617"/>
            <a:ext cx="3797935" cy="277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781CD8-0E7A-4147-BCFE-EE302B0FF257}"/>
              </a:ext>
            </a:extLst>
          </p:cNvPr>
          <p:cNvSpPr/>
          <p:nvPr/>
        </p:nvSpPr>
        <p:spPr>
          <a:xfrm>
            <a:off x="10483761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הוכחה בהרצאות</a:t>
            </a:r>
            <a:endParaRPr lang="he-I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32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063" y="977109"/>
                <a:ext cx="10836443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מספר הקודקודים המינמלי בעץ בינארי עם גובה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3200" b="1" dirty="0"/>
              </a:p>
              <a:p>
                <a:r>
                  <a:rPr lang="he-IL" sz="3200" b="1" dirty="0"/>
                  <a:t>הינו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he-IL" sz="32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63" y="977109"/>
                <a:ext cx="10836443" cy="2798044"/>
              </a:xfrm>
              <a:prstGeom prst="rect">
                <a:avLst/>
              </a:prstGeom>
              <a:blipFill>
                <a:blip r:embed="rId2"/>
                <a:stretch>
                  <a:fillRect t="-50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 descr="×ª××¦××ª ×ª××× × ×¢×××¨ âªpath graphâ¬â">
            <a:extLst>
              <a:ext uri="{FF2B5EF4-FFF2-40B4-BE49-F238E27FC236}">
                <a16:creationId xmlns:a16="http://schemas.microsoft.com/office/drawing/2014/main" id="{9F67DA3E-116F-4817-999C-891340D71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" r="52419" b="57264"/>
          <a:stretch/>
        </p:blipFill>
        <p:spPr bwMode="auto">
          <a:xfrm rot="5400000">
            <a:off x="4010840" y="3729770"/>
            <a:ext cx="3797935" cy="109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31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תכונות של עץ חיפוש בינארי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778" y="977109"/>
                <a:ext cx="10836443" cy="279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3200" b="1" dirty="0"/>
                  <a:t>כמות הצמתים הפנמיים בעץ בינארי </a:t>
                </a:r>
              </a:p>
              <a:p>
                <a:r>
                  <a:rPr lang="he-IL" sz="3200" b="1" dirty="0"/>
                  <a:t>בקטע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dirty="0"/>
              </a:p>
              <a:p>
                <a:endParaRPr lang="he-IL" sz="3200" b="1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45C0E12E-F450-4BB6-B3D8-C91B0E1F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8" y="977109"/>
                <a:ext cx="10836443" cy="2798044"/>
              </a:xfrm>
              <a:prstGeom prst="rect">
                <a:avLst/>
              </a:prstGeom>
              <a:blipFill>
                <a:blip r:embed="rId2"/>
                <a:stretch>
                  <a:fillRect t="-45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C0997B8-707D-44F0-98F0-D45219C92C20}"/>
              </a:ext>
            </a:extLst>
          </p:cNvPr>
          <p:cNvSpPr/>
          <p:nvPr/>
        </p:nvSpPr>
        <p:spPr>
          <a:xfrm>
            <a:off x="10211046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1" dirty="0">
                <a:solidFill>
                  <a:srgbClr val="C00000"/>
                </a:solidFill>
              </a:rPr>
              <a:t>הוכחה – תרגיל בית</a:t>
            </a:r>
            <a:endParaRPr lang="he-IL" dirty="0">
              <a:solidFill>
                <a:srgbClr val="C00000"/>
              </a:solidFill>
            </a:endParaRPr>
          </a:p>
        </p:txBody>
      </p:sp>
      <p:pic>
        <p:nvPicPr>
          <p:cNvPr id="11" name="Picture 4" descr="×ª××¦××ª ×ª××× × ×¢×××¨ âªperfect binary treeâ¬â">
            <a:extLst>
              <a:ext uri="{FF2B5EF4-FFF2-40B4-BE49-F238E27FC236}">
                <a16:creationId xmlns:a16="http://schemas.microsoft.com/office/drawing/2014/main" id="{0AB1C2C9-F85F-487D-96D2-3790679E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4" y="2646824"/>
            <a:ext cx="6070600" cy="27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×ª××¦××ª ×ª××× × ×¢×××¨ âªpath graphâ¬â">
            <a:extLst>
              <a:ext uri="{FF2B5EF4-FFF2-40B4-BE49-F238E27FC236}">
                <a16:creationId xmlns:a16="http://schemas.microsoft.com/office/drawing/2014/main" id="{95C64A99-62A0-4A5C-9408-DC2334D72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" r="52419"/>
          <a:stretch/>
        </p:blipFill>
        <p:spPr bwMode="auto">
          <a:xfrm rot="5400000">
            <a:off x="7668899" y="2646823"/>
            <a:ext cx="3797935" cy="277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6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FAAEE1-8FF4-45DF-8457-6F82F9949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7346" name="Picture 2" descr="×ª××¦××ª ×ª××× × ×¢×××¨ âªCOMPLEXITY TREE VS ARRAY VS BALANCEDâ¬â">
            <a:extLst>
              <a:ext uri="{FF2B5EF4-FFF2-40B4-BE49-F238E27FC236}">
                <a16:creationId xmlns:a16="http://schemas.microsoft.com/office/drawing/2014/main" id="{D304C346-0353-410B-AC77-B9288ED7A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27"/>
          <a:stretch/>
        </p:blipFill>
        <p:spPr bwMode="auto">
          <a:xfrm>
            <a:off x="1367548" y="1916724"/>
            <a:ext cx="9456903" cy="371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BB0D98-CDA0-4463-8EB9-ACF214CCF408}"/>
              </a:ext>
            </a:extLst>
          </p:cNvPr>
          <p:cNvSpPr/>
          <p:nvPr/>
        </p:nvSpPr>
        <p:spPr>
          <a:xfrm>
            <a:off x="1524000" y="6315755"/>
            <a:ext cx="859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inherit"/>
              </a:rPr>
              <a:t>Improving</a:t>
            </a:r>
            <a:r>
              <a:rPr lang="en-US" dirty="0">
                <a:latin typeface="Arial" panose="020B0604020202020204" pitchFamily="34" charset="0"/>
              </a:rPr>
              <a:t> a BST can be done by making it </a:t>
            </a:r>
            <a:r>
              <a:rPr lang="en-US" u="sng" dirty="0"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balanced</a:t>
            </a:r>
            <a:r>
              <a:rPr lang="en-US" dirty="0">
                <a:latin typeface="Arial" panose="020B0604020202020204" pitchFamily="34" charset="0"/>
              </a:rPr>
              <a:t> - like </a:t>
            </a:r>
            <a:r>
              <a:rPr lang="en-US" u="sng" dirty="0">
                <a:solidFill>
                  <a:schemeClr val="accent1"/>
                </a:solidFill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AVL</a:t>
            </a:r>
            <a:r>
              <a:rPr lang="en-US" dirty="0">
                <a:latin typeface="Arial" panose="020B0604020202020204" pitchFamily="34" charset="0"/>
              </a:rPr>
              <a:t> or </a:t>
            </a:r>
            <a:r>
              <a:rPr lang="en-US" u="sng" dirty="0">
                <a:solidFill>
                  <a:schemeClr val="accent1"/>
                </a:solidFill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red-black-trees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br>
              <a:rPr lang="en-US" dirty="0"/>
            </a:br>
            <a:endParaRPr lang="he-IL" dirty="0"/>
          </a:p>
        </p:txBody>
      </p:sp>
      <p:pic>
        <p:nvPicPr>
          <p:cNvPr id="10" name="Picture 2" descr="×ª××¦××ª ×ª××× × ×¢×××¨ âªCOMPLEXITY TREE VS ARRAY VS BALANCEDâ¬â">
            <a:extLst>
              <a:ext uri="{FF2B5EF4-FFF2-40B4-BE49-F238E27FC236}">
                <a16:creationId xmlns:a16="http://schemas.microsoft.com/office/drawing/2014/main" id="{F12665CB-8AB8-4C33-B19D-94090F5FF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0" b="26487"/>
          <a:stretch/>
        </p:blipFill>
        <p:spPr bwMode="auto">
          <a:xfrm>
            <a:off x="1360504" y="5633581"/>
            <a:ext cx="9456903" cy="2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621D08C-E9E7-4C51-A76A-7EF2DA0BCE23}"/>
              </a:ext>
            </a:extLst>
          </p:cNvPr>
          <p:cNvSpPr txBox="1">
            <a:spLocks/>
          </p:cNvSpPr>
          <p:nvPr/>
        </p:nvSpPr>
        <p:spPr>
          <a:xfrm>
            <a:off x="1524000" y="517702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6600" b="1" dirty="0"/>
              <a:t>סיבוכיות </a:t>
            </a:r>
            <a:r>
              <a:rPr lang="en-US" sz="6600" b="1" dirty="0"/>
              <a:t>BST</a:t>
            </a:r>
            <a:endParaRPr lang="he-IL" sz="6600" b="1" dirty="0"/>
          </a:p>
        </p:txBody>
      </p:sp>
    </p:spTree>
    <p:extLst>
      <p:ext uri="{BB962C8B-B14F-4D97-AF65-F5344CB8AC3E}">
        <p14:creationId xmlns:p14="http://schemas.microsoft.com/office/powerpoint/2010/main" val="12995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B0D98-CDA0-4463-8EB9-ACF214CCF408}"/>
              </a:ext>
            </a:extLst>
          </p:cNvPr>
          <p:cNvSpPr/>
          <p:nvPr/>
        </p:nvSpPr>
        <p:spPr>
          <a:xfrm>
            <a:off x="1524000" y="6315755"/>
            <a:ext cx="859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hlinkClick r:id="rId2"/>
              </a:rPr>
              <a:t>https://www.cs.usfca.edu/~galles/visualization/BST.html</a:t>
            </a:r>
            <a:br>
              <a:rPr lang="en-US" dirty="0"/>
            </a:br>
            <a:endParaRPr lang="he-IL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21D08C-E9E7-4C51-A76A-7EF2DA0BCE23}"/>
              </a:ext>
            </a:extLst>
          </p:cNvPr>
          <p:cNvSpPr txBox="1">
            <a:spLocks/>
          </p:cNvSpPr>
          <p:nvPr/>
        </p:nvSpPr>
        <p:spPr>
          <a:xfrm>
            <a:off x="1524000" y="-12907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/>
              <a:t>visualization</a:t>
            </a:r>
            <a:endParaRPr lang="he-IL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4A9B8-0EF4-4704-BD47-54A4A83BF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1" r="2604" b="10201"/>
          <a:stretch/>
        </p:blipFill>
        <p:spPr>
          <a:xfrm>
            <a:off x="158750" y="949994"/>
            <a:ext cx="11874500" cy="51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הגדרות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026" name="Picture 2" descr="study50 slide">
            <a:extLst>
              <a:ext uri="{FF2B5EF4-FFF2-40B4-BE49-F238E27FC236}">
                <a16:creationId xmlns:a16="http://schemas.microsoft.com/office/drawing/2014/main" id="{B2F86A2F-40FE-4181-AC5D-639947949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/>
          <a:stretch/>
        </p:blipFill>
        <p:spPr bwMode="auto">
          <a:xfrm>
            <a:off x="-1" y="857250"/>
            <a:ext cx="60745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F57DBB6-003C-4281-89B9-3446A996BB88}"/>
              </a:ext>
            </a:extLst>
          </p:cNvPr>
          <p:cNvSpPr txBox="1">
            <a:spLocks/>
          </p:cNvSpPr>
          <p:nvPr/>
        </p:nvSpPr>
        <p:spPr>
          <a:xfrm>
            <a:off x="1944302" y="1185061"/>
            <a:ext cx="9990167" cy="6189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800" b="1" dirty="0"/>
              <a:t>צומת (</a:t>
            </a:r>
            <a:r>
              <a:rPr lang="en-US" sz="2800" b="1" dirty="0"/>
              <a:t>Node</a:t>
            </a:r>
            <a:r>
              <a:rPr lang="he-IL" sz="2800" b="1" dirty="0"/>
              <a:t>) – </a:t>
            </a:r>
            <a:r>
              <a:rPr lang="he-IL" sz="2800" dirty="0"/>
              <a:t>איבר בתוך העץ</a:t>
            </a:r>
          </a:p>
          <a:p>
            <a:pPr algn="r"/>
            <a:r>
              <a:rPr lang="he-IL" sz="2800" b="1" dirty="0"/>
              <a:t>מסלול (</a:t>
            </a:r>
            <a:r>
              <a:rPr lang="en-US" sz="2800" b="1" dirty="0"/>
              <a:t>Path</a:t>
            </a:r>
            <a:r>
              <a:rPr lang="he-IL" sz="2800" b="1" dirty="0"/>
              <a:t>) – </a:t>
            </a:r>
            <a:r>
              <a:rPr lang="he-IL" sz="2800" dirty="0"/>
              <a:t>סדרת קודקוד בגרף בה כל שני קודקודים סמוכים מחוברים ע"י צלע</a:t>
            </a:r>
          </a:p>
          <a:p>
            <a:pPr algn="r"/>
            <a:r>
              <a:rPr lang="he-IL" sz="2800" b="1" dirty="0"/>
              <a:t>אב (</a:t>
            </a:r>
            <a:r>
              <a:rPr lang="en-US" sz="2800" b="1" dirty="0"/>
              <a:t>Parent</a:t>
            </a:r>
            <a:r>
              <a:rPr lang="he-IL" sz="2800" b="1" dirty="0"/>
              <a:t>) – </a:t>
            </a:r>
            <a:r>
              <a:rPr lang="he-IL" sz="2800" dirty="0"/>
              <a:t>צומת שיוצאת ממנה צלע לצומת אחרת</a:t>
            </a:r>
          </a:p>
          <a:p>
            <a:pPr algn="r"/>
            <a:r>
              <a:rPr lang="he-IL" sz="2800" b="1" dirty="0"/>
              <a:t>בן </a:t>
            </a:r>
            <a:r>
              <a:rPr lang="en-US" sz="2800" b="1" dirty="0"/>
              <a:t>(Child)</a:t>
            </a:r>
            <a:r>
              <a:rPr lang="he-IL" sz="2800" b="1" dirty="0"/>
              <a:t> – </a:t>
            </a:r>
            <a:r>
              <a:rPr lang="he-IL" sz="2800" dirty="0"/>
              <a:t>צומת שיש לו אב 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800" dirty="0"/>
              <a:t>	</a:t>
            </a:r>
            <a:r>
              <a:rPr lang="en-US" sz="2800" dirty="0"/>
              <a:t>Left Child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/>
              <a:t>	Right Child</a:t>
            </a:r>
            <a:endParaRPr lang="he-IL" sz="2800" dirty="0"/>
          </a:p>
          <a:p>
            <a:pPr algn="r"/>
            <a:r>
              <a:rPr lang="he-IL" sz="2800" b="1" dirty="0"/>
              <a:t>שורש (</a:t>
            </a:r>
            <a:r>
              <a:rPr lang="en-US" sz="2800" b="1" dirty="0"/>
              <a:t>Root</a:t>
            </a:r>
            <a:r>
              <a:rPr lang="he-IL" sz="2800" b="1" dirty="0"/>
              <a:t>) – </a:t>
            </a:r>
            <a:r>
              <a:rPr lang="he-IL" sz="2800" dirty="0"/>
              <a:t>צומת יחיד בעץ שאין לו אב</a:t>
            </a:r>
          </a:p>
          <a:p>
            <a:pPr algn="r"/>
            <a:r>
              <a:rPr lang="he-IL" sz="2800" b="1" dirty="0"/>
              <a:t>עלה (</a:t>
            </a:r>
            <a:r>
              <a:rPr lang="en-US" sz="2800" b="1" dirty="0"/>
              <a:t>Leaf</a:t>
            </a:r>
            <a:r>
              <a:rPr lang="he-IL" sz="2800" b="1" dirty="0"/>
              <a:t>) – </a:t>
            </a:r>
            <a:r>
              <a:rPr lang="he-IL" sz="2800" dirty="0"/>
              <a:t>צומת שאין לו בנים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767337-EAFE-43D7-85D6-AF2680950073}"/>
              </a:ext>
            </a:extLst>
          </p:cNvPr>
          <p:cNvSpPr/>
          <p:nvPr/>
        </p:nvSpPr>
        <p:spPr>
          <a:xfrm>
            <a:off x="9852385" y="6488668"/>
            <a:ext cx="23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https://study.cs50.net/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70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0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040" y="2191465"/>
            <a:ext cx="9144000" cy="2798044"/>
          </a:xfrm>
        </p:spPr>
        <p:txBody>
          <a:bodyPr>
            <a:normAutofit/>
          </a:bodyPr>
          <a:lstStyle/>
          <a:p>
            <a:r>
              <a:rPr lang="he-IL" sz="8800" b="1" dirty="0"/>
              <a:t>מימוש </a:t>
            </a:r>
            <a:r>
              <a:rPr lang="en-US" sz="8800" b="1" dirty="0"/>
              <a:t>BST</a:t>
            </a:r>
            <a:endParaRPr lang="he-IL" sz="8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C57B12-358D-4FBC-8BC2-951F73C9B975}"/>
              </a:ext>
            </a:extLst>
          </p:cNvPr>
          <p:cNvSpPr txBox="1">
            <a:spLocks/>
          </p:cNvSpPr>
          <p:nvPr/>
        </p:nvSpPr>
        <p:spPr>
          <a:xfrm>
            <a:off x="1524000" y="3405821"/>
            <a:ext cx="9144000" cy="27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3600" b="1" dirty="0">
                <a:solidFill>
                  <a:schemeClr val="bg1"/>
                </a:solidFill>
              </a:rPr>
              <a:t>הרצאה + תרגול הבא</a:t>
            </a:r>
          </a:p>
        </p:txBody>
      </p:sp>
    </p:spTree>
    <p:extLst>
      <p:ext uri="{BB962C8B-B14F-4D97-AF65-F5344CB8AC3E}">
        <p14:creationId xmlns:p14="http://schemas.microsoft.com/office/powerpoint/2010/main" val="242076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מימוש</a:t>
            </a:r>
            <a:r>
              <a:rPr lang="en-US" sz="4400" b="1" dirty="0"/>
              <a:t>Node.java 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054D9-F878-4EE9-82BD-886275165729}"/>
              </a:ext>
            </a:extLst>
          </p:cNvPr>
          <p:cNvSpPr/>
          <p:nvPr/>
        </p:nvSpPr>
        <p:spPr>
          <a:xfrm>
            <a:off x="2915920" y="877560"/>
            <a:ext cx="762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/* Class containing left and right child of current node and key value*/</a:t>
            </a:r>
          </a:p>
          <a:p>
            <a:r>
              <a:rPr lang="en-US" sz="2800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999999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8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9CF828"/>
                </a:solidFill>
                <a:latin typeface="Consolas" panose="020B0609020204030204" pitchFamily="49" charset="0"/>
              </a:rPr>
              <a:t>Node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F1C438"/>
                </a:solidFill>
                <a:latin typeface="Consolas" panose="020B0609020204030204" pitchFamily="49" charset="0"/>
              </a:rPr>
              <a:t>Node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69609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endParaRPr lang="he-IL" sz="2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this</a:t>
            </a:r>
            <a:r>
              <a:rPr lang="en-US" sz="28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C38705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069609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800" dirty="0">
                <a:solidFill>
                  <a:srgbClr val="C38705"/>
                </a:solidFill>
                <a:latin typeface="Consolas" panose="020B0609020204030204" pitchFamily="49" charset="0"/>
              </a:rPr>
              <a:t>left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38705"/>
                </a:solidFill>
                <a:latin typeface="Consolas" panose="020B0609020204030204" pitchFamily="49" charset="0"/>
              </a:rPr>
              <a:t>right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999999"/>
                </a:solidFill>
                <a:latin typeface="Consolas" panose="020B0609020204030204" pitchFamily="49" charset="0"/>
              </a:rPr>
              <a:t>null</a:t>
            </a: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sz="2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he-IL" sz="28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272665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מימוש</a:t>
            </a:r>
            <a:r>
              <a:rPr lang="en-US" sz="4400" b="1" dirty="0"/>
              <a:t>Main.java 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C70C0-9D13-4A01-9E6C-1FCAD318C457}"/>
              </a:ext>
            </a:extLst>
          </p:cNvPr>
          <p:cNvSpPr/>
          <p:nvPr/>
        </p:nvSpPr>
        <p:spPr>
          <a:xfrm>
            <a:off x="2997200" y="1328329"/>
            <a:ext cx="8554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F828"/>
                </a:solidFill>
                <a:latin typeface="Consolas" panose="020B0609020204030204" pitchFamily="49" charset="0"/>
              </a:rPr>
              <a:t>Main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1C438"/>
                </a:solidFill>
                <a:latin typeface="Consolas" panose="020B0609020204030204" pitchFamily="49" charset="0"/>
              </a:rPr>
              <a:t>main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F828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400" dirty="0">
                <a:solidFill>
                  <a:srgbClr val="9CF828"/>
                </a:solidFill>
                <a:latin typeface="Consolas" panose="020B0609020204030204" pitchFamily="49" charset="0"/>
              </a:rPr>
              <a:t>BST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7C527"/>
                </a:solidFill>
                <a:latin typeface="Consolas" panose="020B0609020204030204" pitchFamily="49" charset="0"/>
              </a:rPr>
              <a:t>BST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tree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7C527"/>
                </a:solidFill>
                <a:latin typeface="Consolas" panose="020B0609020204030204" pitchFamily="49" charset="0"/>
              </a:rPr>
              <a:t>printTree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he-IL" sz="24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4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7B17A-E67D-4119-A3CD-C70AE7828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6" t="65630" r="66167" b="22370"/>
          <a:stretch/>
        </p:blipFill>
        <p:spPr>
          <a:xfrm>
            <a:off x="2567595" y="2019007"/>
            <a:ext cx="7056810" cy="294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8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מימוש</a:t>
            </a:r>
            <a:r>
              <a:rPr lang="en-US" sz="4400" b="1" dirty="0"/>
              <a:t>BST.java </a:t>
            </a:r>
            <a:endParaRPr lang="he-IL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69B749-AD61-4CA1-8949-186FCF613F9C}"/>
              </a:ext>
            </a:extLst>
          </p:cNvPr>
          <p:cNvSpPr/>
          <p:nvPr/>
        </p:nvSpPr>
        <p:spPr>
          <a:xfrm>
            <a:off x="1524000" y="960791"/>
            <a:ext cx="6096000" cy="54168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F828"/>
                </a:solidFill>
                <a:latin typeface="Consolas" panose="020B0609020204030204" pitchFamily="49" charset="0"/>
              </a:rPr>
              <a:t>BST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FFFF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p:pic>
        <p:nvPicPr>
          <p:cNvPr id="45064" name="Picture 8" descr="×ª××¦××ª ×ª××× × ×¢×××¨ âªjava program logoâ¬â">
            <a:extLst>
              <a:ext uri="{FF2B5EF4-FFF2-40B4-BE49-F238E27FC236}">
                <a16:creationId xmlns:a16="http://schemas.microsoft.com/office/drawing/2014/main" id="{64843AD6-40D4-4883-9DD4-21785AE2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49" y="1969372"/>
            <a:ext cx="4585652" cy="324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הגדרות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pic>
        <p:nvPicPr>
          <p:cNvPr id="1026" name="Picture 2" descr="study50 slide">
            <a:extLst>
              <a:ext uri="{FF2B5EF4-FFF2-40B4-BE49-F238E27FC236}">
                <a16:creationId xmlns:a16="http://schemas.microsoft.com/office/drawing/2014/main" id="{B2F86A2F-40FE-4181-AC5D-639947949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/>
          <a:stretch/>
        </p:blipFill>
        <p:spPr bwMode="auto">
          <a:xfrm>
            <a:off x="-1" y="857250"/>
            <a:ext cx="60745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udy50 slide">
            <a:extLst>
              <a:ext uri="{FF2B5EF4-FFF2-40B4-BE49-F238E27FC236}">
                <a16:creationId xmlns:a16="http://schemas.microsoft.com/office/drawing/2014/main" id="{8473CE96-F9CA-4A53-B37A-69014A5F8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/>
          <a:stretch/>
        </p:blipFill>
        <p:spPr bwMode="auto">
          <a:xfrm>
            <a:off x="-10727" y="1203403"/>
            <a:ext cx="60745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2F57DBB6-003C-4281-89B9-3446A996BB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6547" y="1018736"/>
                <a:ext cx="9144000" cy="55274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he-IL" sz="2800" b="1" dirty="0">
                    <a:latin typeface="Arial (Body)"/>
                  </a:rPr>
                  <a:t>צומת פנימי (</a:t>
                </a:r>
                <a:r>
                  <a:rPr lang="en-US" sz="2800" b="1" dirty="0">
                    <a:latin typeface="Arial (Body)"/>
                  </a:rPr>
                  <a:t>Internal Node</a:t>
                </a:r>
                <a:r>
                  <a:rPr lang="he-IL" sz="2800" b="1" dirty="0">
                    <a:latin typeface="Arial (Body)"/>
                  </a:rPr>
                  <a:t>) </a:t>
                </a:r>
                <a:r>
                  <a:rPr lang="he-IL" sz="2800" dirty="0">
                    <a:latin typeface="Arial (Body)"/>
                  </a:rPr>
                  <a:t>– צומת אשר אינו עלה</a:t>
                </a:r>
              </a:p>
              <a:p>
                <a:pPr algn="r"/>
                <a:endParaRPr lang="he-IL" sz="2800" b="1" dirty="0">
                  <a:latin typeface="Arial (Body)"/>
                </a:endParaRPr>
              </a:p>
              <a:p>
                <a:pPr algn="r"/>
                <a:r>
                  <a:rPr lang="he-IL" sz="2800" b="1" dirty="0">
                    <a:latin typeface="Arial (Body)"/>
                  </a:rPr>
                  <a:t>עומק צומת (</a:t>
                </a:r>
                <a:r>
                  <a:rPr lang="en-US" sz="2800" b="1" dirty="0">
                    <a:latin typeface="Arial (Body)"/>
                  </a:rPr>
                  <a:t>Depth</a:t>
                </a:r>
                <a:r>
                  <a:rPr lang="he-IL" sz="2800" b="1" dirty="0">
                    <a:latin typeface="Arial (Body)"/>
                  </a:rPr>
                  <a:t>) </a:t>
                </a:r>
                <a:r>
                  <a:rPr lang="he-IL" sz="2800" dirty="0">
                    <a:latin typeface="Arial (Body)"/>
                  </a:rPr>
                  <a:t>– מרחק (מספר צלעות) הצומת מהשורש</a:t>
                </a:r>
              </a:p>
              <a:p>
                <a:pPr algn="r"/>
                <a:endParaRPr lang="he-IL" sz="2800" b="1" dirty="0">
                  <a:latin typeface="Arial (Body)"/>
                </a:endParaRPr>
              </a:p>
              <a:p>
                <a:pPr algn="r"/>
                <a:r>
                  <a:rPr lang="he-IL" sz="2800" b="1" dirty="0">
                    <a:latin typeface="Arial (Body)"/>
                  </a:rPr>
                  <a:t>גובה </a:t>
                </a:r>
                <a:r>
                  <a:rPr lang="en-US" sz="2800" b="1" dirty="0">
                    <a:latin typeface="Arial (Body)"/>
                  </a:rPr>
                  <a:t>(Height)</a:t>
                </a:r>
                <a:r>
                  <a:rPr lang="he-IL" sz="2800" b="1" dirty="0">
                    <a:latin typeface="Arial (Body)"/>
                  </a:rPr>
                  <a:t> – </a:t>
                </a:r>
                <a:r>
                  <a:rPr lang="he-IL" sz="2800" dirty="0">
                    <a:latin typeface="Arial (Body)"/>
                  </a:rPr>
                  <a:t>המרחק (מספר צלעות) המקסימאלי </a:t>
                </a:r>
              </a:p>
              <a:p>
                <a:pPr algn="r"/>
                <a:r>
                  <a:rPr lang="he-IL" sz="2800" dirty="0">
                    <a:latin typeface="Arial (Body)"/>
                  </a:rPr>
                  <a:t>של צומת מעלה ( בתת עץ שלו )</a:t>
                </a:r>
              </a:p>
              <a:p>
                <a:pPr algn="r"/>
                <a:endParaRPr lang="he-IL" sz="2800" b="1" dirty="0">
                  <a:latin typeface="Arial (Body)"/>
                </a:endParaRPr>
              </a:p>
              <a:p>
                <a:pPr algn="r"/>
                <a:r>
                  <a:rPr lang="he-IL" sz="2800" b="1" dirty="0">
                    <a:latin typeface="Arial (Body)"/>
                  </a:rPr>
                  <a:t>גובה העץ </a:t>
                </a:r>
                <a:r>
                  <a:rPr lang="en-US" sz="2800" b="1" dirty="0">
                    <a:latin typeface="Arial (Body)"/>
                  </a:rPr>
                  <a:t>(Tree Height)</a:t>
                </a:r>
                <a:r>
                  <a:rPr lang="he-IL" sz="2800" b="1" dirty="0">
                    <a:latin typeface="Arial (Body)"/>
                  </a:rPr>
                  <a:t> –</a:t>
                </a:r>
                <a:r>
                  <a:rPr lang="he-IL" sz="2800" dirty="0">
                    <a:latin typeface="Arial (Body)"/>
                  </a:rPr>
                  <a:t>המרחק</a:t>
                </a:r>
                <a:r>
                  <a:rPr lang="he-IL" sz="2800" b="1" dirty="0">
                    <a:latin typeface="Arial (Body)"/>
                  </a:rPr>
                  <a:t> </a:t>
                </a:r>
                <a:r>
                  <a:rPr lang="he-IL" sz="2800" dirty="0">
                    <a:latin typeface="Arial (Body)"/>
                  </a:rPr>
                  <a:t>המקסימאלי </a:t>
                </a:r>
              </a:p>
              <a:p>
                <a:pPr algn="r"/>
                <a:r>
                  <a:rPr lang="he-IL" sz="2800" dirty="0">
                    <a:latin typeface="Arial (Body)"/>
                  </a:rPr>
                  <a:t>מהשורש עד עלה</a:t>
                </a:r>
                <a:r>
                  <a:rPr lang="en-US" sz="2800" dirty="0">
                    <a:latin typeface="Arial (Body)"/>
                  </a:rPr>
                  <a:t> </a:t>
                </a:r>
                <a:r>
                  <a:rPr lang="he-IL" sz="2800" dirty="0">
                    <a:latin typeface="Arial (Body)"/>
                  </a:rPr>
                  <a:t>(</a:t>
                </a:r>
                <a:r>
                  <a:rPr lang="en-US" sz="2800" dirty="0">
                    <a:latin typeface="Arial (Body)"/>
                  </a:rPr>
                  <a:t> </a:t>
                </a:r>
                <a:r>
                  <a:rPr lang="he-IL" sz="2800" dirty="0">
                    <a:latin typeface="Arial (Body)"/>
                  </a:rPr>
                  <a:t>נסמן בד"כ ע"י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sz="2800" dirty="0">
                    <a:latin typeface="Arial (Body)"/>
                  </a:rPr>
                  <a:t> )</a:t>
                </a:r>
              </a:p>
              <a:p>
                <a:pPr algn="r"/>
                <a:endParaRPr lang="he-IL" sz="2800" b="1" dirty="0">
                  <a:latin typeface="Arial (Body)"/>
                </a:endParaRPr>
              </a:p>
              <a:p>
                <a:pPr algn="r"/>
                <a:r>
                  <a:rPr lang="he-IL" sz="2800" b="1" dirty="0">
                    <a:latin typeface="Arial (Body)"/>
                  </a:rPr>
                  <a:t>אחים</a:t>
                </a:r>
                <a:r>
                  <a:rPr lang="en-US" sz="2800" b="1" dirty="0">
                    <a:latin typeface="Arial (Body)"/>
                  </a:rPr>
                  <a:t>/</a:t>
                </a:r>
                <a:r>
                  <a:rPr lang="he-IL" sz="2800" b="1" dirty="0">
                    <a:latin typeface="Arial (Body)"/>
                  </a:rPr>
                  <a:t>שכנים (</a:t>
                </a:r>
                <a:r>
                  <a:rPr lang="en-US" sz="2800" b="1" dirty="0">
                    <a:latin typeface="Arial (Body)"/>
                  </a:rPr>
                  <a:t>Siblings</a:t>
                </a:r>
                <a:r>
                  <a:rPr lang="he-IL" sz="2800" b="1" dirty="0">
                    <a:latin typeface="Arial (Body)"/>
                  </a:rPr>
                  <a:t>) – </a:t>
                </a:r>
                <a:r>
                  <a:rPr lang="he-IL" sz="2800" dirty="0">
                    <a:latin typeface="Arial (Body)"/>
                  </a:rPr>
                  <a:t>צומת שיש להם אותו אב</a:t>
                </a:r>
              </a:p>
            </p:txBody>
          </p:sp>
        </mc:Choice>
        <mc:Fallback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2F57DBB6-003C-4281-89B9-3446A996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47" y="1018736"/>
                <a:ext cx="9144000" cy="5527487"/>
              </a:xfrm>
              <a:prstGeom prst="rect">
                <a:avLst/>
              </a:prstGeom>
              <a:blipFill>
                <a:blip r:embed="rId4"/>
                <a:stretch>
                  <a:fillRect t="-2646" r="-14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5121F8F-4B30-4148-BED2-8ABD171F3233}"/>
              </a:ext>
            </a:extLst>
          </p:cNvPr>
          <p:cNvSpPr/>
          <p:nvPr/>
        </p:nvSpPr>
        <p:spPr>
          <a:xfrm>
            <a:off x="9852385" y="6488668"/>
            <a:ext cx="23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https://study.cs50.net/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5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F2575-C283-4A5A-89B5-8E8F42E0040A}"/>
              </a:ext>
            </a:extLst>
          </p:cNvPr>
          <p:cNvSpPr/>
          <p:nvPr/>
        </p:nvSpPr>
        <p:spPr>
          <a:xfrm>
            <a:off x="1232034" y="433137"/>
            <a:ext cx="10241280" cy="5929162"/>
          </a:xfrm>
          <a:prstGeom prst="roundRect">
            <a:avLst>
              <a:gd name="adj" fmla="val 2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pic>
        <p:nvPicPr>
          <p:cNvPr id="5122" name="Picture 2" descr="×ª××¦××ª ×ª××× × ×¢×××¨ âªheight vs depth treeâ¬â">
            <a:extLst>
              <a:ext uri="{FF2B5EF4-FFF2-40B4-BE49-F238E27FC236}">
                <a16:creationId xmlns:a16="http://schemas.microsoft.com/office/drawing/2014/main" id="{A8F39B74-3EA0-440C-ABD7-B39FA67FD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66" y="563078"/>
            <a:ext cx="4969774" cy="545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שימוש בעצים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33CC3-FC97-47B6-9425-FDA288731B87}"/>
              </a:ext>
            </a:extLst>
          </p:cNvPr>
          <p:cNvSpPr txBox="1">
            <a:spLocks/>
          </p:cNvSpPr>
          <p:nvPr/>
        </p:nvSpPr>
        <p:spPr>
          <a:xfrm>
            <a:off x="336884" y="1260910"/>
            <a:ext cx="11357811" cy="751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משתמשים בעצים על מנת לאחסן מידע </a:t>
            </a:r>
            <a:r>
              <a:rPr lang="he-IL" b="1" dirty="0">
                <a:solidFill>
                  <a:srgbClr val="FFFF00"/>
                </a:solidFill>
              </a:rPr>
              <a:t>היררכי</a:t>
            </a:r>
            <a:r>
              <a:rPr lang="he-IL" b="1" dirty="0"/>
              <a:t>.</a:t>
            </a:r>
          </a:p>
          <a:p>
            <a:r>
              <a:rPr lang="he-IL" b="1" dirty="0"/>
              <a:t>מע"ה משתמשת בעצים בשביל תיקיות</a:t>
            </a:r>
            <a:r>
              <a:rPr lang="en-US" b="1" dirty="0"/>
              <a:t>Files and Folders </a:t>
            </a:r>
            <a:endParaRPr lang="he-IL" b="1" dirty="0"/>
          </a:p>
          <a:p>
            <a:endParaRPr lang="he-IL" b="1" dirty="0"/>
          </a:p>
          <a:p>
            <a:r>
              <a:rPr lang="he-IL" b="1" dirty="0"/>
              <a:t>מבנה נתונים </a:t>
            </a:r>
            <a:r>
              <a:rPr lang="he-IL" b="1" dirty="0">
                <a:solidFill>
                  <a:srgbClr val="FFFF00"/>
                </a:solidFill>
              </a:rPr>
              <a:t>דינאמי</a:t>
            </a:r>
            <a:r>
              <a:rPr lang="he-IL" b="1" dirty="0"/>
              <a:t> – קל להוסיף ולמחוק קודקודים (מידע)</a:t>
            </a:r>
          </a:p>
          <a:p>
            <a:endParaRPr lang="he-IL" b="1" dirty="0"/>
          </a:p>
          <a:p>
            <a:r>
              <a:rPr lang="he-IL" b="1" dirty="0"/>
              <a:t>בעץ בעל </a:t>
            </a:r>
            <a:r>
              <a:rPr lang="he-IL" b="1" dirty="0">
                <a:solidFill>
                  <a:srgbClr val="FFFF00"/>
                </a:solidFill>
              </a:rPr>
              <a:t>סדר</a:t>
            </a:r>
            <a:r>
              <a:rPr lang="he-IL" b="1" dirty="0"/>
              <a:t> קל לבצע חיפוש, מיון ואלגורתמי סיור בעץ (</a:t>
            </a:r>
            <a:r>
              <a:rPr lang="en-US" b="1" dirty="0"/>
              <a:t>Tree traversal algorithms</a:t>
            </a:r>
            <a:r>
              <a:rPr lang="he-IL" b="1" dirty="0"/>
              <a:t>)</a:t>
            </a:r>
          </a:p>
          <a:p>
            <a:endParaRPr lang="he-IL" b="1" dirty="0"/>
          </a:p>
          <a:p>
            <a:r>
              <a:rPr lang="he-IL" sz="4000" b="1" dirty="0"/>
              <a:t>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93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707"/>
            <a:ext cx="9144000" cy="2798044"/>
          </a:xfrm>
        </p:spPr>
        <p:txBody>
          <a:bodyPr>
            <a:normAutofit/>
          </a:bodyPr>
          <a:lstStyle/>
          <a:p>
            <a:r>
              <a:rPr lang="he-IL" sz="4400" b="1" dirty="0"/>
              <a:t>עץ בינארי</a:t>
            </a:r>
            <a:endParaRPr lang="he-IL" sz="18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5C03C-CDCC-45B0-A59A-195F2B403DA0}"/>
              </a:ext>
            </a:extLst>
          </p:cNvPr>
          <p:cNvSpPr/>
          <p:nvPr/>
        </p:nvSpPr>
        <p:spPr>
          <a:xfrm>
            <a:off x="4735692" y="34058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33CC3-FC97-47B6-9425-FDA288731B87}"/>
              </a:ext>
            </a:extLst>
          </p:cNvPr>
          <p:cNvSpPr txBox="1">
            <a:spLocks/>
          </p:cNvSpPr>
          <p:nvPr/>
        </p:nvSpPr>
        <p:spPr>
          <a:xfrm>
            <a:off x="417094" y="1078030"/>
            <a:ext cx="11357811" cy="751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עץ בינארי (</a:t>
            </a:r>
            <a:r>
              <a:rPr lang="en-US" b="1" dirty="0"/>
              <a:t>Binary Tree</a:t>
            </a:r>
            <a:r>
              <a:rPr lang="he-IL" b="1" dirty="0"/>
              <a:t>) </a:t>
            </a:r>
            <a:r>
              <a:rPr lang="he-IL" dirty="0"/>
              <a:t>– עץ אשר לכל קודקוד יש לכל </a:t>
            </a:r>
            <a:r>
              <a:rPr lang="he-IL" b="1" u="sng" dirty="0"/>
              <a:t>היותר</a:t>
            </a:r>
            <a:r>
              <a:rPr lang="he-IL" dirty="0"/>
              <a:t> 2 בנים</a:t>
            </a:r>
          </a:p>
          <a:p>
            <a:endParaRPr lang="en-US" b="1" dirty="0"/>
          </a:p>
        </p:txBody>
      </p:sp>
      <p:pic>
        <p:nvPicPr>
          <p:cNvPr id="9218" name="Picture 2" descr="×ª××¦××ª ×ª××× × ×¢×××¨ âªbinary tree pngâ¬â">
            <a:extLst>
              <a:ext uri="{FF2B5EF4-FFF2-40B4-BE49-F238E27FC236}">
                <a16:creationId xmlns:a16="http://schemas.microsoft.com/office/drawing/2014/main" id="{1B826ABE-FE2E-4A96-A1E2-59CF59874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0800"/>
            <a:ext cx="8991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4924</TotalTime>
  <Words>1777</Words>
  <Application>Microsoft Office PowerPoint</Application>
  <PresentationFormat>Widescreen</PresentationFormat>
  <Paragraphs>359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Abadi</vt:lpstr>
      <vt:lpstr>Arial</vt:lpstr>
      <vt:lpstr>Arial (Body)</vt:lpstr>
      <vt:lpstr>Calibri</vt:lpstr>
      <vt:lpstr>Calibri Light</vt:lpstr>
      <vt:lpstr>Cambria Math</vt:lpstr>
      <vt:lpstr>Consolas</vt:lpstr>
      <vt:lpstr>inherit</vt:lpstr>
      <vt:lpstr>Office Theme</vt:lpstr>
      <vt:lpstr>מבני נתונים</vt:lpstr>
      <vt:lpstr>היום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מבני נתונים</dc:title>
  <dc:creator>צבי מינץ</dc:creator>
  <cp:lastModifiedBy>צבי מינץ</cp:lastModifiedBy>
  <cp:revision>386</cp:revision>
  <dcterms:created xsi:type="dcterms:W3CDTF">2019-07-21T10:56:39Z</dcterms:created>
  <dcterms:modified xsi:type="dcterms:W3CDTF">2019-07-31T09:39:42Z</dcterms:modified>
</cp:coreProperties>
</file>