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3" d="100"/>
          <a:sy n="73" d="100"/>
        </p:scale>
        <p:origin x="606" y="2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F4AFEC-3EBA-4A42-95F1-6FF0E72AED7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524003" y="1122361"/>
            <a:ext cx="9144000" cy="2387598"/>
          </a:xfrm>
        </p:spPr>
        <p:txBody>
          <a:bodyPr anchor="b" anchorCtr="1"/>
          <a:lstStyle>
            <a:lvl1pPr algn="ctr">
              <a:defRPr sz="6000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09FE0CB-BAA4-4459-9356-26C5FEF61A7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524003" y="3602041"/>
            <a:ext cx="9144000" cy="1655758"/>
          </a:xfrm>
        </p:spPr>
        <p:txBody>
          <a:bodyPr anchorCtr="1"/>
          <a:lstStyle>
            <a:lvl1pPr marL="0" indent="0" algn="ctr">
              <a:buNone/>
              <a:defRPr sz="2400"/>
            </a:lvl1pPr>
          </a:lstStyle>
          <a:p>
            <a:pPr lvl="0"/>
            <a:r>
              <a:rPr lang="ko-KR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9D3C5C-21D2-4D0C-9E73-D11857BB0243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0C61009-C621-434D-9DA2-1508A4522774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3E8BF-6F31-4E9D-AB08-AFB90CDD879A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F6A4E-B3E9-47F1-A8D4-EB894C2F06F8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F28746D-107D-4F04-A305-42149373F73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60773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261C0E-9202-470E-8EB0-E018717D075E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DA61EA9-F0E8-4E6F-9B1E-FE19DDFC83CF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B22DAD-9DC5-4740-AEC3-FB0F5BC6C3D4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7BCE9C3-4FAC-492F-A51B-C82194B19B7E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602151-C209-4F27-AC83-0FFC69D1425E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755BCC-527A-45DB-A669-A47058971DBB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061D151-4F26-453A-B57A-7A8C0645C89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45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25CE9BB-DCC6-4C42-B678-3FBDF3A1F2E1}"/>
              </a:ext>
            </a:extLst>
          </p:cNvPr>
          <p:cNvSpPr txBox="1">
            <a:spLocks noGrp="1"/>
          </p:cNvSpPr>
          <p:nvPr>
            <p:ph type="title" orient="vert"/>
          </p:nvPr>
        </p:nvSpPr>
        <p:spPr>
          <a:xfrm>
            <a:off x="8724903" y="365129"/>
            <a:ext cx="2628899" cy="5811834"/>
          </a:xfrm>
        </p:spPr>
        <p:txBody>
          <a:bodyPr vert="eaVert"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E37884-DBF6-45C8-A50D-98727E8754D4}"/>
              </a:ext>
            </a:extLst>
          </p:cNvPr>
          <p:cNvSpPr txBox="1">
            <a:spLocks noGrp="1"/>
          </p:cNvSpPr>
          <p:nvPr>
            <p:ph type="body" orient="vert" idx="1"/>
          </p:nvPr>
        </p:nvSpPr>
        <p:spPr>
          <a:xfrm>
            <a:off x="838203" y="365129"/>
            <a:ext cx="7734296" cy="5811834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20BE0FF-0339-48DE-A215-79DF74B14E4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3694A64-D730-4024-9B65-97774539D38D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B9EE9F4-E4EC-403B-B7A8-E269FBF6C37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C06DB-6700-4613-97CA-0CAF3706C36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C73E483-BB8C-40D0-8140-5C9857A2F8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033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934E74-0788-450A-8BA3-5612F0D3D280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7900FD-5767-4932-A4DD-425657B18F97}"/>
              </a:ext>
            </a:extLst>
          </p:cNvPr>
          <p:cNvSpPr txBox="1"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0403EC-71A0-4B41-8D8E-4E916BEBAE5C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97F97FE-42A1-4F35-BD6E-824B53636CB3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1A35B86-A22D-4D74-94FF-E5F958E668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856B0-84CD-4393-A1C5-24E8A67CE6F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FB1461F-9BD6-413D-8514-0EF0CF9A127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61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50C789-DF70-4DF5-A57A-50376382C4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1847" y="1709735"/>
            <a:ext cx="10515600" cy="2852735"/>
          </a:xfrm>
        </p:spPr>
        <p:txBody>
          <a:bodyPr anchor="b"/>
          <a:lstStyle>
            <a:lvl1pPr>
              <a:defRPr sz="6000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B77BD6-A265-4F5F-B854-77A3FDA603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1847" y="4589465"/>
            <a:ext cx="10515600" cy="1500182"/>
          </a:xfrm>
        </p:spPr>
        <p:txBody>
          <a:bodyPr/>
          <a:lstStyle>
            <a:lvl1pPr marL="0" indent="0">
              <a:buNone/>
              <a:defRPr sz="2400">
                <a:solidFill>
                  <a:srgbClr val="898989"/>
                </a:solidFill>
              </a:defRPr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AF2692-3634-4E36-8435-3B0D563D5329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F57B7E9-D3B6-433F-8F26-E6E021FEA2CC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1F1DB8-0651-401D-AA46-45FBADA3B23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DEEAEA-D383-4AF3-96A1-C1DDA15C879C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B9F2DDB-80DE-4D7A-A429-B3A13C225D5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11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655877-7ED1-45C6-9FAE-3AD76203389B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4A436-DF9B-4E2E-9AFB-BC7F83321954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838203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359EDB9-4698-4993-9A06-C76CC3CA0C76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6172200" y="1825627"/>
            <a:ext cx="5181603" cy="435133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91D2C39-F75C-4AE8-8262-2BB2F40C5766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B77007E5-CD0E-4236-ABC2-9E4CC7FA35CC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C03C0F0-DBF2-4C0F-BF28-474BE394F05C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F02C001-E03E-4EA5-BAE3-4BB4C1E69BB9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464952F4-231F-4911-A1FE-E78CF3BB2FF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15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1EC0E1-E807-4A3C-B745-21DA2D71B0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365129"/>
            <a:ext cx="10515600" cy="1325559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1CF1BC7-DAEF-4E6F-B353-E017F04ECC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9784" y="1681160"/>
            <a:ext cx="5157782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824CD87-B6C5-45A1-A6BD-0C1DFFF30CEA}"/>
              </a:ext>
            </a:extLst>
          </p:cNvPr>
          <p:cNvSpPr txBox="1">
            <a:spLocks noGrp="1"/>
          </p:cNvSpPr>
          <p:nvPr>
            <p:ph idx="2"/>
          </p:nvPr>
        </p:nvSpPr>
        <p:spPr>
          <a:xfrm>
            <a:off x="839784" y="2505071"/>
            <a:ext cx="5157782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B6F3CCF-1EDC-40FC-9737-D1E58C6AF2ED}"/>
              </a:ext>
            </a:extLst>
          </p:cNvPr>
          <p:cNvSpPr txBox="1">
            <a:spLocks noGrp="1"/>
          </p:cNvSpPr>
          <p:nvPr>
            <p:ph type="body" idx="3"/>
          </p:nvPr>
        </p:nvSpPr>
        <p:spPr>
          <a:xfrm>
            <a:off x="6172200" y="1681160"/>
            <a:ext cx="5183184" cy="823910"/>
          </a:xfrm>
        </p:spPr>
        <p:txBody>
          <a:bodyPr anchor="b"/>
          <a:lstStyle>
            <a:lvl1pPr marL="0" indent="0">
              <a:buNone/>
              <a:defRPr sz="2400" b="1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354A79-E7BF-4C54-9F3D-F51AAC071226}"/>
              </a:ext>
            </a:extLst>
          </p:cNvPr>
          <p:cNvSpPr txBox="1">
            <a:spLocks noGrp="1"/>
          </p:cNvSpPr>
          <p:nvPr>
            <p:ph idx="4"/>
          </p:nvPr>
        </p:nvSpPr>
        <p:spPr>
          <a:xfrm>
            <a:off x="6172200" y="2505071"/>
            <a:ext cx="5183184" cy="3684583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2F36D21-3813-4730-96C2-818C37232420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CB70B97-9867-4644-A58F-0E4CC330D1F8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D6D5B3F-176D-4BB2-836C-F3D0A3FFF06D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AA6BAC1-4B6E-4A4F-8D49-A1067952BB62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804349A4-A737-43EF-9447-F4446D32912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498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5F0BDF-E39D-4E16-9C52-769A4328FC3D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603C48-487C-492C-8BE5-6C9F5306AE07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FCE217FC-6729-48CB-BF98-D6062E5A62D7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C2DDC47-59D5-4A12-B4BD-F92ED07769A0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8E51F8-DF28-4CA4-9485-B38DF22D4096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56F49A8A-EB72-4E98-BDCD-3C69528ECBA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969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B0C5867-9CCE-4754-962F-6910B294567F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167EAD3C-3506-4588-BB3B-03CF77F81CF6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59EC91-333A-4F0E-8AC4-BA772AB4E8A9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5F2D0D-3325-4BAD-BD17-9D1D60F03F13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95B72205-D351-412E-BFEF-759309F5EB3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6894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E28258-30C6-4A59-90B0-D1FE2197FAA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C00CC33-E284-463A-A046-F8A8B88CDDA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55674E9-9AC0-4374-A51E-90941F3FF32E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4A36981-A630-49F8-B6A0-BCBE8CDD6B25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E20F3E49-39E0-4F3E-9949-50F50C294195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0F20789-AA5C-4AB9-A227-3DBD6A3F4CC8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3A6D8EE-ABCD-4A76-B951-367A552134A4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A25144E4-0C46-41D9-A945-470D6EC2D84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924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8B143-A73F-44D4-86FB-16FB271C9C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9784" y="457200"/>
            <a:ext cx="3932240" cy="1600200"/>
          </a:xfrm>
        </p:spPr>
        <p:txBody>
          <a:bodyPr anchor="b"/>
          <a:lstStyle>
            <a:lvl1pPr>
              <a:defRPr sz="3200"/>
            </a:lvl1pPr>
          </a:lstStyle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4B8AC30-E4DC-43F4-9063-65B1EDB5EC45}"/>
              </a:ext>
            </a:extLst>
          </p:cNvPr>
          <p:cNvSpPr txBox="1">
            <a:spLocks noGrp="1"/>
          </p:cNvSpPr>
          <p:nvPr>
            <p:ph type="pic" idx="1"/>
          </p:nvPr>
        </p:nvSpPr>
        <p:spPr>
          <a:xfrm>
            <a:off x="5183184" y="987423"/>
            <a:ext cx="6172200" cy="4873623"/>
          </a:xfrm>
        </p:spPr>
        <p:txBody>
          <a:bodyPr/>
          <a:lstStyle>
            <a:lvl1pPr marL="0" indent="0">
              <a:buNone/>
              <a:defRPr lang="en-US" sz="3200"/>
            </a:lvl1pPr>
          </a:lstStyle>
          <a:p>
            <a:pPr lvl="0"/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9FB36EA-D3D7-4566-9A12-4FF84D5F51B0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839784" y="2057400"/>
            <a:ext cx="3932240" cy="3811584"/>
          </a:xfrm>
        </p:spPr>
        <p:txBody>
          <a:bodyPr/>
          <a:lstStyle>
            <a:lvl1pPr marL="0" indent="0">
              <a:buNone/>
              <a:defRPr sz="1600"/>
            </a:lvl1pPr>
          </a:lstStyle>
          <a:p>
            <a:pPr lvl="0"/>
            <a:r>
              <a:rPr lang="ko-KR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003502-6B40-4344-84A8-C8E32C82A542}"/>
              </a:ext>
            </a:extLst>
          </p:cNvPr>
          <p:cNvSpPr txBox="1">
            <a:spLocks noGrp="1"/>
          </p:cNvSpPr>
          <p:nvPr>
            <p:ph type="dt" sz="half" idx="7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2CD79630-A2F2-4135-8B6B-28A03C41524C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BC187C-6885-4CC6-8D26-BF35E8330E44}"/>
              </a:ext>
            </a:extLst>
          </p:cNvPr>
          <p:cNvSpPr txBox="1">
            <a:spLocks noGrp="1"/>
          </p:cNvSpPr>
          <p:nvPr>
            <p:ph type="ftr" sz="quarter" idx="9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C76659-B2BA-47FE-A83D-A27501A6DCA7}"/>
              </a:ext>
            </a:extLst>
          </p:cNvPr>
          <p:cNvSpPr txBox="1">
            <a:spLocks noGrp="1"/>
          </p:cNvSpPr>
          <p:nvPr>
            <p:ph type="sldNum" sz="quarter" idx="8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fld id="{6DE8D983-9136-45CA-B751-87A327C8055E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978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17F38DC-225D-4D9F-903F-D7B1C13F8BC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3" y="365129"/>
            <a:ext cx="10515600" cy="13255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rmAutofit/>
          </a:bodyPr>
          <a:lstStyle/>
          <a:p>
            <a:pPr lvl="0"/>
            <a:r>
              <a:rPr lang="ko-KR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C34ABE-B5EC-40B2-BFC1-DC963561A6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3" y="1825627"/>
            <a:ext cx="10515600" cy="435133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 anchorCtr="0" compatLnSpc="1">
            <a:normAutofit/>
          </a:bodyPr>
          <a:lstStyle/>
          <a:p>
            <a:pPr lvl="0"/>
            <a:r>
              <a:rPr lang="ko-KR"/>
              <a:t>마스터 텍스트 스타일을 편집하려면 클릭</a:t>
            </a:r>
          </a:p>
          <a:p>
            <a:pPr lvl="1"/>
            <a:r>
              <a:rPr lang="ko-KR"/>
              <a:t>두 번째 수준</a:t>
            </a:r>
          </a:p>
          <a:p>
            <a:pPr lvl="2"/>
            <a:r>
              <a:rPr lang="ko-KR"/>
              <a:t>세 번째 수준</a:t>
            </a:r>
          </a:p>
          <a:p>
            <a:pPr lvl="3"/>
            <a:r>
              <a:rPr lang="ko-KR"/>
              <a:t>네 번째 수준</a:t>
            </a:r>
          </a:p>
          <a:p>
            <a:pPr lvl="4"/>
            <a:r>
              <a:rPr lang="ko-KR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7D0D2F-7E7A-4BEC-936D-BB12299EC2B6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8382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l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50"/>
              </a:defRPr>
            </a:lvl1pPr>
          </a:lstStyle>
          <a:p>
            <a:pPr lvl="0"/>
            <a:fld id="{AFD52AF9-0D01-41E1-8393-5B6F575AE171}" type="datetime1">
              <a:rPr lang="en-US"/>
              <a:pPr lvl="0"/>
              <a:t>6/12/2019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CA318-E659-4998-A242-8039609A785F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038603" y="6356351"/>
            <a:ext cx="41148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1" compatLnSpc="1">
            <a:noAutofit/>
          </a:bodyPr>
          <a:lstStyle>
            <a:lvl1pPr marL="0" marR="0" lvl="0" indent="0" algn="ct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50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A74CE-5037-4F2A-A9DC-75462D7B95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8610603" y="6356351"/>
            <a:ext cx="2743200" cy="36512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ctr" anchorCtr="0" compatLnSpc="1">
            <a:noAutofit/>
          </a:bodyPr>
          <a:lstStyle>
            <a:lvl1pPr marL="0" marR="0" lvl="0" indent="0" algn="r" defTabSz="914400" rtl="0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lang="en-US" sz="1200" b="0" i="0" u="none" strike="noStrike" kern="1200" cap="none" spc="0" baseline="0">
                <a:solidFill>
                  <a:srgbClr val="898989"/>
                </a:solidFill>
                <a:uFillTx/>
                <a:latin typeface="맑은 고딕"/>
                <a:ea typeface="맑은 고딕" pitchFamily="50"/>
              </a:defRPr>
            </a:lvl1pPr>
          </a:lstStyle>
          <a:p>
            <a:pPr lvl="0"/>
            <a:fld id="{73ECFAFF-99CC-4FC9-846D-AA3721AA74C7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marL="0" marR="0" lvl="0" indent="0" algn="l" defTabSz="914400" rtl="0" fontAlgn="auto" hangingPunct="1">
        <a:lnSpc>
          <a:spcPct val="90000"/>
        </a:lnSpc>
        <a:spcBef>
          <a:spcPts val="0"/>
        </a:spcBef>
        <a:spcAft>
          <a:spcPts val="0"/>
        </a:spcAft>
        <a:buNone/>
        <a:tabLst/>
        <a:defRPr lang="ko-KR" sz="4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50"/>
        </a:defRPr>
      </a:lvl1pPr>
    </p:titleStyle>
    <p:bodyStyle>
      <a:lvl1pPr marL="228600" marR="0" lvl="0" indent="-228600" algn="l" defTabSz="914400" rtl="0" fontAlgn="auto" hangingPunct="1">
        <a:lnSpc>
          <a:spcPct val="90000"/>
        </a:lnSpc>
        <a:spcBef>
          <a:spcPts val="1000"/>
        </a:spcBef>
        <a:spcAft>
          <a:spcPts val="0"/>
        </a:spcAft>
        <a:buSzPct val="100000"/>
        <a:buFont typeface="Arial" pitchFamily="34"/>
        <a:buChar char="•"/>
        <a:tabLst/>
        <a:defRPr lang="ko-KR" sz="2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50"/>
        </a:defRPr>
      </a:lvl1pPr>
      <a:lvl2pPr marL="685800" marR="0" lvl="1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4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50"/>
        </a:defRPr>
      </a:lvl2pPr>
      <a:lvl3pPr marL="1143000" marR="0" lvl="2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20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50"/>
        </a:defRPr>
      </a:lvl3pPr>
      <a:lvl4pPr marL="1600200" marR="0" lvl="3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50"/>
        </a:defRPr>
      </a:lvl4pPr>
      <a:lvl5pPr marL="2057400" marR="0" lvl="4" indent="-228600" algn="l" defTabSz="914400" rtl="0" fontAlgn="auto" hangingPunct="1">
        <a:lnSpc>
          <a:spcPct val="90000"/>
        </a:lnSpc>
        <a:spcBef>
          <a:spcPts val="500"/>
        </a:spcBef>
        <a:spcAft>
          <a:spcPts val="0"/>
        </a:spcAft>
        <a:buSzPct val="100000"/>
        <a:buFont typeface="Arial" pitchFamily="34"/>
        <a:buChar char="•"/>
        <a:tabLst/>
        <a:defRPr lang="ko-KR" sz="1800" b="0" i="0" u="none" strike="noStrike" kern="1200" cap="none" spc="0" baseline="0">
          <a:solidFill>
            <a:srgbClr val="000000"/>
          </a:solidFill>
          <a:uFillTx/>
          <a:latin typeface="맑은 고딕"/>
          <a:ea typeface="맑은 고딕" pitchFamily="5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17617-1A86-4ECF-A12F-5981D7ED3482}"/>
              </a:ext>
            </a:extLst>
          </p:cNvPr>
          <p:cNvSpPr txBox="1"/>
          <p:nvPr/>
        </p:nvSpPr>
        <p:spPr>
          <a:xfrm>
            <a:off x="392475" y="282854"/>
            <a:ext cx="3817071" cy="45397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#1</a:t>
            </a:r>
            <a:endParaRPr lang="en-US" altLang="ko-KR" sz="1600" b="1" dirty="0"/>
          </a:p>
          <a:p>
            <a:r>
              <a:rPr lang="en-US" altLang="ko-KR" sz="1100" dirty="0"/>
              <a:t>library(</a:t>
            </a:r>
            <a:r>
              <a:rPr lang="en-US" altLang="ko-KR" sz="1100" dirty="0" err="1"/>
              <a:t>KoNLP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library(</a:t>
            </a:r>
            <a:r>
              <a:rPr lang="en-US" altLang="ko-KR" sz="1100" dirty="0" err="1"/>
              <a:t>wordcloud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library(</a:t>
            </a:r>
            <a:r>
              <a:rPr lang="en-US" altLang="ko-KR" sz="1100" dirty="0" err="1"/>
              <a:t>stringr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library(</a:t>
            </a:r>
            <a:r>
              <a:rPr lang="en-US" altLang="ko-KR" sz="1100" dirty="0" err="1"/>
              <a:t>RColorBrewer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library(ggplot2)</a:t>
            </a:r>
          </a:p>
          <a:p>
            <a:r>
              <a:rPr lang="en-US" altLang="ko-KR" sz="1100" dirty="0"/>
              <a:t>library(</a:t>
            </a:r>
            <a:r>
              <a:rPr lang="en-US" altLang="ko-KR" sz="1100" dirty="0" err="1"/>
              <a:t>dplyr</a:t>
            </a:r>
            <a:r>
              <a:rPr lang="en-US" altLang="ko-KR" sz="1100" dirty="0"/>
              <a:t>)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useSejongDic</a:t>
            </a:r>
            <a:r>
              <a:rPr lang="en-US" altLang="ko-KR" sz="1100" dirty="0"/>
              <a:t>()</a:t>
            </a:r>
          </a:p>
          <a:p>
            <a:endParaRPr lang="en-US" altLang="ko-KR" sz="1100" dirty="0"/>
          </a:p>
          <a:p>
            <a:r>
              <a:rPr lang="en-US" altLang="ko-KR" sz="1600" b="1" dirty="0"/>
              <a:t>#2</a:t>
            </a:r>
            <a:endParaRPr lang="en-US" altLang="ko-KR" sz="1100" b="1" dirty="0"/>
          </a:p>
          <a:p>
            <a:endParaRPr lang="en-US" altLang="ko-KR" sz="1100" dirty="0"/>
          </a:p>
          <a:p>
            <a:r>
              <a:rPr lang="en-US" altLang="ko-KR" sz="1100" dirty="0"/>
              <a:t>data &lt;- </a:t>
            </a:r>
            <a:r>
              <a:rPr lang="en-US" altLang="ko-KR" sz="1100" dirty="0" err="1"/>
              <a:t>readLines</a:t>
            </a:r>
            <a:r>
              <a:rPr lang="en-US" altLang="ko-KR" sz="1100" dirty="0"/>
              <a:t>('data/hiphop.txt')</a:t>
            </a:r>
          </a:p>
          <a:p>
            <a:endParaRPr lang="en-US" altLang="ko-KR" sz="1100" dirty="0"/>
          </a:p>
          <a:p>
            <a:r>
              <a:rPr lang="en-US" altLang="ko-KR" sz="1100" dirty="0"/>
              <a:t>words &lt;- </a:t>
            </a:r>
            <a:r>
              <a:rPr lang="en-US" altLang="ko-KR" sz="1100" dirty="0" err="1"/>
              <a:t>sapply</a:t>
            </a:r>
            <a:r>
              <a:rPr lang="en-US" altLang="ko-KR" sz="1100" dirty="0"/>
              <a:t>(data, </a:t>
            </a:r>
            <a:r>
              <a:rPr lang="en-US" altLang="ko-KR" sz="1100" dirty="0" err="1"/>
              <a:t>extractNoun</a:t>
            </a:r>
            <a:r>
              <a:rPr lang="en-US" altLang="ko-KR" sz="1100" dirty="0"/>
              <a:t>, USE.NAMES = F)</a:t>
            </a:r>
          </a:p>
          <a:p>
            <a:r>
              <a:rPr lang="en-US" altLang="ko-KR" sz="1100" dirty="0" err="1"/>
              <a:t>cdata</a:t>
            </a:r>
            <a:r>
              <a:rPr lang="en-US" altLang="ko-KR" sz="1100" dirty="0"/>
              <a:t> &lt;- </a:t>
            </a:r>
            <a:r>
              <a:rPr lang="en-US" altLang="ko-KR" sz="1100" dirty="0" err="1"/>
              <a:t>unlist</a:t>
            </a:r>
            <a:r>
              <a:rPr lang="en-US" altLang="ko-KR" sz="1100" dirty="0"/>
              <a:t>(words)</a:t>
            </a:r>
          </a:p>
          <a:p>
            <a:r>
              <a:rPr lang="en-US" altLang="ko-KR" sz="1100" dirty="0"/>
              <a:t>words &lt;- </a:t>
            </a:r>
            <a:r>
              <a:rPr lang="en-US" altLang="ko-KR" sz="1100" dirty="0" err="1"/>
              <a:t>str_replace_all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cdata</a:t>
            </a:r>
            <a:r>
              <a:rPr lang="en-US" altLang="ko-KR" sz="1100" dirty="0"/>
              <a:t>, "[^[:alpha:]]", "")</a:t>
            </a:r>
          </a:p>
          <a:p>
            <a:r>
              <a:rPr lang="en-US" altLang="ko-KR" sz="1100" dirty="0"/>
              <a:t>words &lt;- </a:t>
            </a:r>
            <a:r>
              <a:rPr lang="en-US" altLang="ko-KR" sz="1100" dirty="0" err="1"/>
              <a:t>gsub</a:t>
            </a:r>
            <a:r>
              <a:rPr lang="en-US" altLang="ko-KR" sz="1100" dirty="0"/>
              <a:t>(' ', '', words)</a:t>
            </a:r>
          </a:p>
          <a:p>
            <a:r>
              <a:rPr lang="en-US" altLang="ko-KR" sz="1100" dirty="0"/>
              <a:t>words &lt;- Filter(function(x) {</a:t>
            </a:r>
            <a:r>
              <a:rPr lang="en-US" altLang="ko-KR" sz="1100" dirty="0" err="1"/>
              <a:t>nchar</a:t>
            </a:r>
            <a:r>
              <a:rPr lang="en-US" altLang="ko-KR" sz="1100" dirty="0"/>
              <a:t>(x) &gt;= 2}, </a:t>
            </a:r>
            <a:r>
              <a:rPr lang="en-US" altLang="ko-KR" sz="1100" dirty="0" err="1"/>
              <a:t>unlist</a:t>
            </a:r>
            <a:r>
              <a:rPr lang="en-US" altLang="ko-KR" sz="1100" dirty="0"/>
              <a:t>(words))</a:t>
            </a:r>
          </a:p>
          <a:p>
            <a:endParaRPr lang="en-US" altLang="ko-KR" sz="1100" dirty="0"/>
          </a:p>
          <a:p>
            <a:r>
              <a:rPr lang="en-US" altLang="ko-KR" sz="1100" dirty="0"/>
              <a:t>write(</a:t>
            </a:r>
            <a:r>
              <a:rPr lang="en-US" altLang="ko-KR" sz="1100" dirty="0" err="1"/>
              <a:t>unlist</a:t>
            </a:r>
            <a:r>
              <a:rPr lang="en-US" altLang="ko-KR" sz="1100" dirty="0"/>
              <a:t>(words), 'data/hiphop_2.txt')</a:t>
            </a:r>
          </a:p>
          <a:p>
            <a:r>
              <a:rPr lang="en-US" altLang="ko-KR" sz="1100" dirty="0"/>
              <a:t>rev &lt;- </a:t>
            </a:r>
            <a:r>
              <a:rPr lang="en-US" altLang="ko-KR" sz="1100" dirty="0" err="1"/>
              <a:t>read.table</a:t>
            </a:r>
            <a:r>
              <a:rPr lang="en-US" altLang="ko-KR" sz="1100" dirty="0"/>
              <a:t>('data/hiphop_2.txt')</a:t>
            </a:r>
          </a:p>
          <a:p>
            <a:r>
              <a:rPr lang="en-US" altLang="ko-KR" sz="1100" dirty="0"/>
              <a:t>wordcount &lt;- table(rev)</a:t>
            </a:r>
          </a:p>
          <a:p>
            <a:r>
              <a:rPr lang="en-US" altLang="ko-KR" sz="1100" dirty="0"/>
              <a:t>head(sort(wordcount, decreasing = T), 10)</a:t>
            </a:r>
          </a:p>
          <a:p>
            <a:endParaRPr lang="en-US" altLang="ko-KR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77A963-3CDD-41B5-A024-1D683D74325A}"/>
              </a:ext>
            </a:extLst>
          </p:cNvPr>
          <p:cNvSpPr txBox="1"/>
          <p:nvPr/>
        </p:nvSpPr>
        <p:spPr>
          <a:xfrm>
            <a:off x="5819503" y="777240"/>
            <a:ext cx="573932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필요한 라이브러리 로드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Hiphop.txt </a:t>
            </a:r>
            <a:r>
              <a:rPr lang="ko-KR" altLang="en-US" dirty="0"/>
              <a:t>를 읽어서 데이터 </a:t>
            </a:r>
            <a:r>
              <a:rPr lang="ko-KR" altLang="en-US" dirty="0" err="1"/>
              <a:t>전처리</a:t>
            </a:r>
            <a:r>
              <a:rPr lang="ko-KR" altLang="en-US" dirty="0"/>
              <a:t> 과정을 거침</a:t>
            </a:r>
            <a:r>
              <a:rPr lang="en-US" altLang="ko-KR" dirty="0"/>
              <a:t>.</a:t>
            </a:r>
            <a:r>
              <a:rPr lang="ko-KR" altLang="en-US" dirty="0"/>
              <a:t> 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17617-1A86-4ECF-A12F-5981D7ED3482}"/>
              </a:ext>
            </a:extLst>
          </p:cNvPr>
          <p:cNvSpPr txBox="1"/>
          <p:nvPr/>
        </p:nvSpPr>
        <p:spPr>
          <a:xfrm>
            <a:off x="392475" y="282854"/>
            <a:ext cx="6878806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## </a:t>
            </a:r>
            <a:r>
              <a:rPr lang="en-US" altLang="ko-KR" sz="1100" dirty="0" err="1"/>
              <a:t>wordcloud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 err="1"/>
              <a:t>palete</a:t>
            </a:r>
            <a:r>
              <a:rPr lang="en-US" altLang="ko-KR" sz="1100" dirty="0"/>
              <a:t> &lt;- </a:t>
            </a:r>
            <a:r>
              <a:rPr lang="en-US" altLang="ko-KR" sz="1100" dirty="0" err="1"/>
              <a:t>brewer.pal</a:t>
            </a:r>
            <a:r>
              <a:rPr lang="en-US" altLang="ko-KR" sz="1100" dirty="0"/>
              <a:t>(9, 'Set1')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wordcloud</a:t>
            </a:r>
            <a:r>
              <a:rPr lang="en-US" altLang="ko-KR" sz="1100" dirty="0"/>
              <a:t>(names(wordcount), </a:t>
            </a:r>
            <a:r>
              <a:rPr lang="en-US" altLang="ko-KR" sz="1100" dirty="0" err="1"/>
              <a:t>freq</a:t>
            </a:r>
            <a:r>
              <a:rPr lang="en-US" altLang="ko-KR" sz="1100" dirty="0"/>
              <a:t>=wordcount, scale=c(5,1), </a:t>
            </a:r>
            <a:r>
              <a:rPr lang="en-US" altLang="ko-KR" sz="1100" dirty="0" err="1"/>
              <a:t>rot.per</a:t>
            </a:r>
            <a:r>
              <a:rPr lang="en-US" altLang="ko-KR" sz="1100" dirty="0"/>
              <a:t> = 0.25, </a:t>
            </a:r>
            <a:r>
              <a:rPr lang="en-US" altLang="ko-KR" sz="1100" dirty="0" err="1"/>
              <a:t>min.freq</a:t>
            </a:r>
            <a:r>
              <a:rPr lang="en-US" altLang="ko-KR" sz="1100" dirty="0"/>
              <a:t> = 2, colors=</a:t>
            </a:r>
            <a:r>
              <a:rPr lang="en-US" altLang="ko-KR" sz="1100" dirty="0" err="1"/>
              <a:t>palete</a:t>
            </a:r>
            <a:r>
              <a:rPr lang="en-US" altLang="ko-KR" sz="1100" dirty="0"/>
              <a:t>,</a:t>
            </a:r>
          </a:p>
          <a:p>
            <a:r>
              <a:rPr lang="en-US" altLang="ko-KR" sz="1100" dirty="0"/>
              <a:t>          </a:t>
            </a:r>
            <a:r>
              <a:rPr lang="en-US" altLang="ko-KR" sz="1100" dirty="0" err="1"/>
              <a:t>random.order</a:t>
            </a:r>
            <a:r>
              <a:rPr lang="en-US" altLang="ko-KR" sz="1100" dirty="0"/>
              <a:t>=F, </a:t>
            </a:r>
            <a:r>
              <a:rPr lang="en-US" altLang="ko-KR" sz="1100" dirty="0" err="1"/>
              <a:t>random.color</a:t>
            </a:r>
            <a:r>
              <a:rPr lang="en-US" altLang="ko-KR" sz="1100" dirty="0"/>
              <a:t>=T)</a:t>
            </a:r>
          </a:p>
          <a:p>
            <a:r>
              <a:rPr lang="en-US" altLang="ko-KR" sz="1100" dirty="0"/>
              <a:t>legend(0.3, 1, '</a:t>
            </a:r>
            <a:r>
              <a:rPr lang="ko-KR" altLang="en-US" sz="1100" dirty="0"/>
              <a:t>힙합 가사 단어 분석</a:t>
            </a:r>
            <a:r>
              <a:rPr lang="en-US" altLang="ko-KR" sz="1100" dirty="0"/>
              <a:t>', </a:t>
            </a:r>
            <a:r>
              <a:rPr lang="en-US" altLang="ko-KR" sz="1100" dirty="0" err="1"/>
              <a:t>cex</a:t>
            </a:r>
            <a:r>
              <a:rPr lang="en-US" altLang="ko-KR" sz="1100" dirty="0"/>
              <a:t>=0.8, fill=NA, border=NA, </a:t>
            </a:r>
            <a:r>
              <a:rPr lang="en-US" altLang="ko-KR" sz="1100" dirty="0" err="1"/>
              <a:t>bg</a:t>
            </a:r>
            <a:r>
              <a:rPr lang="en-US" altLang="ko-KR" sz="1100" dirty="0"/>
              <a:t>='white',</a:t>
            </a:r>
          </a:p>
          <a:p>
            <a:r>
              <a:rPr lang="en-US" altLang="ko-KR" sz="1100" dirty="0"/>
              <a:t>       </a:t>
            </a:r>
            <a:r>
              <a:rPr lang="en-US" altLang="ko-KR" sz="1100" dirty="0" err="1"/>
              <a:t>text.col</a:t>
            </a:r>
            <a:r>
              <a:rPr lang="en-US" altLang="ko-KR" sz="1100" dirty="0"/>
              <a:t>='red', </a:t>
            </a:r>
            <a:r>
              <a:rPr lang="en-US" altLang="ko-KR" sz="1100" dirty="0" err="1"/>
              <a:t>text.font</a:t>
            </a:r>
            <a:r>
              <a:rPr lang="en-US" altLang="ko-KR" sz="1100" dirty="0"/>
              <a:t>=2, </a:t>
            </a:r>
            <a:r>
              <a:rPr lang="en-US" altLang="ko-KR" sz="1100" dirty="0" err="1"/>
              <a:t>box.col</a:t>
            </a:r>
            <a:r>
              <a:rPr lang="en-US" altLang="ko-KR" sz="1100" dirty="0"/>
              <a:t>='red')</a:t>
            </a:r>
          </a:p>
          <a:p>
            <a:endParaRPr lang="en-US" altLang="ko-KR" sz="1100" dirty="0"/>
          </a:p>
          <a:p>
            <a:r>
              <a:rPr lang="en-US" altLang="ko-KR" sz="1100" dirty="0"/>
              <a:t> </a:t>
            </a:r>
            <a:endParaRPr lang="ko-KR" altLang="en-US" sz="11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67B37E-08BF-4A57-8237-70095D7381F2}"/>
              </a:ext>
            </a:extLst>
          </p:cNvPr>
          <p:cNvSpPr txBox="1"/>
          <p:nvPr/>
        </p:nvSpPr>
        <p:spPr>
          <a:xfrm>
            <a:off x="509451" y="4164652"/>
            <a:ext cx="5410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팔레트와 </a:t>
            </a:r>
            <a:r>
              <a:rPr lang="ko-KR" altLang="en-US" dirty="0" err="1"/>
              <a:t>워드클라우드를</a:t>
            </a:r>
            <a:r>
              <a:rPr lang="ko-KR" altLang="en-US" dirty="0"/>
              <a:t> 만들고</a:t>
            </a:r>
            <a:r>
              <a:rPr lang="en-US" altLang="ko-KR" dirty="0"/>
              <a:t>, </a:t>
            </a:r>
            <a:r>
              <a:rPr lang="ko-KR" altLang="en-US" dirty="0"/>
              <a:t>제목을 작성한다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5B81FC01-9CB0-420E-9E10-EC664E78C7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2160" y="1688061"/>
            <a:ext cx="3810532" cy="4267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682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17617-1A86-4ECF-A12F-5981D7ED3482}"/>
              </a:ext>
            </a:extLst>
          </p:cNvPr>
          <p:cNvSpPr txBox="1"/>
          <p:nvPr/>
        </p:nvSpPr>
        <p:spPr>
          <a:xfrm>
            <a:off x="392475" y="282854"/>
            <a:ext cx="4996881" cy="34778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# pie graph</a:t>
            </a:r>
          </a:p>
          <a:p>
            <a:endParaRPr lang="en-US" altLang="ko-KR" sz="1100" dirty="0"/>
          </a:p>
          <a:p>
            <a:r>
              <a:rPr lang="en-US" altLang="ko-KR" sz="1100" dirty="0"/>
              <a:t>top10 &lt;- head(sort(wordcount, decreasing=T),10)</a:t>
            </a:r>
          </a:p>
          <a:p>
            <a:r>
              <a:rPr lang="en-US" altLang="ko-KR" sz="1100" dirty="0"/>
              <a:t>df_top10 &lt;- </a:t>
            </a:r>
            <a:r>
              <a:rPr lang="en-US" altLang="ko-KR" sz="1100" dirty="0" err="1"/>
              <a:t>as.data.frame</a:t>
            </a:r>
            <a:r>
              <a:rPr lang="en-US" altLang="ko-KR" sz="1100" dirty="0"/>
              <a:t>(top10)</a:t>
            </a:r>
          </a:p>
          <a:p>
            <a:r>
              <a:rPr lang="en-US" altLang="ko-KR" sz="1100" dirty="0"/>
              <a:t>df_top10</a:t>
            </a:r>
          </a:p>
          <a:p>
            <a:endParaRPr lang="en-US" altLang="ko-KR" sz="1100" dirty="0"/>
          </a:p>
          <a:p>
            <a:r>
              <a:rPr lang="en-US" altLang="ko-KR" sz="1100" dirty="0"/>
              <a:t>options(digits=2)</a:t>
            </a:r>
          </a:p>
          <a:p>
            <a:r>
              <a:rPr lang="en-US" altLang="ko-KR" sz="1100" dirty="0"/>
              <a:t>df_top10 &lt;- df_top10 %&gt;% </a:t>
            </a:r>
          </a:p>
          <a:p>
            <a:r>
              <a:rPr lang="en-US" altLang="ko-KR" sz="1100" dirty="0"/>
              <a:t>  mutate(</a:t>
            </a:r>
            <a:r>
              <a:rPr lang="en-US" altLang="ko-KR" sz="1100" dirty="0" err="1"/>
              <a:t>pct</a:t>
            </a:r>
            <a:r>
              <a:rPr lang="en-US" altLang="ko-KR" sz="1100" dirty="0"/>
              <a:t> = Freq / sum(Freq) * 100) %&gt;% </a:t>
            </a:r>
          </a:p>
          <a:p>
            <a:r>
              <a:rPr lang="en-US" altLang="ko-KR" sz="1100" dirty="0"/>
              <a:t>  # mutate(</a:t>
            </a:r>
            <a:r>
              <a:rPr lang="en-US" altLang="ko-KR" sz="1100" dirty="0" err="1"/>
              <a:t>ylabel</a:t>
            </a:r>
            <a:r>
              <a:rPr lang="en-US" altLang="ko-KR" sz="1100" dirty="0"/>
              <a:t> = paste(</a:t>
            </a:r>
            <a:r>
              <a:rPr lang="en-US" altLang="ko-KR" sz="1100" dirty="0" err="1"/>
              <a:t>sprintf</a:t>
            </a:r>
            <a:r>
              <a:rPr lang="en-US" altLang="ko-KR" sz="1100" dirty="0"/>
              <a:t>("%s\n%4.1f", rev, </a:t>
            </a:r>
            <a:r>
              <a:rPr lang="en-US" altLang="ko-KR" sz="1100" dirty="0" err="1"/>
              <a:t>pct</a:t>
            </a:r>
            <a:r>
              <a:rPr lang="en-US" altLang="ko-KR" sz="1100" dirty="0"/>
              <a:t>), '%', seq='')) %&gt;% </a:t>
            </a:r>
          </a:p>
          <a:p>
            <a:r>
              <a:rPr lang="en-US" altLang="ko-KR" sz="1100" dirty="0"/>
              <a:t>  mutate(</a:t>
            </a:r>
            <a:r>
              <a:rPr lang="en-US" altLang="ko-KR" sz="1100" dirty="0" err="1"/>
              <a:t>ylabel</a:t>
            </a:r>
            <a:r>
              <a:rPr lang="en-US" altLang="ko-KR" sz="1100" dirty="0"/>
              <a:t> = paste(</a:t>
            </a:r>
            <a:r>
              <a:rPr lang="en-US" altLang="ko-KR" sz="1100" dirty="0" err="1"/>
              <a:t>sprintf</a:t>
            </a:r>
            <a:r>
              <a:rPr lang="en-US" altLang="ko-KR" sz="1100" dirty="0"/>
              <a:t>("%4.1f", </a:t>
            </a:r>
            <a:r>
              <a:rPr lang="en-US" altLang="ko-KR" sz="1100" dirty="0" err="1"/>
              <a:t>pct</a:t>
            </a:r>
            <a:r>
              <a:rPr lang="en-US" altLang="ko-KR" sz="1100" dirty="0"/>
              <a:t>), '%', seq='')) %&gt;% </a:t>
            </a:r>
          </a:p>
          <a:p>
            <a:r>
              <a:rPr lang="en-US" altLang="ko-KR" sz="1100" dirty="0"/>
              <a:t>  arrange(desc(rev)) %&gt;% </a:t>
            </a:r>
          </a:p>
          <a:p>
            <a:r>
              <a:rPr lang="en-US" altLang="ko-KR" sz="1100" dirty="0"/>
              <a:t>  mutate(</a:t>
            </a:r>
            <a:r>
              <a:rPr lang="en-US" altLang="ko-KR" sz="1100" dirty="0" err="1"/>
              <a:t>ypos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cumsum</a:t>
            </a:r>
            <a:r>
              <a:rPr lang="en-US" altLang="ko-KR" sz="1100" dirty="0"/>
              <a:t>(</a:t>
            </a:r>
            <a:r>
              <a:rPr lang="en-US" altLang="ko-KR" sz="1100" dirty="0" err="1"/>
              <a:t>pct</a:t>
            </a:r>
            <a:r>
              <a:rPr lang="en-US" altLang="ko-KR" sz="1100" dirty="0"/>
              <a:t>) - 0.5*</a:t>
            </a:r>
            <a:r>
              <a:rPr lang="en-US" altLang="ko-KR" sz="1100" dirty="0" err="1"/>
              <a:t>pct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df_top10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ggplot</a:t>
            </a:r>
            <a:r>
              <a:rPr lang="en-US" altLang="ko-KR" sz="1100" dirty="0"/>
              <a:t>(df_top10, </a:t>
            </a:r>
            <a:r>
              <a:rPr lang="en-US" altLang="ko-KR" sz="1100" dirty="0" err="1"/>
              <a:t>aes</a:t>
            </a:r>
            <a:r>
              <a:rPr lang="en-US" altLang="ko-KR" sz="1100" dirty="0"/>
              <a:t>(x='', y=</a:t>
            </a:r>
            <a:r>
              <a:rPr lang="en-US" altLang="ko-KR" sz="1100" dirty="0" err="1"/>
              <a:t>pct</a:t>
            </a:r>
            <a:r>
              <a:rPr lang="en-US" altLang="ko-KR" sz="1100" dirty="0"/>
              <a:t>, fill=rev)) +</a:t>
            </a:r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geom_bar</a:t>
            </a:r>
            <a:r>
              <a:rPr lang="en-US" altLang="ko-KR" sz="1100" dirty="0"/>
              <a:t>(width=1, stat='identity') +</a:t>
            </a:r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coord_polar</a:t>
            </a:r>
            <a:r>
              <a:rPr lang="en-US" altLang="ko-KR" sz="1100" dirty="0"/>
              <a:t>('y', start=0) + </a:t>
            </a:r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ggtitle</a:t>
            </a:r>
            <a:r>
              <a:rPr lang="en-US" altLang="ko-KR" sz="1100" dirty="0"/>
              <a:t>('</a:t>
            </a:r>
            <a:r>
              <a:rPr lang="ko-KR" altLang="en-US" sz="1100" dirty="0"/>
              <a:t>힙합 가사 단어 분석 </a:t>
            </a:r>
            <a:r>
              <a:rPr lang="en-US" altLang="ko-KR" sz="1100" dirty="0"/>
              <a:t>top 10') +</a:t>
            </a:r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geom_text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aes</a:t>
            </a:r>
            <a:r>
              <a:rPr lang="en-US" altLang="ko-KR" sz="1100" dirty="0"/>
              <a:t>(y=</a:t>
            </a:r>
            <a:r>
              <a:rPr lang="en-US" altLang="ko-KR" sz="1100" dirty="0" err="1"/>
              <a:t>ypos</a:t>
            </a:r>
            <a:r>
              <a:rPr lang="en-US" altLang="ko-KR" sz="1100" dirty="0"/>
              <a:t>, label=</a:t>
            </a:r>
            <a:r>
              <a:rPr lang="en-US" altLang="ko-KR" sz="1100" dirty="0" err="1"/>
              <a:t>ylabel</a:t>
            </a:r>
            <a:r>
              <a:rPr lang="en-US" altLang="ko-KR" sz="1100" dirty="0"/>
              <a:t>), color='black')</a:t>
            </a:r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E95877C-5160-43DE-B16B-856CA252B1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32" y="1784959"/>
            <a:ext cx="3810532" cy="4267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E858F5-23E5-4800-B6B0-D9F985D97E55}"/>
              </a:ext>
            </a:extLst>
          </p:cNvPr>
          <p:cNvSpPr txBox="1"/>
          <p:nvPr/>
        </p:nvSpPr>
        <p:spPr>
          <a:xfrm>
            <a:off x="509451" y="4164652"/>
            <a:ext cx="611577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빈도가 높은 단어 </a:t>
            </a:r>
            <a:r>
              <a:rPr lang="en-US" altLang="ko-KR" dirty="0"/>
              <a:t>10</a:t>
            </a:r>
            <a:r>
              <a:rPr lang="ko-KR" altLang="en-US" dirty="0"/>
              <a:t>개를 추출한다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데이터 전처리를 통해 비율을 구한 뒤</a:t>
            </a:r>
            <a:r>
              <a:rPr lang="en-US" altLang="ko-KR" dirty="0"/>
              <a:t>, </a:t>
            </a:r>
            <a:r>
              <a:rPr lang="en-US" altLang="ko-KR" dirty="0" err="1"/>
              <a:t>ggplot</a:t>
            </a:r>
            <a:r>
              <a:rPr lang="ko-KR" altLang="en-US" dirty="0"/>
              <a:t>을 사용하여</a:t>
            </a:r>
            <a:endParaRPr lang="en-US" altLang="ko-KR" dirty="0"/>
          </a:p>
          <a:p>
            <a:r>
              <a:rPr lang="ko-KR" altLang="en-US" dirty="0"/>
              <a:t>원그래프를 그린다</a:t>
            </a:r>
            <a:r>
              <a:rPr lang="en-US" altLang="ko-KR" dirty="0"/>
              <a:t>.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1813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17617-1A86-4ECF-A12F-5981D7ED3482}"/>
              </a:ext>
            </a:extLst>
          </p:cNvPr>
          <p:cNvSpPr txBox="1"/>
          <p:nvPr/>
        </p:nvSpPr>
        <p:spPr>
          <a:xfrm>
            <a:off x="392475" y="282854"/>
            <a:ext cx="2848857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1100" dirty="0"/>
          </a:p>
          <a:p>
            <a:r>
              <a:rPr lang="en-US" altLang="ko-KR" sz="1100" dirty="0"/>
              <a:t># bar graph</a:t>
            </a:r>
          </a:p>
          <a:p>
            <a:endParaRPr lang="en-US" altLang="ko-KR" sz="1100" dirty="0"/>
          </a:p>
          <a:p>
            <a:r>
              <a:rPr lang="en-US" altLang="ko-KR" sz="1100" dirty="0" err="1"/>
              <a:t>ggplot</a:t>
            </a:r>
            <a:r>
              <a:rPr lang="en-US" altLang="ko-KR" sz="1100" dirty="0"/>
              <a:t>(df_top10, </a:t>
            </a:r>
            <a:r>
              <a:rPr lang="en-US" altLang="ko-KR" sz="1100" dirty="0" err="1"/>
              <a:t>aes</a:t>
            </a:r>
            <a:r>
              <a:rPr lang="en-US" altLang="ko-KR" sz="1100" dirty="0"/>
              <a:t>(x=rev, y=Freq)) +</a:t>
            </a:r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geom_bar</a:t>
            </a:r>
            <a:r>
              <a:rPr lang="en-US" altLang="ko-KR" sz="1100" dirty="0"/>
              <a:t>(stat='identity', </a:t>
            </a:r>
            <a:r>
              <a:rPr lang="en-US" altLang="ko-KR" sz="1100" dirty="0" err="1"/>
              <a:t>aes</a:t>
            </a:r>
            <a:r>
              <a:rPr lang="en-US" altLang="ko-KR" sz="1100" dirty="0"/>
              <a:t>(fill=rev)) +</a:t>
            </a:r>
          </a:p>
          <a:p>
            <a:r>
              <a:rPr lang="en-US" altLang="ko-KR" sz="1100" dirty="0"/>
              <a:t>  </a:t>
            </a:r>
            <a:r>
              <a:rPr lang="en-US" altLang="ko-KR" sz="1100" dirty="0" err="1"/>
              <a:t>ggtitle</a:t>
            </a:r>
            <a:r>
              <a:rPr lang="en-US" altLang="ko-KR" sz="1100" dirty="0"/>
              <a:t>('</a:t>
            </a:r>
            <a:r>
              <a:rPr lang="ko-KR" altLang="en-US" sz="1100" dirty="0"/>
              <a:t>힙합 가사 단어 분석 </a:t>
            </a:r>
            <a:r>
              <a:rPr lang="en-US" altLang="ko-KR" sz="1100" dirty="0"/>
              <a:t>top 10')</a:t>
            </a:r>
          </a:p>
          <a:p>
            <a:r>
              <a:rPr lang="en-US" altLang="ko-KR" sz="1100" dirty="0"/>
              <a:t> </a:t>
            </a:r>
            <a:endParaRPr lang="ko-KR" altLang="en-US" sz="1100" dirty="0"/>
          </a:p>
        </p:txBody>
      </p:sp>
      <p:pic>
        <p:nvPicPr>
          <p:cNvPr id="3" name="그림 2" descr="스크린샷이(가) 표시된 사진&#10;&#10;자동 생성된 설명">
            <a:extLst>
              <a:ext uri="{FF2B5EF4-FFF2-40B4-BE49-F238E27FC236}">
                <a16:creationId xmlns:a16="http://schemas.microsoft.com/office/drawing/2014/main" id="{3DE084FE-057C-499C-882E-6C340D074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1054" y="1171005"/>
            <a:ext cx="3810532" cy="42677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BEF425-756D-49B5-8056-25D3CFA51ADF}"/>
              </a:ext>
            </a:extLst>
          </p:cNvPr>
          <p:cNvSpPr txBox="1"/>
          <p:nvPr/>
        </p:nvSpPr>
        <p:spPr>
          <a:xfrm>
            <a:off x="156754" y="3936052"/>
            <a:ext cx="6676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원그래프에서 사용한 데이터를 이용하여 막대 그래프를 그린다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1840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550</Words>
  <Application>Microsoft Office PowerPoint</Application>
  <PresentationFormat>와이드스크린</PresentationFormat>
  <Paragraphs>69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임 도균</dc:creator>
  <cp:lastModifiedBy>임 도균</cp:lastModifiedBy>
  <cp:revision>6</cp:revision>
  <dcterms:created xsi:type="dcterms:W3CDTF">2019-06-12T05:46:24Z</dcterms:created>
  <dcterms:modified xsi:type="dcterms:W3CDTF">2019-06-12T06:56:25Z</dcterms:modified>
</cp:coreProperties>
</file>