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81D3-43A3-4622-A6DF-927D246E07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a:extLst>
              <a:ext uri="{FF2B5EF4-FFF2-40B4-BE49-F238E27FC236}">
                <a16:creationId xmlns:a16="http://schemas.microsoft.com/office/drawing/2014/main" id="{D9FBC10D-E229-454E-987E-3F6C019A4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a:extLst>
              <a:ext uri="{FF2B5EF4-FFF2-40B4-BE49-F238E27FC236}">
                <a16:creationId xmlns:a16="http://schemas.microsoft.com/office/drawing/2014/main" id="{34BA736D-F4D0-4454-9BEB-827AA4DB3B6B}"/>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5" name="Footer Placeholder 4">
            <a:extLst>
              <a:ext uri="{FF2B5EF4-FFF2-40B4-BE49-F238E27FC236}">
                <a16:creationId xmlns:a16="http://schemas.microsoft.com/office/drawing/2014/main" id="{A9816CAE-57FE-4631-82D3-728D52CC4A68}"/>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00C6243A-BE7E-4004-B907-F08DDBA55D13}"/>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28765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D2AA-4FCA-4C2D-8AA6-349178C8F50A}"/>
              </a:ext>
            </a:extLst>
          </p:cNvPr>
          <p:cNvSpPr>
            <a:spLocks noGrp="1"/>
          </p:cNvSpPr>
          <p:nvPr>
            <p:ph type="title"/>
          </p:nvPr>
        </p:nvSpPr>
        <p:spPr/>
        <p:txBody>
          <a:bodyPr/>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647C0F77-3126-4168-BE78-0E697BC26F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6AA12E04-6847-4EDE-A1F9-353B215B0EA4}"/>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5" name="Footer Placeholder 4">
            <a:extLst>
              <a:ext uri="{FF2B5EF4-FFF2-40B4-BE49-F238E27FC236}">
                <a16:creationId xmlns:a16="http://schemas.microsoft.com/office/drawing/2014/main" id="{C6EC1545-FAF1-4F50-B4BE-5A96CA5499FB}"/>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F1FE73D2-15A4-4C3C-B817-D0C890E0B4C8}"/>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270621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6DE6AC-C7E1-465C-B8B7-4D8F356A4E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9DA5BE8F-046D-4B32-8CA3-BBBFF56173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97F0B3CC-2033-4132-B9AD-43A17D43CBD1}"/>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5" name="Footer Placeholder 4">
            <a:extLst>
              <a:ext uri="{FF2B5EF4-FFF2-40B4-BE49-F238E27FC236}">
                <a16:creationId xmlns:a16="http://schemas.microsoft.com/office/drawing/2014/main" id="{681D6781-1090-421F-A8A6-144D5FC7108D}"/>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851E0F40-7E2F-47F7-8F9C-93D401C52271}"/>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209791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C168-A248-4AB2-99AB-7E47A88E85C1}"/>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5C615AA4-7552-4D88-808A-E33A6538E5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EFF88983-67E3-4A13-8BD9-044999B55BC4}"/>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5" name="Footer Placeholder 4">
            <a:extLst>
              <a:ext uri="{FF2B5EF4-FFF2-40B4-BE49-F238E27FC236}">
                <a16:creationId xmlns:a16="http://schemas.microsoft.com/office/drawing/2014/main" id="{DD3C27EF-52DE-428D-84BE-70CA1723A5D0}"/>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44D10591-C79F-4610-A011-BACABF93A3AE}"/>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138623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2E08-9CFC-40B0-88D0-4307A4EA5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a:extLst>
              <a:ext uri="{FF2B5EF4-FFF2-40B4-BE49-F238E27FC236}">
                <a16:creationId xmlns:a16="http://schemas.microsoft.com/office/drawing/2014/main" id="{519620E1-6884-4524-9A18-A05236C4E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6144AE-F7F1-45F2-9581-471DF0B8A6BF}"/>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5" name="Footer Placeholder 4">
            <a:extLst>
              <a:ext uri="{FF2B5EF4-FFF2-40B4-BE49-F238E27FC236}">
                <a16:creationId xmlns:a16="http://schemas.microsoft.com/office/drawing/2014/main" id="{9A594E39-22AF-462E-869E-0B1EBA0C31AA}"/>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218A8F05-044B-43B7-B30A-58FE88CA658E}"/>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382598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0C1C-E6D6-4046-8B67-46CFEC29FA71}"/>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A758C16A-1B95-41B5-8D06-F3B48F3EB6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a:extLst>
              <a:ext uri="{FF2B5EF4-FFF2-40B4-BE49-F238E27FC236}">
                <a16:creationId xmlns:a16="http://schemas.microsoft.com/office/drawing/2014/main" id="{5F00E460-8E2A-4EF0-BC3D-3B37032A25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a:extLst>
              <a:ext uri="{FF2B5EF4-FFF2-40B4-BE49-F238E27FC236}">
                <a16:creationId xmlns:a16="http://schemas.microsoft.com/office/drawing/2014/main" id="{3BF9F74C-6ED5-4E6B-AD6E-EC6611CF2A74}"/>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6" name="Footer Placeholder 5">
            <a:extLst>
              <a:ext uri="{FF2B5EF4-FFF2-40B4-BE49-F238E27FC236}">
                <a16:creationId xmlns:a16="http://schemas.microsoft.com/office/drawing/2014/main" id="{2D6AD78E-047F-49E8-838C-0D0DC8F43F1B}"/>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0DEB7FB8-6278-49ED-8B00-37F5E2DC844D}"/>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349306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2628-AD59-46AA-A5DB-2B064B288E1D}"/>
              </a:ext>
            </a:extLst>
          </p:cNvPr>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a:extLst>
              <a:ext uri="{FF2B5EF4-FFF2-40B4-BE49-F238E27FC236}">
                <a16:creationId xmlns:a16="http://schemas.microsoft.com/office/drawing/2014/main" id="{98BC3ADE-CED5-4F30-AF5B-215664182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E42A91-F143-471F-91BD-BB6297B148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a:extLst>
              <a:ext uri="{FF2B5EF4-FFF2-40B4-BE49-F238E27FC236}">
                <a16:creationId xmlns:a16="http://schemas.microsoft.com/office/drawing/2014/main" id="{998DD694-FCB6-4AC6-BFB9-573FFAF5E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0F1E2B-DEAB-4FDE-B3B4-E738481B5D1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a:extLst>
              <a:ext uri="{FF2B5EF4-FFF2-40B4-BE49-F238E27FC236}">
                <a16:creationId xmlns:a16="http://schemas.microsoft.com/office/drawing/2014/main" id="{CDAB0DA3-1C18-40A4-B8C4-EEDFAB17AFC1}"/>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8" name="Footer Placeholder 7">
            <a:extLst>
              <a:ext uri="{FF2B5EF4-FFF2-40B4-BE49-F238E27FC236}">
                <a16:creationId xmlns:a16="http://schemas.microsoft.com/office/drawing/2014/main" id="{7FB20F0B-AD9B-4AA5-8DCA-E59BDFFFC2FE}"/>
              </a:ext>
            </a:extLst>
          </p:cNvPr>
          <p:cNvSpPr>
            <a:spLocks noGrp="1"/>
          </p:cNvSpPr>
          <p:nvPr>
            <p:ph type="ftr" sz="quarter" idx="11"/>
          </p:nvPr>
        </p:nvSpPr>
        <p:spPr/>
        <p:txBody>
          <a:bodyPr/>
          <a:lstStyle/>
          <a:p>
            <a:endParaRPr lang="lt-LT"/>
          </a:p>
        </p:txBody>
      </p:sp>
      <p:sp>
        <p:nvSpPr>
          <p:cNvPr id="9" name="Slide Number Placeholder 8">
            <a:extLst>
              <a:ext uri="{FF2B5EF4-FFF2-40B4-BE49-F238E27FC236}">
                <a16:creationId xmlns:a16="http://schemas.microsoft.com/office/drawing/2014/main" id="{196350FD-716C-4267-938F-4E677EB43D95}"/>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341595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A264-916C-4D2B-8D60-139326DD2A0C}"/>
              </a:ext>
            </a:extLst>
          </p:cNvPr>
          <p:cNvSpPr>
            <a:spLocks noGrp="1"/>
          </p:cNvSpPr>
          <p:nvPr>
            <p:ph type="title"/>
          </p:nvPr>
        </p:nvSpPr>
        <p:spPr/>
        <p:txBody>
          <a:bodyPr/>
          <a:lstStyle/>
          <a:p>
            <a:r>
              <a:rPr lang="en-US"/>
              <a:t>Click to edit Master title style</a:t>
            </a:r>
            <a:endParaRPr lang="lt-LT"/>
          </a:p>
        </p:txBody>
      </p:sp>
      <p:sp>
        <p:nvSpPr>
          <p:cNvPr id="3" name="Date Placeholder 2">
            <a:extLst>
              <a:ext uri="{FF2B5EF4-FFF2-40B4-BE49-F238E27FC236}">
                <a16:creationId xmlns:a16="http://schemas.microsoft.com/office/drawing/2014/main" id="{E492E10E-9056-4A03-9BFC-78376A43F017}"/>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4" name="Footer Placeholder 3">
            <a:extLst>
              <a:ext uri="{FF2B5EF4-FFF2-40B4-BE49-F238E27FC236}">
                <a16:creationId xmlns:a16="http://schemas.microsoft.com/office/drawing/2014/main" id="{8C28F092-4066-4159-853C-B0AEDF961914}"/>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D95901E9-5214-42AB-BAFA-3581EF7E49F1}"/>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385943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F73D5-D8F5-4954-A44C-748EAFAFD8F2}"/>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3" name="Footer Placeholder 2">
            <a:extLst>
              <a:ext uri="{FF2B5EF4-FFF2-40B4-BE49-F238E27FC236}">
                <a16:creationId xmlns:a16="http://schemas.microsoft.com/office/drawing/2014/main" id="{C434C0F2-B5CE-4E76-B0B7-2E744FCE6318}"/>
              </a:ext>
            </a:extLst>
          </p:cNvPr>
          <p:cNvSpPr>
            <a:spLocks noGrp="1"/>
          </p:cNvSpPr>
          <p:nvPr>
            <p:ph type="ftr" sz="quarter" idx="11"/>
          </p:nvPr>
        </p:nvSpPr>
        <p:spPr/>
        <p:txBody>
          <a:bodyPr/>
          <a:lstStyle/>
          <a:p>
            <a:endParaRPr lang="lt-LT"/>
          </a:p>
        </p:txBody>
      </p:sp>
      <p:sp>
        <p:nvSpPr>
          <p:cNvPr id="4" name="Slide Number Placeholder 3">
            <a:extLst>
              <a:ext uri="{FF2B5EF4-FFF2-40B4-BE49-F238E27FC236}">
                <a16:creationId xmlns:a16="http://schemas.microsoft.com/office/drawing/2014/main" id="{C63A4864-CB73-4520-8EBE-85BFA68F576A}"/>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149597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D544-D0E1-409D-846A-9B0F30059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a:extLst>
              <a:ext uri="{FF2B5EF4-FFF2-40B4-BE49-F238E27FC236}">
                <a16:creationId xmlns:a16="http://schemas.microsoft.com/office/drawing/2014/main" id="{EF674ECA-D4A5-4569-843E-64990752C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a:extLst>
              <a:ext uri="{FF2B5EF4-FFF2-40B4-BE49-F238E27FC236}">
                <a16:creationId xmlns:a16="http://schemas.microsoft.com/office/drawing/2014/main" id="{17C7D593-E006-4F5C-91B3-8E93EE78D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E04EE-3B1E-4170-AADA-10F4E6B29BDF}"/>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6" name="Footer Placeholder 5">
            <a:extLst>
              <a:ext uri="{FF2B5EF4-FFF2-40B4-BE49-F238E27FC236}">
                <a16:creationId xmlns:a16="http://schemas.microsoft.com/office/drawing/2014/main" id="{6956F716-9B7C-4058-B60F-5F402A74495B}"/>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2470DAE3-5752-4578-9639-2F728338AF78}"/>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229003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3B0E-7F43-4DFE-9FB5-3D1B949D7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a:extLst>
              <a:ext uri="{FF2B5EF4-FFF2-40B4-BE49-F238E27FC236}">
                <a16:creationId xmlns:a16="http://schemas.microsoft.com/office/drawing/2014/main" id="{D9F17B40-4A2E-478C-93EA-E2899E73A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5AB20D9A-FB9A-494C-BB8D-13252B030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3A4DAB-C0FA-4200-A051-4B3AE779AF6B}"/>
              </a:ext>
            </a:extLst>
          </p:cNvPr>
          <p:cNvSpPr>
            <a:spLocks noGrp="1"/>
          </p:cNvSpPr>
          <p:nvPr>
            <p:ph type="dt" sz="half" idx="10"/>
          </p:nvPr>
        </p:nvSpPr>
        <p:spPr/>
        <p:txBody>
          <a:bodyPr/>
          <a:lstStyle/>
          <a:p>
            <a:fld id="{5695E266-9B06-4F0C-BA77-DF29CD206B65}" type="datetimeFigureOut">
              <a:rPr lang="lt-LT" smtClean="0"/>
              <a:t>2024-11-05</a:t>
            </a:fld>
            <a:endParaRPr lang="lt-LT"/>
          </a:p>
        </p:txBody>
      </p:sp>
      <p:sp>
        <p:nvSpPr>
          <p:cNvPr id="6" name="Footer Placeholder 5">
            <a:extLst>
              <a:ext uri="{FF2B5EF4-FFF2-40B4-BE49-F238E27FC236}">
                <a16:creationId xmlns:a16="http://schemas.microsoft.com/office/drawing/2014/main" id="{6C35C23E-B954-4CCE-B93A-70C4546E99F3}"/>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2DCBC796-C012-4791-B11B-D7EFF447AF87}"/>
              </a:ext>
            </a:extLst>
          </p:cNvPr>
          <p:cNvSpPr>
            <a:spLocks noGrp="1"/>
          </p:cNvSpPr>
          <p:nvPr>
            <p:ph type="sldNum" sz="quarter" idx="12"/>
          </p:nvPr>
        </p:nvSpPr>
        <p:spPr/>
        <p:txBody>
          <a:bodyPr/>
          <a:lstStyle/>
          <a:p>
            <a:fld id="{FD66089B-5FAF-4977-B9A6-B871D5E90BE6}" type="slidenum">
              <a:rPr lang="lt-LT" smtClean="0"/>
              <a:t>‹#›</a:t>
            </a:fld>
            <a:endParaRPr lang="lt-LT"/>
          </a:p>
        </p:txBody>
      </p:sp>
    </p:spTree>
    <p:extLst>
      <p:ext uri="{BB962C8B-B14F-4D97-AF65-F5344CB8AC3E}">
        <p14:creationId xmlns:p14="http://schemas.microsoft.com/office/powerpoint/2010/main" val="33069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254D6-C27F-4E1D-AC83-F42663D8B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a:extLst>
              <a:ext uri="{FF2B5EF4-FFF2-40B4-BE49-F238E27FC236}">
                <a16:creationId xmlns:a16="http://schemas.microsoft.com/office/drawing/2014/main" id="{3D5C9A28-D2BB-467D-9B24-9C76869D8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E60E396C-3A18-461A-A3A1-E5CCB8A58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5E266-9B06-4F0C-BA77-DF29CD206B65}" type="datetimeFigureOut">
              <a:rPr lang="lt-LT" smtClean="0"/>
              <a:t>2024-11-05</a:t>
            </a:fld>
            <a:endParaRPr lang="lt-LT"/>
          </a:p>
        </p:txBody>
      </p:sp>
      <p:sp>
        <p:nvSpPr>
          <p:cNvPr id="5" name="Footer Placeholder 4">
            <a:extLst>
              <a:ext uri="{FF2B5EF4-FFF2-40B4-BE49-F238E27FC236}">
                <a16:creationId xmlns:a16="http://schemas.microsoft.com/office/drawing/2014/main" id="{9A3F6880-FFA9-408D-86C9-7BDF3B808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a:extLst>
              <a:ext uri="{FF2B5EF4-FFF2-40B4-BE49-F238E27FC236}">
                <a16:creationId xmlns:a16="http://schemas.microsoft.com/office/drawing/2014/main" id="{AB169B1C-6767-4786-B22D-093CA2330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6089B-5FAF-4977-B9A6-B871D5E90BE6}" type="slidenum">
              <a:rPr lang="lt-LT" smtClean="0"/>
              <a:t>‹#›</a:t>
            </a:fld>
            <a:endParaRPr lang="lt-LT"/>
          </a:p>
        </p:txBody>
      </p:sp>
    </p:spTree>
    <p:extLst>
      <p:ext uri="{BB962C8B-B14F-4D97-AF65-F5344CB8AC3E}">
        <p14:creationId xmlns:p14="http://schemas.microsoft.com/office/powerpoint/2010/main" val="324203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70DB-0D41-4D70-86B8-AA820D718864}"/>
              </a:ext>
            </a:extLst>
          </p:cNvPr>
          <p:cNvSpPr>
            <a:spLocks noGrp="1"/>
          </p:cNvSpPr>
          <p:nvPr>
            <p:ph type="ctrTitle"/>
          </p:nvPr>
        </p:nvSpPr>
        <p:spPr/>
        <p:txBody>
          <a:bodyPr/>
          <a:lstStyle/>
          <a:p>
            <a:r>
              <a:rPr lang="lt-LT" b="1" dirty="0"/>
              <a:t>DERYBINĖS SITUACIJOS ANALIZĖ</a:t>
            </a:r>
            <a:endParaRPr lang="lt-LT" dirty="0"/>
          </a:p>
        </p:txBody>
      </p:sp>
      <p:sp>
        <p:nvSpPr>
          <p:cNvPr id="3" name="Subtitle 2">
            <a:extLst>
              <a:ext uri="{FF2B5EF4-FFF2-40B4-BE49-F238E27FC236}">
                <a16:creationId xmlns:a16="http://schemas.microsoft.com/office/drawing/2014/main" id="{11EA7A34-2CD9-4538-AC34-1B9C01F24693}"/>
              </a:ext>
            </a:extLst>
          </p:cNvPr>
          <p:cNvSpPr>
            <a:spLocks noGrp="1"/>
          </p:cNvSpPr>
          <p:nvPr>
            <p:ph type="subTitle" idx="1"/>
          </p:nvPr>
        </p:nvSpPr>
        <p:spPr/>
        <p:txBody>
          <a:bodyPr/>
          <a:lstStyle/>
          <a:p>
            <a:r>
              <a:rPr lang="en-US" dirty="0" err="1"/>
              <a:t>Paruo</a:t>
            </a:r>
            <a:r>
              <a:rPr lang="lt-LT" dirty="0" err="1"/>
              <a:t>šė</a:t>
            </a:r>
            <a:r>
              <a:rPr lang="lt-LT" dirty="0"/>
              <a:t> Dovydas Mickus</a:t>
            </a:r>
          </a:p>
        </p:txBody>
      </p:sp>
    </p:spTree>
    <p:extLst>
      <p:ext uri="{BB962C8B-B14F-4D97-AF65-F5344CB8AC3E}">
        <p14:creationId xmlns:p14="http://schemas.microsoft.com/office/powerpoint/2010/main" val="30056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B1A4-94AC-43F3-B8D4-C68C1B540FE7}"/>
              </a:ext>
            </a:extLst>
          </p:cNvPr>
          <p:cNvSpPr>
            <a:spLocks noGrp="1"/>
          </p:cNvSpPr>
          <p:nvPr>
            <p:ph type="title"/>
          </p:nvPr>
        </p:nvSpPr>
        <p:spPr/>
        <p:txBody>
          <a:bodyPr/>
          <a:lstStyle/>
          <a:p>
            <a:r>
              <a:rPr lang="lt-LT" b="1" dirty="0"/>
              <a:t>Situacija 1: Derybos dėl atlyginimo padidinimo</a:t>
            </a:r>
            <a:endParaRPr lang="lt-LT" dirty="0"/>
          </a:p>
        </p:txBody>
      </p:sp>
      <p:sp>
        <p:nvSpPr>
          <p:cNvPr id="3" name="Content Placeholder 2">
            <a:extLst>
              <a:ext uri="{FF2B5EF4-FFF2-40B4-BE49-F238E27FC236}">
                <a16:creationId xmlns:a16="http://schemas.microsoft.com/office/drawing/2014/main" id="{F91F4D45-E00F-46D7-891E-CC44469F16FD}"/>
              </a:ext>
            </a:extLst>
          </p:cNvPr>
          <p:cNvSpPr>
            <a:spLocks noGrp="1"/>
          </p:cNvSpPr>
          <p:nvPr>
            <p:ph idx="1"/>
          </p:nvPr>
        </p:nvSpPr>
        <p:spPr/>
        <p:txBody>
          <a:bodyPr/>
          <a:lstStyle/>
          <a:p>
            <a:pPr marL="0" indent="0">
              <a:buNone/>
            </a:pPr>
            <a:r>
              <a:rPr lang="lt-LT" dirty="0"/>
              <a:t>Derybinė situacija įvyko profesinėje srityje, kai darbuotojas (derybų šalis A) siekė padidinti savo atlyginimą ir pagerinti darbo sąlygas. Derybos vyko tarp darbuotojo ir jo vadovo (derybų šalis B). Darbuotojas argumentavo savo prašymą remdamasis padidėjusia atsakomybe ir ilgalaikiais darbo rezultatais, kurie prisidėjo prie įmonės sėkmės. Vadovas, atsižvelgdamas į įmonės finansines galimybes ir organizacijos atlyginimų struktūrą, pasiūlė tam tikrą atlyginimo padidinimą, tačiau jis neatitiko darbuotojo lūkesčių.</a:t>
            </a:r>
          </a:p>
          <a:p>
            <a:pPr marL="0" indent="0">
              <a:buNone/>
            </a:pPr>
            <a:endParaRPr lang="lt-LT" dirty="0"/>
          </a:p>
        </p:txBody>
      </p:sp>
    </p:spTree>
    <p:extLst>
      <p:ext uri="{BB962C8B-B14F-4D97-AF65-F5344CB8AC3E}">
        <p14:creationId xmlns:p14="http://schemas.microsoft.com/office/powerpoint/2010/main" val="65922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7BFC-D9C2-4FED-82C3-15EA6A3584E1}"/>
              </a:ext>
            </a:extLst>
          </p:cNvPr>
          <p:cNvSpPr>
            <a:spLocks noGrp="1"/>
          </p:cNvSpPr>
          <p:nvPr>
            <p:ph type="title"/>
          </p:nvPr>
        </p:nvSpPr>
        <p:spPr/>
        <p:txBody>
          <a:bodyPr/>
          <a:lstStyle/>
          <a:p>
            <a:r>
              <a:rPr lang="lt-LT" b="1" dirty="0"/>
              <a:t>Derybų analizė</a:t>
            </a:r>
            <a:br>
              <a:rPr lang="lt-LT" dirty="0"/>
            </a:br>
            <a:endParaRPr lang="lt-LT" dirty="0"/>
          </a:p>
        </p:txBody>
      </p:sp>
      <p:sp>
        <p:nvSpPr>
          <p:cNvPr id="3" name="Content Placeholder 2">
            <a:extLst>
              <a:ext uri="{FF2B5EF4-FFF2-40B4-BE49-F238E27FC236}">
                <a16:creationId xmlns:a16="http://schemas.microsoft.com/office/drawing/2014/main" id="{F5E769A4-5385-42FD-96E3-B61EB4B9AAA2}"/>
              </a:ext>
            </a:extLst>
          </p:cNvPr>
          <p:cNvSpPr>
            <a:spLocks noGrp="1"/>
          </p:cNvSpPr>
          <p:nvPr>
            <p:ph idx="1"/>
          </p:nvPr>
        </p:nvSpPr>
        <p:spPr/>
        <p:txBody>
          <a:bodyPr>
            <a:normAutofit fontScale="70000" lnSpcReduction="20000"/>
          </a:bodyPr>
          <a:lstStyle/>
          <a:p>
            <a:pPr lvl="0"/>
            <a:r>
              <a:rPr lang="lt-LT" b="1" dirty="0"/>
              <a:t>Panaudotos strategijos/taktikos</a:t>
            </a:r>
            <a:r>
              <a:rPr lang="lt-LT" dirty="0"/>
              <a:t>:</a:t>
            </a:r>
          </a:p>
          <a:p>
            <a:pPr lvl="1"/>
            <a:r>
              <a:rPr lang="lt-LT" b="1" dirty="0"/>
              <a:t>Kompromisas</a:t>
            </a:r>
            <a:r>
              <a:rPr lang="lt-LT" dirty="0"/>
              <a:t>: vadovas pasiūlė atlyginimo padidinimą, nors darbuotojo pageidavimas buvo didesnis. Taktika buvo nukreipta į abiem šalims priimtiną sprendimą.</a:t>
            </a:r>
          </a:p>
          <a:p>
            <a:pPr lvl="1"/>
            <a:r>
              <a:rPr lang="lt-LT" b="1" dirty="0"/>
              <a:t>Argumentavimas</a:t>
            </a:r>
            <a:r>
              <a:rPr lang="lt-LT" dirty="0"/>
              <a:t>: darbuotojas pagrindė savo reikalavimus pabrėždamas savo indėlį į įmonės veiklą. Tai yra </a:t>
            </a:r>
            <a:r>
              <a:rPr lang="lt-LT" b="1" dirty="0"/>
              <a:t>argumentuota</a:t>
            </a:r>
            <a:r>
              <a:rPr lang="lt-LT" dirty="0"/>
              <a:t> taktika, padedanti pagrįsti pageidavimą.</a:t>
            </a:r>
          </a:p>
          <a:p>
            <a:pPr lvl="1"/>
            <a:r>
              <a:rPr lang="lt-LT" b="1" dirty="0"/>
              <a:t>„Ką galėčiau padaryti kitaip“ klausimai</a:t>
            </a:r>
            <a:r>
              <a:rPr lang="lt-LT" dirty="0"/>
              <a:t>: vadovas siekė sužinoti darbuotojo poreikius ir perspektyvas, kad galėtų rasti lankstesnį sprendimą.</a:t>
            </a:r>
          </a:p>
          <a:p>
            <a:pPr lvl="0"/>
            <a:r>
              <a:rPr lang="lt-LT" b="1" dirty="0"/>
              <a:t>Rezultatyvios ir nerezultatyvios taktikos</a:t>
            </a:r>
            <a:r>
              <a:rPr lang="lt-LT" dirty="0"/>
              <a:t>:</a:t>
            </a:r>
          </a:p>
          <a:p>
            <a:pPr lvl="1"/>
            <a:r>
              <a:rPr lang="lt-LT" b="1" dirty="0"/>
              <a:t>Rezultatyvios taktikos</a:t>
            </a:r>
            <a:r>
              <a:rPr lang="lt-LT" dirty="0"/>
              <a:t>: kompromiso paieška leido pasiekti bent dalinį atlyginimo padidinimą, kuris atitiko tiek įmonės, tiek darbuotojo interesus.</a:t>
            </a:r>
          </a:p>
          <a:p>
            <a:pPr lvl="1"/>
            <a:r>
              <a:rPr lang="lt-LT" b="1" dirty="0"/>
              <a:t>Nerezultatyvios taktikos</a:t>
            </a:r>
            <a:r>
              <a:rPr lang="lt-LT" dirty="0"/>
              <a:t>: nors argumentavimas padėjo darbuotojui išsakyti savo požiūrį, įmonės finansinės ribos neleido patenkinti jo prašymo pilna apimtimi.</a:t>
            </a:r>
          </a:p>
          <a:p>
            <a:pPr lvl="0"/>
            <a:r>
              <a:rPr lang="lt-LT" b="1" dirty="0"/>
              <a:t>Galimi gerinimai</a:t>
            </a:r>
            <a:r>
              <a:rPr lang="lt-LT" dirty="0"/>
              <a:t>:</a:t>
            </a:r>
          </a:p>
          <a:p>
            <a:pPr lvl="1"/>
            <a:r>
              <a:rPr lang="lt-LT" b="1" dirty="0"/>
              <a:t>Abi šalys galėjo pasirinkti skaidrumo taktiką</a:t>
            </a:r>
            <a:r>
              <a:rPr lang="lt-LT" dirty="0"/>
              <a:t>. Darbuotojas galėjo iš anksto nurodyti tikslų pageidaujamo atlyginimo dydį, o vadovas galėjo pateikti aiškius įmonės atlyginimų struktūros paaiškinimus.</a:t>
            </a:r>
          </a:p>
          <a:p>
            <a:pPr lvl="1"/>
            <a:r>
              <a:rPr lang="lt-LT" b="1" dirty="0"/>
              <a:t>Alternatyvūs pasiūlymai</a:t>
            </a:r>
            <a:r>
              <a:rPr lang="lt-LT" dirty="0"/>
              <a:t>: darbuotojas galėjo svarstyti apie papildomas naudas, tokias kaip lankstus darbo grafikas ar papildomas atostogų dienas, kurios galėtų kompensuoti iš dalies neišpildytą prašymą.</a:t>
            </a:r>
          </a:p>
          <a:p>
            <a:endParaRPr lang="lt-LT" dirty="0"/>
          </a:p>
        </p:txBody>
      </p:sp>
    </p:spTree>
    <p:extLst>
      <p:ext uri="{BB962C8B-B14F-4D97-AF65-F5344CB8AC3E}">
        <p14:creationId xmlns:p14="http://schemas.microsoft.com/office/powerpoint/2010/main" val="303043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0AC6-54D3-400A-8345-EBD4B8F368DA}"/>
              </a:ext>
            </a:extLst>
          </p:cNvPr>
          <p:cNvSpPr>
            <a:spLocks noGrp="1"/>
          </p:cNvSpPr>
          <p:nvPr>
            <p:ph type="title"/>
          </p:nvPr>
        </p:nvSpPr>
        <p:spPr/>
        <p:txBody>
          <a:bodyPr/>
          <a:lstStyle/>
          <a:p>
            <a:r>
              <a:rPr lang="lt-LT" b="1" dirty="0"/>
              <a:t>Situacija 2: Derybos dėl sutarties su tiekėju</a:t>
            </a:r>
            <a:endParaRPr lang="lt-LT" dirty="0"/>
          </a:p>
        </p:txBody>
      </p:sp>
      <p:sp>
        <p:nvSpPr>
          <p:cNvPr id="3" name="Content Placeholder 2">
            <a:extLst>
              <a:ext uri="{FF2B5EF4-FFF2-40B4-BE49-F238E27FC236}">
                <a16:creationId xmlns:a16="http://schemas.microsoft.com/office/drawing/2014/main" id="{2A212313-05AF-4E06-AD6A-D472016D9966}"/>
              </a:ext>
            </a:extLst>
          </p:cNvPr>
          <p:cNvSpPr>
            <a:spLocks noGrp="1"/>
          </p:cNvSpPr>
          <p:nvPr>
            <p:ph idx="1"/>
          </p:nvPr>
        </p:nvSpPr>
        <p:spPr/>
        <p:txBody>
          <a:bodyPr/>
          <a:lstStyle/>
          <a:p>
            <a:pPr marL="0" indent="0">
              <a:buNone/>
            </a:pPr>
            <a:r>
              <a:rPr lang="lt-LT" dirty="0"/>
              <a:t>Šioje situacijoje organizacija (derybų šalis A) derėjosi su paslaugų tiekėju (derybų šalis B) dėl paslaugų teikimo sąlygų ir kainos. Organizacija siekė sumažinti sutarties kainą ir sutarti dėl trumpesnio paslaugų teikimo termino. Tiekėjas, savo ruožtu, norėjo išlaikyti standartinę kainą ir siūlė ilgesnį terminą dėl užimtumo kitais projektais. Abi šalys turėjo skirtingus tikslus, tačiau sutartį norėjo pasirašyti.</a:t>
            </a:r>
          </a:p>
          <a:p>
            <a:endParaRPr lang="lt-LT" dirty="0"/>
          </a:p>
        </p:txBody>
      </p:sp>
    </p:spTree>
    <p:extLst>
      <p:ext uri="{BB962C8B-B14F-4D97-AF65-F5344CB8AC3E}">
        <p14:creationId xmlns:p14="http://schemas.microsoft.com/office/powerpoint/2010/main" val="67543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82B9-E2BB-44CA-9D3B-D5ED646AF320}"/>
              </a:ext>
            </a:extLst>
          </p:cNvPr>
          <p:cNvSpPr>
            <a:spLocks noGrp="1"/>
          </p:cNvSpPr>
          <p:nvPr>
            <p:ph type="title"/>
          </p:nvPr>
        </p:nvSpPr>
        <p:spPr/>
        <p:txBody>
          <a:bodyPr/>
          <a:lstStyle/>
          <a:p>
            <a:r>
              <a:rPr lang="lt-LT" b="1" dirty="0"/>
              <a:t>Derybų analizė</a:t>
            </a:r>
            <a:endParaRPr lang="lt-LT" dirty="0"/>
          </a:p>
        </p:txBody>
      </p:sp>
      <p:sp>
        <p:nvSpPr>
          <p:cNvPr id="3" name="Content Placeholder 2">
            <a:extLst>
              <a:ext uri="{FF2B5EF4-FFF2-40B4-BE49-F238E27FC236}">
                <a16:creationId xmlns:a16="http://schemas.microsoft.com/office/drawing/2014/main" id="{CA700A9B-A96C-49BE-9CF6-FBAB67AE739C}"/>
              </a:ext>
            </a:extLst>
          </p:cNvPr>
          <p:cNvSpPr>
            <a:spLocks noGrp="1"/>
          </p:cNvSpPr>
          <p:nvPr>
            <p:ph idx="1"/>
          </p:nvPr>
        </p:nvSpPr>
        <p:spPr/>
        <p:txBody>
          <a:bodyPr>
            <a:normAutofit fontScale="70000" lnSpcReduction="20000"/>
          </a:bodyPr>
          <a:lstStyle/>
          <a:p>
            <a:pPr lvl="0"/>
            <a:r>
              <a:rPr lang="lt-LT" b="1" dirty="0"/>
              <a:t>Panaudotos strategijos/taktikos</a:t>
            </a:r>
            <a:r>
              <a:rPr lang="lt-LT" dirty="0"/>
              <a:t>:</a:t>
            </a:r>
          </a:p>
          <a:p>
            <a:pPr lvl="1"/>
            <a:r>
              <a:rPr lang="lt-LT" b="1" dirty="0"/>
              <a:t>Laipsniškas derybų taktikas (angl. „</a:t>
            </a:r>
            <a:r>
              <a:rPr lang="lt-LT" b="1" dirty="0" err="1"/>
              <a:t>Salami</a:t>
            </a:r>
            <a:r>
              <a:rPr lang="lt-LT" b="1" dirty="0"/>
              <a:t> </a:t>
            </a:r>
            <a:r>
              <a:rPr lang="lt-LT" b="1" dirty="0" err="1"/>
              <a:t>Tactic</a:t>
            </a:r>
            <a:r>
              <a:rPr lang="lt-LT" b="1" dirty="0"/>
              <a:t>“) naudojo organizacija</a:t>
            </a:r>
            <a:r>
              <a:rPr lang="lt-LT" dirty="0"/>
              <a:t>: siekdama sumažinti paslaugų kainą, organizacija po truputį mažino reikalavimus, kol pasiekė minimaliai priimtiną kainą.</a:t>
            </a:r>
          </a:p>
          <a:p>
            <a:pPr lvl="1"/>
            <a:r>
              <a:rPr lang="lt-LT" b="1" dirty="0"/>
              <a:t>„</a:t>
            </a:r>
            <a:r>
              <a:rPr lang="lt-LT" b="1" dirty="0" err="1"/>
              <a:t>Win-win</a:t>
            </a:r>
            <a:r>
              <a:rPr lang="lt-LT" b="1" dirty="0"/>
              <a:t>“ strategija</a:t>
            </a:r>
            <a:r>
              <a:rPr lang="lt-LT" dirty="0"/>
              <a:t>: abi šalys siekė kompromiso, kuriame atsižvelgiama į tiekėjo darbo apkrovą ir organizacijos biudžeto galimybes.</a:t>
            </a:r>
          </a:p>
          <a:p>
            <a:pPr lvl="1"/>
            <a:r>
              <a:rPr lang="lt-LT" b="1" dirty="0"/>
              <a:t>Spaudimo taktika</a:t>
            </a:r>
            <a:r>
              <a:rPr lang="lt-LT" dirty="0"/>
              <a:t>: tiekėjas taikė spaudimą, akcentuodamas kitus įsipareigojimus ir ribotas galimybes mažinti paslaugų kainą.</a:t>
            </a:r>
          </a:p>
          <a:p>
            <a:pPr lvl="0"/>
            <a:r>
              <a:rPr lang="lt-LT" b="1" dirty="0"/>
              <a:t>Rezultatyvios ir nerezultatyvios taktikos</a:t>
            </a:r>
            <a:r>
              <a:rPr lang="lt-LT" dirty="0"/>
              <a:t>:</a:t>
            </a:r>
          </a:p>
          <a:p>
            <a:pPr lvl="1"/>
            <a:r>
              <a:rPr lang="lt-LT" b="1" dirty="0"/>
              <a:t>Rezultatyvios taktikos</a:t>
            </a:r>
            <a:r>
              <a:rPr lang="lt-LT" dirty="0"/>
              <a:t>: „</a:t>
            </a:r>
            <a:r>
              <a:rPr lang="lt-LT" dirty="0" err="1"/>
              <a:t>win-win</a:t>
            </a:r>
            <a:r>
              <a:rPr lang="lt-LT" dirty="0"/>
              <a:t>“ strategija padėjo pasiekti kompromisą. Organizacija sutiko su kiek didesne nei tikėtasi kaina, o tiekėjas – su trumpesniu terminu.</a:t>
            </a:r>
          </a:p>
          <a:p>
            <a:pPr lvl="1"/>
            <a:r>
              <a:rPr lang="lt-LT" b="1" dirty="0"/>
              <a:t>Nerezultatyvios taktikos</a:t>
            </a:r>
            <a:r>
              <a:rPr lang="lt-LT" dirty="0"/>
              <a:t>: spaudimo taktika nebuvo efektyvi, nes tiekėjas rizikavo prarasti klientą. Dėl to tiekėjas galų gale atsisakė dalies savo reikalavimų.</a:t>
            </a:r>
          </a:p>
          <a:p>
            <a:pPr lvl="0"/>
            <a:r>
              <a:rPr lang="lt-LT" b="1" dirty="0"/>
              <a:t>Galimi gerinimai</a:t>
            </a:r>
            <a:r>
              <a:rPr lang="lt-LT" dirty="0"/>
              <a:t>:</a:t>
            </a:r>
          </a:p>
          <a:p>
            <a:pPr lvl="1"/>
            <a:r>
              <a:rPr lang="lt-LT" b="1" dirty="0"/>
              <a:t>Efektyvesnis kompromisas</a:t>
            </a:r>
            <a:r>
              <a:rPr lang="lt-LT" dirty="0"/>
              <a:t>: tiekėjas galėjo pateikti aiškesnį projektų grafiką, o organizacija galėjo detaliau paaiškinti savo biudžeto ribas.</a:t>
            </a:r>
          </a:p>
          <a:p>
            <a:pPr lvl="1"/>
            <a:r>
              <a:rPr lang="lt-LT" b="1" dirty="0"/>
              <a:t>Tarpininkavimo paslaugos</a:t>
            </a:r>
            <a:r>
              <a:rPr lang="lt-LT" dirty="0"/>
              <a:t>: jei derybos būtų užsitęsusios, tarpininkas galėjo padėti nustatyti sąlygas, kuriose abi šalys jaustųsi lygiavertės.</a:t>
            </a:r>
          </a:p>
          <a:p>
            <a:endParaRPr lang="lt-LT" dirty="0"/>
          </a:p>
        </p:txBody>
      </p:sp>
    </p:spTree>
    <p:extLst>
      <p:ext uri="{BB962C8B-B14F-4D97-AF65-F5344CB8AC3E}">
        <p14:creationId xmlns:p14="http://schemas.microsoft.com/office/powerpoint/2010/main" val="311683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19FE-61CE-4D38-BD81-57D403993CDC}"/>
              </a:ext>
            </a:extLst>
          </p:cNvPr>
          <p:cNvSpPr>
            <a:spLocks noGrp="1"/>
          </p:cNvSpPr>
          <p:nvPr>
            <p:ph type="title"/>
          </p:nvPr>
        </p:nvSpPr>
        <p:spPr/>
        <p:txBody>
          <a:bodyPr/>
          <a:lstStyle/>
          <a:p>
            <a:r>
              <a:rPr lang="lt-LT" b="1" dirty="0"/>
              <a:t>Išvada</a:t>
            </a:r>
            <a:endParaRPr lang="lt-LT" dirty="0"/>
          </a:p>
        </p:txBody>
      </p:sp>
      <p:sp>
        <p:nvSpPr>
          <p:cNvPr id="3" name="Content Placeholder 2">
            <a:extLst>
              <a:ext uri="{FF2B5EF4-FFF2-40B4-BE49-F238E27FC236}">
                <a16:creationId xmlns:a16="http://schemas.microsoft.com/office/drawing/2014/main" id="{0907978C-2A30-41DD-9B9B-F7159184648F}"/>
              </a:ext>
            </a:extLst>
          </p:cNvPr>
          <p:cNvSpPr>
            <a:spLocks noGrp="1"/>
          </p:cNvSpPr>
          <p:nvPr>
            <p:ph idx="1"/>
          </p:nvPr>
        </p:nvSpPr>
        <p:spPr/>
        <p:txBody>
          <a:bodyPr/>
          <a:lstStyle/>
          <a:p>
            <a:r>
              <a:rPr lang="lt-LT" dirty="0"/>
              <a:t>Abi situacijos atskleidžia, kad efektyviausiai veikė </a:t>
            </a:r>
            <a:r>
              <a:rPr lang="lt-LT" b="1" dirty="0"/>
              <a:t>kompromiso</a:t>
            </a:r>
            <a:r>
              <a:rPr lang="lt-LT" dirty="0"/>
              <a:t> ir </a:t>
            </a:r>
            <a:r>
              <a:rPr lang="lt-LT" b="1" dirty="0" err="1"/>
              <a:t>win-win</a:t>
            </a:r>
            <a:r>
              <a:rPr lang="lt-LT" b="1" dirty="0"/>
              <a:t> strategijos</a:t>
            </a:r>
            <a:r>
              <a:rPr lang="lt-LT" dirty="0"/>
              <a:t>, kurios leido pasiekti abiem šalims priimtiną sprendimą. Rezultatyvumas priklauso nuo šalių noro išgirsti viena kitą ir lanksčiai prisitaikyti.</a:t>
            </a:r>
          </a:p>
          <a:p>
            <a:endParaRPr lang="lt-LT" dirty="0"/>
          </a:p>
        </p:txBody>
      </p:sp>
    </p:spTree>
    <p:extLst>
      <p:ext uri="{BB962C8B-B14F-4D97-AF65-F5344CB8AC3E}">
        <p14:creationId xmlns:p14="http://schemas.microsoft.com/office/powerpoint/2010/main" val="1163705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DERYBINĖS SITUACIJOS ANALIZĖ</vt:lpstr>
      <vt:lpstr>Situacija 1: Derybos dėl atlyginimo padidinimo</vt:lpstr>
      <vt:lpstr>Derybų analizė </vt:lpstr>
      <vt:lpstr>Situacija 2: Derybos dėl sutarties su tiekėju</vt:lpstr>
      <vt:lpstr>Derybų analizė</vt:lpstr>
      <vt:lpstr>Išvada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DERYBINĖS SITUACIJOS ANALIZĖ</dc:title>
  <dc:creator>Dovydas</dc:creator>
  <cp:lastModifiedBy>Dovydas</cp:lastModifiedBy>
  <cp:revision>1</cp:revision>
  <dcterms:created xsi:type="dcterms:W3CDTF">2024-11-05T21:26:40Z</dcterms:created>
  <dcterms:modified xsi:type="dcterms:W3CDTF">2024-11-05T21:26:50Z</dcterms:modified>
</cp:coreProperties>
</file>