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74"/>
  </p:notesMasterIdLst>
  <p:sldIdLst>
    <p:sldId id="256" r:id="rId3"/>
    <p:sldId id="257" r:id="rId4"/>
    <p:sldId id="323" r:id="rId5"/>
    <p:sldId id="262" r:id="rId6"/>
    <p:sldId id="267" r:id="rId7"/>
    <p:sldId id="319" r:id="rId8"/>
    <p:sldId id="268" r:id="rId9"/>
    <p:sldId id="269" r:id="rId10"/>
    <p:sldId id="270" r:id="rId11"/>
    <p:sldId id="271" r:id="rId12"/>
    <p:sldId id="315" r:id="rId13"/>
    <p:sldId id="314" r:id="rId14"/>
    <p:sldId id="316" r:id="rId15"/>
    <p:sldId id="317" r:id="rId16"/>
    <p:sldId id="318" r:id="rId17"/>
    <p:sldId id="330" r:id="rId18"/>
    <p:sldId id="324" r:id="rId19"/>
    <p:sldId id="325" r:id="rId20"/>
    <p:sldId id="327" r:id="rId21"/>
    <p:sldId id="326" r:id="rId22"/>
    <p:sldId id="328" r:id="rId23"/>
    <p:sldId id="331" r:id="rId24"/>
    <p:sldId id="272" r:id="rId25"/>
    <p:sldId id="273" r:id="rId26"/>
    <p:sldId id="274" r:id="rId27"/>
    <p:sldId id="258" r:id="rId28"/>
    <p:sldId id="259" r:id="rId29"/>
    <p:sldId id="260" r:id="rId30"/>
    <p:sldId id="261" r:id="rId31"/>
    <p:sldId id="263" r:id="rId32"/>
    <p:sldId id="311" r:id="rId33"/>
    <p:sldId id="312" r:id="rId34"/>
    <p:sldId id="264" r:id="rId35"/>
    <p:sldId id="265" r:id="rId36"/>
    <p:sldId id="266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</p:sldIdLst>
  <p:sldSz cx="12192000" cy="68580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F4418C-77AE-44E0-9352-D54B85A6A32C}">
  <a:tblStyle styleId="{43F4418C-77AE-44E0-9352-D54B85A6A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0"/>
    <p:restoredTop sz="91429"/>
  </p:normalViewPr>
  <p:slideViewPr>
    <p:cSldViewPr snapToGrid="0">
      <p:cViewPr varScale="1">
        <p:scale>
          <a:sx n="112" d="100"/>
          <a:sy n="112" d="100"/>
        </p:scale>
        <p:origin x="248" y="192"/>
      </p:cViewPr>
      <p:guideLst>
        <p:guide orient="horz" pos="2160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eatsheetworld.com/programming/unix-linux-cheat-she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068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47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68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606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21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bfd99c9b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bfd99c9b5_0_4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52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bfd99c9b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bfd99c9b5_0_2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99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fd99c9b5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bfd99c9b5_0_3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393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fd99c9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fd99c9b5_0_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fd99c9b5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fd99c9b5_0_8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fd99c9b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fd99c9b5_0_4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bfd99c9b5_0_40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bfd99c9b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bfd99c9b5_0_5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bfd99c9b5_0_58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bfd99c9b5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bfd99c9b5_0_5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5bfd99c9b5_0_59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bfd99c9b5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bfd99c9b5_0_5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bfd99c9b5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bfd99c9b5_0_9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bfd99c9b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bfd99c9b5_0_9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http://cheatsheetworld.com/programming/unix-linux-cheat-sheet/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412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c4676e177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5c4676e17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c4676e1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c4676e177_0_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5c4676e177_0_4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cce8a38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cce8a38f5_3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over</a:t>
            </a:r>
            <a:endParaRPr/>
          </a:p>
        </p:txBody>
      </p:sp>
      <p:sp>
        <p:nvSpPr>
          <p:cNvPr id="584" name="Google Shape;584;g5cce8a38f5_3_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ce77df4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ce77df467_0_1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5ce77df467_0_16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ce8a38f5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ce8a38f5_3_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5cce8a38f5_3_45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cce8a38f5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cce8a38f5_3_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g5cce8a38f5_3_89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fd99c9b5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fd99c9b5_0_6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g5bfd99c9b5_0_69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5bfd99c9b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5bfd99c9b5_0_6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5bfd99c9b5_0_684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ce77df46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ce77df467_0_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5ce77df467_0_136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ce77df46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ce77df467_0_1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g5ce77df467_0_147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12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5bfd99c9b5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5bfd99c9b5_0_10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g5bfd99c9b5_0_1053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bfd99c9b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bfd99c9b5_0_6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bfd99c9b5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bfd99c9b5_0_7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fd99c9b5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fd99c9b5_0_7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d100287f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d100287fa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d100287f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d100287fa_0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ce77df467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5ce77df46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100287fa_0_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5d100287f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5d100287f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5d100287fa_0_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g5d100287fa_0_72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5ce77df46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5ce77df467_0_1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5ce77df467_0_171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fd99c9b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fd99c9b5_0_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074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bfd99c9b5_0_8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g5bfd99c9b5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bfd99c9b5_0_8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5bfd99c9b5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bfd99c9b5_0_8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5bfd99c9b5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bfd99c9b5_0_8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g5bfd99c9b5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ce77df467_0_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5ce77df46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ce77df46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ce77df467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g5ce77df467_0_10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5bfd99c9b5_0_8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5bfd99c9b5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bfd99c9b5_0_8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bfd99c9b5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5bfd99c9b5_0_8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g5bfd99c9b5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5bfd99c9b5_0_8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g5bfd99c9b5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fd99c9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bfd99c9b5_0_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path from Mante (Boulder’s sister city) to Norlin Library.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00510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bfd99c9b5_0_8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g5bfd99c9b5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bfd99c9b5_0_8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5bfd99c9b5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bfd99c9b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bfd99c9b5_0_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Relative path from JSCBB to Norlin Library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588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bfd99c9b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bfd99c9b5_0_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6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fd99c9b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bfd99c9b5_0_1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44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5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46041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25363" y="6137686"/>
            <a:ext cx="1196094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" name="Google Shape;13;p1" descr="BioFrontiersLogo2014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721" y="6186949"/>
            <a:ext cx="223975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03940" y="6260637"/>
            <a:ext cx="3155959" cy="5074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owell-Lab/sr2023/tree/main/day02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-lik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hyperlink" Target="https://mario.nintendo.com/" TargetMode="Externa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ctrTitle"/>
          </p:nvPr>
        </p:nvSpPr>
        <p:spPr>
          <a:xfrm>
            <a:off x="548640" y="667388"/>
            <a:ext cx="1121034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Short Read Sequencing </a:t>
            </a:r>
            <a:br>
              <a:rPr lang="en-US" sz="4800"/>
            </a:br>
            <a:r>
              <a:rPr lang="en-US" sz="4800"/>
              <a:t>Analysis Workshop</a:t>
            </a: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0" y="2424650"/>
            <a:ext cx="12061872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Day 2 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Learning the Linux Compute Environment</a:t>
            </a:r>
            <a:endParaRPr dirty="0"/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EE648-BD27-36EE-FC83-4CE31ACD33A3}"/>
              </a:ext>
            </a:extLst>
          </p:cNvPr>
          <p:cNvSpPr txBox="1"/>
          <p:nvPr/>
        </p:nvSpPr>
        <p:spPr>
          <a:xfrm>
            <a:off x="1714500" y="4322684"/>
            <a:ext cx="572643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 Github open to sr2023</a:t>
            </a:r>
          </a:p>
          <a:p>
            <a:pPr algn="ctr"/>
            <a:endParaRPr lang="en-US" dirty="0"/>
          </a:p>
          <a:p>
            <a:pPr algn="ctr"/>
            <a:r>
              <a:rPr lang="en-US" sz="2800" dirty="0"/>
              <a:t>Get terminal open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6381543" y="4025790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1AB3F52F-17D2-F2C1-2166-3C141AF94319}"/>
              </a:ext>
            </a:extLst>
          </p:cNvPr>
          <p:cNvSpPr txBox="1"/>
          <p:nvPr/>
        </p:nvSpPr>
        <p:spPr>
          <a:xfrm>
            <a:off x="212681" y="5343746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BF991FDB-F43E-D8E2-DC7D-15A79BBC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37" y="4826252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5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6381543" y="4025790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1AB3F52F-17D2-F2C1-2166-3C141AF94319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./sread2023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./ = current directory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50" name="Picture 2" descr="Printable Images Of Footprints - Printable Word Searches">
            <a:extLst>
              <a:ext uri="{FF2B5EF4-FFF2-40B4-BE49-F238E27FC236}">
                <a16:creationId xmlns:a16="http://schemas.microsoft.com/office/drawing/2014/main" id="{39ED5A65-1DD2-C72C-F20F-19083F93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37" y="4826252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1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>
            <a:off x="6509664" y="5215628"/>
            <a:ext cx="116872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>
            <a:off x="6509664" y="5215628"/>
            <a:ext cx="116872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37">
            <a:extLst>
              <a:ext uri="{FF2B5EF4-FFF2-40B4-BE49-F238E27FC236}">
                <a16:creationId xmlns:a16="http://schemas.microsoft.com/office/drawing/2014/main" id="{C28804D5-0653-0F5F-746B-A15FC499E66C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../sread2023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 = parent directory (hoto7260)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531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852541" y="403332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rot="18664340">
            <a:off x="5705122" y="3963021"/>
            <a:ext cx="2773116" cy="9957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intable Images Of Footprints - Printable Word Searches">
            <a:extLst>
              <a:ext uri="{FF2B5EF4-FFF2-40B4-BE49-F238E27FC236}">
                <a16:creationId xmlns:a16="http://schemas.microsoft.com/office/drawing/2014/main" id="{C1930E24-178A-844D-363D-9A9BC7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605" y="3289034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ntable Images Of Footprints - Printable Word Searches">
            <a:extLst>
              <a:ext uri="{FF2B5EF4-FFF2-40B4-BE49-F238E27FC236}">
                <a16:creationId xmlns:a16="http://schemas.microsoft.com/office/drawing/2014/main" id="{955B3476-223A-AAFA-3202-319BECC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7" y="4034273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10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7852541" y="403332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8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3" name="Google Shape;343;p38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44" name="Google Shape;344;p38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345" name="Google Shape;345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8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7" name="Google Shape;347;p38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8" name="Google Shape;348;p38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49" name="Google Shape;349;p38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0" name="Google Shape;350;p38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351" name="Google Shape;351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38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3" name="Google Shape;353;p38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4" name="Google Shape;354;p38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5" name="Google Shape;355;p38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6" name="Google Shape;356;p38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57" name="Google Shape;357;p38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58" name="Google Shape;35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0" name="Google Shape;360;p38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1" name="Google Shape;361;p38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62" name="Google Shape;362;p38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63" name="Google Shape;363;p38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64" name="Google Shape;364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38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67" name="Google Shape;367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8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38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70" name="Google Shape;370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38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73" name="Google Shape;373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8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76" name="Google Shape;376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8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8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79" name="Google Shape;379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8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88" name="Google Shape;388;p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38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0" name="Google Shape;390;p38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1" name="Google Shape;391;p38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92" name="Google Shape;392;p38"/>
          <p:cNvSpPr/>
          <p:nvPr/>
        </p:nvSpPr>
        <p:spPr>
          <a:xfrm rot="18664340">
            <a:off x="5705122" y="3963021"/>
            <a:ext cx="2773116" cy="99578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 descr="Printable Images Of Footprints - Printable Word Searches">
            <a:extLst>
              <a:ext uri="{FF2B5EF4-FFF2-40B4-BE49-F238E27FC236}">
                <a16:creationId xmlns:a16="http://schemas.microsoft.com/office/drawing/2014/main" id="{2D46C6A6-E2A6-A8E8-039B-F291685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01" y="5637491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rintable Images Of Footprints - Printable Word Searches">
            <a:extLst>
              <a:ext uri="{FF2B5EF4-FFF2-40B4-BE49-F238E27FC236}">
                <a16:creationId xmlns:a16="http://schemas.microsoft.com/office/drawing/2014/main" id="{38EFE4CC-C485-373A-611E-468454FBA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0989" y="4875529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34;p37">
            <a:extLst>
              <a:ext uri="{FF2B5EF4-FFF2-40B4-BE49-F238E27FC236}">
                <a16:creationId xmlns:a16="http://schemas.microsoft.com/office/drawing/2014/main" id="{C28804D5-0653-0F5F-746B-A15FC499E66C}"/>
              </a:ext>
            </a:extLst>
          </p:cNvPr>
          <p:cNvSpPr txBox="1"/>
          <p:nvPr/>
        </p:nvSpPr>
        <p:spPr>
          <a:xfrm>
            <a:off x="339381" y="4899298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../../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dowell</a:t>
            </a:r>
            <a:endParaRPr lang="en-US" sz="2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../../ = parent of parent directory (Users)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Picture 4" descr="Printable Images Of Footprints - Printable Word Searches">
            <a:extLst>
              <a:ext uri="{FF2B5EF4-FFF2-40B4-BE49-F238E27FC236}">
                <a16:creationId xmlns:a16="http://schemas.microsoft.com/office/drawing/2014/main" id="{C1930E24-178A-844D-363D-9A9BC7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0605" y="3289034"/>
            <a:ext cx="372687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intable Images Of Footprints - Printable Word Searches">
            <a:extLst>
              <a:ext uri="{FF2B5EF4-FFF2-40B4-BE49-F238E27FC236}">
                <a16:creationId xmlns:a16="http://schemas.microsoft.com/office/drawing/2014/main" id="{955B3476-223A-AAFA-3202-319BECC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7" y="4034273"/>
            <a:ext cx="372688" cy="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7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D9A-B84F-13F7-AF87-D7A2354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1CBE-B76D-88DD-B910-5F2E27D17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92AA-F481-1475-7857-AE6EF5B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know about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6237-60EF-9618-DEF9-DF9BE2C83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seems harder but is sometimes WAY easier</a:t>
            </a:r>
          </a:p>
          <a:p>
            <a:pPr marL="628650" indent="-514350"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systems (how do I get places?)</a:t>
            </a:r>
          </a:p>
          <a:p>
            <a:pPr marL="628650" indent="-514350">
              <a:buFont typeface="Arial"/>
              <a:buAutoNum type="arabicPeriod"/>
            </a:pPr>
            <a:r>
              <a:rPr lang="en-US" dirty="0"/>
              <a:t>Linux tools don’t care about file extensions: </a:t>
            </a:r>
            <a:r>
              <a:rPr lang="en-US" i="1" dirty="0"/>
              <a:t>Make sure you are using the correct one.</a:t>
            </a:r>
            <a:endParaRPr lang="en-US" dirty="0"/>
          </a:p>
          <a:p>
            <a:pPr marL="628650" indent="-514350">
              <a:buAutoNum type="arabicPeriod"/>
            </a:pPr>
            <a:r>
              <a:rPr lang="en-US" dirty="0"/>
              <a:t>ls &amp; man</a:t>
            </a:r>
          </a:p>
          <a:p>
            <a:pPr marL="6286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E099-4D86-5045-701A-99F75773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4349-D3B1-F379-297D-3E5344013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/>
              <a:t>Type ls in your directory</a:t>
            </a:r>
          </a:p>
          <a:p>
            <a:pPr marL="628650" indent="-514350">
              <a:buAutoNum type="arabicPeriod"/>
            </a:pPr>
            <a:endParaRPr lang="en-US" dirty="0"/>
          </a:p>
          <a:p>
            <a:pPr marL="628650" indent="-514350">
              <a:buAutoNum type="arabicPeriod"/>
            </a:pPr>
            <a:endParaRPr lang="en-US" dirty="0"/>
          </a:p>
          <a:p>
            <a:pPr marL="628650" indent="-514350">
              <a:buAutoNum type="arabicPeriod"/>
            </a:pPr>
            <a:r>
              <a:rPr lang="en-US" dirty="0"/>
              <a:t>What else can ls do?</a:t>
            </a:r>
          </a:p>
          <a:p>
            <a:pPr marL="1085850" lvl="1" indent="-514350">
              <a:buAutoNum type="arabicPeriod"/>
            </a:pPr>
            <a:r>
              <a:rPr lang="en-US" i="1" dirty="0"/>
              <a:t>man 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7F9A4-44E1-7839-AB32-696DED04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996439"/>
            <a:ext cx="6159500" cy="7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8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9088-8001-E950-7EAC-E59809A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6669-FE7B-30A0-51CA-C355B49C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1393594"/>
            <a:ext cx="64262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1D6A3-D94E-DA43-8D5A-21B89B96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" y="2035535"/>
            <a:ext cx="65405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089F8C-968B-B60B-AFF7-F926834DA082}"/>
              </a:ext>
            </a:extLst>
          </p:cNvPr>
          <p:cNvSpPr txBox="1"/>
          <p:nvPr/>
        </p:nvSpPr>
        <p:spPr>
          <a:xfrm>
            <a:off x="7743190" y="2080910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F6D1-47F3-E717-422C-3FA0A833CE5C}"/>
              </a:ext>
            </a:extLst>
          </p:cNvPr>
          <p:cNvSpPr txBox="1"/>
          <p:nvPr/>
        </p:nvSpPr>
        <p:spPr>
          <a:xfrm>
            <a:off x="7792085" y="1231505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7D158-2523-3211-1F8A-794C021D7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0" y="2811947"/>
            <a:ext cx="5245100" cy="1059023"/>
          </a:xfrm>
          <a:prstGeom prst="rect">
            <a:avLst/>
          </a:prstGeom>
        </p:spPr>
      </p:pic>
      <p:pic>
        <p:nvPicPr>
          <p:cNvPr id="2050" name="Picture 2" descr="10 example of chmod command in UNIX Linux">
            <a:extLst>
              <a:ext uri="{FF2B5EF4-FFF2-40B4-BE49-F238E27FC236}">
                <a16:creationId xmlns:a16="http://schemas.microsoft.com/office/drawing/2014/main" id="{F6C74D3A-D1D0-38F0-0076-A19FB443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2704825"/>
            <a:ext cx="5102860" cy="40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8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09600" y="1082319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27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1 – SSH and VPN Introduction</a:t>
            </a:r>
            <a:endParaRPr sz="2950" b="1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How SSH and VPNs work when accessing remote servers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2 – Remote </a:t>
            </a:r>
            <a:r>
              <a:rPr lang="en-US" sz="2950" b="1" dirty="0" err="1"/>
              <a:t>Rsync</a:t>
            </a:r>
            <a:r>
              <a:rPr lang="en-US" sz="2950" b="1" dirty="0"/>
              <a:t> / Reading Files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Looking at files on a remote server and getting them to your computer</a:t>
            </a:r>
            <a:endParaRPr sz="2550" dirty="0"/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3 – Searching / editing Files, Pipes, and Outputs</a:t>
            </a:r>
            <a:endParaRPr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Pieces of your basic toolkit for working on a Linux server</a:t>
            </a:r>
          </a:p>
          <a:p>
            <a:pPr marL="342900" lvl="0" indent="-3270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50"/>
              <a:buChar char="•"/>
            </a:pPr>
            <a:r>
              <a:rPr lang="en-US" sz="2950" b="1" dirty="0"/>
              <a:t>Video 4 – Directory Permissions</a:t>
            </a:r>
            <a:endParaRPr lang="en-US" sz="2950" dirty="0"/>
          </a:p>
          <a:p>
            <a:pPr marL="742950" lvl="1" indent="-269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50"/>
              <a:buChar char="–"/>
            </a:pPr>
            <a:r>
              <a:rPr lang="en-US" sz="2550" dirty="0"/>
              <a:t>Managing who can see and execute different things on the server</a:t>
            </a:r>
            <a:endParaRPr sz="2550" dirty="0"/>
          </a:p>
          <a:p>
            <a:pPr marL="74295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5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E0E2-32F0-7378-952F-69DFE92C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C7FCF-D033-10CB-8DE6-E79DED16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31833"/>
            <a:ext cx="10972800" cy="4841223"/>
          </a:xfrm>
        </p:spPr>
        <p:txBody>
          <a:bodyPr/>
          <a:lstStyle/>
          <a:p>
            <a:r>
              <a:rPr lang="en-US" dirty="0"/>
              <a:t>Important for sharing files</a:t>
            </a:r>
          </a:p>
          <a:p>
            <a:r>
              <a:rPr lang="en-US" dirty="0"/>
              <a:t>Change with </a:t>
            </a:r>
            <a:r>
              <a:rPr lang="en-US" b="1" dirty="0" err="1"/>
              <a:t>chmod</a:t>
            </a:r>
            <a:endParaRPr lang="en-US" dirty="0"/>
          </a:p>
          <a:p>
            <a:r>
              <a:rPr lang="en-US" dirty="0"/>
              <a:t>Watch the video!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2F24D-8B58-2934-0588-9A4D52C1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43368"/>
            <a:ext cx="5212080" cy="5182799"/>
          </a:xfrm>
          <a:prstGeom prst="rect">
            <a:avLst/>
          </a:prstGeom>
        </p:spPr>
      </p:pic>
      <p:pic>
        <p:nvPicPr>
          <p:cNvPr id="1028" name="Picture 4" descr="Unix File Permissions | What is Chmod command in unix?">
            <a:extLst>
              <a:ext uri="{FF2B5EF4-FFF2-40B4-BE49-F238E27FC236}">
                <a16:creationId xmlns:a16="http://schemas.microsoft.com/office/drawing/2014/main" id="{3B380FA4-F703-A733-FDE3-2C8B3EE8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" y="2435731"/>
            <a:ext cx="4206240" cy="352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25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9088-8001-E950-7EAC-E59809AB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4FF0-9423-E590-EEB4-E4D4EEC0E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Highlights: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6669-FE7B-30A0-51CA-C355B49C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2068525"/>
            <a:ext cx="64262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DCCA0-05EC-01EF-1555-9BF99F264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" y="5185706"/>
            <a:ext cx="65786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1D6A3-D94E-DA43-8D5A-21B89B966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" y="3199083"/>
            <a:ext cx="6540500" cy="52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47BF0-2ACF-23F1-0DE7-CE9DB6CE53C5}"/>
              </a:ext>
            </a:extLst>
          </p:cNvPr>
          <p:cNvSpPr txBox="1"/>
          <p:nvPr/>
        </p:nvSpPr>
        <p:spPr>
          <a:xfrm>
            <a:off x="7592060" y="5256275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“Human readable”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89F8C-968B-B60B-AFF7-F926834DA082}"/>
              </a:ext>
            </a:extLst>
          </p:cNvPr>
          <p:cNvSpPr txBox="1"/>
          <p:nvPr/>
        </p:nvSpPr>
        <p:spPr>
          <a:xfrm>
            <a:off x="7685405" y="3243890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0F6D1-47F3-E717-422C-3FA0A833CE5C}"/>
              </a:ext>
            </a:extLst>
          </p:cNvPr>
          <p:cNvSpPr txBox="1"/>
          <p:nvPr/>
        </p:nvSpPr>
        <p:spPr>
          <a:xfrm>
            <a:off x="7792085" y="2102371"/>
            <a:ext cx="336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7D158-2523-3211-1F8A-794C021D7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0" y="3846852"/>
            <a:ext cx="6316980" cy="10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5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1D9A-B84F-13F7-AF87-D7A2354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41CBE-B76D-88DD-B910-5F2E27D17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Navigating relative and absolute paths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9"/>
          <p:cNvSpPr txBox="1">
            <a:spLocks noGrp="1"/>
          </p:cNvSpPr>
          <p:nvPr>
            <p:ph type="body" idx="1"/>
          </p:nvPr>
        </p:nvSpPr>
        <p:spPr>
          <a:xfrm>
            <a:off x="0" y="1069425"/>
            <a:ext cx="6243300" cy="501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Shortcut to home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Moving through the file system</a:t>
            </a:r>
            <a:endParaRPr sz="27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C</a:t>
            </a:r>
            <a:r>
              <a:rPr lang="en-US" sz="2700" i="1"/>
              <a:t>hange </a:t>
            </a:r>
            <a:r>
              <a:rPr lang="en-US" sz="2700" i="1" u="sng"/>
              <a:t>D</a:t>
            </a:r>
            <a:r>
              <a:rPr lang="en-US" sz="2700" i="1"/>
              <a:t>irectory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Where am I?</a:t>
            </a:r>
            <a:r>
              <a:rPr lang="en-US" sz="2700"/>
              <a:t> </a:t>
            </a:r>
            <a:endParaRPr sz="27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u="sng"/>
              <a:t>P</a:t>
            </a:r>
            <a:r>
              <a:rPr lang="en-US" sz="2700" i="1"/>
              <a:t>rint </a:t>
            </a:r>
            <a:r>
              <a:rPr lang="en-US" sz="2700" i="1" u="sng"/>
              <a:t>W</a:t>
            </a:r>
            <a:r>
              <a:rPr lang="en-US" sz="2700" i="1"/>
              <a:t>orking </a:t>
            </a:r>
            <a:r>
              <a:rPr lang="en-US" sz="2700" i="1" u="sng"/>
              <a:t>D</a:t>
            </a:r>
            <a:r>
              <a:rPr lang="en-US" sz="2700" i="1"/>
              <a:t>irectory </a:t>
            </a:r>
            <a:endParaRPr sz="2700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243300" y="2399169"/>
            <a:ext cx="57702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6243300" y="2644505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6210217" y="3485887"/>
            <a:ext cx="5402400" cy="513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6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The “dot dot” notation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8" name="Google Shape;408;p40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09" name="Google Shape;409;p40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0" name="Google Shape;410;p40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11" name="Google Shape;41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40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3" name="Google Shape;413;p40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4" name="Google Shape;414;p40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15" name="Google Shape;415;p40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16" name="Google Shape;416;p40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17" name="Google Shape;417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Google Shape;418;p40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9" name="Google Shape;419;p40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0" name="Google Shape;420;p40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1" name="Google Shape;421;p40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2" name="Google Shape;422;p40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3" name="Google Shape;423;p40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24" name="Google Shape;42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40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7" name="Google Shape;427;p40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28" name="Google Shape;428;p40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29" name="Google Shape;429;p40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30" name="Google Shape;430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33" name="Google Shape;433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40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36" name="Google Shape;43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40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439" name="Google Shape;439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442" name="Google Shape;442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40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445" name="Google Shape;445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40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40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0" name="Google Shape;450;p40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451" name="Google Shape;4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0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0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454" name="Google Shape;454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40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6" name="Google Shape;456;p40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57" name="Google Shape;457;p40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58" name="Google Shape;458;p40"/>
          <p:cNvSpPr txBox="1"/>
          <p:nvPr/>
        </p:nvSpPr>
        <p:spPr>
          <a:xfrm rot="-722535">
            <a:off x="7929649" y="5806992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0000"/>
                </a:solidFill>
              </a:rPr>
              <a:t>..</a:t>
            </a:r>
            <a:endParaRPr sz="4000" b="1" dirty="0">
              <a:solidFill>
                <a:srgbClr val="FF0000"/>
              </a:solidFill>
            </a:endParaRPr>
          </a:p>
        </p:txBody>
      </p:sp>
      <p:sp>
        <p:nvSpPr>
          <p:cNvPr id="459" name="Google Shape;459;p40"/>
          <p:cNvSpPr txBox="1"/>
          <p:nvPr/>
        </p:nvSpPr>
        <p:spPr>
          <a:xfrm rot="-722535">
            <a:off x="7148022" y="4157723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0" name="Google Shape;460;p40"/>
          <p:cNvSpPr txBox="1"/>
          <p:nvPr/>
        </p:nvSpPr>
        <p:spPr>
          <a:xfrm rot="-722535">
            <a:off x="7480283" y="2659645"/>
            <a:ext cx="685894" cy="7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0000"/>
                </a:solidFill>
              </a:rPr>
              <a:t>..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461" name="Google Shape;461;p40"/>
          <p:cNvSpPr/>
          <p:nvPr/>
        </p:nvSpPr>
        <p:spPr>
          <a:xfrm rot="-2467873">
            <a:off x="7824667" y="4872659"/>
            <a:ext cx="147769" cy="92603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0"/>
          <p:cNvSpPr/>
          <p:nvPr/>
        </p:nvSpPr>
        <p:spPr>
          <a:xfrm rot="2700000">
            <a:off x="7316640" y="3348598"/>
            <a:ext cx="147644" cy="926168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/>
          <p:nvPr/>
        </p:nvSpPr>
        <p:spPr>
          <a:xfrm rot="-3846686">
            <a:off x="6518390" y="1290167"/>
            <a:ext cx="147725" cy="162997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27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/>
          <p:nvPr/>
        </p:nvSpPr>
        <p:spPr>
          <a:xfrm>
            <a:off x="5722020" y="5675073"/>
            <a:ext cx="1290300" cy="1087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Relative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41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2" name="Google Shape;472;p41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3" name="Google Shape;473;p41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474" name="Google Shape;474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41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6" name="Google Shape;476;p41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7" name="Google Shape;477;p41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78" name="Google Shape;478;p41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79" name="Google Shape;479;p41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480" name="Google Shape;480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41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2" name="Google Shape;482;p41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3" name="Google Shape;483;p41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4" name="Google Shape;484;p41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85" name="Google Shape;485;p41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86" name="Google Shape;486;p41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487" name="Google Shape;48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9" name="Google Shape;489;p41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0" name="Google Shape;490;p41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1" name="Google Shape;491;p41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492" name="Google Shape;492;p41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493" name="Google Shape;493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496" name="Google Shape;496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41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499" name="Google Shape;499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1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502" name="Google Shape;50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3" name="Google Shape;503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505" name="Google Shape;505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41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41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508" name="Google Shape;508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41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41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sahu0957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41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13" name="Google Shape;513;p41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514" name="Google Shape;51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1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41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517" name="Google Shape;517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41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sread2021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9" name="Google Shape;519;p41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20" name="Google Shape;520;p41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21" name="Google Shape;521;p41"/>
          <p:cNvSpPr/>
          <p:nvPr/>
        </p:nvSpPr>
        <p:spPr>
          <a:xfrm flipH="1">
            <a:off x="6548900" y="5201383"/>
            <a:ext cx="950700" cy="422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74EA7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360083" y="556979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../projects</a:t>
            </a:r>
            <a:endParaRPr sz="21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7226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Review of Day 2 Videos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609600" y="111349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4 – Remote RSYNC, reading files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5 – More file manipulation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Access command manuals, use options to customize command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Command line I/O, capture STDOUT and STDERR, piping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6 - Permissions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Exploring Unix Permissions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b="1"/>
              <a:t>Video 7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VIM Tutorial</a:t>
            </a:r>
            <a:endParaRPr sz="259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13" name="Google Shape;1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6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/>
          <p:nvPr/>
        </p:nvSpPr>
        <p:spPr>
          <a:xfrm rot="-5400000">
            <a:off x="2281538" y="2475530"/>
            <a:ext cx="629409" cy="4546600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/>
          <p:nvPr/>
        </p:nvSpPr>
        <p:spPr>
          <a:xfrm rot="-5400000">
            <a:off x="8234212" y="1221858"/>
            <a:ext cx="629409" cy="7053944"/>
          </a:xfrm>
          <a:prstGeom prst="leftBrace">
            <a:avLst>
              <a:gd name="adj1" fmla="val 49774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399142" y="5043719"/>
            <a:ext cx="4622804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(laptop/Desktop Computer)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879768" y="5027710"/>
            <a:ext cx="34544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Machine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or fiji 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/>
        </p:nvSpPr>
        <p:spPr>
          <a:xfrm>
            <a:off x="760675" y="11015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n-US" sz="429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Command Line</a:t>
            </a:r>
            <a:endParaRPr sz="429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6687" y="1852757"/>
            <a:ext cx="1477597" cy="1515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/>
        </p:nvSpPr>
        <p:spPr>
          <a:xfrm>
            <a:off x="6755628" y="1852758"/>
            <a:ext cx="1778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7" descr="pando.colorado.edu - PuT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7339" y="1189474"/>
            <a:ext cx="4463946" cy="26029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7" name="Google Shape;137;p27"/>
          <p:cNvSpPr txBox="1"/>
          <p:nvPr/>
        </p:nvSpPr>
        <p:spPr>
          <a:xfrm>
            <a:off x="1293410" y="4546799"/>
            <a:ext cx="92682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&lt;command&gt; &lt;arguments&gt;</a:t>
            </a:r>
            <a:endParaRPr sz="4800" b="1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1654701" y="4546800"/>
            <a:ext cx="79758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6096000" y="4334150"/>
            <a:ext cx="4490700" cy="13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09600" y="20642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We Use the Shell to Communicate With the OS</a:t>
            </a:r>
            <a:endParaRPr sz="3959"/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95" y="2035638"/>
            <a:ext cx="1477597" cy="151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4">
            <a:alphaModFix/>
          </a:blip>
          <a:srcRect l="23992" r="22686" b="7674"/>
          <a:stretch/>
        </p:blipFill>
        <p:spPr>
          <a:xfrm>
            <a:off x="10101944" y="1604004"/>
            <a:ext cx="1415143" cy="202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 descr="https://upload.wikimedia.org/wikipedia/commons/thumb/3/35/Tux.svg/1000px-Tux.sv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448879" y="1623699"/>
            <a:ext cx="1533862" cy="1778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/>
          <p:nvPr/>
        </p:nvSpPr>
        <p:spPr>
          <a:xfrm>
            <a:off x="1794491" y="2252858"/>
            <a:ext cx="142583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328330" y="1415151"/>
            <a:ext cx="2983973" cy="2329543"/>
          </a:xfrm>
          <a:prstGeom prst="ellipse">
            <a:avLst/>
          </a:prstGeom>
          <a:gradFill>
            <a:gsLst>
              <a:gs pos="0">
                <a:srgbClr val="141212">
                  <a:alpha val="13725"/>
                </a:srgbClr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3841258" y="3744694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and Terminal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(Sh, Bash)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7206662" y="3537101"/>
            <a:ext cx="21990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9448797" y="3625558"/>
            <a:ext cx="27359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(CPU, RAM, Hard Drive)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0" y="3625558"/>
            <a:ext cx="177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8903654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6420307" y="2252858"/>
            <a:ext cx="1090286" cy="479908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8" descr="pando.colorado.edu - PuTT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9658" y="1896596"/>
            <a:ext cx="2288432" cy="13343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978009" y="4734143"/>
            <a:ext cx="33793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7107135" y="4734143"/>
            <a:ext cx="41360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the  command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874150" y="4786685"/>
            <a:ext cx="1649524" cy="4611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141212"/>
              </a:gs>
              <a:gs pos="100000">
                <a:srgbClr val="BABABA"/>
              </a:gs>
            </a:gsLst>
            <a:lin ang="16200000" scaled="0"/>
          </a:gradFill>
          <a:ln w="9525" cap="flat" cmpd="sng">
            <a:solidFill>
              <a:srgbClr val="13111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92AA-F481-1475-7857-AE6EF5B8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to know about Linux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76237-60EF-9618-DEF9-DF9BE2C83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dirty="0"/>
              <a:t>It seems harder but it has advantages</a:t>
            </a:r>
          </a:p>
          <a:p>
            <a:pPr marL="628650" indent="-514350">
              <a:buAutoNum type="arabicPeriod"/>
            </a:pPr>
            <a:r>
              <a:rPr lang="en-US" dirty="0"/>
              <a:t>File systems (how do I get places?)</a:t>
            </a:r>
          </a:p>
        </p:txBody>
      </p:sp>
    </p:spTree>
    <p:extLst>
      <p:ext uri="{BB962C8B-B14F-4D97-AF65-F5344CB8AC3E}">
        <p14:creationId xmlns:p14="http://schemas.microsoft.com/office/powerpoint/2010/main" val="86618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4" y="14967"/>
            <a:ext cx="7490366" cy="500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067" y="868491"/>
            <a:ext cx="7490334" cy="51657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30"/>
          <p:cNvSpPr txBox="1"/>
          <p:nvPr/>
        </p:nvSpPr>
        <p:spPr>
          <a:xfrm>
            <a:off x="4244475" y="4329025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Make the terminal comfortable to work in: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5">
            <a:alphaModFix/>
          </a:blip>
          <a:srcRect l="4547" t="3510" r="4510" b="3361"/>
          <a:stretch/>
        </p:blipFill>
        <p:spPr>
          <a:xfrm>
            <a:off x="901550" y="5330063"/>
            <a:ext cx="1169700" cy="126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30"/>
          <p:cNvGrpSpPr/>
          <p:nvPr/>
        </p:nvGrpSpPr>
        <p:grpSpPr>
          <a:xfrm>
            <a:off x="2472523" y="5364113"/>
            <a:ext cx="1065900" cy="1197694"/>
            <a:chOff x="514610" y="5402238"/>
            <a:chExt cx="1065900" cy="1197694"/>
          </a:xfrm>
        </p:grpSpPr>
        <p:pic>
          <p:nvPicPr>
            <p:cNvPr id="175" name="Google Shape;17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6920" y="5402238"/>
              <a:ext cx="881181" cy="779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0"/>
            <p:cNvSpPr txBox="1"/>
            <p:nvPr/>
          </p:nvSpPr>
          <p:spPr>
            <a:xfrm>
              <a:off x="514610" y="6155032"/>
              <a:ext cx="1065900" cy="4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/>
                <a:t>Terminal</a:t>
              </a:r>
              <a:endParaRPr sz="16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65563"/>
            <a:ext cx="11360700" cy="763500"/>
          </a:xfrm>
        </p:spPr>
        <p:txBody>
          <a:bodyPr/>
          <a:lstStyle/>
          <a:p>
            <a:r>
              <a:rPr lang="en-US" dirty="0"/>
              <a:t>Start Worksheet 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15650" y="1029063"/>
            <a:ext cx="1155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sng" dirty="0">
                <a:solidFill>
                  <a:schemeClr val="tx1"/>
                </a:solidFill>
                <a:effectLst/>
                <a:latin typeface="-apple-system"/>
              </a:rPr>
              <a:t>Remember to make the terminal comfortable to work in: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AB452-BC2D-2B4E-DF82-872E39FAF3E4}"/>
              </a:ext>
            </a:extLst>
          </p:cNvPr>
          <p:cNvSpPr/>
          <p:nvPr/>
        </p:nvSpPr>
        <p:spPr>
          <a:xfrm>
            <a:off x="1672230" y="3928409"/>
            <a:ext cx="5710687" cy="122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move on to Part 2 when finished with Part 1</a:t>
            </a:r>
          </a:p>
        </p:txBody>
      </p:sp>
      <p:sp>
        <p:nvSpPr>
          <p:cNvPr id="6" name="Google Shape;172;p30">
            <a:extLst>
              <a:ext uri="{FF2B5EF4-FFF2-40B4-BE49-F238E27FC236}">
                <a16:creationId xmlns:a16="http://schemas.microsoft.com/office/drawing/2014/main" id="{8B553FBF-9BAB-C2E1-BB1D-F4AA1366C8B6}"/>
              </a:ext>
            </a:extLst>
          </p:cNvPr>
          <p:cNvSpPr txBox="1"/>
          <p:nvPr/>
        </p:nvSpPr>
        <p:spPr>
          <a:xfrm>
            <a:off x="880174" y="1529192"/>
            <a:ext cx="72948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Make the windows large 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multiple windows and/or tabs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600" indent="-457200">
              <a:buSzPts val="2400"/>
              <a:buFont typeface="Calibri"/>
              <a:buChar char="●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Change font sizes etc. ((For Mac: Command + Plus/Minus, For Windows, find Text size in Preferences)</a:t>
            </a:r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162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3F5-EB74-2669-87BA-FEC84A5C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817654"/>
            <a:ext cx="11360700" cy="763500"/>
          </a:xfrm>
        </p:spPr>
        <p:txBody>
          <a:bodyPr/>
          <a:lstStyle/>
          <a:p>
            <a:r>
              <a:rPr lang="en-US" dirty="0"/>
              <a:t>If you haven’t already, start Worksheet Part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F1F80-C55C-98AF-73C7-D1A9C64CA296}"/>
              </a:ext>
            </a:extLst>
          </p:cNvPr>
          <p:cNvSpPr txBox="1"/>
          <p:nvPr/>
        </p:nvSpPr>
        <p:spPr>
          <a:xfrm>
            <a:off x="434484" y="2081486"/>
            <a:ext cx="11159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u="sng" dirty="0">
                <a:solidFill>
                  <a:schemeClr val="tx1"/>
                </a:solidFill>
                <a:effectLst/>
                <a:latin typeface="-apple-system"/>
              </a:rPr>
              <a:t>Done with Part 2 already?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Get started on the homework!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Practice the </a:t>
            </a:r>
            <a:r>
              <a:rPr lang="en-US" sz="3200" dirty="0">
                <a:solidFill>
                  <a:schemeClr val="tx1"/>
                </a:solidFill>
                <a:latin typeface="-apple-system"/>
              </a:rPr>
              <a:t>commands in the cheat sheets linked on Github</a:t>
            </a:r>
          </a:p>
          <a:p>
            <a:pPr lvl="2">
              <a:buFont typeface="+mj-lt"/>
              <a:buAutoNum type="arabicPeriod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Help a peer out!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8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03941" y="-1126"/>
            <a:ext cx="10972800" cy="87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Access A Server Via the Terminal 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1473198" y="940232"/>
            <a:ext cx="9354600" cy="3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Open a terminal session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MobaXterm(PC users)</a:t>
            </a:r>
            <a:endParaRPr sz="3000"/>
          </a:p>
          <a:p>
            <a:pPr marL="742950" lvl="1" indent="-2540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/>
              <a:t>Terminal App (Macs)</a:t>
            </a:r>
            <a:endParaRPr sz="3000"/>
          </a:p>
          <a:p>
            <a:pPr marL="342900" lvl="0" indent="-3111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SSH command</a:t>
            </a:r>
            <a:endParaRPr sz="3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000"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10726057" y="1158606"/>
            <a:ext cx="1211943" cy="1295007"/>
            <a:chOff x="130629" y="2206173"/>
            <a:chExt cx="1211943" cy="1295007"/>
          </a:xfrm>
        </p:grpSpPr>
        <p:pic>
          <p:nvPicPr>
            <p:cNvPr id="184" name="Google Shape;184;p31" descr="https://www.git-tower.com/learn/content/01-git/01-ebook/01-command-line/02-basics/03-getting-ready/terminal-app-mac.jpg"/>
            <p:cNvPicPr preferRelativeResize="0"/>
            <p:nvPr/>
          </p:nvPicPr>
          <p:blipFill rotWithShape="1">
            <a:blip r:embed="rId3">
              <a:alphaModFix/>
            </a:blip>
            <a:srcRect l="70030" t="17930" r="7329" b="52812"/>
            <a:stretch/>
          </p:blipFill>
          <p:spPr>
            <a:xfrm>
              <a:off x="130629" y="2206173"/>
              <a:ext cx="1211943" cy="1045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1"/>
            <p:cNvSpPr txBox="1"/>
            <p:nvPr/>
          </p:nvSpPr>
          <p:spPr>
            <a:xfrm>
              <a:off x="232229" y="3131848"/>
              <a:ext cx="11103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Terminal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31"/>
          <p:cNvSpPr txBox="1"/>
          <p:nvPr/>
        </p:nvSpPr>
        <p:spPr>
          <a:xfrm>
            <a:off x="1970314" y="3535175"/>
            <a:ext cx="7717971" cy="129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&lt;username&gt;@IP/server</a:t>
            </a:r>
            <a:endParaRPr sz="3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-US" sz="3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sahu0957@fiji.colorado.edu</a:t>
            </a: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887875" y="5255430"/>
            <a:ext cx="103125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fiji.colorado.edu: Enter password when prompted (it will be hidden as you type)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 connection required for off-campus access</a:t>
            </a:r>
            <a:endParaRPr sz="196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48" y="1274018"/>
            <a:ext cx="1302927" cy="130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When in doubt, check the manual  </a:t>
            </a:r>
            <a:endParaRPr sz="4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5600" y="1227600"/>
            <a:ext cx="11360700" cy="51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All Unix commands are described in a collection of files called “man pages”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-US" i="1">
                <a:solidFill>
                  <a:schemeClr val="dk1"/>
                </a:solidFill>
              </a:rPr>
              <a:t>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help on some topic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-k</a:t>
            </a:r>
            <a:r>
              <a:rPr lang="en-US" b="1">
                <a:solidFill>
                  <a:schemeClr val="dk1"/>
                </a:solidFill>
              </a:rPr>
              <a:t>  </a:t>
            </a:r>
            <a:r>
              <a:rPr lang="en-US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keyword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For more information on using the man pages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endParaRPr>
              <a:solidFill>
                <a:srgbClr val="0000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You can get command information with help</a:t>
            </a:r>
            <a:endParaRPr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--help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-US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-h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7208967" y="2156696"/>
            <a:ext cx="50067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that the man pages uses an ancient method of viewing content:</a:t>
            </a:r>
            <a:endParaRPr sz="1900">
              <a:solidFill>
                <a:srgbClr val="FF0000"/>
              </a:solidFill>
            </a:endParaRP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&lt;spacebar&gt;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go down a page  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Arrow keys *should* work to review already seen segments.</a:t>
            </a:r>
            <a:endParaRPr sz="1900">
              <a:solidFill>
                <a:srgbClr val="FF0000"/>
              </a:solidFill>
            </a:endParaRPr>
          </a:p>
          <a:p>
            <a:pPr marL="3810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&lt;q&gt;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quit the man pages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0000"/>
              </a:solidFill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10" y="6066824"/>
            <a:ext cx="1681640" cy="76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home directory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172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Also called </a:t>
            </a:r>
            <a:r>
              <a:rPr lang="en-US" sz="3000" i="1"/>
              <a:t>login directory</a:t>
            </a:r>
            <a:endParaRPr sz="3000" i="1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○"/>
            </a:pPr>
            <a:r>
              <a:rPr lang="en-US" sz="3000"/>
              <a:t>Serves as user’s personal directory</a:t>
            </a:r>
            <a:endParaRPr sz="3000"/>
          </a:p>
        </p:txBody>
      </p:sp>
      <p:pic>
        <p:nvPicPr>
          <p:cNvPr id="204" name="Google Shape;204;p33"/>
          <p:cNvPicPr preferRelativeResize="0"/>
          <p:nvPr/>
        </p:nvPicPr>
        <p:blipFill rotWithShape="1">
          <a:blip r:embed="rId3">
            <a:alphaModFix/>
          </a:blip>
          <a:srcRect l="9848" r="12601"/>
          <a:stretch/>
        </p:blipFill>
        <p:spPr>
          <a:xfrm>
            <a:off x="5403426" y="4803899"/>
            <a:ext cx="1385150" cy="1231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5" name="Google Shape;205;p33"/>
          <p:cNvSpPr txBox="1"/>
          <p:nvPr/>
        </p:nvSpPr>
        <p:spPr>
          <a:xfrm>
            <a:off x="3742650" y="2807550"/>
            <a:ext cx="47067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/Users/&lt;username&gt;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folders</a:t>
            </a:r>
            <a:endParaRPr/>
          </a:p>
        </p:txBody>
      </p:sp>
      <p:sp>
        <p:nvSpPr>
          <p:cNvPr id="529" name="Google Shape;529;p42"/>
          <p:cNvSpPr txBox="1">
            <a:spLocks noGrp="1"/>
          </p:cNvSpPr>
          <p:nvPr>
            <p:ph type="body" idx="1"/>
          </p:nvPr>
        </p:nvSpPr>
        <p:spPr>
          <a:xfrm>
            <a:off x="609600" y="10746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M</a:t>
            </a:r>
            <a:r>
              <a:rPr lang="en-US"/>
              <a:t>a</a:t>
            </a:r>
            <a:r>
              <a:rPr lang="en-US" u="sng"/>
              <a:t>k</a:t>
            </a:r>
            <a:r>
              <a:rPr lang="en-US"/>
              <a:t>e a </a:t>
            </a:r>
            <a:r>
              <a:rPr lang="en-US" u="sng"/>
              <a:t>dir</a:t>
            </a:r>
            <a:r>
              <a:rPr lang="en-US"/>
              <a:t>ectory “workshop-day2” in your home</a:t>
            </a:r>
            <a:endParaRPr/>
          </a:p>
        </p:txBody>
      </p:sp>
      <p:sp>
        <p:nvSpPr>
          <p:cNvPr id="530" name="Google Shape;530;p42"/>
          <p:cNvSpPr txBox="1">
            <a:spLocks noGrp="1"/>
          </p:cNvSpPr>
          <p:nvPr>
            <p:ph type="body" idx="1"/>
          </p:nvPr>
        </p:nvSpPr>
        <p:spPr>
          <a:xfrm>
            <a:off x="609600" y="2751095"/>
            <a:ext cx="109728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u="sng"/>
              <a:t>L</a:t>
            </a:r>
            <a:r>
              <a:rPr lang="en-US"/>
              <a:t>i</a:t>
            </a:r>
            <a:r>
              <a:rPr lang="en-US" u="sng"/>
              <a:t>s</a:t>
            </a:r>
            <a:r>
              <a:rPr lang="en-US"/>
              <a:t>t contents in your directory</a:t>
            </a:r>
            <a:endParaRPr/>
          </a:p>
        </p:txBody>
      </p:sp>
      <p:sp>
        <p:nvSpPr>
          <p:cNvPr id="531" name="Google Shape;531;p42"/>
          <p:cNvSpPr txBox="1">
            <a:spLocks noGrp="1"/>
          </p:cNvSpPr>
          <p:nvPr>
            <p:ph type="body" idx="1"/>
          </p:nvPr>
        </p:nvSpPr>
        <p:spPr>
          <a:xfrm>
            <a:off x="674300" y="4046500"/>
            <a:ext cx="11517600" cy="101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Create a “bedfiles” directory in your “workshop-day2” directory 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1017150" y="5564050"/>
            <a:ext cx="101577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Directories can be created from any location as long as the full path is provided.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1050250" y="1779200"/>
            <a:ext cx="9980700" cy="59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~				$ cd				$ cd /Users/&lt;user name&gt;</a:t>
            </a:r>
            <a:endParaRPr dirty="0"/>
          </a:p>
        </p:txBody>
      </p:sp>
      <p:sp>
        <p:nvSpPr>
          <p:cNvPr id="534" name="Google Shape;534;p42"/>
          <p:cNvSpPr/>
          <p:nvPr/>
        </p:nvSpPr>
        <p:spPr>
          <a:xfrm>
            <a:off x="1050250" y="2395779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4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4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workshop-day2</a:t>
            </a:r>
            <a:endParaRPr dirty="0"/>
          </a:p>
        </p:txBody>
      </p:sp>
      <p:sp>
        <p:nvSpPr>
          <p:cNvPr id="535" name="Google Shape;535;p42"/>
          <p:cNvSpPr/>
          <p:nvPr/>
        </p:nvSpPr>
        <p:spPr>
          <a:xfrm>
            <a:off x="1050250" y="4868400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mkdir workshop-day2/bedfiles</a:t>
            </a:r>
            <a:endParaRPr sz="24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50250" y="3478175"/>
            <a:ext cx="6858000" cy="46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subdirectories </a:t>
            </a:r>
            <a:endParaRPr/>
          </a:p>
        </p:txBody>
      </p:sp>
      <p:sp>
        <p:nvSpPr>
          <p:cNvPr id="543" name="Google Shape;543;p43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0972800" cy="345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Change to your “workshop-day2”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a “results” directory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Make more directories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“scripts”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“bin”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“data”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>
            <a:off x="1203050" y="5354450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scripts bin data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1191550" y="29159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mkdir results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1191550" y="1849175"/>
            <a:ext cx="83532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workshop-day2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44"/>
          <p:cNvGraphicFramePr/>
          <p:nvPr/>
        </p:nvGraphicFramePr>
        <p:xfrm>
          <a:off x="1270000" y="733384"/>
          <a:ext cx="9652000" cy="37124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-a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-h</a:t>
                      </a:r>
                      <a:endParaRPr sz="24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 u="sng"/>
                        <a:t>L</a:t>
                      </a:r>
                      <a:r>
                        <a:rPr lang="en-US" sz="1900"/>
                        <a:t>i</a:t>
                      </a:r>
                      <a:r>
                        <a:rPr lang="en-US" sz="1900" u="sng"/>
                        <a:t>s</a:t>
                      </a:r>
                      <a:r>
                        <a:rPr lang="en-US" sz="1900"/>
                        <a:t>t </a:t>
                      </a: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contents in a </a:t>
                      </a:r>
                      <a:r>
                        <a:rPr lang="en-US" sz="1900"/>
                        <a:t>directory </a:t>
                      </a:r>
                      <a:endParaRPr sz="1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Generate a detailed list of contents in a directory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Display all file including hidden files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Make information human readable</a:t>
                      </a:r>
                      <a:endParaRPr sz="1900"/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" name="Google Shape;553;p44"/>
          <p:cNvSpPr txBox="1"/>
          <p:nvPr/>
        </p:nvSpPr>
        <p:spPr>
          <a:xfrm>
            <a:off x="1303200" y="6185843"/>
            <a:ext cx="9585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 i="1">
                <a:latin typeface="Calibri"/>
                <a:ea typeface="Calibri"/>
                <a:cs typeface="Calibri"/>
                <a:sym typeface="Calibri"/>
              </a:rPr>
              <a:t>Options can be combined: </a:t>
            </a:r>
            <a:r>
              <a:rPr lang="en-US" sz="2400" b="1" i="1">
                <a:latin typeface="Calibri"/>
                <a:ea typeface="Calibri"/>
                <a:cs typeface="Calibri"/>
                <a:sym typeface="Calibri"/>
              </a:rPr>
              <a:t>ls -lah</a:t>
            </a:r>
            <a:endParaRPr sz="24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5195325" y="4683775"/>
            <a:ext cx="20298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-h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>
            <a:spLocks noGrp="1"/>
          </p:cNvSpPr>
          <p:nvPr>
            <p:ph type="body" idx="1"/>
          </p:nvPr>
        </p:nvSpPr>
        <p:spPr>
          <a:xfrm>
            <a:off x="453675" y="1062775"/>
            <a:ext cx="7325700" cy="51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Generating list of contents in a specific directory</a:t>
            </a:r>
            <a:endParaRPr sz="2700"/>
          </a:p>
          <a:p>
            <a:pPr marL="1219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-lah &lt;pathname&gt; 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600" lvl="0" indent="-476250" algn="l" rtl="0">
              <a:spcBef>
                <a:spcPts val="210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pathname</a:t>
            </a:r>
            <a:r>
              <a:rPr lang="en-US" sz="2700"/>
              <a:t> may be</a:t>
            </a:r>
            <a:endParaRPr sz="2700"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Full path: </a:t>
            </a:r>
            <a:r>
              <a:rPr lang="en-US" sz="27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/home/path/to/directory</a:t>
            </a:r>
            <a:endParaRPr sz="27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Current directory: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Parent directory:   </a:t>
            </a:r>
            <a:r>
              <a:rPr lang="en-US" sz="2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sz="2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Home directory:    </a:t>
            </a:r>
            <a:r>
              <a:rPr lang="en-US" sz="2700">
                <a:solidFill>
                  <a:srgbClr val="434343"/>
                </a:solidFill>
              </a:rPr>
              <a:t> </a:t>
            </a:r>
            <a:r>
              <a:rPr lang="en-US" sz="27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sz="2700" b="1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7895750" y="4120575"/>
            <a:ext cx="40941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~	 	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Listing contents of a directory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5"/>
          <p:cNvSpPr txBox="1"/>
          <p:nvPr/>
        </p:nvSpPr>
        <p:spPr>
          <a:xfrm>
            <a:off x="7900000" y="21508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 	</a:t>
            </a:r>
            <a:endParaRPr b="1"/>
          </a:p>
        </p:txBody>
      </p:sp>
      <p:sp>
        <p:nvSpPr>
          <p:cNvPr id="563" name="Google Shape;563;p45"/>
          <p:cNvSpPr txBox="1"/>
          <p:nvPr/>
        </p:nvSpPr>
        <p:spPr>
          <a:xfrm>
            <a:off x="7900000" y="27604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 	</a:t>
            </a:r>
            <a:endParaRPr b="1"/>
          </a:p>
        </p:txBody>
      </p:sp>
      <p:sp>
        <p:nvSpPr>
          <p:cNvPr id="564" name="Google Shape;564;p45"/>
          <p:cNvSpPr txBox="1"/>
          <p:nvPr/>
        </p:nvSpPr>
        <p:spPr>
          <a:xfrm>
            <a:off x="7900000" y="3423750"/>
            <a:ext cx="4143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../../ 	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5054" y="-136726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Find a 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cheat sheet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863" y="536833"/>
            <a:ext cx="4886933" cy="63211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322CDE-1DC5-1F55-E26A-9C279F99FB7B}"/>
              </a:ext>
            </a:extLst>
          </p:cNvPr>
          <p:cNvSpPr txBox="1"/>
          <p:nvPr/>
        </p:nvSpPr>
        <p:spPr>
          <a:xfrm>
            <a:off x="868680" y="1074420"/>
            <a:ext cx="197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commands might be named weirdly</a:t>
            </a:r>
          </a:p>
          <a:p>
            <a:endParaRPr lang="en-US" sz="2400" dirty="0"/>
          </a:p>
          <a:p>
            <a:r>
              <a:rPr lang="en-US" sz="2400" dirty="0"/>
              <a:t>Cheat sheets on </a:t>
            </a:r>
            <a:r>
              <a:rPr lang="en-US" sz="2400" dirty="0">
                <a:hlinkClick r:id="rId4"/>
              </a:rPr>
              <a:t>Github</a:t>
            </a:r>
            <a:endParaRPr lang="en-US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1D1DB4-3173-D421-E4D2-796A0FE0B11A}"/>
              </a:ext>
            </a:extLst>
          </p:cNvPr>
          <p:cNvSpPr/>
          <p:nvPr/>
        </p:nvSpPr>
        <p:spPr>
          <a:xfrm>
            <a:off x="3860869" y="725994"/>
            <a:ext cx="2747010" cy="27030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6"/>
          <p:cNvSpPr txBox="1">
            <a:spLocks noGrp="1"/>
          </p:cNvSpPr>
          <p:nvPr>
            <p:ph type="title"/>
          </p:nvPr>
        </p:nvSpPr>
        <p:spPr>
          <a:xfrm>
            <a:off x="238125" y="9170"/>
            <a:ext cx="115824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Linux commands for moving files</a:t>
            </a:r>
            <a:endParaRPr/>
          </a:p>
        </p:txBody>
      </p:sp>
      <p:sp>
        <p:nvSpPr>
          <p:cNvPr id="570" name="Google Shape;570;p46"/>
          <p:cNvSpPr txBox="1">
            <a:spLocks noGrp="1"/>
          </p:cNvSpPr>
          <p:nvPr>
            <p:ph type="body" idx="1"/>
          </p:nvPr>
        </p:nvSpPr>
        <p:spPr>
          <a:xfrm>
            <a:off x="1589325" y="978600"/>
            <a:ext cx="9013500" cy="5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cp</a:t>
            </a:r>
            <a:r>
              <a:rPr lang="en-US"/>
              <a:t> = </a:t>
            </a:r>
            <a:r>
              <a:rPr lang="en-US" u="sng"/>
              <a:t>c</a:t>
            </a:r>
            <a:r>
              <a:rPr lang="en-US"/>
              <a:t>o</a:t>
            </a:r>
            <a:r>
              <a:rPr lang="en-US" u="sng"/>
              <a:t>p</a:t>
            </a:r>
            <a:r>
              <a:rPr lang="en-US"/>
              <a:t>y a file or directory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/>
              <a:t>usage: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cp	-r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&lt;folder&gt; &lt;destination&gt;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rsync</a:t>
            </a:r>
            <a:r>
              <a:rPr lang="en-US"/>
              <a:t> = copy a directory or file remotely or locally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rsync	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i="1"/>
          </a:p>
          <a:p>
            <a:pPr marL="45720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mv</a:t>
            </a:r>
            <a:r>
              <a:rPr lang="en-US"/>
              <a:t> = </a:t>
            </a:r>
            <a:r>
              <a:rPr lang="en-US" u="sng"/>
              <a:t>m</a:t>
            </a:r>
            <a:r>
              <a:rPr lang="en-US"/>
              <a:t>o</a:t>
            </a:r>
            <a:r>
              <a:rPr lang="en-US" u="sng"/>
              <a:t>v</a:t>
            </a:r>
            <a:r>
              <a:rPr lang="en-US"/>
              <a:t>e directory or file</a:t>
            </a:r>
            <a:endParaRPr/>
          </a:p>
          <a:p>
            <a:pPr marL="914400" lvl="2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usage: 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mv	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&lt;destination&gt;</a:t>
            </a:r>
            <a:endParaRPr sz="2800"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‒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Can be used to rename a file or directory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files</a:t>
            </a:r>
            <a:endParaRPr/>
          </a:p>
        </p:txBody>
      </p:sp>
      <p:sp>
        <p:nvSpPr>
          <p:cNvPr id="577" name="Google Shape;577;p47"/>
          <p:cNvSpPr txBox="1">
            <a:spLocks noGrp="1"/>
          </p:cNvSpPr>
          <p:nvPr>
            <p:ph type="body" idx="1"/>
          </p:nvPr>
        </p:nvSpPr>
        <p:spPr>
          <a:xfrm>
            <a:off x="609600" y="1284950"/>
            <a:ext cx="11828700" cy="423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Copy “chr1_bedfiles.tar.gz” file to your </a:t>
            </a:r>
            <a:r>
              <a:rPr lang="en-US" dirty="0" err="1"/>
              <a:t>bedfiles</a:t>
            </a:r>
            <a:r>
              <a:rPr lang="en-US" dirty="0"/>
              <a:t> directory</a:t>
            </a:r>
            <a:endParaRPr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Change “chr1_bedfiles.tar.gz” file name to “chr1bedfiles.tar.gz”</a:t>
            </a:r>
            <a:endParaRPr dirty="0"/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260100" y="2043138"/>
            <a:ext cx="11828700" cy="74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/scratch/Workshop/SR2021/2_unix/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/chr1_bedfiles.tar.gz </a:t>
            </a:r>
            <a:r>
              <a:rPr lang="en-US" sz="2000" b="1" dirty="0" err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2000" b="1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000" b="1" dirty="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579" name="Google Shape;579;p47"/>
          <p:cNvSpPr/>
          <p:nvPr/>
        </p:nvSpPr>
        <p:spPr>
          <a:xfrm>
            <a:off x="1172975" y="3618800"/>
            <a:ext cx="8071500" cy="55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cd bedfiles/</a:t>
            </a:r>
            <a:endParaRPr/>
          </a:p>
        </p:txBody>
      </p:sp>
      <p:sp>
        <p:nvSpPr>
          <p:cNvPr id="580" name="Google Shape;580;p47"/>
          <p:cNvSpPr/>
          <p:nvPr/>
        </p:nvSpPr>
        <p:spPr>
          <a:xfrm>
            <a:off x="1174925" y="4386500"/>
            <a:ext cx="10503000" cy="875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mv chr1_bedfiles.tar.gz chr1bedfiles.tar.gz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Compressing and decompressing files</a:t>
            </a:r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body" idx="4294967295"/>
          </p:nvPr>
        </p:nvSpPr>
        <p:spPr>
          <a:xfrm>
            <a:off x="2537400" y="1312700"/>
            <a:ext cx="7117200" cy="184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Compress / Decompress 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gzip / gunzip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zip / unzip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48"/>
          <p:cNvSpPr txBox="1"/>
          <p:nvPr/>
        </p:nvSpPr>
        <p:spPr>
          <a:xfrm>
            <a:off x="-310825" y="2950175"/>
            <a:ext cx="66084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Gzipped 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xvfz sample.tar.gz</a:t>
            </a:r>
            <a:endParaRPr sz="2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48"/>
          <p:cNvSpPr txBox="1"/>
          <p:nvPr/>
        </p:nvSpPr>
        <p:spPr>
          <a:xfrm>
            <a:off x="7037425" y="2950175"/>
            <a:ext cx="5154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 archive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 xvf sample.tar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590" name="Google Shape;590;p48"/>
          <p:cNvSpPr txBox="1"/>
          <p:nvPr/>
        </p:nvSpPr>
        <p:spPr>
          <a:xfrm>
            <a:off x="2434050" y="4554875"/>
            <a:ext cx="73239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tar xvzf chr1bedfiles.tar.gz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03" name="Google Shape;603;p50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" name="Google Shape;604;p50"/>
          <p:cNvSpPr txBox="1"/>
          <p:nvPr/>
        </p:nvSpPr>
        <p:spPr>
          <a:xfrm>
            <a:off x="0" y="5425600"/>
            <a:ext cx="1814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-lah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1814400" y="5300950"/>
            <a:ext cx="532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head -n 20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7020450" y="5300950"/>
            <a:ext cx="51714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tail -n 3 ENCFF050DNG.chr1.bed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files in a directory</a:t>
            </a:r>
            <a:endParaRPr/>
          </a:p>
        </p:txBody>
      </p:sp>
      <p:graphicFrame>
        <p:nvGraphicFramePr>
          <p:cNvPr id="613" name="Google Shape;613;p51"/>
          <p:cNvGraphicFramePr/>
          <p:nvPr/>
        </p:nvGraphicFramePr>
        <p:xfrm>
          <a:off x="292688" y="993400"/>
          <a:ext cx="11606625" cy="4199025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32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head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tail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Print the first 10 lines of a file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Print the last 10 lines of a file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Filter for paging through text one screenful at a time.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Allows backward movement in the file as well as forward movement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(opposite of more)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Concatenate files and print on the standard output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/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-n &lt;int&gt;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specify how many lines to be printed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SPACE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^V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^F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arrows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to scroll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 to quit</a:t>
                      </a: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 concatenate multiple files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51"/>
          <p:cNvSpPr txBox="1"/>
          <p:nvPr/>
        </p:nvSpPr>
        <p:spPr>
          <a:xfrm>
            <a:off x="1073995" y="5300950"/>
            <a:ext cx="55413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more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Scroll through ENCFF837ENN.chr1.bed with less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6386700" y="5293750"/>
            <a:ext cx="4512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more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$ less ENCFF837ENN.chr1.bed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manipulation</a:t>
            </a:r>
            <a:endParaRPr/>
          </a:p>
        </p:txBody>
      </p:sp>
      <p:graphicFrame>
        <p:nvGraphicFramePr>
          <p:cNvPr id="622" name="Google Shape;622;p52"/>
          <p:cNvGraphicFramePr/>
          <p:nvPr/>
        </p:nvGraphicFramePr>
        <p:xfrm>
          <a:off x="1943075" y="1179588"/>
          <a:ext cx="8270100" cy="256500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275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-f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cut -d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sections from each line of files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specific fields in a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 DELIM instead of TAB for field delimiter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3" name="Google Shape;623;p52"/>
          <p:cNvSpPr txBox="1"/>
          <p:nvPr/>
        </p:nvSpPr>
        <p:spPr>
          <a:xfrm>
            <a:off x="248850" y="3886925"/>
            <a:ext cx="11694300" cy="11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Select columns 1, 2 and 3 in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ENCFF837ENN.chr1.bed</a:t>
            </a:r>
            <a:r>
              <a:rPr lang="en-US" sz="2000" b="1"/>
              <a:t> :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</a:rPr>
              <a:t>$ </a:t>
            </a: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1,2,3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</a:endParaRPr>
          </a:p>
        </p:txBody>
      </p:sp>
      <p:sp>
        <p:nvSpPr>
          <p:cNvPr id="624" name="Google Shape;624;p52"/>
          <p:cNvSpPr txBox="1"/>
          <p:nvPr/>
        </p:nvSpPr>
        <p:spPr>
          <a:xfrm>
            <a:off x="1745100" y="5069525"/>
            <a:ext cx="8701800" cy="11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awk '{print $1 "\t" $2 "\t" $3}' ENCFF837ENN.chr1.bed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Awk is a u</a:t>
            </a:r>
            <a:r>
              <a:rPr lang="en-US" sz="2000" i="1"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nix</a:t>
            </a:r>
            <a:r>
              <a:rPr lang="en-US" sz="2000" i="1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programming language </a:t>
            </a:r>
            <a:r>
              <a:rPr lang="en-US" sz="2000" i="1">
                <a:latin typeface="Calibri"/>
                <a:ea typeface="Calibri"/>
                <a:cs typeface="Calibri"/>
                <a:sym typeface="Calibri"/>
              </a:rPr>
              <a:t>that is very useful</a:t>
            </a:r>
            <a:endParaRPr sz="20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files 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1" name="Google Shape;631;p53"/>
          <p:cNvGraphicFramePr/>
          <p:nvPr/>
        </p:nvGraphicFramePr>
        <p:xfrm>
          <a:off x="517113" y="1068450"/>
          <a:ext cx="111577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-i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-v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-w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files in a directory hierarchy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Search for PATTERNS in each file</a:t>
                      </a:r>
                      <a:endParaRPr sz="1800" i="1">
                        <a:solidFill>
                          <a:srgbClr val="006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Ignore case (upper versus lower case)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lines that do not match PATTERN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(inverse match)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 only those lines containing matches that form whole words.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2" name="Google Shape;632;p53"/>
          <p:cNvSpPr txBox="1"/>
          <p:nvPr/>
        </p:nvSpPr>
        <p:spPr>
          <a:xfrm>
            <a:off x="6349800" y="4175550"/>
            <a:ext cx="55338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find -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iname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53"/>
          <p:cNvSpPr txBox="1"/>
          <p:nvPr/>
        </p:nvSpPr>
        <p:spPr>
          <a:xfrm>
            <a:off x="6341650" y="5166150"/>
            <a:ext cx="59673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/Users/&lt;username&gt;/workshop-day2/</a:t>
            </a:r>
            <a:r>
              <a:rPr lang="en-US" sz="16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bedfiles</a:t>
            </a: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grep -w ‘151’ ENCFF050DNG.chr1.bed</a:t>
            </a: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-2150" y="41755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Search for ENCFF050DNG.chr1.bed from your home directory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>
            <a:off x="-2150" y="51661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Search for lines with the character ‘151’ in ENCFF050DNG.chr1.bed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Counting features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42" name="Google Shape;642;p54"/>
          <p:cNvGraphicFramePr/>
          <p:nvPr/>
        </p:nvGraphicFramePr>
        <p:xfrm>
          <a:off x="2376750" y="971400"/>
          <a:ext cx="743850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wc -l 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uniq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grep -c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newline, word, and byte counts for each file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Print the newline counts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Prefix lines by the number of occurrences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Count lines that match PATTERN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3" name="Google Shape;643;p54"/>
          <p:cNvSpPr txBox="1"/>
          <p:nvPr/>
        </p:nvSpPr>
        <p:spPr>
          <a:xfrm>
            <a:off x="6654600" y="43279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-l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4"/>
          <p:cNvSpPr txBox="1"/>
          <p:nvPr/>
        </p:nvSpPr>
        <p:spPr>
          <a:xfrm>
            <a:off x="6646449" y="4861350"/>
            <a:ext cx="5614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wc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4"/>
          <p:cNvSpPr txBox="1"/>
          <p:nvPr/>
        </p:nvSpPr>
        <p:spPr>
          <a:xfrm>
            <a:off x="226450" y="43279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Count the number of lines in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4"/>
          <p:cNvSpPr txBox="1"/>
          <p:nvPr/>
        </p:nvSpPr>
        <p:spPr>
          <a:xfrm>
            <a:off x="226450" y="4861350"/>
            <a:ext cx="6744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Print the line, word and byte counts for  ENCFF050DNG.chr1.bed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 files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53" name="Google Shape;653;p55"/>
          <p:cNvGraphicFramePr/>
          <p:nvPr/>
        </p:nvGraphicFramePr>
        <p:xfrm>
          <a:off x="3306563" y="884875"/>
          <a:ext cx="5578875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-n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 -k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Sorts lines of text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Numeric sort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sort via a key, key defined as location and type 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4" name="Google Shape;654;p55"/>
          <p:cNvSpPr txBox="1"/>
          <p:nvPr/>
        </p:nvSpPr>
        <p:spPr>
          <a:xfrm>
            <a:off x="6570122" y="4023150"/>
            <a:ext cx="5533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55"/>
          <p:cNvSpPr txBox="1"/>
          <p:nvPr/>
        </p:nvSpPr>
        <p:spPr>
          <a:xfrm>
            <a:off x="6529825" y="4556550"/>
            <a:ext cx="57417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sort -k1,1 -k2,2n ENCFF050DNG.chr1.bed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5"/>
          <p:cNvSpPr txBox="1"/>
          <p:nvPr/>
        </p:nvSpPr>
        <p:spPr>
          <a:xfrm>
            <a:off x="-151326" y="4023150"/>
            <a:ext cx="62433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55"/>
          <p:cNvSpPr txBox="1"/>
          <p:nvPr/>
        </p:nvSpPr>
        <p:spPr>
          <a:xfrm>
            <a:off x="-151323" y="4556550"/>
            <a:ext cx="67449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Sorting the ENCFF050DNG.chr1.bed by the first and second  columns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1st column is alpha numerically sorted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2nd column is numerically sorted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In Unix/Linux everything is organized as a hierarchy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841C8930-E032-B0B7-CD41-30B509F8A04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EDB8A-2BC3-5A45-AAE5-8E80B38B1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412" y="4917446"/>
            <a:ext cx="2959658" cy="682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881A61-515A-7EB6-BF23-A48C939AAE59}"/>
              </a:ext>
            </a:extLst>
          </p:cNvPr>
          <p:cNvSpPr txBox="1"/>
          <p:nvPr/>
        </p:nvSpPr>
        <p:spPr>
          <a:xfrm>
            <a:off x="1325880" y="1543050"/>
            <a:ext cx="36461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pwd</a:t>
            </a:r>
            <a:r>
              <a:rPr lang="en-US" sz="2800" dirty="0"/>
              <a:t> “print working directory”</a:t>
            </a:r>
          </a:p>
          <a:p>
            <a:endParaRPr lang="en-US" sz="2800" dirty="0"/>
          </a:p>
          <a:p>
            <a:r>
              <a:rPr lang="en-US" sz="2800" dirty="0"/>
              <a:t>ls “list” – list files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D7BC1-C918-8B3D-DE63-7A50172DA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2253" y="3844628"/>
            <a:ext cx="3085976" cy="5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2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/>
              <a:t>    Write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US"/>
              <a:t> Append standard out to a file</a:t>
            </a:r>
            <a:endParaRPr/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2&gt;</a:t>
            </a:r>
            <a:r>
              <a:rPr lang="en-US"/>
              <a:t> Write standard error to a file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STDERR and STDOUT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7"/>
          <p:cNvSpPr txBox="1">
            <a:spLocks noGrp="1"/>
          </p:cNvSpPr>
          <p:nvPr>
            <p:ph type="body" idx="1"/>
          </p:nvPr>
        </p:nvSpPr>
        <p:spPr>
          <a:xfrm>
            <a:off x="3560875" y="4610925"/>
            <a:ext cx="5259900" cy="126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STDIN 	=	standard input</a:t>
            </a:r>
            <a:endParaRPr/>
          </a:p>
          <a:p>
            <a:pPr marL="609600" lvl="0" indent="-4572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STDOUT	=	standard output</a:t>
            </a:r>
            <a:endParaRPr/>
          </a:p>
        </p:txBody>
      </p:sp>
      <p:pic>
        <p:nvPicPr>
          <p:cNvPr id="671" name="Google Shape;6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72" name="Google Shape;67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73" name="Google Shape;673;p57"/>
          <p:cNvSpPr txBox="1"/>
          <p:nvPr/>
        </p:nvSpPr>
        <p:spPr>
          <a:xfrm>
            <a:off x="4178800" y="6577433"/>
            <a:ext cx="3834300" cy="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hlinkClick r:id="rId5"/>
              </a:rPr>
              <a:t>https://mario.nintendo.com/</a:t>
            </a:r>
            <a:endParaRPr sz="800"/>
          </a:p>
        </p:txBody>
      </p:sp>
      <p:sp>
        <p:nvSpPr>
          <p:cNvPr id="674" name="Google Shape;674;p57"/>
          <p:cNvSpPr txBox="1"/>
          <p:nvPr/>
        </p:nvSpPr>
        <p:spPr>
          <a:xfrm>
            <a:off x="834800" y="284516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75" name="Google Shape;675;p57"/>
          <p:cNvSpPr/>
          <p:nvPr/>
        </p:nvSpPr>
        <p:spPr>
          <a:xfrm>
            <a:off x="4140667" y="2715567"/>
            <a:ext cx="3493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A PROGRAM</a:t>
            </a:r>
            <a:endParaRPr sz="3200" b="1"/>
          </a:p>
        </p:txBody>
      </p:sp>
      <p:sp>
        <p:nvSpPr>
          <p:cNvPr id="676" name="Google Shape;676;p57"/>
          <p:cNvSpPr txBox="1"/>
          <p:nvPr/>
        </p:nvSpPr>
        <p:spPr>
          <a:xfrm>
            <a:off x="9785175" y="2674882"/>
            <a:ext cx="21192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STDERR</a:t>
            </a:r>
            <a:endParaRPr sz="3200"/>
          </a:p>
        </p:txBody>
      </p:sp>
      <p:sp>
        <p:nvSpPr>
          <p:cNvPr id="677" name="Google Shape;677;p57"/>
          <p:cNvSpPr/>
          <p:nvPr/>
        </p:nvSpPr>
        <p:spPr>
          <a:xfrm>
            <a:off x="2458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7"/>
          <p:cNvSpPr/>
          <p:nvPr/>
        </p:nvSpPr>
        <p:spPr>
          <a:xfrm>
            <a:off x="8046533" y="3185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9" name="Google Shape;67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969" y="268767"/>
            <a:ext cx="1084298" cy="1270000"/>
          </a:xfrm>
          <a:prstGeom prst="rect">
            <a:avLst/>
          </a:prstGeom>
          <a:noFill/>
          <a:ln>
            <a:noFill/>
          </a:ln>
          <a:effectLst>
            <a:reflection stA="37000" endPos="28000" dist="19050" dir="5400000" fadeDir="5400012" sy="-100000" algn="bl" rotWithShape="0"/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86" name="Google Shape;6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87" name="Google Shape;687;p58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688" name="Google Shape;688;p58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8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8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691" name="Google Shape;691;p58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8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693" name="Google Shape;693;p58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58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695" name="Google Shape;695;p58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696" name="Google Shape;696;p58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697" name="Google Shape;697;p58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8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05" name="Google Shape;70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06" name="Google Shape;706;p59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07" name="Google Shape;707;p59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08" name="Google Shape;708;p59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09" name="Google Shape;709;p59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9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9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12" name="Google Shape;712;p59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9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14" name="Google Shape;714;p59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9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16" name="Google Shape;716;p59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59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59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59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9"/>
          <p:cNvSpPr txBox="1"/>
          <p:nvPr/>
        </p:nvSpPr>
        <p:spPr>
          <a:xfrm>
            <a:off x="2149733" y="6245767"/>
            <a:ext cx="7890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59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9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29" name="Google Shape;72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30" name="Google Shape;730;p60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31" name="Google Shape;731;p60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32" name="Google Shape;732;p60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33" name="Google Shape;733;p60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0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60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36" name="Google Shape;736;p60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60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38" name="Google Shape;738;p60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40" name="Google Shape;740;p60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60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60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60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0"/>
          <p:cNvSpPr txBox="1"/>
          <p:nvPr/>
        </p:nvSpPr>
        <p:spPr>
          <a:xfrm>
            <a:off x="1445999" y="6281575"/>
            <a:ext cx="9300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</a:t>
            </a:r>
            <a:r>
              <a:rPr lang="en-US" sz="19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SECOND-FEATURE</a:t>
            </a: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” &gt;&gt; OUTFILE.txt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60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472" y="288760"/>
            <a:ext cx="804266" cy="106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09447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3" name="Google Shape;7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9702800" y="-696433"/>
            <a:ext cx="1778000" cy="32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54" name="Google Shape;754;p61"/>
          <p:cNvSpPr txBox="1"/>
          <p:nvPr/>
        </p:nvSpPr>
        <p:spPr>
          <a:xfrm>
            <a:off x="1577928" y="3732457"/>
            <a:ext cx="1714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STDIN</a:t>
            </a:r>
            <a:endParaRPr sz="3200"/>
          </a:p>
        </p:txBody>
      </p:sp>
      <p:sp>
        <p:nvSpPr>
          <p:cNvPr id="755" name="Google Shape;755;p61"/>
          <p:cNvSpPr/>
          <p:nvPr/>
        </p:nvSpPr>
        <p:spPr>
          <a:xfrm>
            <a:off x="584508" y="2180433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a</a:t>
            </a:r>
            <a:endParaRPr sz="3200" i="1"/>
          </a:p>
        </p:txBody>
      </p:sp>
      <p:sp>
        <p:nvSpPr>
          <p:cNvPr id="756" name="Google Shape;756;p61"/>
          <p:cNvSpPr txBox="1"/>
          <p:nvPr/>
        </p:nvSpPr>
        <p:spPr>
          <a:xfrm>
            <a:off x="4934041" y="23997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  <p:sp>
        <p:nvSpPr>
          <p:cNvPr id="757" name="Google Shape;757;p61"/>
          <p:cNvSpPr/>
          <p:nvPr/>
        </p:nvSpPr>
        <p:spPr>
          <a:xfrm>
            <a:off x="3693908" y="26771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1"/>
          <p:cNvSpPr/>
          <p:nvPr/>
        </p:nvSpPr>
        <p:spPr>
          <a:xfrm>
            <a:off x="3011608" y="39546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1"/>
          <p:cNvSpPr txBox="1"/>
          <p:nvPr/>
        </p:nvSpPr>
        <p:spPr>
          <a:xfrm>
            <a:off x="3390117" y="369567"/>
            <a:ext cx="5409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Pipes Continued</a:t>
            </a:r>
            <a:endParaRPr sz="4800"/>
          </a:p>
        </p:txBody>
      </p:sp>
      <p:sp>
        <p:nvSpPr>
          <p:cNvPr id="760" name="Google Shape;760;p61"/>
          <p:cNvSpPr/>
          <p:nvPr/>
        </p:nvSpPr>
        <p:spPr>
          <a:xfrm rot="10800000" flipH="1">
            <a:off x="4100308" y="2721075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1"/>
          <p:cNvSpPr/>
          <p:nvPr/>
        </p:nvSpPr>
        <p:spPr>
          <a:xfrm>
            <a:off x="5375882" y="34850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b</a:t>
            </a:r>
            <a:endParaRPr sz="3200" i="1"/>
          </a:p>
        </p:txBody>
      </p:sp>
      <p:sp>
        <p:nvSpPr>
          <p:cNvPr id="762" name="Google Shape;762;p61"/>
          <p:cNvSpPr/>
          <p:nvPr/>
        </p:nvSpPr>
        <p:spPr>
          <a:xfrm rot="10800000" flipH="1">
            <a:off x="7351508" y="4582224"/>
            <a:ext cx="1148400" cy="1429200"/>
          </a:xfrm>
          <a:prstGeom prst="bentArrow">
            <a:avLst>
              <a:gd name="adj1" fmla="val 5456"/>
              <a:gd name="adj2" fmla="val 11267"/>
              <a:gd name="adj3" fmla="val 8629"/>
              <a:gd name="adj4" fmla="val 4375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61"/>
          <p:cNvSpPr/>
          <p:nvPr/>
        </p:nvSpPr>
        <p:spPr>
          <a:xfrm>
            <a:off x="8627082" y="5212259"/>
            <a:ext cx="2911500" cy="1068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PROGRAM </a:t>
            </a:r>
            <a:r>
              <a:rPr lang="en-US" sz="3200" i="1"/>
              <a:t>c</a:t>
            </a:r>
            <a:endParaRPr sz="3200" i="1"/>
          </a:p>
        </p:txBody>
      </p:sp>
      <p:sp>
        <p:nvSpPr>
          <p:cNvPr id="764" name="Google Shape;764;p61"/>
          <p:cNvSpPr txBox="1"/>
          <p:nvPr/>
        </p:nvSpPr>
        <p:spPr>
          <a:xfrm>
            <a:off x="1638100" y="1792767"/>
            <a:ext cx="804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61"/>
          <p:cNvSpPr txBox="1"/>
          <p:nvPr/>
        </p:nvSpPr>
        <p:spPr>
          <a:xfrm>
            <a:off x="1868967" y="3508575"/>
            <a:ext cx="906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61"/>
          <p:cNvSpPr txBox="1"/>
          <p:nvPr/>
        </p:nvSpPr>
        <p:spPr>
          <a:xfrm>
            <a:off x="5954500" y="3050339"/>
            <a:ext cx="1874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cut -f 1,3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8716067" y="4768608"/>
            <a:ext cx="273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grep “FEATURE”</a:t>
            </a:r>
            <a:endParaRPr sz="1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61"/>
          <p:cNvSpPr txBox="1"/>
          <p:nvPr/>
        </p:nvSpPr>
        <p:spPr>
          <a:xfrm>
            <a:off x="1138300" y="6281575"/>
            <a:ext cx="9876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 FILE | cut -f 1,3 | grep “FEATURE” &gt; OUTFILE.txt 2&gt; ERRORS.txt</a:t>
            </a:r>
            <a:endParaRPr sz="19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1"/>
          <p:cNvSpPr/>
          <p:nvPr/>
        </p:nvSpPr>
        <p:spPr>
          <a:xfrm>
            <a:off x="8342108" y="3972567"/>
            <a:ext cx="1326300" cy="1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1"/>
          <p:cNvSpPr txBox="1"/>
          <p:nvPr/>
        </p:nvSpPr>
        <p:spPr>
          <a:xfrm>
            <a:off x="9582241" y="3695167"/>
            <a:ext cx="22848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STDOUT</a:t>
            </a:r>
            <a:endParaRPr sz="32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76" name="Google Shape;776;p62"/>
          <p:cNvSpPr txBox="1">
            <a:spLocks noGrp="1"/>
          </p:cNvSpPr>
          <p:nvPr>
            <p:ph type="body" idx="1"/>
          </p:nvPr>
        </p:nvSpPr>
        <p:spPr>
          <a:xfrm>
            <a:off x="528000" y="1003225"/>
            <a:ext cx="11664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Copy a bedgraph to your bedfiles directory</a:t>
            </a:r>
            <a:endParaRPr sz="20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/scratch/Workshop/SR2019/2_unix/bedfiles/SRR4090090_chr21_22.bedGraph.gz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Google Shape;777;p62"/>
          <p:cNvSpPr txBox="1"/>
          <p:nvPr/>
        </p:nvSpPr>
        <p:spPr>
          <a:xfrm>
            <a:off x="626700" y="1671025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cp /scratch/Workshop/SR2019/2_unix/bedfiles/SRR4090090_chr21_22.bedGraph.gz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62"/>
          <p:cNvSpPr txBox="1"/>
          <p:nvPr/>
        </p:nvSpPr>
        <p:spPr>
          <a:xfrm>
            <a:off x="528000" y="2337025"/>
            <a:ext cx="111360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Decompress the file (Hint: check the file extension)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2"/>
          <p:cNvSpPr txBox="1"/>
          <p:nvPr/>
        </p:nvSpPr>
        <p:spPr>
          <a:xfrm>
            <a:off x="626700" y="2754350"/>
            <a:ext cx="11904600" cy="1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pwd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cd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/Users/&lt;name&gt;/workshop-day2/bedfiles/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gunzip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SRR4090090_chr21_22.bedGraph.gz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62"/>
          <p:cNvSpPr txBox="1"/>
          <p:nvPr/>
        </p:nvSpPr>
        <p:spPr>
          <a:xfrm>
            <a:off x="702900" y="4488821"/>
            <a:ext cx="11904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head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 tail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62"/>
          <p:cNvSpPr txBox="1"/>
          <p:nvPr/>
        </p:nvSpPr>
        <p:spPr>
          <a:xfrm>
            <a:off x="700200" y="5307076"/>
            <a:ext cx="11398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SRR4090090_chr21_22.bedGraph</a:t>
            </a:r>
            <a:r>
              <a:rPr lang="en-US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| cut -f 1,2,3 | grep ‘chr21’ &gt; ../data/SRR4090090_chr21.bedGraph</a:t>
            </a: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2" name="Google Shape;7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83" name="Google Shape;7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84" name="Google Shape;784;p62"/>
          <p:cNvSpPr txBox="1"/>
          <p:nvPr/>
        </p:nvSpPr>
        <p:spPr>
          <a:xfrm>
            <a:off x="528000" y="3854925"/>
            <a:ext cx="111360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Open the file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filter chr21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from the bedgraph and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file with only </a:t>
            </a:r>
            <a:r>
              <a:rPr lang="en-US" sz="2000" u="sng">
                <a:latin typeface="Calibri"/>
                <a:ea typeface="Calibri"/>
                <a:cs typeface="Calibri"/>
                <a:sym typeface="Calibri"/>
              </a:rPr>
              <a:t>columns 1,2 and 3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to your data folder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pipes in unix</a:t>
            </a:r>
            <a:endParaRPr/>
          </a:p>
        </p:txBody>
      </p:sp>
      <p:sp>
        <p:nvSpPr>
          <p:cNvPr id="790" name="Google Shape;790;p63"/>
          <p:cNvSpPr txBox="1">
            <a:spLocks noGrp="1"/>
          </p:cNvSpPr>
          <p:nvPr>
            <p:ph type="body" idx="1"/>
          </p:nvPr>
        </p:nvSpPr>
        <p:spPr>
          <a:xfrm>
            <a:off x="105150" y="1220500"/>
            <a:ext cx="11981700" cy="3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Concatenate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ENCFF050DNG.chr1.bed</a:t>
            </a:r>
            <a:r>
              <a:rPr lang="en-US" sz="2800"/>
              <a:t> and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ENCFF837ENN.chr1.bed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Sort by the first column (alpha numerically) and the second column (numerically)</a:t>
            </a:r>
            <a:endParaRPr sz="2800"/>
          </a:p>
          <a:p>
            <a:pPr marL="457200" marR="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the first 5 columns to a file called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800"/>
              <a:t>in your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2800"/>
              <a:t>folder</a:t>
            </a: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1" name="Google Shape;79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16060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92" name="Google Shape;7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153950" y="-1147575"/>
            <a:ext cx="875700" cy="3200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93" name="Google Shape;793;p63"/>
          <p:cNvSpPr txBox="1"/>
          <p:nvPr/>
        </p:nvSpPr>
        <p:spPr>
          <a:xfrm>
            <a:off x="938125" y="5224375"/>
            <a:ext cx="1078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3"/>
          <p:cNvSpPr txBox="1"/>
          <p:nvPr/>
        </p:nvSpPr>
        <p:spPr>
          <a:xfrm>
            <a:off x="52500" y="5426550"/>
            <a:ext cx="12087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ENCFF* | sort -k1,1 -k2,2n | cut -f1-5 &gt; ../data/ENCFF_merge_sorted.bed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5" name="Google Shape;795;p63"/>
          <p:cNvSpPr txBox="1"/>
          <p:nvPr/>
        </p:nvSpPr>
        <p:spPr>
          <a:xfrm>
            <a:off x="52500" y="4384675"/>
            <a:ext cx="12087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cat ENCFF050DNG.chr1.bed ENCFF837ENN.chr1.bed | sort -k1,1 -k2,2n | cut -f 1,2,3,4,5 &gt; /Users/rutendos/workshop-day2/data/ENCFF_merge_sorted.bed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Deleting files </a:t>
            </a:r>
            <a:endParaRPr/>
          </a:p>
        </p:txBody>
      </p:sp>
      <p:graphicFrame>
        <p:nvGraphicFramePr>
          <p:cNvPr id="802" name="Google Shape;802;p64"/>
          <p:cNvGraphicFramePr/>
          <p:nvPr/>
        </p:nvGraphicFramePr>
        <p:xfrm>
          <a:off x="4236363" y="884875"/>
          <a:ext cx="3719250" cy="2963750"/>
        </p:xfrm>
        <a:graphic>
          <a:graphicData uri="http://schemas.openxmlformats.org/drawingml/2006/table">
            <a:tbl>
              <a:tblPr>
                <a:noFill/>
                <a:tableStyleId>{43F4418C-77AE-44E0-9352-D54B85A6A32C}</a:tableStyleId>
              </a:tblPr>
              <a:tblGrid>
                <a:gridCol w="18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-r</a:t>
                      </a:r>
                      <a:endParaRPr sz="18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files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Remove directories and their contents recursively </a:t>
                      </a:r>
                      <a:endParaRPr sz="18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3" name="Google Shape;803;p64"/>
          <p:cNvSpPr txBox="1"/>
          <p:nvPr/>
        </p:nvSpPr>
        <p:spPr>
          <a:xfrm>
            <a:off x="326100" y="4231375"/>
            <a:ext cx="115398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Delete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ENCFF_merge_sorted.bed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file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folder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4"/>
          <p:cNvSpPr txBox="1"/>
          <p:nvPr/>
        </p:nvSpPr>
        <p:spPr>
          <a:xfrm>
            <a:off x="442950" y="5092025"/>
            <a:ext cx="11306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rm /Users/&lt;username&gt;/workshop-day2/data/ENCFF_merge_sorted.bed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5"/>
          <p:cNvSpPr txBox="1">
            <a:spLocks noGrp="1"/>
          </p:cNvSpPr>
          <p:nvPr>
            <p:ph type="title"/>
          </p:nvPr>
        </p:nvSpPr>
        <p:spPr>
          <a:xfrm>
            <a:off x="609600" y="2553295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 Unix everything is organized as a hierarchy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4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2" name="Google Shape;212;p34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3" name="Google Shape;213;p34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34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6" name="Google Shape;216;p34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7" name="Google Shape;217;p34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8" name="Google Shape;218;p34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19" name="Google Shape;219;p34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20" name="Google Shape;220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4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2" name="Google Shape;222;p34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3" name="Google Shape;223;p34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4" name="Google Shape;224;p34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25" name="Google Shape;225;p34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26" name="Google Shape;226;p34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227" name="Google Shape;22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34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0" name="Google Shape;230;p34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31" name="Google Shape;231;p34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32" name="Google Shape;232;p34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233" name="Google Shape;233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4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236" name="Google Shape;236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4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4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239" name="Google Shape;239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4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34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242" name="Google Shape;242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4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245" name="Google Shape;245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4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4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248" name="Google Shape;248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34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4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53" name="Google Shape;253;p34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4"/>
          <p:cNvGrpSpPr/>
          <p:nvPr/>
        </p:nvGrpSpPr>
        <p:grpSpPr>
          <a:xfrm>
            <a:off x="7244042" y="5763011"/>
            <a:ext cx="1283482" cy="926029"/>
            <a:chOff x="9910069" y="1626310"/>
            <a:chExt cx="1862549" cy="1221513"/>
          </a:xfrm>
        </p:grpSpPr>
        <p:pic>
          <p:nvPicPr>
            <p:cNvPr id="257" name="Google Shape;257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34"/>
            <p:cNvSpPr txBox="1"/>
            <p:nvPr/>
          </p:nvSpPr>
          <p:spPr>
            <a:xfrm rot="20932099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9" name="Google Shape;259;p34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60" name="Google Shape;260;p34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07E93AA-5266-64EE-4204-B705AB3B9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72" y="1032283"/>
            <a:ext cx="6003808" cy="7657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180682-4E45-90CD-145E-2FA6650115D9}"/>
              </a:ext>
            </a:extLst>
          </p:cNvPr>
          <p:cNvSpPr/>
          <p:nvPr/>
        </p:nvSpPr>
        <p:spPr>
          <a:xfrm>
            <a:off x="11527436" y="1456487"/>
            <a:ext cx="512164" cy="20742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204;p33">
            <a:extLst>
              <a:ext uri="{FF2B5EF4-FFF2-40B4-BE49-F238E27FC236}">
                <a16:creationId xmlns:a16="http://schemas.microsoft.com/office/drawing/2014/main" id="{841C8930-E032-B0B7-CD41-30B509F8A04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316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Vim ?</a:t>
            </a:r>
            <a:endParaRPr/>
          </a:p>
        </p:txBody>
      </p:sp>
      <p:sp>
        <p:nvSpPr>
          <p:cNvPr id="816" name="Google Shape;816;p66"/>
          <p:cNvSpPr txBox="1">
            <a:spLocks noGrp="1"/>
          </p:cNvSpPr>
          <p:nvPr>
            <p:ph type="body" idx="1"/>
          </p:nvPr>
        </p:nvSpPr>
        <p:spPr>
          <a:xfrm>
            <a:off x="544425" y="872000"/>
            <a:ext cx="11136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Vim is a free, open source terminal based text editor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Edit content of human-readable files</a:t>
            </a:r>
            <a:endParaRPr sz="3200"/>
          </a:p>
          <a:p>
            <a:pPr marL="34290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Several options exist for terminal text editors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Emacs 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Nano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/>
              <a:t>Sublime</a:t>
            </a:r>
            <a:endParaRPr sz="3200"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3200"/>
              <a:buChar char="–"/>
            </a:pPr>
            <a:r>
              <a:rPr lang="en-US" sz="3200"/>
              <a:t>Visual Studio Code</a:t>
            </a:r>
            <a:endParaRPr sz="3200"/>
          </a:p>
        </p:txBody>
      </p:sp>
      <p:pic>
        <p:nvPicPr>
          <p:cNvPr id="817" name="Google Shape;817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7532" y="3927100"/>
            <a:ext cx="2118360" cy="211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863" y="5170809"/>
            <a:ext cx="1206500" cy="874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9" name="Google Shape;819;p66" descr="V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612" y="5265377"/>
            <a:ext cx="868225" cy="801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0" name="Google Shape;82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212" y="5251100"/>
            <a:ext cx="868225" cy="81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1" name="Google Shape;821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600" y="5249280"/>
            <a:ext cx="868225" cy="81749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22" name="Google Shape;822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6800" y="5257326"/>
            <a:ext cx="1069923" cy="801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7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28" name="Google Shape;828;p67"/>
          <p:cNvSpPr/>
          <p:nvPr/>
        </p:nvSpPr>
        <p:spPr>
          <a:xfrm>
            <a:off x="694411" y="737208"/>
            <a:ext cx="112326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open </a:t>
            </a:r>
            <a:r>
              <a:rPr lang="en-US" sz="2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editing in Vim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 vim </a:t>
            </a:r>
            <a:r>
              <a:rPr lang="en-US" sz="2800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&lt;file&gt;</a:t>
            </a:r>
            <a:r>
              <a:rPr lang="en-US" sz="32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p67"/>
          <p:cNvSpPr txBox="1"/>
          <p:nvPr/>
        </p:nvSpPr>
        <p:spPr>
          <a:xfrm>
            <a:off x="694411" y="2835300"/>
            <a:ext cx="10318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your “workshop-day2” directory create a new file:</a:t>
            </a:r>
            <a:endParaRPr sz="2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touch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file with vim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vim_example.txt</a:t>
            </a:r>
            <a:endParaRPr sz="28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8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35" name="Google Shape;835;p68"/>
          <p:cNvSpPr txBox="1">
            <a:spLocks noGrp="1"/>
          </p:cNvSpPr>
          <p:nvPr>
            <p:ph type="body" idx="1"/>
          </p:nvPr>
        </p:nvSpPr>
        <p:spPr>
          <a:xfrm>
            <a:off x="815010" y="1137033"/>
            <a:ext cx="99273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0"/>
              <a:buChar char="•"/>
            </a:pPr>
            <a:r>
              <a:rPr lang="en-US" sz="3330"/>
              <a:t>Vim has 2 operating modes: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Command mode (default) </a:t>
            </a:r>
            <a:r>
              <a:rPr lang="en-US" sz="2960">
                <a:solidFill>
                  <a:srgbClr val="FF0000"/>
                </a:solidFill>
              </a:rPr>
              <a:t>(Vim commands only)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solidFill>
                <a:srgbClr val="FF0000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Insert mode (editing)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 	 ➢ insert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220">
                <a:solidFill>
                  <a:srgbClr val="0000FF"/>
                </a:solidFill>
              </a:rPr>
              <a:t> </a:t>
            </a:r>
            <a:r>
              <a:rPr lang="en-US" sz="2220"/>
              <a:t>	 ➢ open new line</a:t>
            </a:r>
            <a:endParaRPr sz="2220"/>
          </a:p>
          <a:p>
            <a:pPr marL="1371600" lvl="3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220">
                <a:solidFill>
                  <a:srgbClr val="0000FF"/>
                </a:solidFill>
              </a:rPr>
              <a:t>/</a:t>
            </a:r>
            <a:r>
              <a:rPr lang="en-US" sz="2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2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20"/>
              <a:t> ➢ append</a:t>
            </a:r>
            <a:endParaRPr/>
          </a:p>
          <a:p>
            <a:pPr marL="742950" lvl="1" indent="-1447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742950" lvl="1" indent="-2857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Switch back to command mode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775"/>
              <a:buNone/>
            </a:pPr>
            <a:r>
              <a:rPr lang="en-US" sz="2775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775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body" idx="1"/>
          </p:nvPr>
        </p:nvSpPr>
        <p:spPr>
          <a:xfrm>
            <a:off x="609600" y="10424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Open the “SRR4090090_chr21_22.bedGraph” in vim</a:t>
            </a:r>
            <a:endParaRPr sz="280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Enter and exit the insert mode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” →  you are now in insert mode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Hit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” → command mode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Copy and paste 3 lines in the SRR4090090_chr21_22.bedGraph</a:t>
            </a:r>
            <a:endParaRPr sz="2800"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Yank/copy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y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Paste the line: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841" name="Google Shape;841;p69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69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48" name="Google Shape;848;p70"/>
          <p:cNvSpPr txBox="1">
            <a:spLocks noGrp="1"/>
          </p:cNvSpPr>
          <p:nvPr>
            <p:ph type="body" idx="1"/>
          </p:nvPr>
        </p:nvSpPr>
        <p:spPr>
          <a:xfrm>
            <a:off x="609600" y="1271092"/>
            <a:ext cx="10455900" cy="46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In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r>
              <a:rPr lang="en-US" sz="2960"/>
              <a:t>”  → you will be taken to first line in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o</a:t>
            </a:r>
            <a:r>
              <a:rPr lang="en-US" sz="2960"/>
              <a:t>”  → you have now opened a new line and are in </a:t>
            </a:r>
            <a:r>
              <a:rPr lang="en-US" sz="2960" u="sng"/>
              <a:t>insert mode</a:t>
            </a:r>
            <a:endParaRPr sz="2960" u="sng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Type “ </a:t>
            </a:r>
            <a:r>
              <a:rPr lang="en-US" sz="296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shift + g</a:t>
            </a:r>
            <a:r>
              <a:rPr lang="en-US" sz="2960"/>
              <a:t>”  → you will be taken to the last line of the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849" name="Google Shape;849;p70"/>
          <p:cNvSpPr txBox="1"/>
          <p:nvPr/>
        </p:nvSpPr>
        <p:spPr>
          <a:xfrm>
            <a:off x="8741088" y="11133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1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a line in Vim</a:t>
            </a:r>
            <a:endParaRPr/>
          </a:p>
        </p:txBody>
      </p:sp>
      <p:sp>
        <p:nvSpPr>
          <p:cNvPr id="856" name="Google Shape;856;p71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Go back to the top of the SRR4090090_chr21_22.bedGraph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gg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Insert a comment line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#chr			start			stop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Save file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-US"/>
              <a:t>    -&gt; escape insert mode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       -&gt; save file</a:t>
            </a:r>
            <a:endParaRPr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71"/>
          <p:cNvSpPr txBox="1"/>
          <p:nvPr/>
        </p:nvSpPr>
        <p:spPr>
          <a:xfrm>
            <a:off x="8741088" y="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2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Vim</a:t>
            </a:r>
            <a:endParaRPr/>
          </a:p>
        </p:txBody>
      </p:sp>
      <p:sp>
        <p:nvSpPr>
          <p:cNvPr id="863" name="Google Shape;863;p72"/>
          <p:cNvSpPr txBox="1">
            <a:spLocks noGrp="1"/>
          </p:cNvSpPr>
          <p:nvPr>
            <p:ph type="body" idx="1"/>
          </p:nvPr>
        </p:nvSpPr>
        <p:spPr>
          <a:xfrm>
            <a:off x="609600" y="795132"/>
            <a:ext cx="10455900" cy="4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/>
              <a:t>”  → you have now opened a new line and are in insert mode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Return to command mode: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-US"/>
              <a:t>”  →  this will delete the current line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US"/>
              <a:t>” → to undo this change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64" name="Google Shape;864;p72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3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Save and Exit Vim</a:t>
            </a:r>
            <a:endParaRPr/>
          </a:p>
        </p:txBody>
      </p:sp>
      <p:sp>
        <p:nvSpPr>
          <p:cNvPr id="870" name="Google Shape;870;p73"/>
          <p:cNvSpPr txBox="1">
            <a:spLocks noGrp="1"/>
          </p:cNvSpPr>
          <p:nvPr>
            <p:ph type="body" idx="1"/>
          </p:nvPr>
        </p:nvSpPr>
        <p:spPr>
          <a:xfrm>
            <a:off x="609600" y="1542225"/>
            <a:ext cx="11440500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 vim: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</a:t>
            </a:r>
            <a:r>
              <a:rPr lang="en-US"/>
              <a:t>” and hit enter  → this will save changes to the file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r>
              <a:rPr lang="en-US"/>
              <a:t>” and hit enter → this will save changes and exit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Type “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r>
              <a:rPr lang="en-US"/>
              <a:t>” and hit enter → this will quit without saving changes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71" name="Google Shape;871;p73"/>
          <p:cNvSpPr txBox="1"/>
          <p:nvPr/>
        </p:nvSpPr>
        <p:spPr>
          <a:xfrm>
            <a:off x="8741088" y="159026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4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a bash script</a:t>
            </a:r>
            <a:endParaRPr/>
          </a:p>
        </p:txBody>
      </p:sp>
      <p:sp>
        <p:nvSpPr>
          <p:cNvPr id="877" name="Google Shape;877;p74"/>
          <p:cNvSpPr txBox="1">
            <a:spLocks noGrp="1"/>
          </p:cNvSpPr>
          <p:nvPr>
            <p:ph type="body" idx="1"/>
          </p:nvPr>
        </p:nvSpPr>
        <p:spPr>
          <a:xfrm>
            <a:off x="609600" y="1284944"/>
            <a:ext cx="10972800" cy="48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vim create a new document called “math.sh”</a:t>
            </a:r>
            <a:endParaRPr/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a=5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 $a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000000"/>
                </a:solidFill>
              </a:rPr>
              <a:t>close and run script</a:t>
            </a:r>
            <a:endParaRPr>
              <a:solidFill>
                <a:srgbClr val="000000"/>
              </a:solidFill>
            </a:endParaRPr>
          </a:p>
          <a:p>
            <a:pPr marL="74295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bash math.sh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5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Documenting your work is important</a:t>
            </a:r>
            <a:endParaRPr/>
          </a:p>
        </p:txBody>
      </p:sp>
      <p:sp>
        <p:nvSpPr>
          <p:cNvPr id="883" name="Google Shape;883;p75"/>
          <p:cNvSpPr txBox="1">
            <a:spLocks noGrp="1"/>
          </p:cNvSpPr>
          <p:nvPr>
            <p:ph type="body" idx="1"/>
          </p:nvPr>
        </p:nvSpPr>
        <p:spPr>
          <a:xfrm>
            <a:off x="609600" y="1284954"/>
            <a:ext cx="10972800" cy="4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Create a README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README.txt file list information about files, archives, and directories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Things to include: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Brief description of file content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and method of data generation, data generator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689115" y="4158534"/>
            <a:ext cx="87888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your home directory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ls -l workshop-day2/* &gt; README.txt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0" y="678483"/>
            <a:ext cx="11066699" cy="55010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462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76"/>
          <p:cNvSpPr txBox="1">
            <a:spLocks noGrp="1"/>
          </p:cNvSpPr>
          <p:nvPr>
            <p:ph type="title"/>
          </p:nvPr>
        </p:nvSpPr>
        <p:spPr>
          <a:xfrm>
            <a:off x="609600" y="9170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Edit your README file in vim</a:t>
            </a:r>
            <a:endParaRPr/>
          </a:p>
        </p:txBody>
      </p:sp>
      <p:sp>
        <p:nvSpPr>
          <p:cNvPr id="890" name="Google Shape;890;p76"/>
          <p:cNvSpPr txBox="1">
            <a:spLocks noGrp="1"/>
          </p:cNvSpPr>
          <p:nvPr>
            <p:ph type="body" idx="1"/>
          </p:nvPr>
        </p:nvSpPr>
        <p:spPr>
          <a:xfrm>
            <a:off x="230586" y="990747"/>
            <a:ext cx="117441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 vim README.txt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editing/annotating your README.txt</a:t>
            </a:r>
            <a:endParaRPr/>
          </a:p>
          <a:p>
            <a:pPr marL="457200" lvl="0" indent="-361950" algn="l" rtl="0">
              <a:spcBef>
                <a:spcPts val="420"/>
              </a:spcBef>
              <a:spcAft>
                <a:spcPts val="0"/>
              </a:spcAft>
              <a:buSzPts val="2100"/>
              <a:buChar char="-"/>
            </a:pPr>
            <a:r>
              <a:rPr lang="en-US" sz="2100"/>
              <a:t>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ist all your director</a:t>
            </a:r>
            <a:r>
              <a:rPr lang="en-US" sz="2100"/>
              <a:t>ie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 and or file names and what they will do</a:t>
            </a:r>
            <a:endParaRPr/>
          </a:p>
          <a:p>
            <a:pPr marL="457200" lvl="1" indent="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example: Bowtie/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This directory will contain all the output from Bowtie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Save changes and exit (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:wq!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8595513" y="1566201"/>
            <a:ext cx="345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i/I, o/O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Mode: </a:t>
            </a:r>
            <a:r>
              <a:rPr lang="en-US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endParaRPr sz="2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title"/>
          </p:nvPr>
        </p:nvSpPr>
        <p:spPr>
          <a:xfrm>
            <a:off x="609600" y="88683"/>
            <a:ext cx="109728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897" name="Google Shape;897;p77"/>
          <p:cNvSpPr txBox="1"/>
          <p:nvPr/>
        </p:nvSpPr>
        <p:spPr>
          <a:xfrm>
            <a:off x="1423285" y="1542552"/>
            <a:ext cx="93825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forget the homework.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session in JSCBB A108 from 1-3pm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videos for Day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and relative paths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415600" y="6299200"/>
            <a:ext cx="11360700" cy="55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i="1"/>
              <a:t>How do I get to Norlin Library at CU Boulder?</a:t>
            </a:r>
            <a:endParaRPr i="1"/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t="6674" r="9247" b="13107"/>
          <a:stretch/>
        </p:blipFill>
        <p:spPr>
          <a:xfrm>
            <a:off x="1742599" y="680967"/>
            <a:ext cx="8706820" cy="570423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5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6777800" y="2463733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6386986" y="4018906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7192553" y="5679400"/>
            <a:ext cx="1290300" cy="1087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3975653" y="722373"/>
            <a:ext cx="1676100" cy="13437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529867" y="147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Absolute path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37"/>
          <p:cNvCxnSpPr/>
          <p:nvPr/>
        </p:nvCxnSpPr>
        <p:spPr>
          <a:xfrm>
            <a:off x="3132114" y="23299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85" name="Google Shape;285;p37"/>
          <p:cNvCxnSpPr/>
          <p:nvPr/>
        </p:nvCxnSpPr>
        <p:spPr>
          <a:xfrm>
            <a:off x="4926968" y="19072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86" name="Google Shape;286;p37"/>
          <p:cNvGrpSpPr/>
          <p:nvPr/>
        </p:nvGrpSpPr>
        <p:grpSpPr>
          <a:xfrm>
            <a:off x="4081874" y="993473"/>
            <a:ext cx="1515287" cy="926029"/>
            <a:chOff x="9910069" y="1626310"/>
            <a:chExt cx="1761347" cy="1221513"/>
          </a:xfrm>
        </p:grpSpPr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37"/>
            <p:cNvSpPr txBox="1"/>
            <p:nvPr/>
          </p:nvSpPr>
          <p:spPr>
            <a:xfrm rot="-667648">
              <a:off x="10175721" y="1976284"/>
              <a:ext cx="1440990" cy="707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9" name="Google Shape;289;p37"/>
          <p:cNvCxnSpPr/>
          <p:nvPr/>
        </p:nvCxnSpPr>
        <p:spPr>
          <a:xfrm>
            <a:off x="5903892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0" name="Google Shape;290;p37"/>
          <p:cNvCxnSpPr/>
          <p:nvPr/>
        </p:nvCxnSpPr>
        <p:spPr>
          <a:xfrm>
            <a:off x="7299996" y="23203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1" name="Google Shape;291;p37"/>
          <p:cNvCxnSpPr/>
          <p:nvPr/>
        </p:nvCxnSpPr>
        <p:spPr>
          <a:xfrm>
            <a:off x="3160715" y="23299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2" name="Google Shape;292;p37"/>
          <p:cNvGrpSpPr/>
          <p:nvPr/>
        </p:nvGrpSpPr>
        <p:grpSpPr>
          <a:xfrm>
            <a:off x="5322152" y="2628918"/>
            <a:ext cx="1191148" cy="926029"/>
            <a:chOff x="9910069" y="1626310"/>
            <a:chExt cx="1728557" cy="1221513"/>
          </a:xfrm>
        </p:grpSpPr>
        <p:pic>
          <p:nvPicPr>
            <p:cNvPr id="293" name="Google Shape;29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 rot="-667648">
              <a:off x="10053865" y="2086395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scratch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Google Shape;295;p37"/>
          <p:cNvCxnSpPr/>
          <p:nvPr/>
        </p:nvCxnSpPr>
        <p:spPr>
          <a:xfrm>
            <a:off x="5802315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6" name="Google Shape;296;p37"/>
          <p:cNvCxnSpPr/>
          <p:nvPr/>
        </p:nvCxnSpPr>
        <p:spPr>
          <a:xfrm>
            <a:off x="5773714" y="3752395"/>
            <a:ext cx="41679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7" name="Google Shape;297;p37"/>
          <p:cNvCxnSpPr/>
          <p:nvPr/>
        </p:nvCxnSpPr>
        <p:spPr>
          <a:xfrm>
            <a:off x="4537133" y="232033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98" name="Google Shape;298;p37"/>
          <p:cNvCxnSpPr/>
          <p:nvPr/>
        </p:nvCxnSpPr>
        <p:spPr>
          <a:xfrm>
            <a:off x="7568568" y="3329661"/>
            <a:ext cx="0" cy="4227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299" name="Google Shape;299;p37"/>
          <p:cNvGrpSpPr/>
          <p:nvPr/>
        </p:nvGrpSpPr>
        <p:grpSpPr>
          <a:xfrm>
            <a:off x="2622831" y="2711018"/>
            <a:ext cx="1191148" cy="926029"/>
            <a:chOff x="9910069" y="1626310"/>
            <a:chExt cx="1728557" cy="1221513"/>
          </a:xfrm>
        </p:grpSpPr>
        <p:pic>
          <p:nvPicPr>
            <p:cNvPr id="300" name="Google Shape;300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2" name="Google Shape;302;p37"/>
          <p:cNvCxnSpPr/>
          <p:nvPr/>
        </p:nvCxnSpPr>
        <p:spPr>
          <a:xfrm>
            <a:off x="8500696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3" name="Google Shape;303;p37"/>
          <p:cNvCxnSpPr/>
          <p:nvPr/>
        </p:nvCxnSpPr>
        <p:spPr>
          <a:xfrm>
            <a:off x="7059808" y="3752395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04" name="Google Shape;304;p37"/>
          <p:cNvCxnSpPr/>
          <p:nvPr/>
        </p:nvCxnSpPr>
        <p:spPr>
          <a:xfrm>
            <a:off x="9941596" y="3742731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grpSp>
        <p:nvGrpSpPr>
          <p:cNvPr id="305" name="Google Shape;305;p37"/>
          <p:cNvGrpSpPr/>
          <p:nvPr/>
        </p:nvGrpSpPr>
        <p:grpSpPr>
          <a:xfrm>
            <a:off x="5087812" y="4114062"/>
            <a:ext cx="1191148" cy="926029"/>
            <a:chOff x="9910069" y="1626310"/>
            <a:chExt cx="1728557" cy="1221513"/>
          </a:xfrm>
        </p:grpSpPr>
        <p:pic>
          <p:nvPicPr>
            <p:cNvPr id="306" name="Google Shape;306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6428987" y="4136374"/>
            <a:ext cx="1191148" cy="926029"/>
            <a:chOff x="9910069" y="1626310"/>
            <a:chExt cx="1728557" cy="1221513"/>
          </a:xfrm>
        </p:grpSpPr>
        <p:pic>
          <p:nvPicPr>
            <p:cNvPr id="309" name="Google Shape;309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37"/>
            <p:cNvSpPr txBox="1"/>
            <p:nvPr/>
          </p:nvSpPr>
          <p:spPr>
            <a:xfrm rot="-667648">
              <a:off x="10175745" y="2191723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7"/>
          <p:cNvGrpSpPr/>
          <p:nvPr/>
        </p:nvGrpSpPr>
        <p:grpSpPr>
          <a:xfrm>
            <a:off x="7911799" y="4080170"/>
            <a:ext cx="1191148" cy="926029"/>
            <a:chOff x="9910069" y="1626310"/>
            <a:chExt cx="1728557" cy="1221513"/>
          </a:xfrm>
        </p:grpSpPr>
        <p:pic>
          <p:nvPicPr>
            <p:cNvPr id="312" name="Google Shape;312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37"/>
            <p:cNvSpPr txBox="1"/>
            <p:nvPr/>
          </p:nvSpPr>
          <p:spPr>
            <a:xfrm rot="-667350">
              <a:off x="9960601" y="2176660"/>
              <a:ext cx="1654680" cy="313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dowell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37"/>
          <p:cNvGrpSpPr/>
          <p:nvPr/>
        </p:nvGrpSpPr>
        <p:grpSpPr>
          <a:xfrm>
            <a:off x="9253320" y="4047470"/>
            <a:ext cx="1290358" cy="926029"/>
            <a:chOff x="9910069" y="1626310"/>
            <a:chExt cx="1872527" cy="1221513"/>
          </a:xfrm>
        </p:grpSpPr>
        <p:pic>
          <p:nvPicPr>
            <p:cNvPr id="315" name="Google Shape;315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allen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6814920" y="2625070"/>
            <a:ext cx="1191148" cy="926029"/>
            <a:chOff x="9910069" y="1626310"/>
            <a:chExt cx="1728557" cy="1221513"/>
          </a:xfrm>
        </p:grpSpPr>
        <p:pic>
          <p:nvPicPr>
            <p:cNvPr id="318" name="Google Shape;31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37"/>
            <p:cNvSpPr txBox="1"/>
            <p:nvPr/>
          </p:nvSpPr>
          <p:spPr>
            <a:xfrm rot="-667648">
              <a:off x="10175745" y="2057710"/>
              <a:ext cx="1440990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sz="16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3960382" y="2625074"/>
            <a:ext cx="1191148" cy="926029"/>
            <a:chOff x="9910069" y="1626310"/>
            <a:chExt cx="1728557" cy="1221513"/>
          </a:xfrm>
        </p:grpSpPr>
        <p:pic>
          <p:nvPicPr>
            <p:cNvPr id="321" name="Google Shape;321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7"/>
            <p:cNvSpPr txBox="1"/>
            <p:nvPr/>
          </p:nvSpPr>
          <p:spPr>
            <a:xfrm rot="-667648">
              <a:off x="10167660" y="2107926"/>
              <a:ext cx="1440990" cy="361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141313"/>
                  </a:solidFill>
                  <a:latin typeface="Calibri"/>
                  <a:ea typeface="Calibri"/>
                  <a:cs typeface="Calibri"/>
                  <a:sym typeface="Calibri"/>
                </a:rPr>
                <a:t>bin</a:t>
              </a:r>
              <a:endParaRPr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3" name="Google Shape;323;p37"/>
          <p:cNvCxnSpPr/>
          <p:nvPr/>
        </p:nvCxnSpPr>
        <p:spPr>
          <a:xfrm>
            <a:off x="6592199" y="5400619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24" name="Google Shape;324;p37"/>
          <p:cNvCxnSpPr/>
          <p:nvPr/>
        </p:nvCxnSpPr>
        <p:spPr>
          <a:xfrm>
            <a:off x="7601022" y="5399772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282" y="5736997"/>
            <a:ext cx="1191090" cy="9260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/>
        </p:nvSpPr>
        <p:spPr>
          <a:xfrm rot="-732671">
            <a:off x="5794936" y="6154553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7244043" y="5763011"/>
            <a:ext cx="1290358" cy="926029"/>
            <a:chOff x="9910069" y="1626310"/>
            <a:chExt cx="1872527" cy="1221513"/>
          </a:xfrm>
        </p:grpSpPr>
        <p:pic>
          <p:nvPicPr>
            <p:cNvPr id="328" name="Google Shape;32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0069" y="1626310"/>
              <a:ext cx="1728557" cy="122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37"/>
            <p:cNvSpPr txBox="1"/>
            <p:nvPr/>
          </p:nvSpPr>
          <p:spPr>
            <a:xfrm rot="-667901">
              <a:off x="9994974" y="2052578"/>
              <a:ext cx="1777644" cy="276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Calibri"/>
                  <a:ea typeface="Calibri"/>
                  <a:cs typeface="Calibri"/>
                  <a:sym typeface="Calibri"/>
                </a:rPr>
                <a:t>sread2023</a:t>
              </a:r>
              <a:endParaRPr sz="16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37"/>
          <p:cNvSpPr txBox="1"/>
          <p:nvPr/>
        </p:nvSpPr>
        <p:spPr>
          <a:xfrm rot="-732671">
            <a:off x="6521723" y="44977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hoto7260</a:t>
            </a:r>
            <a:endParaRPr sz="1600" b="1" dirty="0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37"/>
          <p:cNvCxnSpPr/>
          <p:nvPr/>
        </p:nvCxnSpPr>
        <p:spPr>
          <a:xfrm>
            <a:off x="6572267" y="5392867"/>
            <a:ext cx="1044300" cy="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32" name="Google Shape;332;p37"/>
          <p:cNvCxnSpPr/>
          <p:nvPr/>
        </p:nvCxnSpPr>
        <p:spPr>
          <a:xfrm>
            <a:off x="7059808" y="5075296"/>
            <a:ext cx="0" cy="304800"/>
          </a:xfrm>
          <a:prstGeom prst="straightConnector1">
            <a:avLst/>
          </a:prstGeom>
          <a:noFill/>
          <a:ln w="25400" cap="flat" cmpd="sng">
            <a:solidFill>
              <a:srgbClr val="14131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3" name="Google Shape;333;p37"/>
          <p:cNvSpPr txBox="1"/>
          <p:nvPr/>
        </p:nvSpPr>
        <p:spPr>
          <a:xfrm rot="-732671">
            <a:off x="2715764" y="3075380"/>
            <a:ext cx="1144597" cy="23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41313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endParaRPr sz="1600" b="1">
              <a:solidFill>
                <a:srgbClr val="14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D86149-40D5-D7FF-2219-06043817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72" y="1032283"/>
            <a:ext cx="6003808" cy="765735"/>
          </a:xfrm>
          <a:prstGeom prst="rect">
            <a:avLst/>
          </a:prstGeom>
        </p:spPr>
      </p:pic>
      <p:sp>
        <p:nvSpPr>
          <p:cNvPr id="334" name="Google Shape;334;p37"/>
          <p:cNvSpPr txBox="1"/>
          <p:nvPr/>
        </p:nvSpPr>
        <p:spPr>
          <a:xfrm>
            <a:off x="228577" y="4280782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ourier New"/>
                <a:ea typeface="Courier New"/>
                <a:cs typeface="Courier New"/>
                <a:sym typeface="Courier New"/>
              </a:rPr>
              <a:t>/Users/hoto7260/sread2023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Google Shape;204;p33">
            <a:extLst>
              <a:ext uri="{FF2B5EF4-FFF2-40B4-BE49-F238E27FC236}">
                <a16:creationId xmlns:a16="http://schemas.microsoft.com/office/drawing/2014/main" id="{9029091A-B0C1-0F27-4E8F-07F3BBC8D04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848" r="12601"/>
          <a:stretch/>
        </p:blipFill>
        <p:spPr>
          <a:xfrm>
            <a:off x="6237414" y="4872277"/>
            <a:ext cx="464600" cy="3866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35F42E-59AE-63A4-B49B-73411EB5448B}"/>
              </a:ext>
            </a:extLst>
          </p:cNvPr>
          <p:cNvSpPr/>
          <p:nvPr/>
        </p:nvSpPr>
        <p:spPr>
          <a:xfrm>
            <a:off x="11527436" y="1456487"/>
            <a:ext cx="512164" cy="20742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334;p37">
            <a:extLst>
              <a:ext uri="{FF2B5EF4-FFF2-40B4-BE49-F238E27FC236}">
                <a16:creationId xmlns:a16="http://schemas.microsoft.com/office/drawing/2014/main" id="{E90898F4-49A1-A1DB-EEF4-7D5B8B49977C}"/>
              </a:ext>
            </a:extLst>
          </p:cNvPr>
          <p:cNvSpPr txBox="1"/>
          <p:nvPr/>
        </p:nvSpPr>
        <p:spPr>
          <a:xfrm>
            <a:off x="257153" y="4861544"/>
            <a:ext cx="4566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*To get the absolute path of file, use command </a:t>
            </a:r>
            <a:r>
              <a:rPr lang="en-US" sz="2100" b="1" dirty="0" err="1">
                <a:latin typeface="Courier New"/>
                <a:ea typeface="Courier New"/>
                <a:cs typeface="Courier New"/>
                <a:sym typeface="Courier New"/>
              </a:rPr>
              <a:t>realpath</a:t>
            </a:r>
            <a:endParaRPr sz="21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384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Theme">
      <a:dk1>
        <a:srgbClr val="141313"/>
      </a:dk1>
      <a:lt1>
        <a:srgbClr val="BAA564"/>
      </a:lt1>
      <a:dk2>
        <a:srgbClr val="888C89"/>
      </a:dk2>
      <a:lt2>
        <a:srgbClr val="3A72AB"/>
      </a:lt2>
      <a:accent1>
        <a:srgbClr val="141313"/>
      </a:accent1>
      <a:accent2>
        <a:srgbClr val="BAA564"/>
      </a:accent2>
      <a:accent3>
        <a:srgbClr val="888C89"/>
      </a:accent3>
      <a:accent4>
        <a:srgbClr val="3A72AB"/>
      </a:accent4>
      <a:accent5>
        <a:srgbClr val="40495C"/>
      </a:accent5>
      <a:accent6>
        <a:srgbClr val="1B402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34920</TotalTime>
  <Words>3328</Words>
  <Application>Microsoft Macintosh PowerPoint</Application>
  <PresentationFormat>Widescreen</PresentationFormat>
  <Paragraphs>704</Paragraphs>
  <Slides>71</Slides>
  <Notes>61</Notes>
  <HiddenSlides>46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-apple-system</vt:lpstr>
      <vt:lpstr>Arial</vt:lpstr>
      <vt:lpstr>Calibri</vt:lpstr>
      <vt:lpstr>Courier New</vt:lpstr>
      <vt:lpstr>Droid Sans Mono</vt:lpstr>
      <vt:lpstr>Office Theme</vt:lpstr>
      <vt:lpstr>Simple Light</vt:lpstr>
      <vt:lpstr>Short Read Sequencing  Analysis Workshop</vt:lpstr>
      <vt:lpstr>Review of Day 2 Videos</vt:lpstr>
      <vt:lpstr>Important things to know about Linux</vt:lpstr>
      <vt:lpstr>Find a unix/linux cheat sheet </vt:lpstr>
      <vt:lpstr>In Unix/Linux everything is organized as a hierarchy </vt:lpstr>
      <vt:lpstr>In Unix everything is organized as a hierarchy </vt:lpstr>
      <vt:lpstr>Absolute and relative paths</vt:lpstr>
      <vt:lpstr>Absolute and relative paths</vt:lpstr>
      <vt:lpstr>Absolute path</vt:lpstr>
      <vt:lpstr>Relative path</vt:lpstr>
      <vt:lpstr>Relative path</vt:lpstr>
      <vt:lpstr>Relative path</vt:lpstr>
      <vt:lpstr>Relative path</vt:lpstr>
      <vt:lpstr>Relative path</vt:lpstr>
      <vt:lpstr>Relative path</vt:lpstr>
      <vt:lpstr>Questions?</vt:lpstr>
      <vt:lpstr>Important things to know about Linux</vt:lpstr>
      <vt:lpstr>PowerPoint Presentation</vt:lpstr>
      <vt:lpstr>Highlights</vt:lpstr>
      <vt:lpstr>File permissions</vt:lpstr>
      <vt:lpstr>Highlights cont…</vt:lpstr>
      <vt:lpstr>Questions?</vt:lpstr>
      <vt:lpstr>Navigating relative and absolute paths </vt:lpstr>
      <vt:lpstr>The “dot dot” notation</vt:lpstr>
      <vt:lpstr>Relative path</vt:lpstr>
      <vt:lpstr>Review of Day 2 Videos</vt:lpstr>
      <vt:lpstr>We Use the Shell to Communicate With the OS</vt:lpstr>
      <vt:lpstr>PowerPoint Presentation</vt:lpstr>
      <vt:lpstr>We Use the Shell to Communicate With the OS</vt:lpstr>
      <vt:lpstr>PowerPoint Presentation</vt:lpstr>
      <vt:lpstr>Start Worksheet Part 1</vt:lpstr>
      <vt:lpstr>If you haven’t already, start Worksheet Part 2</vt:lpstr>
      <vt:lpstr>How to Access A Server Via the Terminal </vt:lpstr>
      <vt:lpstr>When in doubt, check the manual  </vt:lpstr>
      <vt:lpstr>The home directory</vt:lpstr>
      <vt:lpstr>Create folders</vt:lpstr>
      <vt:lpstr>Add subdirectories </vt:lpstr>
      <vt:lpstr>Listing contents of a directory </vt:lpstr>
      <vt:lpstr>Listing contents of a directory </vt:lpstr>
      <vt:lpstr>Linux commands for moving files</vt:lpstr>
      <vt:lpstr>Moving files</vt:lpstr>
      <vt:lpstr>Compressing and decompressing files</vt:lpstr>
      <vt:lpstr> Questions?</vt:lpstr>
      <vt:lpstr>Viewing files in a directory</vt:lpstr>
      <vt:lpstr>Viewing files in a directory</vt:lpstr>
      <vt:lpstr>File manipulation</vt:lpstr>
      <vt:lpstr>Searching files </vt:lpstr>
      <vt:lpstr>Counting features</vt:lpstr>
      <vt:lpstr>Sorting files</vt:lpstr>
      <vt:lpstr>STDERR and STDOUT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pipes in unix</vt:lpstr>
      <vt:lpstr>Using pipes in unix</vt:lpstr>
      <vt:lpstr>Deleting files </vt:lpstr>
      <vt:lpstr>Questions?</vt:lpstr>
      <vt:lpstr>What is Vim ?</vt:lpstr>
      <vt:lpstr>Using Vim</vt:lpstr>
      <vt:lpstr>Using Vim</vt:lpstr>
      <vt:lpstr>Using Vim</vt:lpstr>
      <vt:lpstr>Using Vim</vt:lpstr>
      <vt:lpstr>Insert a line in Vim</vt:lpstr>
      <vt:lpstr>Using Vim</vt:lpstr>
      <vt:lpstr>Save and Exit Vim</vt:lpstr>
      <vt:lpstr>Creating a bash script</vt:lpstr>
      <vt:lpstr>Documenting your work is important</vt:lpstr>
      <vt:lpstr>Edit your README file in vim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Sequencing  Analysis Workshop</dc:title>
  <cp:lastModifiedBy>Hope Townsend</cp:lastModifiedBy>
  <cp:revision>16</cp:revision>
  <dcterms:modified xsi:type="dcterms:W3CDTF">2023-07-25T00:09:07Z</dcterms:modified>
</cp:coreProperties>
</file>