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W3lAvLzNjtzCic2jt65VHfZZr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5c330574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5c330574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5c330574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55c330574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5c33055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5c33055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5c33057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55c33057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5c330574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5c330574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title"/>
          </p:nvPr>
        </p:nvSpPr>
        <p:spPr>
          <a:xfrm>
            <a:off x="457200" y="6879"/>
            <a:ext cx="82296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1"/>
          </p:nvPr>
        </p:nvSpPr>
        <p:spPr>
          <a:xfrm>
            <a:off x="457200" y="963709"/>
            <a:ext cx="8229600" cy="3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gplot2.tidyverse.or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4ds.had.co.nz/" TargetMode="External"/><Relationship Id="rId5" Type="http://schemas.openxmlformats.org/officeDocument/2006/relationships/hyperlink" Target="https://www.statmethods.net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www.r-bloggers.com/" TargetMode="Externa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Short Read Workshop Day 6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i="1"/>
              <a:t>Introduction to R and RStudio</a:t>
            </a:r>
            <a:endParaRPr i="1"/>
          </a:p>
        </p:txBody>
      </p:sp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311700" y="3052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Georgia Barone and Rutendo Sigauke</a:t>
            </a:r>
            <a:endParaRPr sz="25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2023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5c330574c_0_11"/>
          <p:cNvSpPr txBox="1">
            <a:spLocks noGrp="1"/>
          </p:cNvSpPr>
          <p:nvPr>
            <p:ph type="title"/>
          </p:nvPr>
        </p:nvSpPr>
        <p:spPr>
          <a:xfrm>
            <a:off x="311700" y="27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an R script to submit on a supercomputer</a:t>
            </a:r>
            <a:endParaRPr/>
          </a:p>
        </p:txBody>
      </p:sp>
      <p:sp>
        <p:nvSpPr>
          <p:cNvPr id="145" name="Google Shape;145;g255c330574c_0_11"/>
          <p:cNvSpPr txBox="1">
            <a:spLocks noGrp="1"/>
          </p:cNvSpPr>
          <p:nvPr>
            <p:ph type="body" idx="1"/>
          </p:nvPr>
        </p:nvSpPr>
        <p:spPr>
          <a:xfrm>
            <a:off x="311700" y="966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Create a new R script based on the 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Learning_R.R</a:t>
            </a:r>
            <a:r>
              <a:rPr lang="en" sz="2000"/>
              <a:t> script</a:t>
            </a:r>
            <a:endParaRPr sz="2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Include the </a:t>
            </a:r>
            <a:r>
              <a:rPr lang="en" sz="1600" i="1"/>
              <a:t>“Manipulating mtcars”</a:t>
            </a:r>
            <a:r>
              <a:rPr lang="en" sz="1600"/>
              <a:t> section in to a script called 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Learning_R_submit_aws.R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Save plots and tables to a working directory in the script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Run the R script as a job on AWS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the </a:t>
            </a:r>
            <a:r>
              <a:rPr lang="en" sz="16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RScript</a:t>
            </a:r>
            <a:r>
              <a:rPr lang="en" sz="1600"/>
              <a:t> command to call your script</a:t>
            </a:r>
            <a:endParaRPr sz="1600"/>
          </a:p>
        </p:txBody>
      </p:sp>
      <p:pic>
        <p:nvPicPr>
          <p:cNvPr id="146" name="Google Shape;146;g255c330574c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2920" y="2812310"/>
            <a:ext cx="2769379" cy="201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/>
        </p:nvSpPr>
        <p:spPr>
          <a:xfrm>
            <a:off x="381000" y="1299388"/>
            <a:ext cx="8229600" cy="4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ggplot2 website </a:t>
            </a:r>
            <a:r>
              <a:rPr lang="en" sz="20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https://ggplot2.tidyverse.org/</a:t>
            </a:r>
            <a:endParaRPr sz="2000" b="0" i="0" u="none" strike="noStrike" cap="non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R-bloggers </a:t>
            </a:r>
            <a:r>
              <a:rPr lang="en" sz="20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https://www.r-bloggers.com/</a:t>
            </a:r>
            <a:endParaRPr sz="2000" b="0" i="0" u="none" strike="noStrike" cap="non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Quick-R </a:t>
            </a:r>
            <a:r>
              <a:rPr lang="en" sz="20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https://www.statmethods.net/</a:t>
            </a:r>
            <a:endParaRPr sz="2000" b="0" i="0" u="none" strike="noStrike" cap="non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 for Data Science (by Hadley Wickham &amp; Garrett Grolemund) </a:t>
            </a:r>
            <a:r>
              <a:rPr lang="en" sz="20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http://r4ds.had.co.nz/</a:t>
            </a:r>
            <a:r>
              <a:rPr lang="en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23284" y="1558974"/>
            <a:ext cx="2122415" cy="7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13380" y="2365072"/>
            <a:ext cx="1247208" cy="7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979275" y="3328320"/>
            <a:ext cx="1164725" cy="171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56361" y="737550"/>
            <a:ext cx="822539" cy="9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311700" y="191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More resources for 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0" y="167950"/>
            <a:ext cx="910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1"/>
          </p:nvPr>
        </p:nvSpPr>
        <p:spPr>
          <a:xfrm>
            <a:off x="311700" y="736700"/>
            <a:ext cx="8520600" cy="3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84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AutoNum type="arabicPeriod"/>
            </a:pPr>
            <a:r>
              <a:rPr lang="en" sz="1729" dirty="0"/>
              <a:t>Complete the </a:t>
            </a:r>
            <a:r>
              <a:rPr lang="en" sz="1729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Learning_R_Additional_Practice.R</a:t>
            </a:r>
            <a:endParaRPr sz="1729" dirty="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 dirty="0"/>
              <a:t>This homework will go over most of the topics covered today, but on a different dataset. There will be more advanced questions that build on what was in the </a:t>
            </a:r>
            <a:r>
              <a:rPr lang="en" sz="1729" dirty="0" err="1"/>
              <a:t>inclass</a:t>
            </a:r>
            <a:r>
              <a:rPr lang="en" sz="1729" dirty="0"/>
              <a:t> session.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 dirty="0"/>
              <a:t>2. Install </a:t>
            </a:r>
            <a:r>
              <a:rPr lang="en" sz="1729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rsubread</a:t>
            </a:r>
            <a:endParaRPr sz="1729" dirty="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 dirty="0"/>
              <a:t>A library for counting reads from bam files over genome features such as genes. </a:t>
            </a:r>
            <a:r>
              <a:rPr lang="en" sz="1729" i="1" dirty="0"/>
              <a:t>Install this in the R on AWS</a:t>
            </a:r>
            <a:r>
              <a:rPr lang="en" sz="1729" dirty="0"/>
              <a:t>.</a:t>
            </a:r>
            <a:endParaRPr lang="en" sz="1729" dirty="0">
              <a:solidFill>
                <a:srgbClr val="1155CC"/>
              </a:solidFill>
              <a:latin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 dirty="0">
                <a:solidFill>
                  <a:schemeClr val="bg2"/>
                </a:solidFill>
                <a:latin typeface="+mn-lt"/>
                <a:cs typeface="Consolas"/>
                <a:sym typeface="Consolas"/>
              </a:rPr>
              <a:t>3.</a:t>
            </a:r>
            <a:r>
              <a:rPr lang="en" sz="1729" dirty="0">
                <a:solidFill>
                  <a:srgbClr val="1155CC"/>
                </a:solidFill>
                <a:latin typeface="Consolas"/>
                <a:cs typeface="Consolas"/>
                <a:sym typeface="Consolas"/>
              </a:rPr>
              <a:t> </a:t>
            </a:r>
            <a:r>
              <a:rPr lang="en" sz="1729" dirty="0"/>
              <a:t>Install </a:t>
            </a:r>
            <a:r>
              <a:rPr lang="en" sz="1729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DESeq2</a:t>
            </a:r>
            <a:endParaRPr sz="1729" dirty="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 dirty="0"/>
              <a:t> This library takes in counts as input and performs differential gene expression analyses on the input features. You will be using this library in Day7. </a:t>
            </a:r>
            <a:r>
              <a:rPr lang="en" sz="1729" i="1" dirty="0"/>
              <a:t>Install this on your local machine</a:t>
            </a:r>
            <a:r>
              <a:rPr lang="en" sz="1729" dirty="0"/>
              <a:t>. </a:t>
            </a:r>
            <a:br>
              <a:rPr lang="en" sz="1729" dirty="0"/>
            </a:br>
            <a:endParaRPr sz="1729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 dirty="0"/>
              <a:t>This takes a long time, so get this installed before Day7.</a:t>
            </a:r>
            <a:endParaRPr sz="1729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530"/>
              <a:buNone/>
            </a:pPr>
            <a:endParaRPr sz="172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5c330574c_0_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Day 6 Overview</a:t>
            </a:r>
            <a:endParaRPr/>
          </a:p>
        </p:txBody>
      </p:sp>
      <p:sp>
        <p:nvSpPr>
          <p:cNvPr id="64" name="Google Shape;64;g255c330574c_0_66"/>
          <p:cNvSpPr txBox="1">
            <a:spLocks noGrp="1"/>
          </p:cNvSpPr>
          <p:nvPr>
            <p:ph type="body" idx="1"/>
          </p:nvPr>
        </p:nvSpPr>
        <p:spPr>
          <a:xfrm>
            <a:off x="1186800" y="1151750"/>
            <a:ext cx="6770400" cy="31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Running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000"/>
              <a:t> in the terminal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Running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lang="en" sz="2000"/>
              <a:t>in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RStudio</a:t>
            </a:r>
            <a:r>
              <a:rPr lang="en" sz="2000"/>
              <a:t> 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Submitting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 script</a:t>
            </a:r>
            <a:r>
              <a:rPr lang="en" sz="2000"/>
              <a:t> as an sbatch job</a:t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5" name="Google Shape;65;g255c330574c_0_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2351" y="3885940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255c330574c_0_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9021" y="3885940"/>
            <a:ext cx="1303952" cy="11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Goal of the day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343650" y="1201238"/>
            <a:ext cx="84567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Learn how to run R code! </a:t>
            </a:r>
            <a:endParaRPr sz="20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Practice installing packages, tidying data, saving files and plotting.</a:t>
            </a:r>
            <a:endParaRPr sz="2000"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0251" y="2893740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5671" y="2893740"/>
            <a:ext cx="1303952" cy="11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R?</a:t>
            </a:r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311700" y="1417575"/>
            <a:ext cx="8520600" cy="2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 is a free statistical computing and graphing software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be installed from their website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https://www.r-project.org/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 can be run in a few environments: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RStudio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Jupyter</a:t>
            </a:r>
            <a:endParaRPr sz="2000"/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6676" y="2369565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5189" y="3625663"/>
            <a:ext cx="1195064" cy="12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00221" y="3692570"/>
            <a:ext cx="1066454" cy="1109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311700" y="-2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 of RStudio</a:t>
            </a:r>
            <a:endParaRPr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300" y="699675"/>
            <a:ext cx="7925399" cy="41703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90" name="Google Shape;90;p5"/>
          <p:cNvSpPr/>
          <p:nvPr/>
        </p:nvSpPr>
        <p:spPr>
          <a:xfrm>
            <a:off x="597477" y="3199250"/>
            <a:ext cx="4244100" cy="1670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609950" y="4807300"/>
            <a:ext cx="21399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 console, Terminal</a:t>
            </a:r>
            <a:endParaRPr sz="1400" b="0" i="0" u="none" strike="noStrike" cap="non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837075" y="4807300"/>
            <a:ext cx="29409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Directories, Plots, Packages...</a:t>
            </a:r>
            <a:endParaRPr sz="1400" b="0" i="0" u="none" strike="noStrike" cap="non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599175" y="1093850"/>
            <a:ext cx="4240800" cy="20421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609950" y="362850"/>
            <a:ext cx="34167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 scripts, R markdown, R notebooks</a:t>
            </a:r>
            <a:endParaRPr sz="1400" b="0" i="0" u="none" strike="noStrike" cap="non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730775" y="394275"/>
            <a:ext cx="38085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Summary of all the data loaded in Rstudio</a:t>
            </a:r>
            <a:endParaRPr sz="1400" b="0" i="0" u="none" strike="noStrike" cap="non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4866375" y="1093850"/>
            <a:ext cx="3668400" cy="12198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4866375" y="2375075"/>
            <a:ext cx="3668400" cy="24948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c3305560_0_0"/>
          <p:cNvSpPr txBox="1">
            <a:spLocks noGrp="1"/>
          </p:cNvSpPr>
          <p:nvPr>
            <p:ph type="title"/>
          </p:nvPr>
        </p:nvSpPr>
        <p:spPr>
          <a:xfrm>
            <a:off x="311700" y="19875"/>
            <a:ext cx="85206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There are different ways to interact with R</a:t>
            </a:r>
            <a:endParaRPr/>
          </a:p>
        </p:txBody>
      </p:sp>
      <p:sp>
        <p:nvSpPr>
          <p:cNvPr id="103" name="Google Shape;103;g255c3305560_0_0"/>
          <p:cNvSpPr txBox="1">
            <a:spLocks noGrp="1"/>
          </p:cNvSpPr>
          <p:nvPr>
            <p:ph type="body" idx="1"/>
          </p:nvPr>
        </p:nvSpPr>
        <p:spPr>
          <a:xfrm>
            <a:off x="364975" y="590475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console</a:t>
            </a:r>
            <a:endParaRPr/>
          </a:p>
        </p:txBody>
      </p:sp>
      <p:sp>
        <p:nvSpPr>
          <p:cNvPr id="104" name="Google Shape;104;g255c3305560_0_0"/>
          <p:cNvSpPr txBox="1">
            <a:spLocks noGrp="1"/>
          </p:cNvSpPr>
          <p:nvPr>
            <p:ph type="body" idx="1"/>
          </p:nvPr>
        </p:nvSpPr>
        <p:spPr>
          <a:xfrm>
            <a:off x="5847612" y="590475"/>
            <a:ext cx="3296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Submit an R script as a job</a:t>
            </a:r>
            <a:endParaRPr/>
          </a:p>
        </p:txBody>
      </p:sp>
      <p:pic>
        <p:nvPicPr>
          <p:cNvPr id="105" name="Google Shape;105;g255c3305560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1195" y="1126985"/>
            <a:ext cx="2769379" cy="201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55c3305560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143" y="1128250"/>
            <a:ext cx="2645556" cy="2012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g255c3305560_0_0"/>
          <p:cNvCxnSpPr/>
          <p:nvPr/>
        </p:nvCxnSpPr>
        <p:spPr>
          <a:xfrm rot="10800000">
            <a:off x="338818" y="3042175"/>
            <a:ext cx="1267200" cy="781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8" name="Google Shape;108;g255c3305560_0_0"/>
          <p:cNvSpPr txBox="1"/>
          <p:nvPr/>
        </p:nvSpPr>
        <p:spPr>
          <a:xfrm>
            <a:off x="664675" y="3902188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code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g255c3305560_0_0"/>
          <p:cNvCxnSpPr/>
          <p:nvPr/>
        </p:nvCxnSpPr>
        <p:spPr>
          <a:xfrm rot="10800000">
            <a:off x="7075537" y="3135125"/>
            <a:ext cx="1075200" cy="7239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0" name="Google Shape;110;g255c3305560_0_0"/>
          <p:cNvSpPr txBox="1"/>
          <p:nvPr/>
        </p:nvSpPr>
        <p:spPr>
          <a:xfrm>
            <a:off x="6867187" y="3859013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script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55c3305560_0_0"/>
          <p:cNvSpPr txBox="1"/>
          <p:nvPr/>
        </p:nvSpPr>
        <p:spPr>
          <a:xfrm>
            <a:off x="664675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I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nteractive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55c3305560_0_0"/>
          <p:cNvSpPr txBox="1"/>
          <p:nvPr/>
        </p:nvSpPr>
        <p:spPr>
          <a:xfrm>
            <a:off x="6088499" y="4743300"/>
            <a:ext cx="315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more compute intensive scripts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255c3305560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66550" y="1254500"/>
            <a:ext cx="3154800" cy="176005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114" name="Google Shape;114;g255c3305560_0_0"/>
          <p:cNvSpPr txBox="1"/>
          <p:nvPr/>
        </p:nvSpPr>
        <p:spPr>
          <a:xfrm>
            <a:off x="3084300" y="3859025"/>
            <a:ext cx="297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code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and </a:t>
            </a:r>
            <a:r>
              <a:rPr lang="en" b="1"/>
              <a:t>visualize plots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15" name="Google Shape;115;g255c3305560_0_0"/>
          <p:cNvSpPr txBox="1"/>
          <p:nvPr/>
        </p:nvSpPr>
        <p:spPr>
          <a:xfrm>
            <a:off x="3649000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interactive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55c3305560_0_0"/>
          <p:cNvSpPr txBox="1"/>
          <p:nvPr/>
        </p:nvSpPr>
        <p:spPr>
          <a:xfrm>
            <a:off x="6867175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Least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interactive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55c3305560_0_0"/>
          <p:cNvSpPr txBox="1">
            <a:spLocks noGrp="1"/>
          </p:cNvSpPr>
          <p:nvPr>
            <p:ph type="body" idx="1"/>
          </p:nvPr>
        </p:nvSpPr>
        <p:spPr>
          <a:xfrm>
            <a:off x="3349288" y="590475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Studio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"/>
              <a:t>R you ready to learn some R?</a:t>
            </a:r>
            <a:endParaRPr b="1"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 us go over the 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Day6_worksheet_learning_r</a:t>
            </a:r>
            <a:r>
              <a:rPr lang="en" sz="2000"/>
              <a:t> worksheet: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Introduction to R in the terminal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Learn basic R commands</a:t>
            </a:r>
            <a:endParaRPr sz="2000"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3398550" y="4640400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console</a:t>
            </a: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9225" y="2627825"/>
            <a:ext cx="2645556" cy="2012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5c330574c_0_0"/>
          <p:cNvSpPr txBox="1">
            <a:spLocks noGrp="1"/>
          </p:cNvSpPr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Learning R in RStudio</a:t>
            </a:r>
            <a:endParaRPr b="1"/>
          </a:p>
        </p:txBody>
      </p:sp>
      <p:sp>
        <p:nvSpPr>
          <p:cNvPr id="131" name="Google Shape;131;g255c330574c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 us go over the 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Learning_R.R</a:t>
            </a:r>
            <a:r>
              <a:rPr lang="en" sz="2000"/>
              <a:t> worksheet in R Studio: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Introduction to R and R Markdown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Introduction to the iris dataset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Installing and loading libraries</a:t>
            </a:r>
            <a:endParaRPr sz="2000"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tidyverse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Generating summary statistic in R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Making plots with ggplot2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Manipulating data.frames</a:t>
            </a:r>
            <a:endParaRPr sz="2000"/>
          </a:p>
        </p:txBody>
      </p:sp>
      <p:pic>
        <p:nvPicPr>
          <p:cNvPr id="132" name="Google Shape;132;g255c330574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5125" y="2808825"/>
            <a:ext cx="3154800" cy="176005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133" name="Google Shape;133;g255c330574c_0_0"/>
          <p:cNvSpPr txBox="1">
            <a:spLocks noGrp="1"/>
          </p:cNvSpPr>
          <p:nvPr>
            <p:ph type="body" idx="1"/>
          </p:nvPr>
        </p:nvSpPr>
        <p:spPr>
          <a:xfrm>
            <a:off x="6039063" y="4647600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Studio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5c330574c_0_61"/>
          <p:cNvSpPr txBox="1">
            <a:spLocks noGrp="1"/>
          </p:cNvSpPr>
          <p:nvPr>
            <p:ph type="title"/>
          </p:nvPr>
        </p:nvSpPr>
        <p:spPr>
          <a:xfrm>
            <a:off x="311700" y="27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39" name="Google Shape;139;g255c330574c_0_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would you perform a computationally intensive R job?</a:t>
            </a:r>
            <a:endParaRPr sz="22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i.e. Requires more memory than on your personal computer.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Macintosh PowerPoint</Application>
  <PresentationFormat>On-screen Show (16:9)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Simple Light</vt:lpstr>
      <vt:lpstr>Short Read Workshop Day 6 Introduction to R and RStudio</vt:lpstr>
      <vt:lpstr>Day 6 Overview</vt:lpstr>
      <vt:lpstr>Goal of the day</vt:lpstr>
      <vt:lpstr>What is R?</vt:lpstr>
      <vt:lpstr>Summary of RStudio</vt:lpstr>
      <vt:lpstr>There are different ways to interact with R</vt:lpstr>
      <vt:lpstr>R you ready to learn some R?</vt:lpstr>
      <vt:lpstr>Learning R in RStudio</vt:lpstr>
      <vt:lpstr>Challenge Question</vt:lpstr>
      <vt:lpstr>Writing an R script to submit on a supercomputer</vt:lpstr>
      <vt:lpstr>More resources for R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Read Workshop Day 6 Introduction to R and RStudio</dc:title>
  <dc:creator>Zarko</dc:creator>
  <cp:lastModifiedBy>Barone, Georgia E</cp:lastModifiedBy>
  <cp:revision>1</cp:revision>
  <dcterms:modified xsi:type="dcterms:W3CDTF">2023-07-27T21:16:46Z</dcterms:modified>
</cp:coreProperties>
</file>