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63" r:id="rId4"/>
    <p:sldId id="269" r:id="rId5"/>
    <p:sldId id="270" r:id="rId6"/>
    <p:sldId id="267" r:id="rId7"/>
    <p:sldId id="266"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Helvetica Neue" panose="02000503000000020004"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62"/>
  </p:normalViewPr>
  <p:slideViewPr>
    <p:cSldViewPr snapToGrid="0">
      <p:cViewPr varScale="1">
        <p:scale>
          <a:sx n="136" d="100"/>
          <a:sy n="136" d="100"/>
        </p:scale>
        <p:origin x="200" y="5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3a6768cd7a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3a6768cd7a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3a6768cd7a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3a6768cd7a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3a6768cd7a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3a6768cd7a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276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3a6768cd7a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3a6768cd7a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545450"/>
            <a:ext cx="8520600" cy="205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4000" dirty="0"/>
              <a:t>Day 5: Looping, visualization &amp; Assessment</a:t>
            </a:r>
            <a:endParaRPr sz="4000" dirty="0"/>
          </a:p>
        </p:txBody>
      </p:sp>
      <p:sp>
        <p:nvSpPr>
          <p:cNvPr id="55" name="Google Shape;55;p13"/>
          <p:cNvSpPr txBox="1">
            <a:spLocks noGrp="1"/>
          </p:cNvSpPr>
          <p:nvPr>
            <p:ph type="subTitle" idx="1"/>
          </p:nvPr>
        </p:nvSpPr>
        <p:spPr>
          <a:xfrm>
            <a:off x="2718100" y="3554450"/>
            <a:ext cx="6274500" cy="14079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sz="2000" dirty="0">
                <a:solidFill>
                  <a:schemeClr val="dk1"/>
                </a:solidFill>
              </a:rPr>
              <a:t>2023/07/28</a:t>
            </a:r>
            <a:endParaRPr sz="2000" dirty="0">
              <a:solidFill>
                <a:schemeClr val="dk1"/>
              </a:solidFill>
            </a:endParaRPr>
          </a:p>
          <a:p>
            <a:pPr marL="0" lvl="0" indent="0" algn="r" rtl="0">
              <a:spcBef>
                <a:spcPts val="0"/>
              </a:spcBef>
              <a:spcAft>
                <a:spcPts val="0"/>
              </a:spcAft>
              <a:buNone/>
            </a:pPr>
            <a:r>
              <a:rPr lang="en" sz="2000" dirty="0">
                <a:solidFill>
                  <a:schemeClr val="dk1"/>
                </a:solidFill>
              </a:rPr>
              <a:t>Samuel Hunter</a:t>
            </a:r>
            <a:endParaRPr sz="2000" dirty="0">
              <a:solidFill>
                <a:schemeClr val="dk1"/>
              </a:solidFill>
            </a:endParaRPr>
          </a:p>
          <a:p>
            <a:pPr marL="0" lvl="0" indent="0" algn="r" rtl="0">
              <a:spcBef>
                <a:spcPts val="0"/>
              </a:spcBef>
              <a:spcAft>
                <a:spcPts val="0"/>
              </a:spcAft>
              <a:buClr>
                <a:schemeClr val="dk1"/>
              </a:buClr>
              <a:buSzPts val="1100"/>
              <a:buFont typeface="Arial"/>
              <a:buNone/>
            </a:pPr>
            <a:r>
              <a:rPr lang="en" sz="2000" dirty="0" err="1">
                <a:solidFill>
                  <a:schemeClr val="dk1"/>
                </a:solidFill>
              </a:rPr>
              <a:t>DnA</a:t>
            </a:r>
            <a:r>
              <a:rPr lang="en" sz="2000" dirty="0">
                <a:solidFill>
                  <a:schemeClr val="dk1"/>
                </a:solidFill>
              </a:rPr>
              <a:t> Lab</a:t>
            </a:r>
            <a:endParaRPr sz="2000" dirty="0">
              <a:solidFill>
                <a:schemeClr val="dk1"/>
              </a:solidFill>
            </a:endParaRPr>
          </a:p>
          <a:p>
            <a:pPr marL="0" lvl="0" indent="0" algn="r" rtl="0">
              <a:spcBef>
                <a:spcPts val="0"/>
              </a:spcBef>
              <a:spcAft>
                <a:spcPts val="0"/>
              </a:spcAft>
              <a:buNone/>
            </a:pPr>
            <a:r>
              <a:rPr lang="en" sz="2000" dirty="0">
                <a:solidFill>
                  <a:schemeClr val="dk1"/>
                </a:solidFill>
              </a:rPr>
              <a:t>University of Colorado Boulder, </a:t>
            </a:r>
            <a:r>
              <a:rPr lang="en" sz="2000" dirty="0" err="1">
                <a:solidFill>
                  <a:schemeClr val="dk1"/>
                </a:solidFill>
              </a:rPr>
              <a:t>BioFrontiers</a:t>
            </a:r>
            <a:endParaRPr sz="2000" dirty="0">
              <a:solidFill>
                <a:schemeClr val="dk1"/>
              </a:solidFill>
            </a:endParaRPr>
          </a:p>
        </p:txBody>
      </p:sp>
      <p:pic>
        <p:nvPicPr>
          <p:cNvPr id="56" name="Google Shape;56;p13"/>
          <p:cNvPicPr preferRelativeResize="0"/>
          <p:nvPr/>
        </p:nvPicPr>
        <p:blipFill rotWithShape="1">
          <a:blip r:embed="rId3">
            <a:alphaModFix/>
          </a:blip>
          <a:srcRect/>
          <a:stretch/>
        </p:blipFill>
        <p:spPr>
          <a:xfrm>
            <a:off x="1" y="-10"/>
            <a:ext cx="9143999" cy="956321"/>
          </a:xfrm>
          <a:prstGeom prst="rect">
            <a:avLst/>
          </a:prstGeom>
          <a:noFill/>
          <a:ln>
            <a:noFill/>
          </a:ln>
        </p:spPr>
      </p:pic>
      <p:sp>
        <p:nvSpPr>
          <p:cNvPr id="57" name="Google Shape;57;p13"/>
          <p:cNvSpPr txBox="1"/>
          <p:nvPr/>
        </p:nvSpPr>
        <p:spPr>
          <a:xfrm>
            <a:off x="-52225" y="813775"/>
            <a:ext cx="1066500" cy="2820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None/>
            </a:pPr>
            <a:r>
              <a:rPr lang="en" sz="1000">
                <a:solidFill>
                  <a:srgbClr val="5A5A5A"/>
                </a:solidFill>
                <a:highlight>
                  <a:srgbClr val="FFFFFF"/>
                </a:highlight>
                <a:latin typeface="Helvetica Neue"/>
                <a:ea typeface="Helvetica Neue"/>
                <a:cs typeface="Helvetica Neue"/>
                <a:sym typeface="Helvetica Neue"/>
              </a:rPr>
              <a:t>© </a:t>
            </a:r>
            <a:r>
              <a:rPr lang="en" sz="1000">
                <a:solidFill>
                  <a:srgbClr val="000000"/>
                </a:solidFill>
                <a:latin typeface="Calibri"/>
                <a:ea typeface="Calibri"/>
                <a:cs typeface="Calibri"/>
                <a:sym typeface="Calibri"/>
              </a:rPr>
              <a:t>David Deen</a:t>
            </a:r>
            <a:endParaRPr sz="100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52400" y="152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you have learned so far on week 1 …</a:t>
            </a:r>
            <a:endParaRPr/>
          </a:p>
        </p:txBody>
      </p:sp>
      <p:sp>
        <p:nvSpPr>
          <p:cNvPr id="63" name="Google Shape;63;p14"/>
          <p:cNvSpPr txBox="1">
            <a:spLocks noGrp="1"/>
          </p:cNvSpPr>
          <p:nvPr>
            <p:ph type="title"/>
          </p:nvPr>
        </p:nvSpPr>
        <p:spPr>
          <a:xfrm>
            <a:off x="311700" y="1229550"/>
            <a:ext cx="8520600" cy="3294000"/>
          </a:xfrm>
          <a:prstGeom prst="rect">
            <a:avLst/>
          </a:prstGeom>
        </p:spPr>
        <p:txBody>
          <a:bodyPr spcFirstLastPara="1" wrap="square" lIns="91425" tIns="91425" rIns="91425" bIns="91425" anchor="t" anchorCtr="0">
            <a:normAutofit fontScale="90000"/>
          </a:bodyPr>
          <a:lstStyle/>
          <a:p>
            <a:pPr marL="457200" lvl="0" indent="-344043" algn="l" rtl="0">
              <a:lnSpc>
                <a:spcPct val="100000"/>
              </a:lnSpc>
              <a:spcBef>
                <a:spcPts val="0"/>
              </a:spcBef>
              <a:spcAft>
                <a:spcPts val="0"/>
              </a:spcAft>
              <a:buSzPct val="100000"/>
              <a:buChar char="-"/>
            </a:pPr>
            <a:r>
              <a:rPr lang="en" sz="2020" dirty="0"/>
              <a:t>Working on a </a:t>
            </a:r>
            <a:r>
              <a:rPr lang="en" sz="2020" dirty="0" err="1"/>
              <a:t>unix</a:t>
            </a:r>
            <a:r>
              <a:rPr lang="en" sz="2020" dirty="0"/>
              <a:t>-like command terminal.</a:t>
            </a:r>
            <a:endParaRPr sz="2020" dirty="0"/>
          </a:p>
          <a:p>
            <a:pPr marL="0" lvl="0" indent="0" algn="l" rtl="0">
              <a:lnSpc>
                <a:spcPct val="100000"/>
              </a:lnSpc>
              <a:spcBef>
                <a:spcPts val="0"/>
              </a:spcBef>
              <a:spcAft>
                <a:spcPts val="0"/>
              </a:spcAft>
              <a:buSzPct val="49009"/>
              <a:buNone/>
            </a:pPr>
            <a:endParaRPr sz="2020" dirty="0"/>
          </a:p>
          <a:p>
            <a:pPr marL="457200" lvl="0" indent="-344043" algn="l" rtl="0">
              <a:lnSpc>
                <a:spcPct val="100000"/>
              </a:lnSpc>
              <a:spcBef>
                <a:spcPts val="0"/>
              </a:spcBef>
              <a:spcAft>
                <a:spcPts val="0"/>
              </a:spcAft>
              <a:buSzPct val="100000"/>
              <a:buChar char="-"/>
            </a:pPr>
            <a:r>
              <a:rPr lang="en" sz="2020" dirty="0"/>
              <a:t>Connecting to computer cluster (AWS or </a:t>
            </a:r>
            <a:r>
              <a:rPr lang="en" sz="2020" dirty="0" err="1"/>
              <a:t>BioFrontiers</a:t>
            </a:r>
            <a:r>
              <a:rPr lang="en" sz="2020" dirty="0"/>
              <a:t> Fiji).</a:t>
            </a:r>
            <a:endParaRPr sz="2020" dirty="0"/>
          </a:p>
          <a:p>
            <a:pPr marL="0" lvl="0" indent="0" algn="l" rtl="0">
              <a:lnSpc>
                <a:spcPct val="100000"/>
              </a:lnSpc>
              <a:spcBef>
                <a:spcPts val="0"/>
              </a:spcBef>
              <a:spcAft>
                <a:spcPts val="0"/>
              </a:spcAft>
              <a:buSzPct val="49009"/>
              <a:buNone/>
            </a:pPr>
            <a:endParaRPr sz="2020" dirty="0"/>
          </a:p>
          <a:p>
            <a:pPr marL="457200" lvl="0" indent="-344043" algn="l" rtl="0">
              <a:lnSpc>
                <a:spcPct val="100000"/>
              </a:lnSpc>
              <a:spcBef>
                <a:spcPts val="0"/>
              </a:spcBef>
              <a:spcAft>
                <a:spcPts val="0"/>
              </a:spcAft>
              <a:buSzPct val="100000"/>
              <a:buChar char="-"/>
            </a:pPr>
            <a:r>
              <a:rPr lang="en" sz="2020" dirty="0"/>
              <a:t>Processing high throughput sequencing files (FASTQ) to obtain a reference genome aligned/mapped SAM/BAM files, and conversion to TDFs for visualization</a:t>
            </a:r>
            <a:endParaRPr sz="2020" dirty="0"/>
          </a:p>
          <a:p>
            <a:pPr marL="0" lvl="0" indent="0" algn="l" rtl="0">
              <a:lnSpc>
                <a:spcPct val="100000"/>
              </a:lnSpc>
              <a:spcBef>
                <a:spcPts val="0"/>
              </a:spcBef>
              <a:spcAft>
                <a:spcPts val="0"/>
              </a:spcAft>
              <a:buSzPct val="49009"/>
              <a:buNone/>
            </a:pPr>
            <a:endParaRPr sz="2020" dirty="0"/>
          </a:p>
          <a:p>
            <a:pPr marL="0" lvl="0" indent="0" algn="l" rtl="0">
              <a:lnSpc>
                <a:spcPct val="115000"/>
              </a:lnSpc>
              <a:spcBef>
                <a:spcPts val="0"/>
              </a:spcBef>
              <a:spcAft>
                <a:spcPts val="0"/>
              </a:spcAft>
              <a:buSzPct val="44152"/>
              <a:buNone/>
            </a:pPr>
            <a:r>
              <a:rPr lang="en" sz="2242" b="1" u="sng" dirty="0"/>
              <a:t>Today:</a:t>
            </a:r>
            <a:endParaRPr sz="2242" b="1" u="sng" dirty="0"/>
          </a:p>
          <a:p>
            <a:pPr marL="0" lvl="0" indent="0" algn="l" rtl="0">
              <a:lnSpc>
                <a:spcPct val="115000"/>
              </a:lnSpc>
              <a:spcBef>
                <a:spcPts val="0"/>
              </a:spcBef>
              <a:spcAft>
                <a:spcPts val="0"/>
              </a:spcAft>
              <a:buSzPct val="44152"/>
              <a:buNone/>
            </a:pPr>
            <a:r>
              <a:rPr lang="en" sz="2242" dirty="0"/>
              <a:t>Part 1 (1 hour): For loops, and TDF visualization on the IGV Desktop App.</a:t>
            </a:r>
            <a:endParaRPr sz="2242" dirty="0"/>
          </a:p>
          <a:p>
            <a:pPr marL="0" lvl="0" indent="0" algn="l" rtl="0">
              <a:lnSpc>
                <a:spcPct val="115000"/>
              </a:lnSpc>
              <a:spcBef>
                <a:spcPts val="0"/>
              </a:spcBef>
              <a:spcAft>
                <a:spcPts val="0"/>
              </a:spcAft>
              <a:buSzPct val="44152"/>
              <a:buNone/>
            </a:pPr>
            <a:r>
              <a:rPr lang="en" sz="2242" dirty="0"/>
              <a:t>Part 2 (2 hours): Assessment of skills learned up to today.</a:t>
            </a:r>
            <a:endParaRPr sz="2242"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30" name="Google Shape;130;p20"/>
          <p:cNvSpPr/>
          <p:nvPr/>
        </p:nvSpPr>
        <p:spPr>
          <a:xfrm>
            <a:off x="744900" y="2311373"/>
            <a:ext cx="1032300" cy="66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FASTQ</a:t>
            </a:r>
            <a:endParaRPr sz="2000" dirty="0"/>
          </a:p>
        </p:txBody>
      </p:sp>
      <p:sp>
        <p:nvSpPr>
          <p:cNvPr id="131" name="Google Shape;131;p20"/>
          <p:cNvSpPr/>
          <p:nvPr/>
        </p:nvSpPr>
        <p:spPr>
          <a:xfrm>
            <a:off x="2577213" y="2311373"/>
            <a:ext cx="1052357" cy="66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BAM </a:t>
            </a:r>
            <a:endParaRPr sz="2000" dirty="0"/>
          </a:p>
        </p:txBody>
      </p:sp>
      <p:cxnSp>
        <p:nvCxnSpPr>
          <p:cNvPr id="134" name="Google Shape;134;p20"/>
          <p:cNvCxnSpPr>
            <a:cxnSpLocks/>
          </p:cNvCxnSpPr>
          <p:nvPr/>
        </p:nvCxnSpPr>
        <p:spPr>
          <a:xfrm flipH="1">
            <a:off x="1777200" y="2659723"/>
            <a:ext cx="820070" cy="0"/>
          </a:xfrm>
          <a:prstGeom prst="straightConnector1">
            <a:avLst/>
          </a:prstGeom>
          <a:noFill/>
          <a:ln w="38100" cap="flat" cmpd="sng">
            <a:solidFill>
              <a:schemeClr val="dk1"/>
            </a:solidFill>
            <a:prstDash val="solid"/>
            <a:round/>
            <a:headEnd type="triangle" w="med" len="med"/>
            <a:tailEnd type="none" w="med" len="med"/>
          </a:ln>
        </p:spPr>
      </p:cxnSp>
      <p:cxnSp>
        <p:nvCxnSpPr>
          <p:cNvPr id="135" name="Google Shape;135;p20"/>
          <p:cNvCxnSpPr>
            <a:cxnSpLocks/>
          </p:cNvCxnSpPr>
          <p:nvPr/>
        </p:nvCxnSpPr>
        <p:spPr>
          <a:xfrm flipH="1">
            <a:off x="6147708" y="2645873"/>
            <a:ext cx="1291736" cy="0"/>
          </a:xfrm>
          <a:prstGeom prst="straightConnector1">
            <a:avLst/>
          </a:prstGeom>
          <a:noFill/>
          <a:ln w="38100" cap="flat" cmpd="sng">
            <a:solidFill>
              <a:schemeClr val="dk1"/>
            </a:solidFill>
            <a:prstDash val="solid"/>
            <a:round/>
            <a:headEnd type="triangle" w="med" len="med"/>
            <a:tailEnd type="none" w="med" len="med"/>
          </a:ln>
        </p:spPr>
      </p:cxnSp>
      <p:sp>
        <p:nvSpPr>
          <p:cNvPr id="138" name="Google Shape;138;p20"/>
          <p:cNvSpPr/>
          <p:nvPr/>
        </p:nvSpPr>
        <p:spPr>
          <a:xfrm>
            <a:off x="7472100" y="2311373"/>
            <a:ext cx="927000" cy="66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TDF</a:t>
            </a:r>
            <a:endParaRPr sz="2000"/>
          </a:p>
        </p:txBody>
      </p:sp>
      <p:sp>
        <p:nvSpPr>
          <p:cNvPr id="4" name="Google Shape;131;p20">
            <a:extLst>
              <a:ext uri="{FF2B5EF4-FFF2-40B4-BE49-F238E27FC236}">
                <a16:creationId xmlns:a16="http://schemas.microsoft.com/office/drawing/2014/main" id="{A07AB52D-7CD3-6D3E-94FE-A52F94F337A9}"/>
              </a:ext>
            </a:extLst>
          </p:cNvPr>
          <p:cNvSpPr/>
          <p:nvPr/>
        </p:nvSpPr>
        <p:spPr>
          <a:xfrm>
            <a:off x="4686301" y="2308652"/>
            <a:ext cx="1412423" cy="66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err="1"/>
              <a:t>Bedgraph</a:t>
            </a:r>
            <a:r>
              <a:rPr lang="en" sz="2000" dirty="0"/>
              <a:t> </a:t>
            </a:r>
            <a:endParaRPr sz="2000" dirty="0"/>
          </a:p>
        </p:txBody>
      </p:sp>
      <p:cxnSp>
        <p:nvCxnSpPr>
          <p:cNvPr id="6" name="Google Shape;134;p20">
            <a:extLst>
              <a:ext uri="{FF2B5EF4-FFF2-40B4-BE49-F238E27FC236}">
                <a16:creationId xmlns:a16="http://schemas.microsoft.com/office/drawing/2014/main" id="{E1121D56-84B7-715D-68BE-2EA31C0A6AF4}"/>
              </a:ext>
            </a:extLst>
          </p:cNvPr>
          <p:cNvCxnSpPr>
            <a:cxnSpLocks/>
          </p:cNvCxnSpPr>
          <p:nvPr/>
        </p:nvCxnSpPr>
        <p:spPr>
          <a:xfrm flipH="1">
            <a:off x="3660755" y="2659723"/>
            <a:ext cx="927576" cy="0"/>
          </a:xfrm>
          <a:prstGeom prst="straightConnector1">
            <a:avLst/>
          </a:prstGeom>
          <a:noFill/>
          <a:ln w="38100" cap="flat" cmpd="sng">
            <a:solidFill>
              <a:schemeClr val="dk1"/>
            </a:solidFill>
            <a:prstDash val="solid"/>
            <a:round/>
            <a:headEnd type="triangle" w="med" len="med"/>
            <a:tailEnd type="none" w="med" len="med"/>
          </a:ln>
        </p:spPr>
      </p:cxnSp>
      <p:sp>
        <p:nvSpPr>
          <p:cNvPr id="16" name="TextBox 15">
            <a:extLst>
              <a:ext uri="{FF2B5EF4-FFF2-40B4-BE49-F238E27FC236}">
                <a16:creationId xmlns:a16="http://schemas.microsoft.com/office/drawing/2014/main" id="{8E150054-3E38-2D25-19A2-088736CD4F28}"/>
              </a:ext>
            </a:extLst>
          </p:cNvPr>
          <p:cNvSpPr txBox="1"/>
          <p:nvPr/>
        </p:nvSpPr>
        <p:spPr>
          <a:xfrm>
            <a:off x="1555370" y="1648026"/>
            <a:ext cx="1239442" cy="307777"/>
          </a:xfrm>
          <a:prstGeom prst="rect">
            <a:avLst/>
          </a:prstGeom>
          <a:noFill/>
        </p:spPr>
        <p:txBody>
          <a:bodyPr wrap="none" rtlCol="0">
            <a:spAutoFit/>
          </a:bodyPr>
          <a:lstStyle/>
          <a:p>
            <a:r>
              <a:rPr lang="en-US" dirty="0">
                <a:solidFill>
                  <a:srgbClr val="0070C0"/>
                </a:solidFill>
              </a:rPr>
              <a:t>hisat2.sbatch</a:t>
            </a:r>
          </a:p>
        </p:txBody>
      </p:sp>
      <p:sp>
        <p:nvSpPr>
          <p:cNvPr id="17" name="TextBox 16">
            <a:extLst>
              <a:ext uri="{FF2B5EF4-FFF2-40B4-BE49-F238E27FC236}">
                <a16:creationId xmlns:a16="http://schemas.microsoft.com/office/drawing/2014/main" id="{3DF7EF8D-DFEB-149E-018E-F282BFFF244D}"/>
              </a:ext>
            </a:extLst>
          </p:cNvPr>
          <p:cNvSpPr txBox="1"/>
          <p:nvPr/>
        </p:nvSpPr>
        <p:spPr>
          <a:xfrm>
            <a:off x="1448090" y="1892190"/>
            <a:ext cx="1478290" cy="307777"/>
          </a:xfrm>
          <a:prstGeom prst="rect">
            <a:avLst/>
          </a:prstGeom>
          <a:noFill/>
        </p:spPr>
        <p:txBody>
          <a:bodyPr wrap="none" rtlCol="0">
            <a:spAutoFit/>
          </a:bodyPr>
          <a:lstStyle/>
          <a:p>
            <a:r>
              <a:rPr lang="en-US" dirty="0" err="1">
                <a:solidFill>
                  <a:srgbClr val="0070C0"/>
                </a:solidFill>
              </a:rPr>
              <a:t>samtools.sbatch</a:t>
            </a:r>
            <a:endParaRPr lang="en-US" dirty="0">
              <a:solidFill>
                <a:srgbClr val="0070C0"/>
              </a:solidFill>
            </a:endParaRPr>
          </a:p>
        </p:txBody>
      </p:sp>
      <p:sp>
        <p:nvSpPr>
          <p:cNvPr id="18" name="TextBox 17">
            <a:extLst>
              <a:ext uri="{FF2B5EF4-FFF2-40B4-BE49-F238E27FC236}">
                <a16:creationId xmlns:a16="http://schemas.microsoft.com/office/drawing/2014/main" id="{6AB58CA5-8F49-39BC-24CC-E928294476FE}"/>
              </a:ext>
            </a:extLst>
          </p:cNvPr>
          <p:cNvSpPr txBox="1"/>
          <p:nvPr/>
        </p:nvSpPr>
        <p:spPr>
          <a:xfrm>
            <a:off x="3503909" y="1892190"/>
            <a:ext cx="1438214" cy="307777"/>
          </a:xfrm>
          <a:prstGeom prst="rect">
            <a:avLst/>
          </a:prstGeom>
          <a:noFill/>
        </p:spPr>
        <p:txBody>
          <a:bodyPr wrap="none" rtlCol="0">
            <a:spAutoFit/>
          </a:bodyPr>
          <a:lstStyle/>
          <a:p>
            <a:r>
              <a:rPr lang="en-US" dirty="0" err="1">
                <a:solidFill>
                  <a:srgbClr val="0070C0"/>
                </a:solidFill>
              </a:rPr>
              <a:t>bedtools.sbatch</a:t>
            </a:r>
            <a:endParaRPr lang="en-US" dirty="0">
              <a:solidFill>
                <a:srgbClr val="0070C0"/>
              </a:solidFill>
            </a:endParaRPr>
          </a:p>
        </p:txBody>
      </p:sp>
      <p:sp>
        <p:nvSpPr>
          <p:cNvPr id="23" name="TextBox 22">
            <a:extLst>
              <a:ext uri="{FF2B5EF4-FFF2-40B4-BE49-F238E27FC236}">
                <a16:creationId xmlns:a16="http://schemas.microsoft.com/office/drawing/2014/main" id="{CE72EB06-9833-542A-B696-171E71C003B6}"/>
              </a:ext>
            </a:extLst>
          </p:cNvPr>
          <p:cNvSpPr txBox="1"/>
          <p:nvPr/>
        </p:nvSpPr>
        <p:spPr>
          <a:xfrm>
            <a:off x="6217622" y="1907535"/>
            <a:ext cx="1369286" cy="307777"/>
          </a:xfrm>
          <a:prstGeom prst="rect">
            <a:avLst/>
          </a:prstGeom>
          <a:noFill/>
        </p:spPr>
        <p:txBody>
          <a:bodyPr wrap="none" rtlCol="0">
            <a:spAutoFit/>
          </a:bodyPr>
          <a:lstStyle/>
          <a:p>
            <a:r>
              <a:rPr lang="en-US" dirty="0" err="1">
                <a:solidFill>
                  <a:srgbClr val="0070C0"/>
                </a:solidFill>
              </a:rPr>
              <a:t>igvtools.sbatch</a:t>
            </a:r>
            <a:endParaRPr lang="en-US" dirty="0">
              <a:solidFill>
                <a:srgbClr val="0070C0"/>
              </a:solidFill>
            </a:endParaRPr>
          </a:p>
        </p:txBody>
      </p:sp>
      <p:sp>
        <p:nvSpPr>
          <p:cNvPr id="25" name="Google Shape;132;p20">
            <a:extLst>
              <a:ext uri="{FF2B5EF4-FFF2-40B4-BE49-F238E27FC236}">
                <a16:creationId xmlns:a16="http://schemas.microsoft.com/office/drawing/2014/main" id="{960125D8-022E-9FB1-6502-9F44AF112D52}"/>
              </a:ext>
            </a:extLst>
          </p:cNvPr>
          <p:cNvSpPr txBox="1"/>
          <p:nvPr/>
        </p:nvSpPr>
        <p:spPr>
          <a:xfrm>
            <a:off x="513470" y="2903888"/>
            <a:ext cx="20838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Read Sequences</a:t>
            </a:r>
            <a:endParaRPr dirty="0"/>
          </a:p>
        </p:txBody>
      </p:sp>
      <p:sp>
        <p:nvSpPr>
          <p:cNvPr id="26" name="Google Shape;133;p20">
            <a:extLst>
              <a:ext uri="{FF2B5EF4-FFF2-40B4-BE49-F238E27FC236}">
                <a16:creationId xmlns:a16="http://schemas.microsoft.com/office/drawing/2014/main" id="{DB37ACEE-FE06-6496-ECF2-D06FAD4AF528}"/>
              </a:ext>
            </a:extLst>
          </p:cNvPr>
          <p:cNvSpPr txBox="1"/>
          <p:nvPr/>
        </p:nvSpPr>
        <p:spPr>
          <a:xfrm>
            <a:off x="4289289" y="2923932"/>
            <a:ext cx="2660881"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Number of reads in a region</a:t>
            </a:r>
            <a:endParaRPr dirty="0"/>
          </a:p>
        </p:txBody>
      </p:sp>
      <p:sp>
        <p:nvSpPr>
          <p:cNvPr id="27" name="Google Shape;139;p20">
            <a:extLst>
              <a:ext uri="{FF2B5EF4-FFF2-40B4-BE49-F238E27FC236}">
                <a16:creationId xmlns:a16="http://schemas.microsoft.com/office/drawing/2014/main" id="{7AC2C123-74AB-2508-8FE9-7D7C8551C13A}"/>
              </a:ext>
            </a:extLst>
          </p:cNvPr>
          <p:cNvSpPr txBox="1"/>
          <p:nvPr/>
        </p:nvSpPr>
        <p:spPr>
          <a:xfrm>
            <a:off x="6793576" y="2948526"/>
            <a:ext cx="24888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Binary file for visualization</a:t>
            </a:r>
            <a:endParaRPr dirty="0"/>
          </a:p>
        </p:txBody>
      </p:sp>
      <p:sp>
        <p:nvSpPr>
          <p:cNvPr id="28" name="Google Shape;132;p20">
            <a:extLst>
              <a:ext uri="{FF2B5EF4-FFF2-40B4-BE49-F238E27FC236}">
                <a16:creationId xmlns:a16="http://schemas.microsoft.com/office/drawing/2014/main" id="{F93CFA18-BBEF-9B62-B1A3-410741BAD6CC}"/>
              </a:ext>
            </a:extLst>
          </p:cNvPr>
          <p:cNvSpPr txBox="1"/>
          <p:nvPr/>
        </p:nvSpPr>
        <p:spPr>
          <a:xfrm>
            <a:off x="2101057" y="2922741"/>
            <a:ext cx="3124742"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Sequence and alignment</a:t>
            </a:r>
            <a:endParaRPr dirty="0"/>
          </a:p>
        </p:txBody>
      </p:sp>
      <p:sp>
        <p:nvSpPr>
          <p:cNvPr id="29" name="TextBox 28">
            <a:extLst>
              <a:ext uri="{FF2B5EF4-FFF2-40B4-BE49-F238E27FC236}">
                <a16:creationId xmlns:a16="http://schemas.microsoft.com/office/drawing/2014/main" id="{4C1B4989-C7B1-F419-C5A7-508D5F36AD81}"/>
              </a:ext>
            </a:extLst>
          </p:cNvPr>
          <p:cNvSpPr txBox="1"/>
          <p:nvPr/>
        </p:nvSpPr>
        <p:spPr>
          <a:xfrm>
            <a:off x="299032" y="243151"/>
            <a:ext cx="8545936" cy="707886"/>
          </a:xfrm>
          <a:prstGeom prst="rect">
            <a:avLst/>
          </a:prstGeom>
          <a:noFill/>
        </p:spPr>
        <p:txBody>
          <a:bodyPr wrap="square" rtlCol="0">
            <a:spAutoFit/>
          </a:bodyPr>
          <a:lstStyle/>
          <a:p>
            <a:r>
              <a:rPr lang="en-US" sz="2000" dirty="0"/>
              <a:t>Each dataset is processed the same way, so that we end up with usable files for analysis</a:t>
            </a:r>
          </a:p>
        </p:txBody>
      </p:sp>
      <p:sp>
        <p:nvSpPr>
          <p:cNvPr id="30" name="TextBox 29">
            <a:extLst>
              <a:ext uri="{FF2B5EF4-FFF2-40B4-BE49-F238E27FC236}">
                <a16:creationId xmlns:a16="http://schemas.microsoft.com/office/drawing/2014/main" id="{080633EA-EA08-B141-8824-62DDF3AD6040}"/>
              </a:ext>
            </a:extLst>
          </p:cNvPr>
          <p:cNvSpPr txBox="1"/>
          <p:nvPr/>
        </p:nvSpPr>
        <p:spPr>
          <a:xfrm>
            <a:off x="225372" y="4045594"/>
            <a:ext cx="8725917" cy="707886"/>
          </a:xfrm>
          <a:prstGeom prst="rect">
            <a:avLst/>
          </a:prstGeom>
          <a:noFill/>
        </p:spPr>
        <p:txBody>
          <a:bodyPr wrap="square" rtlCol="0">
            <a:spAutoFit/>
          </a:bodyPr>
          <a:lstStyle/>
          <a:p>
            <a:r>
              <a:rPr lang="en-US" sz="2000" dirty="0"/>
              <a:t>But for each FASTQ file, I’ll need to edit all of my variable names and submit the jobs individually! Who has that kind of time?!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30" name="Google Shape;130;p20"/>
          <p:cNvSpPr/>
          <p:nvPr/>
        </p:nvSpPr>
        <p:spPr>
          <a:xfrm>
            <a:off x="744900" y="2499911"/>
            <a:ext cx="1032300" cy="66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FASTQ</a:t>
            </a:r>
            <a:endParaRPr sz="2000" dirty="0"/>
          </a:p>
        </p:txBody>
      </p:sp>
      <p:sp>
        <p:nvSpPr>
          <p:cNvPr id="131" name="Google Shape;131;p20"/>
          <p:cNvSpPr/>
          <p:nvPr/>
        </p:nvSpPr>
        <p:spPr>
          <a:xfrm>
            <a:off x="2577213" y="2499911"/>
            <a:ext cx="1052357" cy="66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BAM </a:t>
            </a:r>
            <a:endParaRPr sz="2000" dirty="0"/>
          </a:p>
        </p:txBody>
      </p:sp>
      <p:cxnSp>
        <p:nvCxnSpPr>
          <p:cNvPr id="134" name="Google Shape;134;p20"/>
          <p:cNvCxnSpPr>
            <a:cxnSpLocks/>
          </p:cNvCxnSpPr>
          <p:nvPr/>
        </p:nvCxnSpPr>
        <p:spPr>
          <a:xfrm flipH="1">
            <a:off x="1777200" y="2848261"/>
            <a:ext cx="820070" cy="0"/>
          </a:xfrm>
          <a:prstGeom prst="straightConnector1">
            <a:avLst/>
          </a:prstGeom>
          <a:noFill/>
          <a:ln w="38100" cap="flat" cmpd="sng">
            <a:solidFill>
              <a:schemeClr val="dk1"/>
            </a:solidFill>
            <a:prstDash val="solid"/>
            <a:round/>
            <a:headEnd type="triangle" w="med" len="med"/>
            <a:tailEnd type="none" w="med" len="med"/>
          </a:ln>
        </p:spPr>
      </p:cxnSp>
      <p:cxnSp>
        <p:nvCxnSpPr>
          <p:cNvPr id="135" name="Google Shape;135;p20"/>
          <p:cNvCxnSpPr>
            <a:cxnSpLocks/>
          </p:cNvCxnSpPr>
          <p:nvPr/>
        </p:nvCxnSpPr>
        <p:spPr>
          <a:xfrm flipH="1">
            <a:off x="6147708" y="2834411"/>
            <a:ext cx="1291736" cy="0"/>
          </a:xfrm>
          <a:prstGeom prst="straightConnector1">
            <a:avLst/>
          </a:prstGeom>
          <a:noFill/>
          <a:ln w="38100" cap="flat" cmpd="sng">
            <a:solidFill>
              <a:schemeClr val="dk1"/>
            </a:solidFill>
            <a:prstDash val="solid"/>
            <a:round/>
            <a:headEnd type="triangle" w="med" len="med"/>
            <a:tailEnd type="none" w="med" len="med"/>
          </a:ln>
        </p:spPr>
      </p:cxnSp>
      <p:sp>
        <p:nvSpPr>
          <p:cNvPr id="138" name="Google Shape;138;p20"/>
          <p:cNvSpPr/>
          <p:nvPr/>
        </p:nvSpPr>
        <p:spPr>
          <a:xfrm>
            <a:off x="7472100" y="2499911"/>
            <a:ext cx="927000" cy="66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TDF</a:t>
            </a:r>
            <a:endParaRPr sz="2000"/>
          </a:p>
        </p:txBody>
      </p:sp>
      <p:sp>
        <p:nvSpPr>
          <p:cNvPr id="4" name="Google Shape;131;p20">
            <a:extLst>
              <a:ext uri="{FF2B5EF4-FFF2-40B4-BE49-F238E27FC236}">
                <a16:creationId xmlns:a16="http://schemas.microsoft.com/office/drawing/2014/main" id="{A07AB52D-7CD3-6D3E-94FE-A52F94F337A9}"/>
              </a:ext>
            </a:extLst>
          </p:cNvPr>
          <p:cNvSpPr/>
          <p:nvPr/>
        </p:nvSpPr>
        <p:spPr>
          <a:xfrm>
            <a:off x="4686301" y="2497190"/>
            <a:ext cx="1412423" cy="66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err="1"/>
              <a:t>Bedgraph</a:t>
            </a:r>
            <a:r>
              <a:rPr lang="en" sz="2000" dirty="0"/>
              <a:t> </a:t>
            </a:r>
            <a:endParaRPr sz="2000" dirty="0"/>
          </a:p>
        </p:txBody>
      </p:sp>
      <p:cxnSp>
        <p:nvCxnSpPr>
          <p:cNvPr id="6" name="Google Shape;134;p20">
            <a:extLst>
              <a:ext uri="{FF2B5EF4-FFF2-40B4-BE49-F238E27FC236}">
                <a16:creationId xmlns:a16="http://schemas.microsoft.com/office/drawing/2014/main" id="{E1121D56-84B7-715D-68BE-2EA31C0A6AF4}"/>
              </a:ext>
            </a:extLst>
          </p:cNvPr>
          <p:cNvCxnSpPr>
            <a:cxnSpLocks/>
          </p:cNvCxnSpPr>
          <p:nvPr/>
        </p:nvCxnSpPr>
        <p:spPr>
          <a:xfrm flipH="1">
            <a:off x="3660755" y="2848261"/>
            <a:ext cx="927576" cy="0"/>
          </a:xfrm>
          <a:prstGeom prst="straightConnector1">
            <a:avLst/>
          </a:prstGeom>
          <a:noFill/>
          <a:ln w="38100" cap="flat" cmpd="sng">
            <a:solidFill>
              <a:schemeClr val="dk1"/>
            </a:solidFill>
            <a:prstDash val="solid"/>
            <a:round/>
            <a:headEnd type="triangle" w="med" len="med"/>
            <a:tailEnd type="none" w="med" len="med"/>
          </a:ln>
        </p:spPr>
      </p:cxnSp>
      <p:sp>
        <p:nvSpPr>
          <p:cNvPr id="2" name="TextBox 1">
            <a:extLst>
              <a:ext uri="{FF2B5EF4-FFF2-40B4-BE49-F238E27FC236}">
                <a16:creationId xmlns:a16="http://schemas.microsoft.com/office/drawing/2014/main" id="{024D1A79-1543-B19B-E645-694245482EB4}"/>
              </a:ext>
            </a:extLst>
          </p:cNvPr>
          <p:cNvSpPr txBox="1"/>
          <p:nvPr/>
        </p:nvSpPr>
        <p:spPr>
          <a:xfrm>
            <a:off x="143086" y="348792"/>
            <a:ext cx="3924472" cy="523220"/>
          </a:xfrm>
          <a:prstGeom prst="rect">
            <a:avLst/>
          </a:prstGeom>
          <a:noFill/>
        </p:spPr>
        <p:txBody>
          <a:bodyPr wrap="none" rtlCol="0">
            <a:spAutoFit/>
          </a:bodyPr>
          <a:lstStyle/>
          <a:p>
            <a:r>
              <a:rPr lang="en-US" sz="2800" dirty="0"/>
              <a:t>For Loops in a nutshell:</a:t>
            </a:r>
          </a:p>
        </p:txBody>
      </p:sp>
      <p:sp>
        <p:nvSpPr>
          <p:cNvPr id="3" name="TextBox 2">
            <a:extLst>
              <a:ext uri="{FF2B5EF4-FFF2-40B4-BE49-F238E27FC236}">
                <a16:creationId xmlns:a16="http://schemas.microsoft.com/office/drawing/2014/main" id="{532871CB-61F8-0318-4E0D-9FE2EF5F41F8}"/>
              </a:ext>
            </a:extLst>
          </p:cNvPr>
          <p:cNvSpPr txBox="1"/>
          <p:nvPr/>
        </p:nvSpPr>
        <p:spPr>
          <a:xfrm>
            <a:off x="499621" y="1620122"/>
            <a:ext cx="5336717" cy="707886"/>
          </a:xfrm>
          <a:prstGeom prst="rect">
            <a:avLst/>
          </a:prstGeom>
          <a:noFill/>
        </p:spPr>
        <p:txBody>
          <a:bodyPr wrap="none" rtlCol="0">
            <a:spAutoFit/>
          </a:bodyPr>
          <a:lstStyle/>
          <a:p>
            <a:r>
              <a:rPr lang="en-US" sz="2000" dirty="0"/>
              <a:t>For every dataset in (</a:t>
            </a:r>
            <a:r>
              <a:rPr lang="en-US" sz="2000" dirty="0" err="1"/>
              <a:t>my_directory_of_fastqs</a:t>
            </a:r>
            <a:r>
              <a:rPr lang="en-US" sz="2000" dirty="0"/>
              <a:t>)</a:t>
            </a:r>
          </a:p>
          <a:p>
            <a:r>
              <a:rPr lang="en-US" sz="2000" dirty="0"/>
              <a:t>Do</a:t>
            </a:r>
          </a:p>
        </p:txBody>
      </p:sp>
      <p:sp>
        <p:nvSpPr>
          <p:cNvPr id="5" name="TextBox 4">
            <a:extLst>
              <a:ext uri="{FF2B5EF4-FFF2-40B4-BE49-F238E27FC236}">
                <a16:creationId xmlns:a16="http://schemas.microsoft.com/office/drawing/2014/main" id="{E0D35981-2AE4-99F9-7998-558DE46371B6}"/>
              </a:ext>
            </a:extLst>
          </p:cNvPr>
          <p:cNvSpPr txBox="1"/>
          <p:nvPr/>
        </p:nvSpPr>
        <p:spPr>
          <a:xfrm>
            <a:off x="509048" y="3412504"/>
            <a:ext cx="869149" cy="400110"/>
          </a:xfrm>
          <a:prstGeom prst="rect">
            <a:avLst/>
          </a:prstGeom>
          <a:noFill/>
        </p:spPr>
        <p:txBody>
          <a:bodyPr wrap="none" rtlCol="0">
            <a:spAutoFit/>
          </a:bodyPr>
          <a:lstStyle/>
          <a:p>
            <a:r>
              <a:rPr lang="en-US" sz="2000" dirty="0"/>
              <a:t>Done!</a:t>
            </a:r>
          </a:p>
        </p:txBody>
      </p:sp>
      <p:sp>
        <p:nvSpPr>
          <p:cNvPr id="9" name="TextBox 8">
            <a:extLst>
              <a:ext uri="{FF2B5EF4-FFF2-40B4-BE49-F238E27FC236}">
                <a16:creationId xmlns:a16="http://schemas.microsoft.com/office/drawing/2014/main" id="{2C8BFC97-D23D-72F2-06B0-8FD85A39FB9E}"/>
              </a:ext>
            </a:extLst>
          </p:cNvPr>
          <p:cNvSpPr txBox="1"/>
          <p:nvPr/>
        </p:nvSpPr>
        <p:spPr>
          <a:xfrm>
            <a:off x="143086" y="4176074"/>
            <a:ext cx="8680403" cy="523220"/>
          </a:xfrm>
          <a:prstGeom prst="rect">
            <a:avLst/>
          </a:prstGeom>
          <a:noFill/>
        </p:spPr>
        <p:txBody>
          <a:bodyPr wrap="square" rtlCol="0">
            <a:spAutoFit/>
          </a:bodyPr>
          <a:lstStyle/>
          <a:p>
            <a:r>
              <a:rPr lang="en-US" dirty="0"/>
              <a:t>We feed each FASTQ file into the scripts without needing to submit the jobs individually or manually edit the variable names </a:t>
            </a:r>
          </a:p>
        </p:txBody>
      </p:sp>
    </p:spTree>
    <p:extLst>
      <p:ext uri="{BB962C8B-B14F-4D97-AF65-F5344CB8AC3E}">
        <p14:creationId xmlns:p14="http://schemas.microsoft.com/office/powerpoint/2010/main" val="3412727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8E540-B840-533C-ADEC-11947EECABA5}"/>
              </a:ext>
            </a:extLst>
          </p:cNvPr>
          <p:cNvSpPr>
            <a:spLocks noGrp="1"/>
          </p:cNvSpPr>
          <p:nvPr>
            <p:ph type="title"/>
          </p:nvPr>
        </p:nvSpPr>
        <p:spPr>
          <a:xfrm>
            <a:off x="311700" y="1915607"/>
            <a:ext cx="8520600" cy="572700"/>
          </a:xfrm>
        </p:spPr>
        <p:txBody>
          <a:bodyPr>
            <a:noAutofit/>
          </a:bodyPr>
          <a:lstStyle/>
          <a:p>
            <a:pPr algn="ctr"/>
            <a:r>
              <a:rPr lang="en-US" sz="3600" dirty="0"/>
              <a:t>Go to the Day5 worksheet, and get started on today’s exercise</a:t>
            </a:r>
          </a:p>
        </p:txBody>
      </p:sp>
    </p:spTree>
    <p:extLst>
      <p:ext uri="{BB962C8B-B14F-4D97-AF65-F5344CB8AC3E}">
        <p14:creationId xmlns:p14="http://schemas.microsoft.com/office/powerpoint/2010/main" val="182325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014DD-EA81-BBBB-C2F1-270602064389}"/>
              </a:ext>
            </a:extLst>
          </p:cNvPr>
          <p:cNvSpPr>
            <a:spLocks noGrp="1"/>
          </p:cNvSpPr>
          <p:nvPr>
            <p:ph type="title"/>
          </p:nvPr>
        </p:nvSpPr>
        <p:spPr>
          <a:xfrm>
            <a:off x="311700" y="1999050"/>
            <a:ext cx="8520600" cy="572700"/>
          </a:xfrm>
        </p:spPr>
        <p:txBody>
          <a:bodyPr>
            <a:noAutofit/>
          </a:bodyPr>
          <a:lstStyle/>
          <a:p>
            <a:pPr algn="ctr"/>
            <a:r>
              <a:rPr lang="en-US" sz="5400" dirty="0"/>
              <a:t>Day 5: Assessment</a:t>
            </a:r>
          </a:p>
        </p:txBody>
      </p:sp>
    </p:spTree>
    <p:extLst>
      <p:ext uri="{BB962C8B-B14F-4D97-AF65-F5344CB8AC3E}">
        <p14:creationId xmlns:p14="http://schemas.microsoft.com/office/powerpoint/2010/main" val="2535294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212100" y="168750"/>
            <a:ext cx="8719800" cy="4806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Check out the other FASTQ datasets in Day5.</a:t>
            </a:r>
            <a:br>
              <a:rPr lang="en" dirty="0"/>
            </a:br>
            <a:br>
              <a:rPr lang="en-US" dirty="0"/>
            </a:br>
            <a:r>
              <a:rPr lang="en-US" dirty="0"/>
              <a:t>Imagine these files are fresh off the sequencer… can you write your own scripts to turn them from raw FASTQs to TDFs? What QC checks should you perform?</a:t>
            </a: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n" sz="2244" dirty="0"/>
              <a:t>(Extra-very-real-points: Do all files with a loop!)</a:t>
            </a:r>
            <a:endParaRPr sz="2244" dirty="0"/>
          </a:p>
          <a:p>
            <a:pPr marL="0" lvl="0" indent="0" algn="ctr" rtl="0">
              <a:spcBef>
                <a:spcPts val="0"/>
              </a:spcBef>
              <a:spcAft>
                <a:spcPts val="0"/>
              </a:spcAft>
              <a:buNone/>
            </a:pPr>
            <a:endParaRPr dirty="0"/>
          </a:p>
          <a:p>
            <a:pPr marL="0" lvl="0" indent="0" algn="ctr" rtl="0">
              <a:spcBef>
                <a:spcPts val="0"/>
              </a:spcBef>
              <a:spcAft>
                <a:spcPts val="0"/>
              </a:spcAft>
              <a:buNone/>
            </a:pPr>
            <a:r>
              <a:rPr lang="en" dirty="0">
                <a:solidFill>
                  <a:srgbClr val="000000"/>
                </a:solidFill>
              </a:rPr>
              <a:t>          FASTQ</a:t>
            </a:r>
            <a:r>
              <a:rPr lang="en" dirty="0"/>
              <a:t> ➡ SAM ➡ BAM ➡</a:t>
            </a:r>
            <a:endParaRPr dirty="0"/>
          </a:p>
          <a:p>
            <a:pPr marL="0" lvl="0" indent="0" algn="ctr" rtl="0">
              <a:spcBef>
                <a:spcPts val="0"/>
              </a:spcBef>
              <a:spcAft>
                <a:spcPts val="0"/>
              </a:spcAft>
              <a:buNone/>
            </a:pPr>
            <a:r>
              <a:rPr lang="en" dirty="0"/>
              <a:t> ➡ BEDGRAPH ➡ TDF    </a:t>
            </a:r>
            <a:r>
              <a:rPr lang="en" dirty="0">
                <a:solidFill>
                  <a:srgbClr val="FFFFFF"/>
                </a:solidFill>
              </a:rPr>
              <a:t>F</a:t>
            </a:r>
            <a:r>
              <a:rPr lang="en" dirty="0"/>
              <a:t>   </a:t>
            </a:r>
            <a:endParaRPr dirty="0"/>
          </a:p>
        </p:txBody>
      </p:sp>
      <p:pic>
        <p:nvPicPr>
          <p:cNvPr id="168" name="Google Shape;168;p23"/>
          <p:cNvPicPr preferRelativeResize="0"/>
          <p:nvPr/>
        </p:nvPicPr>
        <p:blipFill>
          <a:blip r:embed="rId3">
            <a:alphaModFix/>
          </a:blip>
          <a:stretch>
            <a:fillRect/>
          </a:stretch>
        </p:blipFill>
        <p:spPr>
          <a:xfrm>
            <a:off x="2164208" y="3831559"/>
            <a:ext cx="684650" cy="443625"/>
          </a:xfrm>
          <a:prstGeom prst="rect">
            <a:avLst/>
          </a:prstGeom>
          <a:noFill/>
          <a:ln>
            <a:noFill/>
          </a:ln>
        </p:spPr>
      </p:pic>
      <p:pic>
        <p:nvPicPr>
          <p:cNvPr id="169" name="Google Shape;169;p23"/>
          <p:cNvPicPr preferRelativeResize="0"/>
          <p:nvPr/>
        </p:nvPicPr>
        <p:blipFill>
          <a:blip r:embed="rId4">
            <a:alphaModFix/>
          </a:blip>
          <a:stretch>
            <a:fillRect/>
          </a:stretch>
        </p:blipFill>
        <p:spPr>
          <a:xfrm>
            <a:off x="6287167" y="4454294"/>
            <a:ext cx="711478" cy="4436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1291</TotalTime>
  <Words>315</Words>
  <Application>Microsoft Macintosh PowerPoint</Application>
  <PresentationFormat>On-screen Show (16:9)</PresentationFormat>
  <Paragraphs>47</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Helvetica Neue</vt:lpstr>
      <vt:lpstr>Calibri</vt:lpstr>
      <vt:lpstr>Arial</vt:lpstr>
      <vt:lpstr>Simple Light</vt:lpstr>
      <vt:lpstr>Day 5: Looping, visualization &amp; Assessment</vt:lpstr>
      <vt:lpstr>What you have learned so far on week 1 …</vt:lpstr>
      <vt:lpstr>PowerPoint Presentation</vt:lpstr>
      <vt:lpstr>PowerPoint Presentation</vt:lpstr>
      <vt:lpstr>Go to the Day5 worksheet, and get started on today’s exercise</vt:lpstr>
      <vt:lpstr>Day 5: Assessment</vt:lpstr>
      <vt:lpstr>Check out the other FASTQ datasets in Day5.  Imagine these files are fresh off the sequencer… can you write your own scripts to turn them from raw FASTQs to TDFs? What QC checks should you perform?  (Extra-very-real-points: Do all files with a loop!)            FASTQ ➡ SAM ➡ BAM ➡  ➡ BEDGRAPH ➡ TDF    F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5: TDF visualization &amp; Assessment</dc:title>
  <cp:lastModifiedBy>Samuel Hunter</cp:lastModifiedBy>
  <cp:revision>4</cp:revision>
  <dcterms:modified xsi:type="dcterms:W3CDTF">2023-07-19T00:49:31Z</dcterms:modified>
</cp:coreProperties>
</file>