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IASzctZQLTsOLot5ua6GU+0b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395700" y="-156510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6247606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635125" y="-906462"/>
            <a:ext cx="4389438" cy="66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5114925" y="1327150"/>
            <a:ext cx="4460875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 idx="4294967295"/>
          </p:nvPr>
        </p:nvSpPr>
        <p:spPr>
          <a:xfrm>
            <a:off x="503998" y="1863796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Short Read Workshop Day 4</a:t>
            </a:r>
            <a:b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Trimming, Mapping, IGV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4294967295"/>
          </p:nvPr>
        </p:nvSpPr>
        <p:spPr>
          <a:xfrm>
            <a:off x="2759103" y="3672113"/>
            <a:ext cx="4460681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Lynn </a:t>
            </a:r>
            <a:r>
              <a:rPr lang="en-US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Sanford and Ariel </a:t>
            </a:r>
            <a:r>
              <a:rPr lang="en-US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Eraso</a:t>
            </a:r>
            <a:endParaRPr lang="en-US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2023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54000" algn="ctr" rtl="0">
              <a:spcBef>
                <a:spcPts val="1417"/>
              </a:spcBef>
              <a:spcAft>
                <a:spcPts val="0"/>
              </a:spcAft>
              <a:buSzPct val="1000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 idx="4294967295"/>
          </p:nvPr>
        </p:nvSpPr>
        <p:spPr>
          <a:xfrm>
            <a:off x="503999" y="174079"/>
            <a:ext cx="9071640" cy="14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do you trim polyA regions from both sides of reads?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503999" y="2162629"/>
            <a:ext cx="9071640" cy="311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Make a new fasta file with a polyA segment, or append to the Illumina adapter file, if writeable</a:t>
            </a:r>
            <a:endParaRPr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&gt;polyA</a:t>
            </a:r>
            <a:endParaRPr sz="32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AAAAAAAAAAAAAAAAAAAAAAAA</a:t>
            </a:r>
            <a:endParaRPr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ILLUMINACLIP:&lt;new fasta file&gt;:2:30:10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Mapping fastq files with HISat2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503999" y="1226457"/>
            <a:ext cx="9071640" cy="42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Follow Mapping/IGV worksheet to: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Rsync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the mapping script</a:t>
            </a: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Edit script and run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HISAT2</a:t>
            </a:r>
          </a:p>
          <a:p>
            <a:pPr marR="0" lvl="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dirty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	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Input: trimmed 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fastq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files</a:t>
            </a:r>
          </a:p>
          <a:p>
            <a:pPr marR="0" lvl="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dirty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	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Outputs: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sam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, .bam,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sorted.bam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,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bam.bai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files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Visualize BAM file on 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IGV web app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540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Homework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4294967295"/>
          </p:nvPr>
        </p:nvSpPr>
        <p:spPr>
          <a:xfrm>
            <a:off x="503999" y="1770743"/>
            <a:ext cx="9071640" cy="350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Day 4 Homework – FASTQC, trimming, mapping, IGV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assessment tomorrow will run many of the same steps as this homework. These steps are essential in ALL short read data processing.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 idx="4294967295"/>
          </p:nvPr>
        </p:nvSpPr>
        <p:spPr>
          <a:xfrm>
            <a:off x="503999" y="16562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Day 4 overview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4294967295"/>
          </p:nvPr>
        </p:nvSpPr>
        <p:spPr>
          <a:xfrm>
            <a:off x="503999" y="1617204"/>
            <a:ext cx="9071640" cy="365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 fastq files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Mapping fastq files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More about mapped file formats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Visualizing mapped files</a:t>
            </a:r>
            <a:endParaRPr>
              <a:highlight>
                <a:schemeClr val="lt1"/>
              </a:highlight>
            </a:endParaRPr>
          </a:p>
          <a:p>
            <a:pPr marL="457200" lvl="0" indent="-2540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Goal of the Day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4294967295"/>
          </p:nvPr>
        </p:nvSpPr>
        <p:spPr>
          <a:xfrm>
            <a:off x="503999" y="1366802"/>
            <a:ext cx="9071640" cy="7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View sequencing data as reads aligned to a genome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852" y="2024134"/>
            <a:ext cx="8237934" cy="358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21" name="Google Shape;121;p5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22" name="Google Shape;122;p5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" name="Google Shape;123;p5"/>
              <p:cNvCxnSpPr>
                <a:endCxn id="122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24" name="Google Shape;124;p5"/>
            <p:cNvSpPr txBox="1"/>
            <p:nvPr/>
          </p:nvSpPr>
          <p:spPr>
            <a:xfrm>
              <a:off x="1770743" y="2060338"/>
              <a:ext cx="1703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33" name="Google Shape;133;p6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34" name="Google Shape;134;p6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6"/>
              <p:cNvCxnSpPr>
                <a:endCxn id="134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36" name="Google Shape;136;p6"/>
            <p:cNvSpPr txBox="1"/>
            <p:nvPr/>
          </p:nvSpPr>
          <p:spPr>
            <a:xfrm>
              <a:off x="1770743" y="2060338"/>
              <a:ext cx="1687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431267" y="3072576"/>
            <a:ext cx="9460156" cy="1198639"/>
            <a:chOff x="438524" y="3223451"/>
            <a:chExt cx="9460156" cy="1198639"/>
          </a:xfrm>
        </p:grpSpPr>
        <p:grpSp>
          <p:nvGrpSpPr>
            <p:cNvPr id="138" name="Google Shape;138;p6"/>
            <p:cNvGrpSpPr/>
            <p:nvPr/>
          </p:nvGrpSpPr>
          <p:grpSpPr>
            <a:xfrm>
              <a:off x="438524" y="3223451"/>
              <a:ext cx="9460156" cy="1198639"/>
              <a:chOff x="402505" y="2514948"/>
              <a:chExt cx="9460156" cy="1198639"/>
            </a:xfrm>
          </p:grpSpPr>
          <p:cxnSp>
            <p:nvCxnSpPr>
              <p:cNvPr id="139" name="Google Shape;139;p6"/>
              <p:cNvCxnSpPr/>
              <p:nvPr/>
            </p:nvCxnSpPr>
            <p:spPr>
              <a:xfrm>
                <a:off x="3832038" y="2514948"/>
                <a:ext cx="7257" cy="65643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0" name="Google Shape;140;p6"/>
              <p:cNvSpPr/>
              <p:nvPr/>
            </p:nvSpPr>
            <p:spPr>
              <a:xfrm>
                <a:off x="402505" y="2974923"/>
                <a:ext cx="9460156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Genome: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AGCTTCGGATCGATCGACTGAC</a:t>
                </a:r>
                <a:r>
                  <a:rPr lang="en-US" sz="1400" dirty="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CGCGATTACGAC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TCGAAGCCTAGCTAGCTGACTGATCCGATTGAGACATCGGGGTCCATGGTACGTATTAACTGGCGCTAATGCTG</a:t>
                </a:r>
                <a:endParaRPr sz="14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6"/>
            <p:cNvSpPr txBox="1"/>
            <p:nvPr/>
          </p:nvSpPr>
          <p:spPr>
            <a:xfrm>
              <a:off x="3457795" y="3314094"/>
              <a:ext cx="1121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HISAT2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7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50" name="Google Shape;150;p7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51" name="Google Shape;151;p7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7"/>
              <p:cNvCxnSpPr>
                <a:endCxn id="151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53" name="Google Shape;153;p7"/>
            <p:cNvSpPr txBox="1"/>
            <p:nvPr/>
          </p:nvSpPr>
          <p:spPr>
            <a:xfrm>
              <a:off x="1770743" y="2060338"/>
              <a:ext cx="18146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31267" y="3072576"/>
            <a:ext cx="9436302" cy="1198639"/>
            <a:chOff x="438524" y="3223451"/>
            <a:chExt cx="9436302" cy="1198639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438524" y="3223451"/>
              <a:ext cx="9436302" cy="1198639"/>
              <a:chOff x="402505" y="2514948"/>
              <a:chExt cx="9436302" cy="1198639"/>
            </a:xfrm>
          </p:grpSpPr>
          <p:cxnSp>
            <p:nvCxnSpPr>
              <p:cNvPr id="156" name="Google Shape;156;p7"/>
              <p:cNvCxnSpPr/>
              <p:nvPr/>
            </p:nvCxnSpPr>
            <p:spPr>
              <a:xfrm>
                <a:off x="3832038" y="2514948"/>
                <a:ext cx="7257" cy="65643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7" name="Google Shape;157;p7"/>
              <p:cNvSpPr/>
              <p:nvPr/>
            </p:nvSpPr>
            <p:spPr>
              <a:xfrm>
                <a:off x="402505" y="2974923"/>
                <a:ext cx="943630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Genome: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AGCTTCGGATCGATCGACTGAC</a:t>
                </a:r>
                <a:r>
                  <a:rPr lang="en-US" sz="1400" dirty="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CGCGATTACGAC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TCGAAGCCTAGCTAGCTGACTGATCCGATTGAGACATCGGGGTCCATGGTACGTATTAACTGGCGCTAATGCTG</a:t>
                </a:r>
                <a:endParaRPr sz="14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7"/>
            <p:cNvSpPr txBox="1"/>
            <p:nvPr/>
          </p:nvSpPr>
          <p:spPr>
            <a:xfrm>
              <a:off x="3457795" y="3314094"/>
              <a:ext cx="12009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HISAT2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7"/>
          <p:cNvGrpSpPr/>
          <p:nvPr/>
        </p:nvGrpSpPr>
        <p:grpSpPr>
          <a:xfrm>
            <a:off x="2355058" y="4271215"/>
            <a:ext cx="6172085" cy="1275171"/>
            <a:chOff x="2355058" y="4271215"/>
            <a:chExt cx="6172085" cy="1275171"/>
          </a:xfrm>
        </p:grpSpPr>
        <p:cxnSp>
          <p:nvCxnSpPr>
            <p:cNvPr id="160" name="Google Shape;160;p7"/>
            <p:cNvCxnSpPr/>
            <p:nvPr/>
          </p:nvCxnSpPr>
          <p:spPr>
            <a:xfrm>
              <a:off x="2469533" y="4271215"/>
              <a:ext cx="720562" cy="54570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1" name="Google Shape;161;p7"/>
            <p:cNvSpPr txBox="1"/>
            <p:nvPr/>
          </p:nvSpPr>
          <p:spPr>
            <a:xfrm>
              <a:off x="2355058" y="4359399"/>
              <a:ext cx="518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985782" y="5207832"/>
              <a:ext cx="55413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AGCTTCGGATCGATCGACTGACTAGGCTAACTCTGTAGCCCCAGGTACCATGCATAATTGACCGCGATTACGAC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TCGAAGCCTAGCTAGCTGACTGATCCGATTGAGACATCGGGGTCCATGGTACGTATTAACTGGCGCTAATGCTG</a:t>
              </a:r>
              <a:endParaRPr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7"/>
            <p:cNvCxnSpPr/>
            <p:nvPr/>
          </p:nvCxnSpPr>
          <p:spPr>
            <a:xfrm>
              <a:off x="4590375" y="5134120"/>
              <a:ext cx="292802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4122057" y="4884057"/>
              <a:ext cx="3240048" cy="33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5265289" y="4728731"/>
              <a:ext cx="240551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742774" y="5025263"/>
              <a:ext cx="292802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 fastq files with Trimmomatic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503999" y="1617204"/>
            <a:ext cx="9071640" cy="365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Follow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Trimomatic</a:t>
            </a: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worksheet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lang="en-US" dirty="0">
              <a:highlight>
                <a:schemeClr val="lt1"/>
              </a:highlight>
              <a:ea typeface="Calibri"/>
            </a:endParaRPr>
          </a:p>
          <a:p>
            <a:pPr marL="457200" lvl="2" indent="-457200">
              <a:buSzPts val="3200"/>
              <a:buFont typeface="Arial"/>
              <a:buChar char="•"/>
            </a:pP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 Day4 directories and copy scripts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lang="en-US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Edit </a:t>
            </a: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script to run 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2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rimmomatic</a:t>
            </a:r>
            <a:endParaRPr lang="en-US" sz="3200" b="0" i="0" u="none" strike="noStrike" cap="none" dirty="0" smtClean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8">
              <a:buSzPts val="3200"/>
            </a:pP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Input: 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2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astq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files with full-length reads</a:t>
            </a:r>
          </a:p>
          <a:p>
            <a:pPr lvl="8">
              <a:buSzPts val="3200"/>
            </a:pPr>
            <a:r>
              <a:rPr lang="en-US" sz="3200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files with trimmed/filtered reads</a:t>
            </a:r>
            <a:endParaRPr lang="en-US" sz="3200" b="0" i="0" u="none" strike="noStrike" cap="none" dirty="0" smtClean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8">
              <a:buSzPts val="3200"/>
            </a:pPr>
            <a:endParaRPr lang="en-US" sz="3200" b="0" i="0" u="none" strike="noStrike" cap="none" dirty="0" smtClean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lang="en-US" sz="3200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 idx="4294967295"/>
          </p:nvPr>
        </p:nvSpPr>
        <p:spPr>
          <a:xfrm>
            <a:off x="503999" y="174079"/>
            <a:ext cx="9071640" cy="14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do you trim polyA regions from both sides of reads?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298</Words>
  <Application>Microsoft Office PowerPoint</Application>
  <PresentationFormat>Custom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</vt:lpstr>
      <vt:lpstr>Short Read Workshop Day 4 Trimming, Mapping, IGV</vt:lpstr>
      <vt:lpstr>Day 4 overview</vt:lpstr>
      <vt:lpstr>Goal of the Day</vt:lpstr>
      <vt:lpstr>Trimming/mapping recap</vt:lpstr>
      <vt:lpstr>Trimming/mapping recap</vt:lpstr>
      <vt:lpstr>Trimming/mapping recap</vt:lpstr>
      <vt:lpstr>Trimming/mapping recap</vt:lpstr>
      <vt:lpstr>Trimming fastq files with Trimmomatic</vt:lpstr>
      <vt:lpstr>How do you trim polyA regions from both sides of reads?</vt:lpstr>
      <vt:lpstr>How do you trim polyA regions from both sides of reads?</vt:lpstr>
      <vt:lpstr>Mapping fastq files with HISat2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4 Trimming, Mapping, IGV</dc:title>
  <dc:creator>Zarko</dc:creator>
  <cp:lastModifiedBy>Lynn Sanford</cp:lastModifiedBy>
  <cp:revision>3</cp:revision>
  <dcterms:created xsi:type="dcterms:W3CDTF">2021-07-01T09:35:41Z</dcterms:created>
  <dcterms:modified xsi:type="dcterms:W3CDTF">2023-07-18T01:52:18Z</dcterms:modified>
</cp:coreProperties>
</file>