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66"/>
  </p:notesMasterIdLst>
  <p:sldIdLst>
    <p:sldId id="256" r:id="rId3"/>
    <p:sldId id="257" r:id="rId4"/>
    <p:sldId id="267" r:id="rId5"/>
    <p:sldId id="319" r:id="rId6"/>
    <p:sldId id="268" r:id="rId7"/>
    <p:sldId id="269" r:id="rId8"/>
    <p:sldId id="270" r:id="rId9"/>
    <p:sldId id="271" r:id="rId10"/>
    <p:sldId id="315" r:id="rId11"/>
    <p:sldId id="314" r:id="rId12"/>
    <p:sldId id="316" r:id="rId13"/>
    <p:sldId id="317" r:id="rId14"/>
    <p:sldId id="318" r:id="rId15"/>
    <p:sldId id="272" r:id="rId16"/>
    <p:sldId id="273" r:id="rId17"/>
    <p:sldId id="274" r:id="rId18"/>
    <p:sldId id="258" r:id="rId19"/>
    <p:sldId id="262" r:id="rId20"/>
    <p:sldId id="259" r:id="rId21"/>
    <p:sldId id="260" r:id="rId22"/>
    <p:sldId id="261" r:id="rId23"/>
    <p:sldId id="263" r:id="rId24"/>
    <p:sldId id="311" r:id="rId25"/>
    <p:sldId id="312" r:id="rId26"/>
    <p:sldId id="264" r:id="rId27"/>
    <p:sldId id="265" r:id="rId28"/>
    <p:sldId id="266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4418C-77AE-44E0-9352-D54B85A6A32C}">
  <a:tblStyle styleId="{43F4418C-77AE-44E0-9352-D54B85A6A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3"/>
    <p:restoredTop sz="91429"/>
  </p:normalViewPr>
  <p:slideViewPr>
    <p:cSldViewPr snapToGrid="0">
      <p:cViewPr varScale="1">
        <p:scale>
          <a:sx n="85" d="100"/>
          <a:sy n="85" d="100"/>
        </p:scale>
        <p:origin x="200" y="760"/>
      </p:cViewPr>
      <p:guideLst>
        <p:guide orient="horz" pos="2160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heatsheetworld.com/programming/unix-linux-cheat-sheet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4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6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0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2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fd99c9b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fd99c9b5_0_4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520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fd99c9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fd99c9b5_0_2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9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fd99c9b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fd99c9b5_0_3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9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fd99c9b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fd99c9b5_0_9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http://cheatsheetworld.com/programming/unix-linux-cheat-sheet/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fd99c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fd99c9b5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d99c9b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d99c9b5_0_8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d99c9b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d99c9b5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fd99c9b5_0_40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bfd99c9b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bfd99c9b5_0_5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bfd99c9b5_0_58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fd99c9b5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fd99c9b5_0_5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bfd99c9b5_0_59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bfd99c9b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bfd99c9b5_0_5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fd99c9b5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fd99c9b5_0_9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2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4676e177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5c4676e1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c4676e1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c4676e177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c4676e177_0_4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ce8a38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cce8a38f5_3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over</a:t>
            </a:r>
            <a:endParaRPr/>
          </a:p>
        </p:txBody>
      </p:sp>
      <p:sp>
        <p:nvSpPr>
          <p:cNvPr id="584" name="Google Shape;584;g5cce8a38f5_3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e77df4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e77df467_0_1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ce77df467_0_16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ce8a38f5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ce8a38f5_3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5cce8a38f5_3_4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ce8a38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ce8a38f5_3_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cce8a38f5_3_8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fd99c9b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fd99c9b5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bfd99c9b5_0_6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bfd99c9b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bfd99c9b5_0_6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fd99c9b5_0_68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ce77df4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ce77df467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ce77df467_0_13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e77df46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ce77df467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ce77df467_0_14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749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fd99c9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fd99c9b5_0_10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5bfd99c9b5_0_105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bfd99c9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bfd99c9b5_0_6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d99c9b5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bfd99c9b5_0_7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fd99c9b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fd99c9b5_0_7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100287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100287f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d100287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d100287fa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e77df467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5ce77df4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100287fa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5d100287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100287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d100287fa_0_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5d100287fa_0_7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ce77df4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ce77df467_0_1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5ce77df467_0_17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fd99c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fd99c9b5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path from Mante (Boulder’s sister city) to Norlin Library.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0510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bfd99c9b5_0_8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bfd99c9b5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bfd99c9b5_0_8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5bfd99c9b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bfd99c9b5_0_8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5bfd99c9b5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bfd99c9b5_0_8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5bfd99c9b5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ce77df467_0_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ce77df4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ce77df46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ce77df467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5ce77df467_0_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bfd99c9b5_0_8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5bfd99c9b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fd99c9b5_0_8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bfd99c9b5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bfd99c9b5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5bfd99c9b5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bfd99c9b5_0_8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5bfd99c9b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d99c9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d99c9b5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path from JSCBB to Norlin Library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886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bfd99c9b5_0_8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5bfd99c9b5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bfd99c9b5_0_8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5bfd99c9b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fd99c9b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fd99c9b5_0_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6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4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06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5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6041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25363" y="6137686"/>
            <a:ext cx="119609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" descr="BioFrontiersLogo2014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721" y="6186949"/>
            <a:ext cx="223975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03940" y="6260637"/>
            <a:ext cx="3155959" cy="507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hyperlink" Target="https://mario.nintendo.com/" TargetMode="Externa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ctrTitle"/>
          </p:nvPr>
        </p:nvSpPr>
        <p:spPr>
          <a:xfrm>
            <a:off x="548640" y="667388"/>
            <a:ext cx="1121034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Short Read Sequencing </a:t>
            </a:r>
            <a:br>
              <a:rPr lang="en-US" sz="4800"/>
            </a:br>
            <a:r>
              <a:rPr lang="en-US" sz="4800"/>
              <a:t>Analysis Workshop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-7695" y="3647660"/>
            <a:ext cx="1206187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Day 2 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Learning the Linux Compute Environment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 = parent directory (hoto7260)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31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0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dowell</a:t>
            </a: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 = parent of parent directory (Users)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7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Navigating relative and absolute paths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1"/>
          </p:nvPr>
        </p:nvSpPr>
        <p:spPr>
          <a:xfrm>
            <a:off x="0" y="1069425"/>
            <a:ext cx="6243300" cy="501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Shortcut to home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Moving through the file system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C</a:t>
            </a:r>
            <a:r>
              <a:rPr lang="en-US" sz="2700" i="1"/>
              <a:t>hange </a:t>
            </a:r>
            <a:r>
              <a:rPr lang="en-US" sz="2700" i="1" u="sng"/>
              <a:t>D</a:t>
            </a:r>
            <a:r>
              <a:rPr lang="en-US" sz="2700" i="1"/>
              <a:t>irectory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Where am I?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P</a:t>
            </a:r>
            <a:r>
              <a:rPr lang="en-US" sz="2700" i="1"/>
              <a:t>rint </a:t>
            </a:r>
            <a:r>
              <a:rPr lang="en-US" sz="2700" i="1" u="sng"/>
              <a:t>W</a:t>
            </a:r>
            <a:r>
              <a:rPr lang="en-US" sz="2700" i="1"/>
              <a:t>orking </a:t>
            </a:r>
            <a:r>
              <a:rPr lang="en-US" sz="2700" i="1" u="sng"/>
              <a:t>D</a:t>
            </a:r>
            <a:r>
              <a:rPr lang="en-US" sz="2700" i="1"/>
              <a:t>irectory </a:t>
            </a:r>
            <a:endParaRPr sz="2700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243300" y="2399169"/>
            <a:ext cx="57702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6243300" y="2644505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6210217" y="3485887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6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 “dot dot” notation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8" name="Google Shape;408;p40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9" name="Google Shape;409;p40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0" name="Google Shape;410;p40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11" name="Google Shape;41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0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p40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4" name="Google Shape;414;p40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5" name="Google Shape;415;p40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6" name="Google Shape;416;p40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0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p40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0" name="Google Shape;420;p40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1" name="Google Shape;421;p40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2" name="Google Shape;422;p40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3" name="Google Shape;423;p40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24" name="Google Shape;4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7" name="Google Shape;427;p40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8" name="Google Shape;428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9" name="Google Shape;429;p40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30" name="Google Shape;430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33" name="Google Shape;43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36" name="Google Shape;43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0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439" name="Google Shape;43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442" name="Google Shape;44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0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445" name="Google Shape;445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0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p40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454" name="Google Shape;45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6" name="Google Shape;456;p40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7" name="Google Shape;457;p40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8" name="Google Shape;458;p40"/>
          <p:cNvSpPr txBox="1"/>
          <p:nvPr/>
        </p:nvSpPr>
        <p:spPr>
          <a:xfrm rot="-722535">
            <a:off x="7929649" y="5806992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</a:rPr>
              <a:t>..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 rot="-722535">
            <a:off x="7148022" y="4157723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 rot="-722535">
            <a:off x="7480283" y="2659645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/>
          <p:nvPr/>
        </p:nvSpPr>
        <p:spPr>
          <a:xfrm rot="-2467873">
            <a:off x="7824667" y="4872659"/>
            <a:ext cx="147769" cy="92603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 rot="2700000">
            <a:off x="7316640" y="3348598"/>
            <a:ext cx="147644" cy="92616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 rot="-3846686">
            <a:off x="6518390" y="1290167"/>
            <a:ext cx="147725" cy="1629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27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2" name="Google Shape;472;p41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3" name="Google Shape;473;p41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74" name="Google Shape;474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1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1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7" name="Google Shape;477;p41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8" name="Google Shape;478;p41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9" name="Google Shape;479;p41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80" name="Google Shape;48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41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41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3" name="Google Shape;483;p41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4" name="Google Shape;484;p41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5" name="Google Shape;485;p41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86" name="Google Shape;486;p41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9" name="Google Shape;489;p41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0" name="Google Shape;490;p41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1" name="Google Shape;491;p41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92" name="Google Shape;492;p41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93" name="Google Shape;493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96" name="Google Shape;49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1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505" name="Google Shape;505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1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1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508" name="Google Shape;508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1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1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3" name="Google Shape;513;p41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4" name="Google Shape;5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1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517" name="Google Shape;51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9" name="Google Shape;519;p41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0" name="Google Shape;520;p41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21" name="Google Shape;521;p41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60083" y="556979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../projects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722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09600" y="111349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4 – Remote RSYNC, reading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5 – More file manipulation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6 - Permissions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Exploring Unix Permissions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7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VIM Tutorial</a:t>
            </a:r>
            <a:endParaRPr sz="259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5054" y="-13672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cheat sheet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33" y="536833"/>
            <a:ext cx="4886933" cy="63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 rot="-5400000">
            <a:off x="2281538" y="2475530"/>
            <a:ext cx="629409" cy="4546600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 rot="-5400000">
            <a:off x="8234212" y="1221858"/>
            <a:ext cx="629409" cy="7053944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99142" y="5043719"/>
            <a:ext cx="46228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(laptop/Desktop Computer)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79768" y="5027710"/>
            <a:ext cx="345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or fiji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09600" y="1082319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1 – SSH and VPN Introduction</a:t>
            </a:r>
            <a:endParaRPr sz="2950" b="1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How SSH and VPNs work when accessing remote servers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2 – Remote </a:t>
            </a:r>
            <a:r>
              <a:rPr lang="en-US" sz="2950" b="1" dirty="0" err="1"/>
              <a:t>Rsync</a:t>
            </a:r>
            <a:r>
              <a:rPr lang="en-US" sz="2950" b="1" dirty="0"/>
              <a:t> / Reading Files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Looking at files on a remote server and getting them to your computer</a:t>
            </a:r>
            <a:endParaRPr sz="2550" dirty="0"/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Searching / editing Files, Pipes, and Outputs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Pieces of your basic toolkit for working on a Linux server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4 – Directory Permissions</a:t>
            </a:r>
            <a:endParaRPr lang="en-US"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Managing who can see and execute different things on the server</a:t>
            </a:r>
            <a:endParaRPr sz="2550" dirty="0"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760675" y="11015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Command Line</a:t>
            </a:r>
            <a:endParaRPr sz="42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687" y="1852757"/>
            <a:ext cx="1477597" cy="15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6755628" y="1852758"/>
            <a:ext cx="177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 descr="pando.colorado.edu - PuT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339" y="1189474"/>
            <a:ext cx="4463946" cy="2602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7"/>
          <p:cNvSpPr txBox="1"/>
          <p:nvPr/>
        </p:nvSpPr>
        <p:spPr>
          <a:xfrm>
            <a:off x="1293410" y="4546799"/>
            <a:ext cx="92682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&lt;command&gt; &lt;arguments&gt;</a:t>
            </a:r>
            <a:endParaRPr sz="4800" b="1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654701" y="4546800"/>
            <a:ext cx="79758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6096000" y="4334150"/>
            <a:ext cx="44907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978009" y="4734143"/>
            <a:ext cx="33793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07135" y="4734143"/>
            <a:ext cx="4136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the 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874150" y="4786685"/>
            <a:ext cx="1649524" cy="4611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" y="14967"/>
            <a:ext cx="7490366" cy="50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67" y="868491"/>
            <a:ext cx="7490334" cy="51657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30"/>
          <p:cNvSpPr txBox="1"/>
          <p:nvPr/>
        </p:nvSpPr>
        <p:spPr>
          <a:xfrm>
            <a:off x="4244475" y="4329025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terminal comfortable to work in: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l="4547" t="3510" r="4510" b="3361"/>
          <a:stretch/>
        </p:blipFill>
        <p:spPr>
          <a:xfrm>
            <a:off x="901550" y="5330063"/>
            <a:ext cx="1169700" cy="126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0"/>
          <p:cNvGrpSpPr/>
          <p:nvPr/>
        </p:nvGrpSpPr>
        <p:grpSpPr>
          <a:xfrm>
            <a:off x="2472523" y="5364113"/>
            <a:ext cx="1065900" cy="1197694"/>
            <a:chOff x="514610" y="5402238"/>
            <a:chExt cx="1065900" cy="1197694"/>
          </a:xfrm>
        </p:grpSpPr>
        <p:pic>
          <p:nvPicPr>
            <p:cNvPr id="175" name="Google Shape;17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920" y="5402238"/>
              <a:ext cx="881181" cy="77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0"/>
            <p:cNvSpPr txBox="1"/>
            <p:nvPr/>
          </p:nvSpPr>
          <p:spPr>
            <a:xfrm>
              <a:off x="514610" y="6155032"/>
              <a:ext cx="10659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Terminal</a:t>
              </a:r>
              <a:endParaRPr sz="1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5563"/>
            <a:ext cx="11360700" cy="763500"/>
          </a:xfrm>
        </p:spPr>
        <p:txBody>
          <a:bodyPr/>
          <a:lstStyle/>
          <a:p>
            <a:r>
              <a:rPr lang="en-US" dirty="0"/>
              <a:t>Start Worksheet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15650" y="1029063"/>
            <a:ext cx="11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1"/>
                </a:solidFill>
                <a:effectLst/>
                <a:latin typeface="-apple-system"/>
              </a:rPr>
              <a:t>Remember to make the terminal comfortable to work in: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B452-BC2D-2B4E-DF82-872E39FAF3E4}"/>
              </a:ext>
            </a:extLst>
          </p:cNvPr>
          <p:cNvSpPr/>
          <p:nvPr/>
        </p:nvSpPr>
        <p:spPr>
          <a:xfrm>
            <a:off x="1672230" y="3928409"/>
            <a:ext cx="5710687" cy="122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move on to Part 2 when finished with Part 1</a:t>
            </a:r>
          </a:p>
        </p:txBody>
      </p:sp>
      <p:sp>
        <p:nvSpPr>
          <p:cNvPr id="6" name="Google Shape;172;p30">
            <a:extLst>
              <a:ext uri="{FF2B5EF4-FFF2-40B4-BE49-F238E27FC236}">
                <a16:creationId xmlns:a16="http://schemas.microsoft.com/office/drawing/2014/main" id="{8B553FBF-9BAB-C2E1-BB1D-F4AA1366C8B6}"/>
              </a:ext>
            </a:extLst>
          </p:cNvPr>
          <p:cNvSpPr txBox="1"/>
          <p:nvPr/>
        </p:nvSpPr>
        <p:spPr>
          <a:xfrm>
            <a:off x="880174" y="1529192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16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817654"/>
            <a:ext cx="11360700" cy="763500"/>
          </a:xfrm>
        </p:spPr>
        <p:txBody>
          <a:bodyPr/>
          <a:lstStyle/>
          <a:p>
            <a:r>
              <a:rPr lang="en-US" dirty="0"/>
              <a:t>If you haven’t already, start Worksheet 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34484" y="2081486"/>
            <a:ext cx="11159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chemeClr val="tx1"/>
                </a:solidFill>
                <a:effectLst/>
                <a:latin typeface="-apple-system"/>
              </a:rPr>
              <a:t>Done with Part 2 already?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Get started on the homework!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Practice the </a:t>
            </a:r>
            <a:r>
              <a:rPr lang="en-US" sz="3200" dirty="0">
                <a:solidFill>
                  <a:schemeClr val="tx1"/>
                </a:solidFill>
                <a:latin typeface="-apple-system"/>
              </a:rPr>
              <a:t>commands in the cheat sheets linked on Github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Help a peer out!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03941" y="-1126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Access A Server Via the Terminal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73198" y="940232"/>
            <a:ext cx="93546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Open a terminal session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MobaXterm(PC users)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Terminal App (Macs)</a:t>
            </a:r>
            <a:endParaRPr sz="3000"/>
          </a:p>
          <a:p>
            <a:pPr marL="342900" lvl="0" indent="-311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SSH command</a:t>
            </a:r>
            <a:endParaRPr sz="3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0726057" y="1158606"/>
            <a:ext cx="1211943" cy="1295007"/>
            <a:chOff x="130629" y="2206173"/>
            <a:chExt cx="1211943" cy="1295007"/>
          </a:xfrm>
        </p:grpSpPr>
        <p:pic>
          <p:nvPicPr>
            <p:cNvPr id="184" name="Google Shape;184;p31" descr="https://www.git-tower.com/learn/content/01-git/01-ebook/01-command-line/02-basics/03-getting-ready/terminal-app-mac.jpg"/>
            <p:cNvPicPr preferRelativeResize="0"/>
            <p:nvPr/>
          </p:nvPicPr>
          <p:blipFill rotWithShape="1">
            <a:blip r:embed="rId3">
              <a:alphaModFix/>
            </a:blip>
            <a:srcRect l="70030" t="17930" r="7329" b="52812"/>
            <a:stretch/>
          </p:blipFill>
          <p:spPr>
            <a:xfrm>
              <a:off x="130629" y="2206173"/>
              <a:ext cx="1211943" cy="104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 txBox="1"/>
            <p:nvPr/>
          </p:nvSpPr>
          <p:spPr>
            <a:xfrm>
              <a:off x="232229" y="3131848"/>
              <a:ext cx="111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1"/>
          <p:cNvSpPr txBox="1"/>
          <p:nvPr/>
        </p:nvSpPr>
        <p:spPr>
          <a:xfrm>
            <a:off x="1970314" y="3535175"/>
            <a:ext cx="7717971" cy="12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&lt;username&gt;@IP/server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sahu0957@fiji.colorado.edu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87875" y="5255430"/>
            <a:ext cx="103125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fiji.colorado.edu: Enter password when prompted (it will be hidden as you type)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 connection required for off-campus access</a:t>
            </a:r>
            <a:endParaRPr sz="196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48" y="1274018"/>
            <a:ext cx="1302927" cy="13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When in doubt, check the manual  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227600"/>
            <a:ext cx="11360700" cy="51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 Unix commands are described in a collection of files called “man pages”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help on some topic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-k</a:t>
            </a:r>
            <a:r>
              <a:rPr lang="en-US" b="1">
                <a:solidFill>
                  <a:schemeClr val="dk1"/>
                </a:solidFill>
              </a:rPr>
              <a:t> 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more information on using the man pages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You can get command information with help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-h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7208967" y="2156696"/>
            <a:ext cx="50067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the man pages uses an ancient method of viewing content:</a:t>
            </a:r>
            <a:endParaRPr sz="1900">
              <a:solidFill>
                <a:srgbClr val="FF0000"/>
              </a:solidFill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&lt;spacebar&gt;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go down a page  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keys *should* work to review already seen segments.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&lt;q&gt;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quit the man pages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10" y="6066824"/>
            <a:ext cx="168164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directory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172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Also called </a:t>
            </a:r>
            <a:r>
              <a:rPr lang="en-US" sz="3000" i="1"/>
              <a:t>login directory</a:t>
            </a:r>
            <a:endParaRPr sz="3000" i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/>
              <a:t>Serves as user’s personal directory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l="9848" r="12601"/>
          <a:stretch/>
        </p:blipFill>
        <p:spPr>
          <a:xfrm>
            <a:off x="5403426" y="4803899"/>
            <a:ext cx="1385150" cy="123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3742650" y="2807550"/>
            <a:ext cx="4706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/Users/&lt;username&gt;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folders</a:t>
            </a:r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body" idx="1"/>
          </p:nvPr>
        </p:nvSpPr>
        <p:spPr>
          <a:xfrm>
            <a:off x="609600" y="10746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M</a:t>
            </a:r>
            <a:r>
              <a:rPr lang="en-US"/>
              <a:t>a</a:t>
            </a:r>
            <a:r>
              <a:rPr lang="en-US" u="sng"/>
              <a:t>k</a:t>
            </a:r>
            <a:r>
              <a:rPr lang="en-US"/>
              <a:t>e a </a:t>
            </a:r>
            <a:r>
              <a:rPr lang="en-US" u="sng"/>
              <a:t>dir</a:t>
            </a:r>
            <a:r>
              <a:rPr lang="en-US"/>
              <a:t>ectory “workshop-day2” in your home</a:t>
            </a:r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body" idx="1"/>
          </p:nvPr>
        </p:nvSpPr>
        <p:spPr>
          <a:xfrm>
            <a:off x="609600" y="27510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L</a:t>
            </a:r>
            <a:r>
              <a:rPr lang="en-US"/>
              <a:t>i</a:t>
            </a:r>
            <a:r>
              <a:rPr lang="en-US" u="sng"/>
              <a:t>s</a:t>
            </a:r>
            <a:r>
              <a:rPr lang="en-US"/>
              <a:t>t contents in your directory</a:t>
            </a:r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674300" y="4046500"/>
            <a:ext cx="115176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“bedfiles” directory in your “workshop-day2” directory 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017150" y="5564050"/>
            <a:ext cx="10157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Directories can be created from any location as long as the full path is provided.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50250" y="1779200"/>
            <a:ext cx="9980700" cy="59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~				$ cd				$ cd /Users/&lt;user name&gt;</a:t>
            </a:r>
            <a:endParaRPr dirty="0"/>
          </a:p>
        </p:txBody>
      </p:sp>
      <p:sp>
        <p:nvSpPr>
          <p:cNvPr id="534" name="Google Shape;534;p42"/>
          <p:cNvSpPr/>
          <p:nvPr/>
        </p:nvSpPr>
        <p:spPr>
          <a:xfrm>
            <a:off x="1050250" y="2395779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workshop-day2</a:t>
            </a:r>
            <a:endParaRPr dirty="0"/>
          </a:p>
        </p:txBody>
      </p:sp>
      <p:sp>
        <p:nvSpPr>
          <p:cNvPr id="535" name="Google Shape;535;p42"/>
          <p:cNvSpPr/>
          <p:nvPr/>
        </p:nvSpPr>
        <p:spPr>
          <a:xfrm>
            <a:off x="1050250" y="4868400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mkdir workshop-day2/bedfiles</a:t>
            </a:r>
            <a:endParaRPr sz="24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50250" y="3478175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subdirectories 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34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Change to your “workshop-day2”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a “results”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more directories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“scripts”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“bin”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“data”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1203050" y="5354450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scripts bin data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191550" y="29159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results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191550" y="18491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workshop-day2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EDB8A-2BC3-5A45-AAE5-8E80B38B1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253" y="4298903"/>
            <a:ext cx="2959658" cy="6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3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4"/>
          <p:cNvGraphicFramePr/>
          <p:nvPr/>
        </p:nvGraphicFramePr>
        <p:xfrm>
          <a:off x="1270000" y="733384"/>
          <a:ext cx="9652000" cy="37124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-a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-h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sng"/>
                        <a:t>L</a:t>
                      </a:r>
                      <a:r>
                        <a:rPr lang="en-US" sz="1900"/>
                        <a:t>i</a:t>
                      </a:r>
                      <a:r>
                        <a:rPr lang="en-US" sz="1900" u="sng"/>
                        <a:t>s</a:t>
                      </a:r>
                      <a:r>
                        <a:rPr lang="en-US" sz="1900"/>
                        <a:t>t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contents in a </a:t>
                      </a:r>
                      <a:r>
                        <a:rPr lang="en-US" sz="1900"/>
                        <a:t>directory 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Generate a detailed list of contents in a directory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Display all file including hidden files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Make information human readable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" name="Google Shape;553;p44"/>
          <p:cNvSpPr txBox="1"/>
          <p:nvPr/>
        </p:nvSpPr>
        <p:spPr>
          <a:xfrm>
            <a:off x="1303200" y="6185843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Options can be combined: </a:t>
            </a:r>
            <a:r>
              <a:rPr lang="en-US" sz="2400" b="1" i="1">
                <a:latin typeface="Calibri"/>
                <a:ea typeface="Calibri"/>
                <a:cs typeface="Calibri"/>
                <a:sym typeface="Calibri"/>
              </a:rPr>
              <a:t>ls -lah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195325" y="4683775"/>
            <a:ext cx="2029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body" idx="1"/>
          </p:nvPr>
        </p:nvSpPr>
        <p:spPr>
          <a:xfrm>
            <a:off x="453675" y="1062775"/>
            <a:ext cx="7325700" cy="51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Generating list of contents in a specific directory</a:t>
            </a:r>
            <a:endParaRPr sz="2700"/>
          </a:p>
          <a:p>
            <a:pPr marL="1219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-lah &lt;pathname&gt; 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lvl="0" indent="-476250" algn="l" rtl="0">
              <a:spcBef>
                <a:spcPts val="21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lang="en-US" sz="2700"/>
              <a:t> may be</a:t>
            </a:r>
            <a:endParaRPr sz="270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Full path: </a:t>
            </a: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/home/path/to/directory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Current directory: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Parent directory:   </a:t>
            </a:r>
            <a:r>
              <a:rPr lang="en-US" sz="2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2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Home directory:    </a:t>
            </a:r>
            <a:r>
              <a:rPr lang="en-US" sz="2700">
                <a:solidFill>
                  <a:srgbClr val="434343"/>
                </a:solidFill>
              </a:rPr>
              <a:t>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895750" y="4120575"/>
            <a:ext cx="4094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~	 	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900000" y="21508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 	</a:t>
            </a:r>
            <a:endParaRPr b="1"/>
          </a:p>
        </p:txBody>
      </p:sp>
      <p:sp>
        <p:nvSpPr>
          <p:cNvPr id="563" name="Google Shape;563;p45"/>
          <p:cNvSpPr txBox="1"/>
          <p:nvPr/>
        </p:nvSpPr>
        <p:spPr>
          <a:xfrm>
            <a:off x="7900000" y="27604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 	</a:t>
            </a:r>
            <a:endParaRPr b="1"/>
          </a:p>
        </p:txBody>
      </p:sp>
      <p:sp>
        <p:nvSpPr>
          <p:cNvPr id="564" name="Google Shape;564;p45"/>
          <p:cNvSpPr txBox="1"/>
          <p:nvPr/>
        </p:nvSpPr>
        <p:spPr>
          <a:xfrm>
            <a:off x="7900000" y="34237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../../ 	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238125" y="9170"/>
            <a:ext cx="115824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commands for moving files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body" idx="1"/>
          </p:nvPr>
        </p:nvSpPr>
        <p:spPr>
          <a:xfrm>
            <a:off x="1589325" y="978600"/>
            <a:ext cx="90135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cp</a:t>
            </a:r>
            <a:r>
              <a:rPr lang="en-US"/>
              <a:t> = </a:t>
            </a:r>
            <a:r>
              <a:rPr lang="en-US" u="sng"/>
              <a:t>c</a:t>
            </a:r>
            <a:r>
              <a:rPr lang="en-US"/>
              <a:t>o</a:t>
            </a:r>
            <a:r>
              <a:rPr lang="en-US" u="sng"/>
              <a:t>p</a:t>
            </a:r>
            <a:r>
              <a:rPr lang="en-US"/>
              <a:t>y a file or directory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-r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&lt;folder&gt;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rsync</a:t>
            </a:r>
            <a:r>
              <a:rPr lang="en-US"/>
              <a:t> = copy a directory or file remotely or locally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rsync	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1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mv</a:t>
            </a:r>
            <a:r>
              <a:rPr lang="en-US"/>
              <a:t> = </a:t>
            </a:r>
            <a:r>
              <a:rPr lang="en-US" u="sng"/>
              <a:t>m</a:t>
            </a:r>
            <a:r>
              <a:rPr lang="en-US"/>
              <a:t>o</a:t>
            </a:r>
            <a:r>
              <a:rPr lang="en-US" u="sng"/>
              <a:t>v</a:t>
            </a:r>
            <a:r>
              <a:rPr lang="en-US"/>
              <a:t>e directory or file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mv	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sz="2800"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Can be used to rename a file or directory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files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1828700" cy="42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Copy “chr1_bedfiles.tar.gz” file to your </a:t>
            </a:r>
            <a:r>
              <a:rPr lang="en-US" dirty="0" err="1"/>
              <a:t>bedfiles</a:t>
            </a:r>
            <a:r>
              <a:rPr lang="en-US" dirty="0"/>
              <a:t> directory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Change “chr1_bedfiles.tar.gz” file name to “chr1bedfiles.tar.gz”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260100" y="2043138"/>
            <a:ext cx="11828700" cy="74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/scratch/Workshop/SR2021/2_unix/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/chr1_bedfiles.tar.gz 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9" name="Google Shape;579;p47"/>
          <p:cNvSpPr/>
          <p:nvPr/>
        </p:nvSpPr>
        <p:spPr>
          <a:xfrm>
            <a:off x="1172975" y="3618800"/>
            <a:ext cx="8071500" cy="5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bedfiles/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174925" y="4386500"/>
            <a:ext cx="10503000" cy="87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mv chr1_bedfiles.tar.gz chr1bedfiles.tar.gz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Compressing and decompressing files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4294967295"/>
          </p:nvPr>
        </p:nvSpPr>
        <p:spPr>
          <a:xfrm>
            <a:off x="2537400" y="1312700"/>
            <a:ext cx="7117200" cy="1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Compress / Decompress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gzip / gunzip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zip / 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-310825" y="2950175"/>
            <a:ext cx="66084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Gzipped 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xvfz sample.tar.gz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37425" y="2950175"/>
            <a:ext cx="5154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 sample.tar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90" name="Google Shape;590;p48"/>
          <p:cNvSpPr txBox="1"/>
          <p:nvPr/>
        </p:nvSpPr>
        <p:spPr>
          <a:xfrm>
            <a:off x="2434050" y="4554875"/>
            <a:ext cx="7323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tar xvzf chr1bedfiles.tar.gz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03" name="Google Shape;603;p50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50"/>
          <p:cNvSpPr txBox="1"/>
          <p:nvPr/>
        </p:nvSpPr>
        <p:spPr>
          <a:xfrm>
            <a:off x="0" y="5425600"/>
            <a:ext cx="1814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-lah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1814400" y="5300950"/>
            <a:ext cx="532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-n 20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7020450" y="5300950"/>
            <a:ext cx="517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-n 3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51"/>
          <p:cNvSpPr txBox="1"/>
          <p:nvPr/>
        </p:nvSpPr>
        <p:spPr>
          <a:xfrm>
            <a:off x="1073995" y="5300950"/>
            <a:ext cx="5541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more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less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386700" y="5293750"/>
            <a:ext cx="4512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more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less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manipulation</a:t>
            </a:r>
            <a:endParaRPr/>
          </a:p>
        </p:txBody>
      </p:sp>
      <p:graphicFrame>
        <p:nvGraphicFramePr>
          <p:cNvPr id="622" name="Google Shape;622;p52"/>
          <p:cNvGraphicFramePr/>
          <p:nvPr/>
        </p:nvGraphicFramePr>
        <p:xfrm>
          <a:off x="1943075" y="1179588"/>
          <a:ext cx="8270100" cy="256500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7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-f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sections from each line of files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specific fields in a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DELIM instead of TAB for field delimiter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52"/>
          <p:cNvSpPr txBox="1"/>
          <p:nvPr/>
        </p:nvSpPr>
        <p:spPr>
          <a:xfrm>
            <a:off x="248850" y="3886925"/>
            <a:ext cx="116943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Select columns 1, 2 and 3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ENCFF837ENN.chr1.bed</a:t>
            </a:r>
            <a:r>
              <a:rPr lang="en-US" sz="2000" b="1"/>
              <a:t> 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$ 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1,2,3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1745100" y="5069525"/>
            <a:ext cx="87018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awk '{print $1 "\t" $2 "\t" $3}'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Awk is a u</a:t>
            </a:r>
            <a:r>
              <a:rPr lang="en-US" sz="2000" i="1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nix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programming language </a:t>
            </a: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that is very useful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files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1" name="Google Shape;631;p53"/>
          <p:cNvGraphicFramePr/>
          <p:nvPr/>
        </p:nvGraphicFramePr>
        <p:xfrm>
          <a:off x="517113" y="1068450"/>
          <a:ext cx="111577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-i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-v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-w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files in a directory hierarchy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PATTERNS in each file</a:t>
                      </a:r>
                      <a:endParaRPr sz="1800" i="1">
                        <a:solidFill>
                          <a:srgbClr val="006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 case (upper versus lower case)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lines that do not match PATTERN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(inverse match)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only those lines containing matches that form whole words.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3"/>
          <p:cNvSpPr txBox="1"/>
          <p:nvPr/>
        </p:nvSpPr>
        <p:spPr>
          <a:xfrm>
            <a:off x="6349800" y="4175550"/>
            <a:ext cx="5533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find 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iname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3"/>
          <p:cNvSpPr txBox="1"/>
          <p:nvPr/>
        </p:nvSpPr>
        <p:spPr>
          <a:xfrm>
            <a:off x="6341650" y="5166150"/>
            <a:ext cx="59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/Users/&lt;username&gt;/workshop-day2/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grep -w ‘151’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-2150" y="41755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Search for ENCFF050DNG.chr1.bed from your home 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-2150" y="51661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for lines with the character ‘151’ in ENCFF050DNG.chr1.bed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p34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3" name="Google Shape;213;p34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34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7" name="Google Shape;217;p34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8" name="Google Shape;218;p34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9" name="Google Shape;219;p34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4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34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4" name="Google Shape;224;p34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5" name="Google Shape;225;p34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26" name="Google Shape;226;p34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227" name="Google Shape;22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4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34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34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2" name="Google Shape;232;p34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233" name="Google Shape;23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4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239" name="Google Shape;23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242" name="Google Shape;24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4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248" name="Google Shape;24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4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7E93AA-5266-64EE-4204-B705AB3B9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80682-4E45-90CD-145E-2FA6650115D9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316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features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2" name="Google Shape;642;p54"/>
          <p:cNvGraphicFramePr/>
          <p:nvPr/>
        </p:nvGraphicFramePr>
        <p:xfrm>
          <a:off x="2376750" y="971400"/>
          <a:ext cx="743850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-l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newline, word, and byte counts for each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the newline counts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Prefix lines by the number of occurrences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54"/>
          <p:cNvSpPr txBox="1"/>
          <p:nvPr/>
        </p:nvSpPr>
        <p:spPr>
          <a:xfrm>
            <a:off x="6654600" y="43279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-l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6646449" y="4861350"/>
            <a:ext cx="5614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226450" y="43279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Count the number of lines in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4"/>
          <p:cNvSpPr txBox="1"/>
          <p:nvPr/>
        </p:nvSpPr>
        <p:spPr>
          <a:xfrm>
            <a:off x="226450" y="48613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Print the line, word and byte counts for 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files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3" name="Google Shape;653;p55"/>
          <p:cNvGraphicFramePr/>
          <p:nvPr/>
        </p:nvGraphicFramePr>
        <p:xfrm>
          <a:off x="3306563" y="884875"/>
          <a:ext cx="5578875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-n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-k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Sorts lines of text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 sort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 via a key, key defined as location and type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Google Shape;654;p55"/>
          <p:cNvSpPr txBox="1"/>
          <p:nvPr/>
        </p:nvSpPr>
        <p:spPr>
          <a:xfrm>
            <a:off x="6570122" y="40231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6529825" y="4556550"/>
            <a:ext cx="5741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-k1,1 -k2,2n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5"/>
          <p:cNvSpPr txBox="1"/>
          <p:nvPr/>
        </p:nvSpPr>
        <p:spPr>
          <a:xfrm>
            <a:off x="-151326" y="40231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 txBox="1"/>
          <p:nvPr/>
        </p:nvSpPr>
        <p:spPr>
          <a:xfrm>
            <a:off x="-151323" y="4556550"/>
            <a:ext cx="67449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 by the first and second 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1st column is alpha numerically 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2nd column is numerically sorted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   Write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Append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-US"/>
              <a:t> Write standard error to a file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 and STDOUT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>
            <a:spLocks noGrp="1"/>
          </p:cNvSpPr>
          <p:nvPr>
            <p:ph type="body" idx="1"/>
          </p:nvPr>
        </p:nvSpPr>
        <p:spPr>
          <a:xfrm>
            <a:off x="3560875" y="4610925"/>
            <a:ext cx="5259900" cy="126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STDIN 	=	standard input</a:t>
            </a:r>
            <a:endParaRPr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STDOUT	=	standard output</a:t>
            </a:r>
            <a:endParaRPr/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2" name="Google Shape;6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3" name="Google Shape;673;p57"/>
          <p:cNvSpPr txBox="1"/>
          <p:nvPr/>
        </p:nvSpPr>
        <p:spPr>
          <a:xfrm>
            <a:off x="4178800" y="6577433"/>
            <a:ext cx="3834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https://mario.nintendo.com/</a:t>
            </a:r>
            <a:endParaRPr sz="800"/>
          </a:p>
        </p:txBody>
      </p:sp>
      <p:sp>
        <p:nvSpPr>
          <p:cNvPr id="674" name="Google Shape;674;p57"/>
          <p:cNvSpPr txBox="1"/>
          <p:nvPr/>
        </p:nvSpPr>
        <p:spPr>
          <a:xfrm>
            <a:off x="834800" y="284516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75" name="Google Shape;675;p57"/>
          <p:cNvSpPr/>
          <p:nvPr/>
        </p:nvSpPr>
        <p:spPr>
          <a:xfrm>
            <a:off x="4140667" y="2715567"/>
            <a:ext cx="3493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 PROGRAM</a:t>
            </a:r>
            <a:endParaRPr sz="3200" b="1"/>
          </a:p>
        </p:txBody>
      </p:sp>
      <p:sp>
        <p:nvSpPr>
          <p:cNvPr id="676" name="Google Shape;676;p57"/>
          <p:cNvSpPr txBox="1"/>
          <p:nvPr/>
        </p:nvSpPr>
        <p:spPr>
          <a:xfrm>
            <a:off x="9785175" y="2674882"/>
            <a:ext cx="21192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STDERR</a:t>
            </a:r>
            <a:endParaRPr sz="3200"/>
          </a:p>
        </p:txBody>
      </p:sp>
      <p:sp>
        <p:nvSpPr>
          <p:cNvPr id="677" name="Google Shape;677;p57"/>
          <p:cNvSpPr/>
          <p:nvPr/>
        </p:nvSpPr>
        <p:spPr>
          <a:xfrm>
            <a:off x="2458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7"/>
          <p:cNvSpPr/>
          <p:nvPr/>
        </p:nvSpPr>
        <p:spPr>
          <a:xfrm>
            <a:off x="8046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69" y="268767"/>
            <a:ext cx="1084298" cy="1270000"/>
          </a:xfrm>
          <a:prstGeom prst="rect">
            <a:avLst/>
          </a:prstGeom>
          <a:noFill/>
          <a:ln>
            <a:noFill/>
          </a:ln>
          <a:effectLst>
            <a:reflection stA="37000" endPos="28000" dist="19050" dir="5400000" fadeDir="5400012" sy="-100000" algn="bl" rotWithShape="0"/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58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688" name="Google Shape;688;p58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691" name="Google Shape;691;p58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8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693" name="Google Shape;693;p58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695" name="Google Shape;695;p58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96" name="Google Shape;696;p58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697" name="Google Shape;697;p58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8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5" name="Google Shape;7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59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07" name="Google Shape;707;p59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08" name="Google Shape;708;p59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09" name="Google Shape;709;p59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12" name="Google Shape;712;p59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14" name="Google Shape;714;p59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16" name="Google Shape;716;p59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59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9"/>
          <p:cNvSpPr txBox="1"/>
          <p:nvPr/>
        </p:nvSpPr>
        <p:spPr>
          <a:xfrm>
            <a:off x="2149733" y="6245767"/>
            <a:ext cx="7890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9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9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60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31" name="Google Shape;731;p60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32" name="Google Shape;732;p60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33" name="Google Shape;733;p60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0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0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36" name="Google Shape;736;p60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38" name="Google Shape;738;p60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40" name="Google Shape;740;p60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0"/>
          <p:cNvSpPr txBox="1"/>
          <p:nvPr/>
        </p:nvSpPr>
        <p:spPr>
          <a:xfrm>
            <a:off x="1445999" y="6281575"/>
            <a:ext cx="93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</a:t>
            </a:r>
            <a:r>
              <a:rPr lang="en-US" sz="19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SECOND-FEATURE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 &gt;&gt;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0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4" name="Google Shape;754;p61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55" name="Google Shape;755;p61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56" name="Google Shape;756;p61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57" name="Google Shape;757;p61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60" name="Google Shape;760;p61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62" name="Google Shape;762;p61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64" name="Google Shape;764;p61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138300" y="6281575"/>
            <a:ext cx="9876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 2&gt; ERRORS.txt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body" idx="1"/>
          </p:nvPr>
        </p:nvSpPr>
        <p:spPr>
          <a:xfrm>
            <a:off x="528000" y="1003225"/>
            <a:ext cx="11664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Copy a bedgraph to your bedfiles directory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/scratch/Workshop/SR2019/2_unix/bedfiles/SRR4090090_chr21_22.bedGraph.gz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26700" y="1671025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/scratch/Workshop/SR2019/2_unix/bedfiles/SRR4090090_chr21_22.bedGraph.gz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 txBox="1"/>
          <p:nvPr/>
        </p:nvSpPr>
        <p:spPr>
          <a:xfrm>
            <a:off x="528000" y="2337025"/>
            <a:ext cx="11136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Decompress the file (Hint: check the file extension)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>
            <a:off x="626700" y="2754350"/>
            <a:ext cx="119046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gunzip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SRR4090090_chr21_22.bedGraph.gz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 txBox="1"/>
          <p:nvPr/>
        </p:nvSpPr>
        <p:spPr>
          <a:xfrm>
            <a:off x="702900" y="4488821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head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tail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700200" y="5307076"/>
            <a:ext cx="11398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| cut -f 1,2,3 | grep ‘chr21’ &gt; ../data/SRR4090090_chr21.bedGraph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3" name="Google Shape;7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4" name="Google Shape;784;p62"/>
          <p:cNvSpPr txBox="1"/>
          <p:nvPr/>
        </p:nvSpPr>
        <p:spPr>
          <a:xfrm>
            <a:off x="528000" y="3854925"/>
            <a:ext cx="11136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 the file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filter chr21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from the bedgraph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file with only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columns 1,2 and 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to your data folder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"/>
          </p:nvPr>
        </p:nvSpPr>
        <p:spPr>
          <a:xfrm>
            <a:off x="105150" y="1220500"/>
            <a:ext cx="11981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Concatenate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ENCFF050DNG.chr1.bed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ENCFF837ENN.chr1.bed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Sort by the first column (alpha numerically) and the second column (numerically)</a:t>
            </a:r>
            <a:endParaRPr sz="2800"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the first 5 columns to a file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800"/>
              <a:t>in your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2800"/>
              <a:t>folder</a:t>
            </a: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2" name="Google Shape;7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3" name="Google Shape;793;p63"/>
          <p:cNvSpPr txBox="1"/>
          <p:nvPr/>
        </p:nvSpPr>
        <p:spPr>
          <a:xfrm>
            <a:off x="938125" y="5224375"/>
            <a:ext cx="1078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52500" y="5426550"/>
            <a:ext cx="12087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ENCFF* | sort -k1,1 -k2,2n | cut -f1-5 &gt; ../data/ENCFF_merge_sorted.bed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63"/>
          <p:cNvSpPr txBox="1"/>
          <p:nvPr/>
        </p:nvSpPr>
        <p:spPr>
          <a:xfrm>
            <a:off x="52500" y="4384675"/>
            <a:ext cx="1208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ENCFF050DNG.chr1.bed ENCFF837ENN.chr1.bed | sort -k1,1 -k2,2n | cut -f 1,2,3,4,5 &gt; /Users/rutendos/workshop-day2/data/ENCFF_merge_sorted.bed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678483"/>
            <a:ext cx="11066699" cy="55010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46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files </a:t>
            </a:r>
            <a:endParaRPr/>
          </a:p>
        </p:txBody>
      </p:sp>
      <p:graphicFrame>
        <p:nvGraphicFramePr>
          <p:cNvPr id="802" name="Google Shape;802;p64"/>
          <p:cNvGraphicFramePr/>
          <p:nvPr/>
        </p:nvGraphicFramePr>
        <p:xfrm>
          <a:off x="4236363" y="884875"/>
          <a:ext cx="37192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-r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directories and their contents recursively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" name="Google Shape;803;p64"/>
          <p:cNvSpPr txBox="1"/>
          <p:nvPr/>
        </p:nvSpPr>
        <p:spPr>
          <a:xfrm>
            <a:off x="326100" y="4231375"/>
            <a:ext cx="115398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file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folder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 txBox="1"/>
          <p:nvPr/>
        </p:nvSpPr>
        <p:spPr>
          <a:xfrm>
            <a:off x="442950" y="5092025"/>
            <a:ext cx="11306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rm /Users/&lt;username&gt;/workshop-day2/data/ENCFF_merge_sorted.bed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Vim ?</a:t>
            </a:r>
            <a:endParaRPr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544425" y="872000"/>
            <a:ext cx="1113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Vim is a free, open source terminal based text editor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Edit content of human-readable files</a:t>
            </a:r>
            <a:endParaRPr sz="32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Several options exist for terminal text editors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Emacs 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Nano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Sublime</a:t>
            </a:r>
            <a:endParaRPr sz="3200"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Visual Studio Code</a:t>
            </a:r>
            <a:endParaRPr sz="3200"/>
          </a:p>
        </p:txBody>
      </p:sp>
      <p:pic>
        <p:nvPicPr>
          <p:cNvPr id="817" name="Google Shape;817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32" y="3927100"/>
            <a:ext cx="211836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63" y="5170809"/>
            <a:ext cx="1206500" cy="87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9" name="Google Shape;819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612" y="5265377"/>
            <a:ext cx="868225" cy="8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0" name="Google Shape;82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212" y="5251100"/>
            <a:ext cx="868225" cy="8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1" name="Google Shape;8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600" y="5249280"/>
            <a:ext cx="868225" cy="81749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2" name="Google Shape;82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800" y="5257326"/>
            <a:ext cx="1069923" cy="80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28" name="Google Shape;828;p67"/>
          <p:cNvSpPr/>
          <p:nvPr/>
        </p:nvSpPr>
        <p:spPr>
          <a:xfrm>
            <a:off x="694411" y="737208"/>
            <a:ext cx="1123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open </a:t>
            </a:r>
            <a:r>
              <a:rPr lang="en-US" sz="2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editing in Vim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vim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3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94411" y="2835300"/>
            <a:ext cx="10318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“workshop-day2” directory create a new file: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touch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with vim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35" name="Google Shape;835;p68"/>
          <p:cNvSpPr txBox="1">
            <a:spLocks noGrp="1"/>
          </p:cNvSpPr>
          <p:nvPr>
            <p:ph type="body" idx="1"/>
          </p:nvPr>
        </p:nvSpPr>
        <p:spPr>
          <a:xfrm>
            <a:off x="815010" y="1137033"/>
            <a:ext cx="99273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Char char="•"/>
            </a:pPr>
            <a:r>
              <a:rPr lang="en-US" sz="3330"/>
              <a:t>Vim has 2 operating modes: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Command mode (default) </a:t>
            </a:r>
            <a:r>
              <a:rPr lang="en-US" sz="2960">
                <a:solidFill>
                  <a:srgbClr val="FF0000"/>
                </a:solidFill>
              </a:rPr>
              <a:t>(Vim commands only)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Insert mode (editing)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 	 ➢ insert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	 ➢ open new line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/>
              <a:t> ➢ append</a:t>
            </a:r>
            <a:endParaRPr/>
          </a:p>
          <a:p>
            <a:pPr marL="74295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Switch back to command mode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lang="en-US" sz="277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77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body" idx="1"/>
          </p:nvPr>
        </p:nvSpPr>
        <p:spPr>
          <a:xfrm>
            <a:off x="609600" y="10424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Open the “SRR4090090_chr21_22.bedGraph” in vim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Enter and exit the insert mode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” →  you are now in insert mode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Hit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” → command mode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Copy and paste 3 lines in the SRR4090090_chr21_22.bedGraph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Yank/copy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y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Paste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41" name="Google Shape;841;p69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9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48" name="Google Shape;848;p70"/>
          <p:cNvSpPr txBox="1">
            <a:spLocks noGrp="1"/>
          </p:cNvSpPr>
          <p:nvPr>
            <p:ph type="body" idx="1"/>
          </p:nvPr>
        </p:nvSpPr>
        <p:spPr>
          <a:xfrm>
            <a:off x="609600" y="12710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In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960"/>
              <a:t>”  → you will be taken to first line in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o</a:t>
            </a:r>
            <a:r>
              <a:rPr lang="en-US" sz="2960"/>
              <a:t>”  → you have now opened a new line and are in </a:t>
            </a:r>
            <a:r>
              <a:rPr lang="en-US" sz="2960" u="sng"/>
              <a:t>insert mode</a:t>
            </a:r>
            <a:endParaRPr sz="2960" u="sng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 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g</a:t>
            </a:r>
            <a:r>
              <a:rPr lang="en-US" sz="2960"/>
              <a:t>”  → you will be taken to the last line of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849" name="Google Shape;849;p70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 line in Vim</a:t>
            </a:r>
            <a:endParaRPr/>
          </a:p>
        </p:txBody>
      </p:sp>
      <p:sp>
        <p:nvSpPr>
          <p:cNvPr id="856" name="Google Shape;856;p7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 back to the top of the SRR4090090_chr21_22.bedGraph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Insert a comment line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#chr			start			stop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Save file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    -&gt; escape insert mode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       -&gt; save file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8741088" y="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63" name="Google Shape;863;p72"/>
          <p:cNvSpPr txBox="1">
            <a:spLocks noGrp="1"/>
          </p:cNvSpPr>
          <p:nvPr>
            <p:ph type="body" idx="1"/>
          </p:nvPr>
        </p:nvSpPr>
        <p:spPr>
          <a:xfrm>
            <a:off x="609600" y="795132"/>
            <a:ext cx="104559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/>
              <a:t>”  → you have now opened a new line and are in insert 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Return to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-US"/>
              <a:t>”  →  this will delete the current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/>
              <a:t>” → to undo this change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and Exit Vim</a:t>
            </a:r>
            <a:endParaRPr/>
          </a:p>
        </p:txBody>
      </p:sp>
      <p:sp>
        <p:nvSpPr>
          <p:cNvPr id="870" name="Google Shape;870;p73"/>
          <p:cNvSpPr txBox="1">
            <a:spLocks noGrp="1"/>
          </p:cNvSpPr>
          <p:nvPr>
            <p:ph type="body" idx="1"/>
          </p:nvPr>
        </p:nvSpPr>
        <p:spPr>
          <a:xfrm>
            <a:off x="609600" y="1542225"/>
            <a:ext cx="114405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” and hit enter  → this will save changes to the file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-US"/>
              <a:t>” and hit enter → this will save changes and exit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r>
              <a:rPr lang="en-US"/>
              <a:t>” and hit enter → this will quit without saving changes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71" name="Google Shape;871;p73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t="6674" r="9247" b="13107"/>
          <a:stretch/>
        </p:blipFill>
        <p:spPr>
          <a:xfrm>
            <a:off x="1742599" y="680967"/>
            <a:ext cx="8706820" cy="57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519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bash script</a:t>
            </a:r>
            <a:endParaRPr/>
          </a:p>
        </p:txBody>
      </p:sp>
      <p:sp>
        <p:nvSpPr>
          <p:cNvPr id="877" name="Google Shape;877;p74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vim create a new document called “math.sh”</a:t>
            </a:r>
            <a:endParaRPr/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a=5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</a:rPr>
              <a:t>close and run script</a:t>
            </a:r>
            <a:endParaRPr>
              <a:solidFill>
                <a:srgbClr val="000000"/>
              </a:solidFill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bash math.sh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Documenting your work is important</a:t>
            </a:r>
            <a:endParaRPr/>
          </a:p>
        </p:txBody>
      </p:sp>
      <p:sp>
        <p:nvSpPr>
          <p:cNvPr id="883" name="Google Shape;883;p75"/>
          <p:cNvSpPr txBox="1">
            <a:spLocks noGrp="1"/>
          </p:cNvSpPr>
          <p:nvPr>
            <p:ph type="body" idx="1"/>
          </p:nvPr>
        </p:nvSpPr>
        <p:spPr>
          <a:xfrm>
            <a:off x="609600" y="1284954"/>
            <a:ext cx="10972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a README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README.txt file list information about files, archives, and directories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Things to include: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description of file content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and method of data generation, data generator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89115" y="4158534"/>
            <a:ext cx="8788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your home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 workshop-day2/* &gt; README.txt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 your README file in vim</a:t>
            </a:r>
            <a:endParaRPr/>
          </a:p>
        </p:txBody>
      </p:sp>
      <p:sp>
        <p:nvSpPr>
          <p:cNvPr id="890" name="Google Shape;890;p76"/>
          <p:cNvSpPr txBox="1">
            <a:spLocks noGrp="1"/>
          </p:cNvSpPr>
          <p:nvPr>
            <p:ph type="body" idx="1"/>
          </p:nvPr>
        </p:nvSpPr>
        <p:spPr>
          <a:xfrm>
            <a:off x="230586" y="990747"/>
            <a:ext cx="11744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README.txt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editing/annotating your README.txt</a:t>
            </a: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all your director</a:t>
            </a:r>
            <a:r>
              <a:rPr lang="en-US" sz="2100"/>
              <a:t>ie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 and or file names and what they will do</a:t>
            </a:r>
            <a:endParaRPr/>
          </a:p>
          <a:p>
            <a:pPr marL="45720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Bowtie/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This directory will contain all the output from Bowtie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changes and exit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:wq!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8595513" y="15662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title"/>
          </p:nvPr>
        </p:nvSpPr>
        <p:spPr>
          <a:xfrm>
            <a:off x="609600" y="88683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97" name="Google Shape;897;p77"/>
          <p:cNvSpPr txBox="1"/>
          <p:nvPr/>
        </p:nvSpPr>
        <p:spPr>
          <a:xfrm>
            <a:off x="1423285" y="1542552"/>
            <a:ext cx="9382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the homework.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session in JSCBB A108 from 1-3pm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videos for Day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777800" y="2463733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386986" y="401890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3975653" y="722373"/>
            <a:ext cx="1676100" cy="1343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7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5" name="Google Shape;285;p37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86" name="Google Shape;286;p37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7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37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1" name="Google Shape;291;p37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7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93" name="Google Shape;29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7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7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7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8" name="Google Shape;298;p37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9" name="Google Shape;299;p37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00" name="Google Shape;300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37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3" name="Google Shape;303;p37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4" name="Google Shape;304;p37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05" name="Google Shape;305;p37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06" name="Google Shape;306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12" name="Google Shape;31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15" name="Google Shape;31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18" name="Google Shape;3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7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3" name="Google Shape;323;p37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4" name="Google Shape;324;p37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28" name="Google Shape;32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37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7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86149-40D5-D7FF-2219-06043817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34" name="Google Shape;334;p37"/>
          <p:cNvSpPr txBox="1"/>
          <p:nvPr/>
        </p:nvSpPr>
        <p:spPr>
          <a:xfrm>
            <a:off x="222613" y="5148604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/Users/hoto7260/sread2023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204;p33">
            <a:extLst>
              <a:ext uri="{FF2B5EF4-FFF2-40B4-BE49-F238E27FC236}">
                <a16:creationId xmlns:a16="http://schemas.microsoft.com/office/drawing/2014/main" id="{9029091A-B0C1-0F27-4E8F-07F3BBC8D0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5F42E-59AE-63A4-B49B-73411EB5448B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212681" y="5343746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BF991FDB-F43E-D8E2-DC7D-15A79BBC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5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 = current directory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0" name="Picture 2" descr="Printable Images Of Footprints - Printable Word Searches">
            <a:extLst>
              <a:ext uri="{FF2B5EF4-FFF2-40B4-BE49-F238E27FC236}">
                <a16:creationId xmlns:a16="http://schemas.microsoft.com/office/drawing/2014/main" id="{39ED5A65-1DD2-C72C-F20F-19083F93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1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Theme">
      <a:dk1>
        <a:srgbClr val="141313"/>
      </a:dk1>
      <a:lt1>
        <a:srgbClr val="BAA564"/>
      </a:lt1>
      <a:dk2>
        <a:srgbClr val="888C89"/>
      </a:dk2>
      <a:lt2>
        <a:srgbClr val="3A72AB"/>
      </a:lt2>
      <a:accent1>
        <a:srgbClr val="141313"/>
      </a:accent1>
      <a:accent2>
        <a:srgbClr val="BAA564"/>
      </a:accent2>
      <a:accent3>
        <a:srgbClr val="888C89"/>
      </a:accent3>
      <a:accent4>
        <a:srgbClr val="3A72AB"/>
      </a:accent4>
      <a:accent5>
        <a:srgbClr val="40495C"/>
      </a:accent5>
      <a:accent6>
        <a:srgbClr val="1B402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34702</TotalTime>
  <Words>3174</Words>
  <Application>Microsoft Macintosh PowerPoint</Application>
  <PresentationFormat>Widescreen</PresentationFormat>
  <Paragraphs>667</Paragraphs>
  <Slides>63</Slides>
  <Notes>61</Notes>
  <HiddenSlides>46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-apple-system</vt:lpstr>
      <vt:lpstr>Arial</vt:lpstr>
      <vt:lpstr>Calibri</vt:lpstr>
      <vt:lpstr>Courier New</vt:lpstr>
      <vt:lpstr>Droid Sans Mono</vt:lpstr>
      <vt:lpstr>Office Theme</vt:lpstr>
      <vt:lpstr>Simple Light</vt:lpstr>
      <vt:lpstr>Short Read Sequencing  Analysis Workshop</vt:lpstr>
      <vt:lpstr>Review of Day 2 Videos</vt:lpstr>
      <vt:lpstr>In Unix everything is organized as a hierarchy </vt:lpstr>
      <vt:lpstr>In Unix everything is organized as a hierarchy </vt:lpstr>
      <vt:lpstr>Absolute and relative paths</vt:lpstr>
      <vt:lpstr>Absolute and relative paths</vt:lpstr>
      <vt:lpstr>Absolute path</vt:lpstr>
      <vt:lpstr>Relative path</vt:lpstr>
      <vt:lpstr>Relative path</vt:lpstr>
      <vt:lpstr>Relative path</vt:lpstr>
      <vt:lpstr>Relative path</vt:lpstr>
      <vt:lpstr>Relative path</vt:lpstr>
      <vt:lpstr>Relative path</vt:lpstr>
      <vt:lpstr>Navigating relative and absolute paths </vt:lpstr>
      <vt:lpstr>The “dot dot” notation</vt:lpstr>
      <vt:lpstr>Relative path</vt:lpstr>
      <vt:lpstr>Review of Day 2 Videos</vt:lpstr>
      <vt:lpstr>Find a unix/linux cheat sheet </vt:lpstr>
      <vt:lpstr>We Use the Shell to Communicate With the OS</vt:lpstr>
      <vt:lpstr>PowerPoint Presentation</vt:lpstr>
      <vt:lpstr>We Use the Shell to Communicate With the OS</vt:lpstr>
      <vt:lpstr>PowerPoint Presentation</vt:lpstr>
      <vt:lpstr>Start Worksheet Part 1</vt:lpstr>
      <vt:lpstr>If you haven’t already, start Worksheet Part 2</vt:lpstr>
      <vt:lpstr>How to Access A Server Via the Terminal </vt:lpstr>
      <vt:lpstr>When in doubt, check the manual  </vt:lpstr>
      <vt:lpstr>The home directory</vt:lpstr>
      <vt:lpstr>Create folders</vt:lpstr>
      <vt:lpstr>Add subdirectories </vt:lpstr>
      <vt:lpstr>Listing contents of a directory </vt:lpstr>
      <vt:lpstr>Listing contents of a directory </vt:lpstr>
      <vt:lpstr>Linux commands for moving files</vt:lpstr>
      <vt:lpstr>Moving files</vt:lpstr>
      <vt:lpstr>Compressing and decompressing files</vt:lpstr>
      <vt:lpstr> Questions?</vt:lpstr>
      <vt:lpstr>Viewing files in a directory</vt:lpstr>
      <vt:lpstr>Viewing files in a directory</vt:lpstr>
      <vt:lpstr>File manipulation</vt:lpstr>
      <vt:lpstr>Searching files </vt:lpstr>
      <vt:lpstr>Counting features</vt:lpstr>
      <vt:lpstr>Sorting files</vt:lpstr>
      <vt:lpstr>STDERR and STDOUT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pipes in unix</vt:lpstr>
      <vt:lpstr>Using pipes in unix</vt:lpstr>
      <vt:lpstr>Deleting files </vt:lpstr>
      <vt:lpstr>Questions?</vt:lpstr>
      <vt:lpstr>What is Vim ?</vt:lpstr>
      <vt:lpstr>Using Vim</vt:lpstr>
      <vt:lpstr>Using Vim</vt:lpstr>
      <vt:lpstr>Using Vim</vt:lpstr>
      <vt:lpstr>Using Vim</vt:lpstr>
      <vt:lpstr>Insert a line in Vim</vt:lpstr>
      <vt:lpstr>Using Vim</vt:lpstr>
      <vt:lpstr>Save and Exit Vim</vt:lpstr>
      <vt:lpstr>Creating a bash script</vt:lpstr>
      <vt:lpstr>Documenting your work is important</vt:lpstr>
      <vt:lpstr>Edit your README file in vim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Sequencing  Analysis Workshop</dc:title>
  <cp:lastModifiedBy>Hope Townsend</cp:lastModifiedBy>
  <cp:revision>14</cp:revision>
  <dcterms:modified xsi:type="dcterms:W3CDTF">2023-07-21T23:27:38Z</dcterms:modified>
</cp:coreProperties>
</file>