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2" r:id="rId10"/>
    <p:sldId id="274" r:id="rId11"/>
    <p:sldId id="275" r:id="rId12"/>
    <p:sldId id="263" r:id="rId13"/>
    <p:sldId id="264" r:id="rId14"/>
    <p:sldId id="265" r:id="rId15"/>
    <p:sldId id="266" r:id="rId16"/>
    <p:sldId id="267" r:id="rId17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IASzctZQLTsOLot5ua6GU+0b6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6247606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635125" y="-906462"/>
            <a:ext cx="4389438" cy="66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5114925" y="1327150"/>
            <a:ext cx="4460875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395700" y="-1565100"/>
            <a:ext cx="3288239" cy="907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 idx="4294967295"/>
          </p:nvPr>
        </p:nvSpPr>
        <p:spPr>
          <a:xfrm>
            <a:off x="503998" y="1863796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Short Read Workshop Day 4</a:t>
            </a:r>
            <a:b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Trimming, Mapping, IGV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4294967295"/>
          </p:nvPr>
        </p:nvSpPr>
        <p:spPr>
          <a:xfrm>
            <a:off x="2759103" y="3672113"/>
            <a:ext cx="4460681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Lynn </a:t>
            </a:r>
            <a:r>
              <a:rPr lang="en-US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Sanford and Ariel </a:t>
            </a:r>
            <a:r>
              <a:rPr lang="en-US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Eraso</a:t>
            </a:r>
            <a:endParaRPr lang="en-US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2023</a:t>
            </a:r>
            <a:endParaRPr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54000" algn="ctr" rtl="0">
              <a:spcBef>
                <a:spcPts val="1417"/>
              </a:spcBef>
              <a:spcAft>
                <a:spcPts val="0"/>
              </a:spcAft>
              <a:buSzPct val="1000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913" y="310100"/>
            <a:ext cx="803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Variables – evaluating (calling)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3223" y="1645920"/>
            <a:ext cx="58601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/>
            <a:r>
              <a:rPr lang="en-US" sz="2400" b="1" dirty="0"/>
              <a:t>$</a:t>
            </a:r>
            <a:r>
              <a:rPr lang="en-US" sz="2400" b="1" dirty="0" err="1"/>
              <a:t>variablename</a:t>
            </a:r>
            <a:endParaRPr lang="en-US" sz="2400" b="1" dirty="0"/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smtClean="0"/>
              <a:t>echo </a:t>
            </a:r>
            <a:r>
              <a:rPr lang="en-US" sz="1800" dirty="0"/>
              <a:t>$a</a:t>
            </a:r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err="1" smtClean="0"/>
              <a:t>grep</a:t>
            </a:r>
            <a:r>
              <a:rPr lang="en-US" sz="1800" dirty="0" smtClean="0"/>
              <a:t> </a:t>
            </a:r>
            <a:r>
              <a:rPr lang="en-US" sz="1800" dirty="0"/>
              <a:t>$</a:t>
            </a:r>
            <a:r>
              <a:rPr lang="en-US" sz="1800" dirty="0" err="1"/>
              <a:t>gene_name</a:t>
            </a:r>
            <a:r>
              <a:rPr lang="en-US" sz="1800" dirty="0"/>
              <a:t> &lt;filename&gt;</a:t>
            </a:r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err="1" smtClean="0"/>
              <a:t>trim_script</a:t>
            </a:r>
            <a:r>
              <a:rPr lang="en-US" sz="1800" dirty="0"/>
              <a:t>=“$</a:t>
            </a:r>
            <a:r>
              <a:rPr lang="en-US" sz="1800" dirty="0" err="1"/>
              <a:t>filepath</a:t>
            </a:r>
            <a:r>
              <a:rPr lang="en-US" sz="1800" dirty="0"/>
              <a:t>”/d4_trim_qc.sbatch</a:t>
            </a:r>
          </a:p>
          <a:p>
            <a:pPr lvl="7"/>
            <a:r>
              <a:rPr lang="en-US" sz="1800" dirty="0" smtClean="0"/>
              <a:t>OR </a:t>
            </a:r>
          </a:p>
          <a:p>
            <a:pPr lvl="7"/>
            <a:r>
              <a:rPr lang="en-US" sz="1800" dirty="0" err="1" smtClean="0"/>
              <a:t>trim_script</a:t>
            </a:r>
            <a:r>
              <a:rPr lang="en-US" sz="1800" dirty="0"/>
              <a:t>=${</a:t>
            </a:r>
            <a:r>
              <a:rPr lang="en-US" sz="1800" dirty="0" err="1"/>
              <a:t>filepath</a:t>
            </a:r>
            <a:r>
              <a:rPr lang="en-US" sz="1800" dirty="0"/>
              <a:t>}/d4_trim_qc.sbatch</a:t>
            </a:r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err="1" smtClean="0"/>
              <a:t>wc</a:t>
            </a:r>
            <a:r>
              <a:rPr lang="en-US" sz="1800" dirty="0" smtClean="0"/>
              <a:t> </a:t>
            </a:r>
            <a:r>
              <a:rPr lang="en-US" sz="1800" dirty="0"/>
              <a:t>$</a:t>
            </a:r>
            <a:r>
              <a:rPr lang="en-US" sz="1800" dirty="0" err="1"/>
              <a:t>filelist</a:t>
            </a:r>
            <a:endParaRPr lang="en-US" sz="1800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7617" y="1415332"/>
            <a:ext cx="15903" cy="3935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5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913" y="310100"/>
            <a:ext cx="803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Variables – evaluating (calling)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3223" y="1645920"/>
            <a:ext cx="58601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/>
            <a:r>
              <a:rPr lang="en-US" sz="2400" b="1" dirty="0"/>
              <a:t>$</a:t>
            </a:r>
            <a:r>
              <a:rPr lang="en-US" sz="2400" b="1" dirty="0" err="1"/>
              <a:t>variablename</a:t>
            </a:r>
            <a:endParaRPr lang="en-US" sz="2400" b="1" dirty="0"/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smtClean="0"/>
              <a:t>echo </a:t>
            </a:r>
            <a:r>
              <a:rPr lang="en-US" sz="1800" dirty="0"/>
              <a:t>$a</a:t>
            </a:r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err="1" smtClean="0"/>
              <a:t>grep</a:t>
            </a:r>
            <a:r>
              <a:rPr lang="en-US" sz="1800" dirty="0" smtClean="0"/>
              <a:t> </a:t>
            </a:r>
            <a:r>
              <a:rPr lang="en-US" sz="1800" dirty="0"/>
              <a:t>$</a:t>
            </a:r>
            <a:r>
              <a:rPr lang="en-US" sz="1800" dirty="0" err="1"/>
              <a:t>gene_name</a:t>
            </a:r>
            <a:r>
              <a:rPr lang="en-US" sz="1800" dirty="0"/>
              <a:t> &lt;filename&gt;</a:t>
            </a:r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err="1" smtClean="0"/>
              <a:t>trim_script</a:t>
            </a:r>
            <a:r>
              <a:rPr lang="en-US" sz="1800" dirty="0"/>
              <a:t>=“$</a:t>
            </a:r>
            <a:r>
              <a:rPr lang="en-US" sz="1800" dirty="0" err="1"/>
              <a:t>filepath</a:t>
            </a:r>
            <a:r>
              <a:rPr lang="en-US" sz="1800" dirty="0"/>
              <a:t>”/d4_trim_qc.sbatch</a:t>
            </a:r>
          </a:p>
          <a:p>
            <a:pPr lvl="7"/>
            <a:r>
              <a:rPr lang="en-US" sz="1800" dirty="0" smtClean="0"/>
              <a:t>OR </a:t>
            </a:r>
          </a:p>
          <a:p>
            <a:pPr lvl="7"/>
            <a:r>
              <a:rPr lang="en-US" sz="1800" dirty="0" err="1" smtClean="0"/>
              <a:t>trim_script</a:t>
            </a:r>
            <a:r>
              <a:rPr lang="en-US" sz="1800" dirty="0"/>
              <a:t>=${</a:t>
            </a:r>
            <a:r>
              <a:rPr lang="en-US" sz="1800" dirty="0" err="1"/>
              <a:t>filepath</a:t>
            </a:r>
            <a:r>
              <a:rPr lang="en-US" sz="1800" dirty="0"/>
              <a:t>}/d4_trim_qc.sbatch</a:t>
            </a:r>
          </a:p>
          <a:p>
            <a:pPr lvl="7"/>
            <a:r>
              <a:rPr lang="en-US" sz="1800" dirty="0"/>
              <a:t>	</a:t>
            </a:r>
            <a:endParaRPr lang="en-US" sz="1800" dirty="0" smtClean="0"/>
          </a:p>
          <a:p>
            <a:pPr lvl="7"/>
            <a:r>
              <a:rPr lang="en-US" sz="1800" dirty="0" err="1" smtClean="0"/>
              <a:t>wc</a:t>
            </a:r>
            <a:r>
              <a:rPr lang="en-US" sz="1800" dirty="0" smtClean="0"/>
              <a:t> </a:t>
            </a:r>
            <a:r>
              <a:rPr lang="en-US" sz="1800" dirty="0"/>
              <a:t>$</a:t>
            </a:r>
            <a:r>
              <a:rPr lang="en-US" sz="1800" dirty="0" err="1"/>
              <a:t>filelist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157" y="1645920"/>
            <a:ext cx="42791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/>
            <a:r>
              <a:rPr lang="en-US" sz="2400" dirty="0" smtClean="0"/>
              <a:t>Several ways of evaluating:</a:t>
            </a:r>
          </a:p>
          <a:p>
            <a:pPr lvl="7"/>
            <a:endParaRPr lang="en-US" sz="2000" dirty="0" smtClean="0"/>
          </a:p>
          <a:p>
            <a:pPr lvl="7"/>
            <a:r>
              <a:rPr lang="en-US" sz="2000" dirty="0" smtClean="0"/>
              <a:t>	$a</a:t>
            </a:r>
          </a:p>
          <a:p>
            <a:pPr lvl="7"/>
            <a:endParaRPr lang="en-US" sz="2000" dirty="0" smtClean="0"/>
          </a:p>
          <a:p>
            <a:pPr lvl="7"/>
            <a:r>
              <a:rPr lang="en-US" sz="2000" dirty="0"/>
              <a:t>	</a:t>
            </a:r>
            <a:r>
              <a:rPr lang="en-US" sz="2000" dirty="0" smtClean="0"/>
              <a:t>${a}</a:t>
            </a:r>
          </a:p>
          <a:p>
            <a:pPr lvl="7"/>
            <a:r>
              <a:rPr lang="en-US" sz="2000" dirty="0"/>
              <a:t>	</a:t>
            </a:r>
            <a:endParaRPr lang="en-US" sz="2000" dirty="0" smtClean="0"/>
          </a:p>
          <a:p>
            <a:pPr lvl="7"/>
            <a:r>
              <a:rPr lang="en-US" sz="2000" dirty="0"/>
              <a:t>	</a:t>
            </a:r>
            <a:r>
              <a:rPr lang="en-US" sz="2000" dirty="0" smtClean="0"/>
              <a:t>“$a”</a:t>
            </a:r>
          </a:p>
          <a:p>
            <a:pPr lvl="7"/>
            <a:endParaRPr lang="en-US" sz="2000" dirty="0"/>
          </a:p>
          <a:p>
            <a:pPr lvl="7"/>
            <a:r>
              <a:rPr lang="en-US" sz="2000" dirty="0" smtClean="0"/>
              <a:t>These differ slightly, and you will see us use them all in scripts</a:t>
            </a:r>
            <a:r>
              <a:rPr lang="en-US" sz="1800" dirty="0"/>
              <a:t>	</a:t>
            </a:r>
            <a:endParaRPr lang="en-US" sz="18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7617" y="1415332"/>
            <a:ext cx="15903" cy="3935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6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 fastq files with Trimmomatic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503999" y="1343770"/>
            <a:ext cx="9071640" cy="392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Follow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Trimomatic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worksheet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to: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endParaRPr lang="en-US" sz="1200" dirty="0">
              <a:highlight>
                <a:schemeClr val="lt1"/>
              </a:highlight>
              <a:ea typeface="Calibri"/>
            </a:endParaRPr>
          </a:p>
          <a:p>
            <a:pPr marL="457200" lvl="2" indent="-457200">
              <a:buSzPts val="3200"/>
              <a:buFont typeface="Arial"/>
              <a:buChar char="•"/>
            </a:pP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Create Day4 </a:t>
            </a: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directories</a:t>
            </a:r>
          </a:p>
          <a:p>
            <a:pPr marL="457200" lvl="2" indent="-457200">
              <a:buSzPts val="3200"/>
              <a:buFont typeface="Arial"/>
              <a:buChar char="•"/>
            </a:pPr>
            <a:endParaRPr lang="en-US" sz="1200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Edit </a:t>
            </a:r>
            <a:r>
              <a:rPr lang="en-US" sz="28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script to run </a:t>
            </a:r>
            <a:r>
              <a:rPr lang="en-US" sz="2800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 b="0" i="0" u="none" strike="noStrike" cap="none" dirty="0" err="1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rimmomatic</a:t>
            </a:r>
            <a:endParaRPr lang="en-US" sz="2800" b="0" i="0" u="none" strike="noStrike" cap="none" dirty="0" smtClean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8">
              <a:buSzPts val="3200"/>
            </a:pP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Input: </a:t>
            </a:r>
            <a:r>
              <a:rPr lang="en-US" sz="2800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 b="0" i="0" u="none" strike="noStrike" cap="none" dirty="0" err="1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astq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files with full-length reads</a:t>
            </a:r>
          </a:p>
          <a:p>
            <a:pPr lvl="8">
              <a:buSzPts val="3200"/>
            </a:pPr>
            <a:r>
              <a:rPr lang="en-US" sz="2800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2800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</a:t>
            </a: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files with trimmed/filtered </a:t>
            </a: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reads</a:t>
            </a:r>
          </a:p>
          <a:p>
            <a:pPr lvl="8">
              <a:buSzPts val="3200"/>
            </a:pPr>
            <a:endParaRPr lang="en-US" sz="2800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8" indent="-457200">
              <a:buSzPts val="3200"/>
              <a:buFont typeface="Arial" panose="020B0604020202020204" pitchFamily="34" charset="0"/>
              <a:buChar char="•"/>
            </a:pP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Extra: Edit the d4_fastqc.sbatch script to run pre-trim qc and compare </a:t>
            </a:r>
            <a:r>
              <a:rPr lang="en-US" sz="280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plots/stats to </a:t>
            </a:r>
            <a:r>
              <a:rPr lang="en-US" sz="28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post-trim</a:t>
            </a:r>
            <a:endParaRPr sz="28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title" idx="4294967295"/>
          </p:nvPr>
        </p:nvSpPr>
        <p:spPr>
          <a:xfrm>
            <a:off x="503999" y="174079"/>
            <a:ext cx="9071640" cy="14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do you trim polyA regions from both sides of reads?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 idx="4294967295"/>
          </p:nvPr>
        </p:nvSpPr>
        <p:spPr>
          <a:xfrm>
            <a:off x="503999" y="174079"/>
            <a:ext cx="9071640" cy="14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do you trim polyA regions from both sides of reads?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503999" y="2162629"/>
            <a:ext cx="9071640" cy="311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Make a new fasta file with a polyA segment, or append to the Illumina adapter file, if writeable</a:t>
            </a:r>
            <a:endParaRPr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&gt;polyA</a:t>
            </a:r>
            <a:endParaRPr sz="32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AAAAAAAAAAAAAAAAAAAAAAAA</a:t>
            </a:r>
            <a:endParaRPr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ILLUMINACLIP:&lt;new fasta file&gt;:2:30:10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Mapping fastq files with HISat2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503999" y="1226457"/>
            <a:ext cx="9071640" cy="42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Follow Mapping/IGV worksheet to: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Rsync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the mapping script</a:t>
            </a:r>
            <a:endParaRPr sz="32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Edit script and run </a:t>
            </a:r>
            <a:r>
              <a:rPr lang="en-US" sz="3200" b="0" i="0" u="none" strike="noStrike" cap="none" dirty="0" smtClean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HISAT2</a:t>
            </a:r>
          </a:p>
          <a:p>
            <a:pPr marR="0" lvl="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dirty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	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Input: trimmed 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fastq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 files</a:t>
            </a:r>
          </a:p>
          <a:p>
            <a:pPr marR="0" lvl="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dirty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	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Outputs: .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sam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, .bam, .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sorted.bam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, .</a:t>
            </a:r>
            <a:r>
              <a:rPr lang="en-US" sz="3200" dirty="0" err="1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bam.bai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cs typeface="Calibri"/>
                <a:sym typeface="Calibri"/>
              </a:rPr>
              <a:t> files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457200" algn="l" rtl="0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Visualize BAM file on </a:t>
            </a:r>
            <a:r>
              <a:rPr lang="en-US" sz="3200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IGV web app</a:t>
            </a:r>
            <a:endParaRPr dirty="0">
              <a:highlight>
                <a:schemeClr val="lt1"/>
              </a:highlight>
            </a:endParaRPr>
          </a:p>
          <a:p>
            <a:pPr marL="457200" marR="0" lvl="0" indent="-2540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Homework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body" idx="4294967295"/>
          </p:nvPr>
        </p:nvSpPr>
        <p:spPr>
          <a:xfrm>
            <a:off x="503999" y="1770743"/>
            <a:ext cx="9071640" cy="350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Day 4 Homework – FASTQC, trimming, mapping, IGV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assessment tomorrow will run many of the same steps as this homework. These steps are essential in ALL short read data processing.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 idx="4294967295"/>
          </p:nvPr>
        </p:nvSpPr>
        <p:spPr>
          <a:xfrm>
            <a:off x="503999" y="165624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Day 4 overview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4294967295"/>
          </p:nvPr>
        </p:nvSpPr>
        <p:spPr>
          <a:xfrm>
            <a:off x="503999" y="1617204"/>
            <a:ext cx="9071640" cy="365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 fastq files</a:t>
            </a:r>
            <a:endParaRPr>
              <a:highlight>
                <a:schemeClr val="lt1"/>
              </a:highlight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Mapping fastq files</a:t>
            </a:r>
            <a:endParaRPr>
              <a:highlight>
                <a:schemeClr val="lt1"/>
              </a:highlight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More about mapped file formats</a:t>
            </a:r>
            <a:endParaRPr>
              <a:highlight>
                <a:schemeClr val="lt1"/>
              </a:highlight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Visualizing mapped files</a:t>
            </a:r>
            <a:endParaRPr>
              <a:highlight>
                <a:schemeClr val="lt1"/>
              </a:highlight>
            </a:endParaRPr>
          </a:p>
          <a:p>
            <a:pPr marL="457200" lvl="0" indent="-2540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None/>
            </a:pP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Goal of the Day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4294967295"/>
          </p:nvPr>
        </p:nvSpPr>
        <p:spPr>
          <a:xfrm>
            <a:off x="503999" y="1366802"/>
            <a:ext cx="9071640" cy="77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View sequencing data as reads aligned to a genome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852" y="2024134"/>
            <a:ext cx="8237934" cy="358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1763486" y="1721440"/>
            <a:ext cx="6858000" cy="1265410"/>
            <a:chOff x="1770743" y="1872315"/>
            <a:chExt cx="6858000" cy="1265410"/>
          </a:xfrm>
        </p:grpSpPr>
        <p:grpSp>
          <p:nvGrpSpPr>
            <p:cNvPr id="121" name="Google Shape;121;p5"/>
            <p:cNvGrpSpPr/>
            <p:nvPr/>
          </p:nvGrpSpPr>
          <p:grpSpPr>
            <a:xfrm>
              <a:off x="1894205" y="1872315"/>
              <a:ext cx="6734538" cy="1265410"/>
              <a:chOff x="1894205" y="1872315"/>
              <a:chExt cx="6734538" cy="1265410"/>
            </a:xfrm>
          </p:grpSpPr>
          <p:sp>
            <p:nvSpPr>
              <p:cNvPr id="122" name="Google Shape;122;p5"/>
              <p:cNvSpPr txBox="1"/>
              <p:nvPr/>
            </p:nvSpPr>
            <p:spPr>
              <a:xfrm>
                <a:off x="3348905" y="2614505"/>
                <a:ext cx="52798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 base trimmed read: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endPara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" name="Google Shape;123;p5"/>
              <p:cNvCxnSpPr>
                <a:endCxn id="122" idx="1"/>
              </p:cNvCxnSpPr>
              <p:nvPr/>
            </p:nvCxnSpPr>
            <p:spPr>
              <a:xfrm>
                <a:off x="1894205" y="1872315"/>
                <a:ext cx="1454700" cy="1003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24" name="Google Shape;124;p5"/>
            <p:cNvSpPr txBox="1"/>
            <p:nvPr/>
          </p:nvSpPr>
          <p:spPr>
            <a:xfrm>
              <a:off x="1770743" y="2060338"/>
              <a:ext cx="1703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Trimmomatic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1763486" y="1721440"/>
            <a:ext cx="6858000" cy="1265410"/>
            <a:chOff x="1770743" y="1872315"/>
            <a:chExt cx="6858000" cy="1265410"/>
          </a:xfrm>
        </p:grpSpPr>
        <p:grpSp>
          <p:nvGrpSpPr>
            <p:cNvPr id="133" name="Google Shape;133;p6"/>
            <p:cNvGrpSpPr/>
            <p:nvPr/>
          </p:nvGrpSpPr>
          <p:grpSpPr>
            <a:xfrm>
              <a:off x="1894205" y="1872315"/>
              <a:ext cx="6734538" cy="1265410"/>
              <a:chOff x="1894205" y="1872315"/>
              <a:chExt cx="6734538" cy="1265410"/>
            </a:xfrm>
          </p:grpSpPr>
          <p:sp>
            <p:nvSpPr>
              <p:cNvPr id="134" name="Google Shape;134;p6"/>
              <p:cNvSpPr txBox="1"/>
              <p:nvPr/>
            </p:nvSpPr>
            <p:spPr>
              <a:xfrm>
                <a:off x="3348905" y="2614505"/>
                <a:ext cx="52798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 base trimmed read: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endPara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p6"/>
              <p:cNvCxnSpPr>
                <a:endCxn id="134" idx="1"/>
              </p:cNvCxnSpPr>
              <p:nvPr/>
            </p:nvCxnSpPr>
            <p:spPr>
              <a:xfrm>
                <a:off x="1894205" y="1872315"/>
                <a:ext cx="1454700" cy="1003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36" name="Google Shape;136;p6"/>
            <p:cNvSpPr txBox="1"/>
            <p:nvPr/>
          </p:nvSpPr>
          <p:spPr>
            <a:xfrm>
              <a:off x="1770743" y="2060338"/>
              <a:ext cx="16870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Trimmomatic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6"/>
          <p:cNvGrpSpPr/>
          <p:nvPr/>
        </p:nvGrpSpPr>
        <p:grpSpPr>
          <a:xfrm>
            <a:off x="431267" y="3072576"/>
            <a:ext cx="9460156" cy="1198639"/>
            <a:chOff x="438524" y="3223451"/>
            <a:chExt cx="9460156" cy="1198639"/>
          </a:xfrm>
        </p:grpSpPr>
        <p:grpSp>
          <p:nvGrpSpPr>
            <p:cNvPr id="138" name="Google Shape;138;p6"/>
            <p:cNvGrpSpPr/>
            <p:nvPr/>
          </p:nvGrpSpPr>
          <p:grpSpPr>
            <a:xfrm>
              <a:off x="438524" y="3223451"/>
              <a:ext cx="9460156" cy="1198639"/>
              <a:chOff x="402505" y="2514948"/>
              <a:chExt cx="9460156" cy="1198639"/>
            </a:xfrm>
          </p:grpSpPr>
          <p:cxnSp>
            <p:nvCxnSpPr>
              <p:cNvPr id="139" name="Google Shape;139;p6"/>
              <p:cNvCxnSpPr/>
              <p:nvPr/>
            </p:nvCxnSpPr>
            <p:spPr>
              <a:xfrm>
                <a:off x="3832038" y="2514948"/>
                <a:ext cx="7257" cy="65643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40" name="Google Shape;140;p6"/>
              <p:cNvSpPr/>
              <p:nvPr/>
            </p:nvSpPr>
            <p:spPr>
              <a:xfrm>
                <a:off x="402505" y="2974923"/>
                <a:ext cx="9460156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Genome: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AGCTTCGGATCGATCGACTGAC</a:t>
                </a:r>
                <a:r>
                  <a:rPr lang="en-US" sz="1400" dirty="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CGCGATTACGAC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TCGAAGCCTAGCTAGCTGACTGATCCGATTGAGACATCGGGGTCCATGGTACGTATTAACTGGCGCTAATGCTG</a:t>
                </a:r>
                <a:endParaRPr sz="14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Google Shape;141;p6"/>
            <p:cNvSpPr txBox="1"/>
            <p:nvPr/>
          </p:nvSpPr>
          <p:spPr>
            <a:xfrm>
              <a:off x="3457795" y="3314094"/>
              <a:ext cx="1121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HISAT2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 idx="4294967295"/>
          </p:nvPr>
        </p:nvSpPr>
        <p:spPr>
          <a:xfrm>
            <a:off x="503999" y="19585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Trimming/mapping recap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66915" y="1142292"/>
            <a:ext cx="6400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base read: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TAGGCTAACTCTGTAGCCCCAGGTACCATGCATAATTGAC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CAGGATATAG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7"/>
          <p:cNvGrpSpPr/>
          <p:nvPr/>
        </p:nvGrpSpPr>
        <p:grpSpPr>
          <a:xfrm>
            <a:off x="1763486" y="1721440"/>
            <a:ext cx="6858000" cy="1265410"/>
            <a:chOff x="1770743" y="1872315"/>
            <a:chExt cx="6858000" cy="1265410"/>
          </a:xfrm>
        </p:grpSpPr>
        <p:grpSp>
          <p:nvGrpSpPr>
            <p:cNvPr id="150" name="Google Shape;150;p7"/>
            <p:cNvGrpSpPr/>
            <p:nvPr/>
          </p:nvGrpSpPr>
          <p:grpSpPr>
            <a:xfrm>
              <a:off x="1894205" y="1872315"/>
              <a:ext cx="6734538" cy="1265410"/>
              <a:chOff x="1894205" y="1872315"/>
              <a:chExt cx="6734538" cy="1265410"/>
            </a:xfrm>
          </p:grpSpPr>
          <p:sp>
            <p:nvSpPr>
              <p:cNvPr id="151" name="Google Shape;151;p7"/>
              <p:cNvSpPr txBox="1"/>
              <p:nvPr/>
            </p:nvSpPr>
            <p:spPr>
              <a:xfrm>
                <a:off x="3348905" y="2614505"/>
                <a:ext cx="52798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 base trimmed read: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endParaRPr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7"/>
              <p:cNvCxnSpPr>
                <a:endCxn id="151" idx="1"/>
              </p:cNvCxnSpPr>
              <p:nvPr/>
            </p:nvCxnSpPr>
            <p:spPr>
              <a:xfrm>
                <a:off x="1894205" y="1872315"/>
                <a:ext cx="1454700" cy="1003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53" name="Google Shape;153;p7"/>
            <p:cNvSpPr txBox="1"/>
            <p:nvPr/>
          </p:nvSpPr>
          <p:spPr>
            <a:xfrm>
              <a:off x="1770743" y="2060338"/>
              <a:ext cx="18146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Trimmomatic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431267" y="3072576"/>
            <a:ext cx="9436302" cy="1198639"/>
            <a:chOff x="438524" y="3223451"/>
            <a:chExt cx="9436302" cy="1198639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438524" y="3223451"/>
              <a:ext cx="9436302" cy="1198639"/>
              <a:chOff x="402505" y="2514948"/>
              <a:chExt cx="9436302" cy="1198639"/>
            </a:xfrm>
          </p:grpSpPr>
          <p:cxnSp>
            <p:nvCxnSpPr>
              <p:cNvPr id="156" name="Google Shape;156;p7"/>
              <p:cNvCxnSpPr/>
              <p:nvPr/>
            </p:nvCxnSpPr>
            <p:spPr>
              <a:xfrm>
                <a:off x="3832038" y="2514948"/>
                <a:ext cx="7257" cy="656436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7" name="Google Shape;157;p7"/>
              <p:cNvSpPr/>
              <p:nvPr/>
            </p:nvSpPr>
            <p:spPr>
              <a:xfrm>
                <a:off x="402505" y="2974923"/>
                <a:ext cx="9436302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Genome: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AGCTTCGGATCGATCGACTGAC</a:t>
                </a:r>
                <a:r>
                  <a:rPr lang="en-US" sz="1400" dirty="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TAGGCTAACTCTGTAGCCCCAGGTACCATGCATAATTGAC</a:t>
                </a: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CGCGATTACGAC</a:t>
                </a:r>
                <a:endParaRPr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TCGAAGCCTAGCTAGCTGACTGATCCGATTGAGACATCGGGGTCCATGGTACGTATTAACTGGCGCTAATGCTG</a:t>
                </a:r>
                <a:endParaRPr sz="1400" dirty="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7"/>
            <p:cNvSpPr txBox="1"/>
            <p:nvPr/>
          </p:nvSpPr>
          <p:spPr>
            <a:xfrm>
              <a:off x="3457795" y="3314094"/>
              <a:ext cx="12009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HISAT2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7"/>
          <p:cNvGrpSpPr/>
          <p:nvPr/>
        </p:nvGrpSpPr>
        <p:grpSpPr>
          <a:xfrm>
            <a:off x="2355058" y="4271215"/>
            <a:ext cx="6172085" cy="1275171"/>
            <a:chOff x="2355058" y="4271215"/>
            <a:chExt cx="6172085" cy="1275171"/>
          </a:xfrm>
        </p:grpSpPr>
        <p:cxnSp>
          <p:nvCxnSpPr>
            <p:cNvPr id="160" name="Google Shape;160;p7"/>
            <p:cNvCxnSpPr/>
            <p:nvPr/>
          </p:nvCxnSpPr>
          <p:spPr>
            <a:xfrm>
              <a:off x="2469533" y="4271215"/>
              <a:ext cx="720562" cy="54570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1" name="Google Shape;161;p7"/>
            <p:cNvSpPr txBox="1"/>
            <p:nvPr/>
          </p:nvSpPr>
          <p:spPr>
            <a:xfrm>
              <a:off x="2355058" y="4359399"/>
              <a:ext cx="5185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IGV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985782" y="5207832"/>
              <a:ext cx="554136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AGCTTCGGATCGATCGACTGACTAGGCTAACTCTGTAGCCCCAGGTACCATGCATAATTGACCGCGATTACGAC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TCGAAGCCTAGCTAGCTGACTGATCCGATTGAGACATCGGGGTCCATGGTACGTATTAACTGGCGCTAATGCTG</a:t>
              </a:r>
              <a:endParaRPr sz="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7"/>
            <p:cNvCxnSpPr/>
            <p:nvPr/>
          </p:nvCxnSpPr>
          <p:spPr>
            <a:xfrm>
              <a:off x="4590375" y="5134120"/>
              <a:ext cx="292802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4122057" y="4884057"/>
              <a:ext cx="3240048" cy="3321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5265289" y="4728731"/>
              <a:ext cx="240551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742774" y="5025263"/>
              <a:ext cx="292802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2226" y="310100"/>
            <a:ext cx="4158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Variables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348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913" y="310100"/>
            <a:ext cx="803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Variables - defining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1175" y="1789044"/>
            <a:ext cx="78717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variablename</a:t>
            </a:r>
            <a:r>
              <a:rPr lang="en-US" sz="2400" b="1" dirty="0" smtClean="0"/>
              <a:t>=</a:t>
            </a:r>
          </a:p>
          <a:p>
            <a:endParaRPr lang="en-US" dirty="0"/>
          </a:p>
          <a:p>
            <a:pPr lvl="7"/>
            <a:r>
              <a:rPr lang="en-US" sz="1800" dirty="0"/>
              <a:t>	</a:t>
            </a:r>
            <a:r>
              <a:rPr lang="en-US" sz="1800" dirty="0" smtClean="0"/>
              <a:t>a=5</a:t>
            </a:r>
          </a:p>
          <a:p>
            <a:pPr lvl="7"/>
            <a:endParaRPr lang="en-US" sz="1800" dirty="0"/>
          </a:p>
          <a:p>
            <a:pPr lvl="7"/>
            <a:r>
              <a:rPr lang="en-US" sz="1800" dirty="0"/>
              <a:t>	</a:t>
            </a:r>
            <a:r>
              <a:rPr lang="en-US" sz="1800" dirty="0" err="1" smtClean="0"/>
              <a:t>gene_name</a:t>
            </a:r>
            <a:r>
              <a:rPr lang="en-US" sz="1800" dirty="0" smtClean="0"/>
              <a:t>=ACTB</a:t>
            </a:r>
          </a:p>
          <a:p>
            <a:pPr lvl="7"/>
            <a:endParaRPr lang="en-US" sz="1800" dirty="0"/>
          </a:p>
          <a:p>
            <a:pPr lvl="7"/>
            <a:r>
              <a:rPr lang="en-US" sz="1800" dirty="0"/>
              <a:t>	</a:t>
            </a:r>
            <a:r>
              <a:rPr lang="en-US" sz="1800" dirty="0" err="1"/>
              <a:t>filepath</a:t>
            </a:r>
            <a:r>
              <a:rPr lang="en-US" sz="1800" dirty="0"/>
              <a:t>=/Users/&lt;username&gt;/</a:t>
            </a:r>
            <a:r>
              <a:rPr lang="en-US" sz="1800" dirty="0" smtClean="0"/>
              <a:t>sr2023/day04/scripts</a:t>
            </a:r>
          </a:p>
          <a:p>
            <a:pPr lvl="7"/>
            <a:endParaRPr lang="en-US" sz="1800" dirty="0"/>
          </a:p>
          <a:p>
            <a:pPr lvl="7"/>
            <a:r>
              <a:rPr lang="en-US" sz="1800" dirty="0"/>
              <a:t>	</a:t>
            </a:r>
            <a:r>
              <a:rPr lang="en-US" sz="1800" dirty="0" err="1"/>
              <a:t>filelist</a:t>
            </a:r>
            <a:r>
              <a:rPr lang="en-US" sz="1800" dirty="0"/>
              <a:t>=$(ls 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168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436</Words>
  <Application>Microsoft Office PowerPoint</Application>
  <PresentationFormat>Custom</PresentationFormat>
  <Paragraphs>125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</vt:lpstr>
      <vt:lpstr>Short Read Workshop Day 4 Trimming, Mapping, IGV</vt:lpstr>
      <vt:lpstr>Day 4 overview</vt:lpstr>
      <vt:lpstr>Goal of the Day</vt:lpstr>
      <vt:lpstr>Trimming/mapping recap</vt:lpstr>
      <vt:lpstr>Trimming/mapping recap</vt:lpstr>
      <vt:lpstr>Trimming/mapping recap</vt:lpstr>
      <vt:lpstr>Trimming/mapping recap</vt:lpstr>
      <vt:lpstr>PowerPoint Presentation</vt:lpstr>
      <vt:lpstr>PowerPoint Presentation</vt:lpstr>
      <vt:lpstr>PowerPoint Presentation</vt:lpstr>
      <vt:lpstr>PowerPoint Presentation</vt:lpstr>
      <vt:lpstr>Trimming fastq files with Trimmomatic</vt:lpstr>
      <vt:lpstr>How do you trim polyA regions from both sides of reads?</vt:lpstr>
      <vt:lpstr>How do you trim polyA regions from both sides of reads?</vt:lpstr>
      <vt:lpstr>Mapping fastq files with HISat2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Workshop Day 4 Trimming, Mapping, IGV</dc:title>
  <dc:creator>Zarko</dc:creator>
  <cp:lastModifiedBy>Lynn Sanford</cp:lastModifiedBy>
  <cp:revision>10</cp:revision>
  <dcterms:created xsi:type="dcterms:W3CDTF">2021-07-01T09:35:41Z</dcterms:created>
  <dcterms:modified xsi:type="dcterms:W3CDTF">2023-07-27T01:33:53Z</dcterms:modified>
</cp:coreProperties>
</file>