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ftg5oGU4+BE7QaspXRyMvBZa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/>
    <p:restoredTop sz="94624"/>
  </p:normalViewPr>
  <p:slideViewPr>
    <p:cSldViewPr snapToGrid="0" snapToObjects="1">
      <p:cViewPr varScale="1">
        <p:scale>
          <a:sx n="149" d="100"/>
          <a:sy n="149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e103d66c_0_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e5e103d6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e103d66c_0_3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e5e103d6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6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3"/>
          <p:cNvCxnSpPr/>
          <p:nvPr/>
        </p:nvCxnSpPr>
        <p:spPr>
          <a:xfrm>
            <a:off x="125280" y="6137640"/>
            <a:ext cx="11961000" cy="36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1" name="Google Shape;11;p2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09600" y="6186960"/>
            <a:ext cx="223776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03880" y="6260760"/>
            <a:ext cx="3153960" cy="505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548640" y="667440"/>
            <a:ext cx="11208240" cy="146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Short Read Sequencing 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Analysis Workshop</a:t>
            </a:r>
            <a:endParaRPr sz="4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-7560" y="3647520"/>
            <a:ext cx="12059639" cy="17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Day 3 – Using Compute Resources at BioFrontiers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C8C8C"/>
                </a:solidFill>
              </a:rPr>
              <a:t>Zach Maas and Mary Allen</a:t>
            </a:r>
            <a:endParaRPr sz="3200">
              <a:solidFill>
                <a:srgbClr val="8C8C8C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C8C8C"/>
                </a:solidFill>
              </a:rPr>
              <a:t>Original Slides from </a:t>
            </a:r>
            <a:r>
              <a:rPr lang="en-US" sz="32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Jonathan DeMasi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609480" y="297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Running Jobs On The Compute Cluster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7650000" y="436464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122040" y="436464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8254800" y="1666440"/>
            <a:ext cx="1149480" cy="179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7291440" y="828360"/>
            <a:ext cx="308304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Head Node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(limited resources)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2" name="Google Shape;182;p8"/>
          <p:cNvCxnSpPr/>
          <p:nvPr/>
        </p:nvCxnSpPr>
        <p:spPr>
          <a:xfrm>
            <a:off x="8798040" y="3438720"/>
            <a:ext cx="360" cy="4690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8"/>
          <p:cNvCxnSpPr/>
          <p:nvPr/>
        </p:nvCxnSpPr>
        <p:spPr>
          <a:xfrm>
            <a:off x="8102160" y="3911400"/>
            <a:ext cx="1492200" cy="36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4" name="Google Shape;184;p8"/>
          <p:cNvSpPr/>
          <p:nvPr/>
        </p:nvSpPr>
        <p:spPr>
          <a:xfrm>
            <a:off x="8115120" y="391140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5" name="Google Shape;185;p8"/>
          <p:cNvSpPr/>
          <p:nvPr/>
        </p:nvSpPr>
        <p:spPr>
          <a:xfrm>
            <a:off x="9582120" y="390204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6" name="Google Shape;186;p8"/>
          <p:cNvSpPr/>
          <p:nvPr/>
        </p:nvSpPr>
        <p:spPr>
          <a:xfrm>
            <a:off x="8592120" y="502488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7" name="Google Shape;187;p8"/>
          <p:cNvSpPr/>
          <p:nvPr/>
        </p:nvSpPr>
        <p:spPr>
          <a:xfrm>
            <a:off x="6199910" y="5393155"/>
            <a:ext cx="1915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Nodes </a:t>
            </a:r>
            <a:endParaRPr sz="2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4">
            <a:alphaModFix/>
          </a:blip>
          <a:srcRect t="12669" b="25477"/>
          <a:stretch/>
        </p:blipFill>
        <p:spPr>
          <a:xfrm>
            <a:off x="574200" y="1401120"/>
            <a:ext cx="2330280" cy="20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0440" y="1620360"/>
            <a:ext cx="1221480" cy="164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4995360" y="3256200"/>
            <a:ext cx="1166760" cy="6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Batch script</a:t>
            </a:r>
            <a:endParaRPr sz="2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3181680" y="2283120"/>
            <a:ext cx="1190160" cy="316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 scaled="0"/>
          </a:gradFill>
          <a:ln w="9525" cap="flat" cmpd="sng">
            <a:solidFill>
              <a:srgbClr val="13121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6868800" y="2292480"/>
            <a:ext cx="1039320" cy="3319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 scaled="0"/>
          </a:gradFill>
          <a:ln w="9525" cap="flat" cmpd="sng">
            <a:solidFill>
              <a:srgbClr val="13121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0215360" y="2814840"/>
            <a:ext cx="1373760" cy="2578320"/>
          </a:xfrm>
          <a:prstGeom prst="curvedLeftArrow">
            <a:avLst>
              <a:gd name="adj1" fmla="val 16778"/>
              <a:gd name="adj2" fmla="val 50000"/>
              <a:gd name="adj3" fmla="val 16909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 scaled="0"/>
          </a:gradFill>
          <a:ln w="9525" cap="flat" cmpd="sng">
            <a:solidFill>
              <a:srgbClr val="13121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24560" y="3796200"/>
            <a:ext cx="6456960" cy="22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568"/>
              <a:buFont typeface="Arial"/>
              <a:buChar char="•"/>
            </a:pPr>
            <a:r>
              <a:rPr lang="en-US" sz="1568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Batch scripts are text files written in bash (or other shell scripting languages)</a:t>
            </a:r>
            <a:endParaRPr sz="1568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1344"/>
              <a:buFont typeface="Arial"/>
              <a:buChar char="–"/>
            </a:pPr>
            <a:r>
              <a:rPr lang="en-US" sz="1344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SBATCH Headers</a:t>
            </a:r>
            <a:endParaRPr sz="1344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1313"/>
              </a:buClr>
              <a:buSzPts val="1120"/>
              <a:buFont typeface="Arial"/>
              <a:buChar char="•"/>
            </a:pPr>
            <a:r>
              <a:rPr lang="en-US" sz="112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specify settings for running our job script</a:t>
            </a:r>
            <a:endParaRPr sz="112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1344"/>
              <a:buFont typeface="Arial"/>
              <a:buChar char="–"/>
            </a:pPr>
            <a:r>
              <a:rPr lang="en-US" sz="1344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sz="1344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1313"/>
              </a:buClr>
              <a:buSzPts val="1120"/>
              <a:buFont typeface="Arial"/>
              <a:buChar char="•"/>
            </a:pPr>
            <a:r>
              <a:rPr lang="en-US" sz="112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list of command(s) to execute</a:t>
            </a:r>
            <a:endParaRPr sz="112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609480" y="18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SBATCH headers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357840" y="781560"/>
            <a:ext cx="11336400" cy="55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-p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&lt;partition&gt;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job partition (queue) to run the job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--time=00:00:00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hrs:minutes:seconds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&lt;memory&gt;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–-ntasks=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how many cores/processors are needed for the job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–-job-name=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&lt;jobname&gt;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 the job a name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–-mail-type=ALL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–-mail-user=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&lt;you@email.com&gt;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–-error=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&lt;path/file.err&gt;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name and location of error file 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–-output=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&lt;path/file.log&gt;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name and location of log file</a:t>
            </a:r>
            <a:endParaRPr sz="2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Understanding Modules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736920" y="1279440"/>
            <a:ext cx="10970640" cy="449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Environment variables modify the way we interact with the cluster or help us to “find” things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Common environment variables are PATH, PYTHON_PATH, LD_LIBRARY_PATH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Modules allow you to easily and dynamically add to and change environment variables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All modules are unloaded after you terminate your current session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Module Commands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9360" y="1535040"/>
            <a:ext cx="6225480" cy="434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 module avail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List all available modules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 module load </a:t>
            </a:r>
            <a:r>
              <a:rPr lang="en-US" sz="2800" b="0" i="1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&lt;module&gt;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Load a specific module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 module list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List the modules currently loaded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6368400" y="1535040"/>
            <a:ext cx="5763960" cy="222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 module unload </a:t>
            </a:r>
            <a:r>
              <a:rPr lang="en-US" sz="2800" b="0" i="1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&lt;module&gt;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455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Unload a specific module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 module purge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Remove all loaded modules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l="11076" t="11488" r="8962" b="16881"/>
          <a:stretch/>
        </p:blipFill>
        <p:spPr>
          <a:xfrm rot="564000">
            <a:off x="145080" y="364680"/>
            <a:ext cx="2684880" cy="2004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What Causes A Job To Fail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1489320" y="1738440"/>
            <a:ext cx="9831600" cy="41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912"/>
              <a:buFont typeface="Arial"/>
              <a:buChar char="•"/>
            </a:pPr>
            <a:r>
              <a:rPr lang="en-US" sz="2912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Numerous sources of error that can prevent successful job completion</a:t>
            </a:r>
            <a:endParaRPr sz="2912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2912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7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548"/>
              <a:buFont typeface="Arial"/>
              <a:buChar char="–"/>
            </a:pPr>
            <a:r>
              <a:rPr lang="en-US" sz="2548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Incorrect command-line setup; misuse of parameters</a:t>
            </a:r>
            <a:endParaRPr sz="2548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7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548"/>
              <a:buFont typeface="Arial"/>
              <a:buChar char="–"/>
            </a:pPr>
            <a:r>
              <a:rPr lang="en-US" sz="2548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Incorrect file formats</a:t>
            </a:r>
            <a:endParaRPr sz="2548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7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548"/>
              <a:buFont typeface="Arial"/>
              <a:buChar char="–"/>
            </a:pPr>
            <a:r>
              <a:rPr lang="en-US" sz="2548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Incorrect path designations</a:t>
            </a:r>
            <a:endParaRPr sz="2548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7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548"/>
              <a:buFont typeface="Arial"/>
              <a:buChar char="–"/>
            </a:pPr>
            <a:r>
              <a:rPr lang="en-US" sz="2548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Issues with version compatibility</a:t>
            </a:r>
            <a:endParaRPr sz="2548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79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548"/>
              <a:buFont typeface="Arial"/>
              <a:buChar char="–"/>
            </a:pPr>
            <a:r>
              <a:rPr lang="en-US" sz="2548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Incorrectly setup job script/SBATCH headers</a:t>
            </a:r>
            <a:endParaRPr sz="2548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How To Know When A Job Fails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609480" y="1459800"/>
            <a:ext cx="10970640" cy="34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Expected output files are not present or are empty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Job finishes much quicker than expected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Error messages in your error file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How To Troubleshoot Failed Jobs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442800" y="1078200"/>
            <a:ext cx="11482200" cy="48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SBATCH headers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--error=</a:t>
            </a:r>
            <a:r>
              <a:rPr lang="en-US" sz="2080" b="0" i="1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&lt;path/file.err&gt;</a:t>
            </a:r>
            <a:r>
              <a:rPr lang="en-US" sz="208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8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➢ specify name and location of error file </a:t>
            </a:r>
            <a:endParaRPr sz="208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--output=</a:t>
            </a:r>
            <a:r>
              <a:rPr lang="en-US" sz="2080" b="0" i="1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&lt;path/file.log&gt; </a:t>
            </a:r>
            <a:r>
              <a:rPr lang="en-US" sz="208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➢ specify name and location of log file </a:t>
            </a:r>
            <a:endParaRPr sz="208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8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2560"/>
              <a:buFont typeface="Arial"/>
              <a:buChar char="•"/>
            </a:pPr>
            <a:r>
              <a:rPr lang="en-US" sz="256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Error file</a:t>
            </a:r>
            <a:endParaRPr sz="256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240"/>
              <a:buFont typeface="Arial"/>
              <a:buChar char="–"/>
            </a:pPr>
            <a:r>
              <a:rPr lang="en-US" sz="224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Captures all STDERR output</a:t>
            </a:r>
            <a:endParaRPr sz="224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2560"/>
              <a:buFont typeface="Arial"/>
              <a:buChar char="•"/>
            </a:pPr>
            <a:r>
              <a:rPr lang="en-US" sz="256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Log file</a:t>
            </a:r>
            <a:endParaRPr sz="256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240"/>
              <a:buFont typeface="Arial"/>
              <a:buChar char="–"/>
            </a:pPr>
            <a:r>
              <a:rPr lang="en-US" sz="224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Will capture STDERR if no location is specified</a:t>
            </a:r>
            <a:endParaRPr sz="224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240"/>
              <a:buFont typeface="Arial"/>
              <a:buChar char="–"/>
            </a:pPr>
            <a:r>
              <a:rPr lang="en-US" sz="224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Captures standard out </a:t>
            </a:r>
            <a:r>
              <a:rPr lang="en-US" sz="176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(that is not explicitly captured in your individual commands)</a:t>
            </a:r>
            <a:endParaRPr sz="176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/>
          <p:nvPr/>
        </p:nvSpPr>
        <p:spPr>
          <a:xfrm>
            <a:off x="554040" y="978120"/>
            <a:ext cx="10970640" cy="412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endParaRPr sz="8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F617-1861-FD46-8B26-8163C280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3" y="450149"/>
            <a:ext cx="10972440" cy="276999"/>
          </a:xfrm>
        </p:spPr>
        <p:txBody>
          <a:bodyPr/>
          <a:lstStyle/>
          <a:p>
            <a:r>
              <a:rPr lang="en-US" dirty="0"/>
              <a:t>The way to do things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1BC647-D187-054B-8F53-D854873314BA}"/>
              </a:ext>
            </a:extLst>
          </p:cNvPr>
          <p:cNvSpPr txBox="1">
            <a:spLocks/>
          </p:cNvSpPr>
          <p:nvPr/>
        </p:nvSpPr>
        <p:spPr>
          <a:xfrm>
            <a:off x="5438383" y="300389"/>
            <a:ext cx="10972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right way to do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2A986-E95F-4742-863E-99F0F51733BA}"/>
              </a:ext>
            </a:extLst>
          </p:cNvPr>
          <p:cNvSpPr txBox="1"/>
          <p:nvPr/>
        </p:nvSpPr>
        <p:spPr>
          <a:xfrm>
            <a:off x="0" y="1497378"/>
            <a:ext cx="39853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your data</a:t>
            </a:r>
          </a:p>
          <a:p>
            <a:r>
              <a:rPr lang="en-US" dirty="0"/>
              <a:t>Run programs on your data</a:t>
            </a:r>
          </a:p>
          <a:p>
            <a:r>
              <a:rPr lang="en-US" dirty="0"/>
              <a:t>Use any storage space you want… for instance </a:t>
            </a:r>
          </a:p>
          <a:p>
            <a:r>
              <a:rPr lang="en-US" dirty="0"/>
              <a:t>	/Users/&lt;username&gt;/</a:t>
            </a:r>
          </a:p>
          <a:p>
            <a:r>
              <a:rPr lang="en-US" dirty="0"/>
              <a:t>Publish your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A9E5-174E-FF4B-A3D5-E6A823CD34A3}"/>
              </a:ext>
            </a:extLst>
          </p:cNvPr>
          <p:cNvSpPr/>
          <p:nvPr/>
        </p:nvSpPr>
        <p:spPr>
          <a:xfrm>
            <a:off x="4467497" y="694026"/>
            <a:ext cx="72498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your data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Lock its permissions so it can never be edited!!!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Keep the raw data somewhere backed up!!!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NEVER TOUCH RAW DATA!!!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programs on your data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storage system optimally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directory on /scratch for each of your projects (/scratch/Shares/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labname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or scratch/Users/username/)</a:t>
            </a:r>
          </a:p>
          <a:p>
            <a:pPr marL="1143000" lvl="2" indent="-228600"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input and output directory in that directory</a:t>
            </a:r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rsync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raw data to your input directory on scratch</a:t>
            </a:r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scratch is not backed up!!!!!</a:t>
            </a:r>
          </a:p>
          <a:p>
            <a:pPr marL="1143000" lvl="2" indent="-228600"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scripts directory (in someplace that is backed up, for example /Users/username/)</a:t>
            </a:r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up your scripts directory to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software you run should be in a script (not on command line!)</a:t>
            </a:r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README file that tells everything you would put in your lab notebook, track as you go</a:t>
            </a:r>
          </a:p>
          <a:p>
            <a:pPr marL="2057400" lvl="4" indent="-2286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is the raw data</a:t>
            </a:r>
          </a:p>
          <a:p>
            <a:pPr marL="2057400" lvl="4" indent="-2286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scripts did you run on it</a:t>
            </a:r>
          </a:p>
          <a:p>
            <a:pPr marL="2057400" lvl="4" indent="-2286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files did you make and where are they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living room clean!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run a program, you may have an intermediate file you want to keep</a:t>
            </a:r>
          </a:p>
          <a:p>
            <a:pPr marL="1143000" lvl="2" indent="-228600"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get intermediate files you want to back up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rsync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them to somewhere backed up</a:t>
            </a:r>
          </a:p>
          <a:p>
            <a:pPr marL="1143000" lvl="2" indent="-228600"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check your results</a:t>
            </a:r>
          </a:p>
          <a:p>
            <a:pPr marL="914400" lvl="4">
              <a:tabLst>
                <a:tab pos="13716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QUALITY, QUANITY (NUMBER OF READS), VISUALIZE 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stuff on /scratch frequently (Data on scratch costs more and clogs up the system)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the raw data and the final processed files to NIH GEO</a:t>
            </a:r>
          </a:p>
          <a:p>
            <a:pPr lvl="0">
              <a:tabLst>
                <a:tab pos="4572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all your data</a:t>
            </a:r>
          </a:p>
          <a:p>
            <a:pPr marL="171450" lvl="1" indent="-1714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All versions of all programs used must be noted in the methods section</a:t>
            </a:r>
          </a:p>
          <a:p>
            <a:pPr marL="171450" lvl="1" indent="-1714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used to share the code you used</a:t>
            </a:r>
          </a:p>
        </p:txBody>
      </p:sp>
    </p:spTree>
    <p:extLst>
      <p:ext uri="{BB962C8B-B14F-4D97-AF65-F5344CB8AC3E}">
        <p14:creationId xmlns:p14="http://schemas.microsoft.com/office/powerpoint/2010/main" val="278985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Extensive Publicly Available Data and Tools</a:t>
            </a:r>
            <a:endParaRPr sz="1979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572040" y="906480"/>
            <a:ext cx="9327240" cy="5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Publicly available datasets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NCBI Gene Expression Omnibus (GEO)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NCBI FTP site and SRA database</a:t>
            </a:r>
            <a:endParaRPr sz="20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Genbank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UCSC Table Browser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Ensembl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Model organism specific site like SGD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Programs/packages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SourceForge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4760" y="1238400"/>
            <a:ext cx="2690280" cy="12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4">
            <a:alphaModFix/>
          </a:blip>
          <a:srcRect l="745" t="14421" r="85677" b="77137"/>
          <a:stretch/>
        </p:blipFill>
        <p:spPr>
          <a:xfrm>
            <a:off x="8821080" y="4206240"/>
            <a:ext cx="205848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5">
            <a:alphaModFix/>
          </a:blip>
          <a:srcRect l="2230" t="16433" r="61014" b="68437"/>
          <a:stretch/>
        </p:blipFill>
        <p:spPr>
          <a:xfrm>
            <a:off x="6863760" y="2766960"/>
            <a:ext cx="3370320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17400" y="1101960"/>
            <a:ext cx="10970640" cy="502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Understand why and when we use compute clusters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Know how to rsync data from AWS to your computer (and the other way around!)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Download things from the Internet using wget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Submit a job to the scheduler and interpret the output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Diagnose job failures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How To Download Data to Server From Internet</a:t>
            </a:r>
            <a:endParaRPr sz="1979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46600" y="1205280"/>
            <a:ext cx="11710080" cy="48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curl -O</a:t>
            </a: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– used to download files from the net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80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$ curl -O </a:t>
            </a:r>
            <a:r>
              <a:rPr lang="en-US" sz="2800" b="0" i="1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&lt;url&gt;</a:t>
            </a: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➢</a:t>
            </a: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download file at </a:t>
            </a:r>
            <a:r>
              <a:rPr lang="en-US" sz="2800" b="0" i="1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&lt;url&gt;</a:t>
            </a: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to current directory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= internet </a:t>
            </a:r>
            <a:r>
              <a:rPr lang="en-US" sz="3200" b="0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ile </a:t>
            </a:r>
            <a:r>
              <a:rPr lang="en-US" sz="3200" b="0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ransfer </a:t>
            </a:r>
            <a:r>
              <a:rPr lang="en-US" sz="3200" b="0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rogram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Connect to a remote host (i.e. server) and copy files via file transfer protocol (FTP) 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80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$ ftp &lt;options&gt; &lt;host&gt;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800" b="0" i="0" u="none" strike="noStrike" cap="none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$ ftp ftp.ncbi.nih.gov 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sftp = secure version of ftp command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>
            <a:off x="609480" y="57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Let’s practice!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09480" y="1003320"/>
            <a:ext cx="10971360" cy="517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your home directory (/Users/&lt;gh_username&gt;), open a new file with vim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216000" marR="0" lvl="0" indent="-21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Using the day 3 cheat sheet, let’s write a basic sbatch script (just the headers-don’t forget the #!)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#!/bin/bash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216000" marR="0" lvl="0" indent="-21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Assume the tasks you’re running are all only single-core, single thread tasks.  (--ntasks=1).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216000" marR="0" lvl="0" indent="-21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Let’s ask for 4G of RAM.  We shouldn’t need this much though.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216000" marR="0" lvl="0" indent="-21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Specify a 10 minute walltime.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216000" marR="0" lvl="0" indent="-21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want the job to send us mail for any event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Now for the commands...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8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 need to </a:t>
            </a:r>
            <a:r>
              <a:rPr lang="en-US" sz="2208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wget</a:t>
            </a:r>
            <a:r>
              <a:rPr lang="en-US" sz="2208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or curl a file (ftp://ftp.1000genomes.ebi.ac.uk/vol1/ftp/phase3/data/HG00096/</a:t>
            </a:r>
            <a:r>
              <a:rPr lang="en-US" sz="2208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sequence_read</a:t>
            </a:r>
            <a:r>
              <a:rPr lang="en-US" sz="2208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/SRR062641.filt.fastq.gz)</a:t>
            </a:r>
            <a:endParaRPr sz="2208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431999" marR="0" lvl="0" indent="-32291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208"/>
              <a:buFont typeface="Noto Sans Symbols"/>
              <a:buAutoNum type="arabicParenR"/>
            </a:pPr>
            <a:r>
              <a:rPr lang="en-US" sz="2208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We’re going to run </a:t>
            </a:r>
            <a:r>
              <a:rPr lang="en-US" sz="2208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fastqc</a:t>
            </a:r>
            <a:r>
              <a:rPr lang="en-US" sz="2208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against this file </a:t>
            </a:r>
            <a:endParaRPr sz="2208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292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32"/>
              <a:buFont typeface="Noto Sans Symbols"/>
              <a:buAutoNum type="arabicParenR"/>
            </a:pP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Basic syntax </a:t>
            </a:r>
            <a:r>
              <a:rPr lang="en-US" sz="1932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fastqc</a:t>
            </a: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-t 1 -o /path/to/output/</a:t>
            </a:r>
            <a:r>
              <a:rPr lang="en-US" sz="1932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dir</a:t>
            </a: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&lt;file&gt;</a:t>
            </a:r>
            <a:endParaRPr sz="1932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291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32"/>
              <a:buFont typeface="Noto Sans Symbols"/>
              <a:buAutoNum type="arabicParenR"/>
            </a:pP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 output directory must exist before running </a:t>
            </a:r>
            <a:r>
              <a:rPr lang="en-US" sz="1932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fastqc</a:t>
            </a: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let’s add a line to create it before the </a:t>
            </a:r>
            <a:r>
              <a:rPr lang="en-US" sz="1932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fastqc</a:t>
            </a: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line</a:t>
            </a:r>
            <a:endParaRPr sz="1932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291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32"/>
              <a:buFont typeface="Noto Sans Symbols"/>
              <a:buAutoNum type="arabicParenR"/>
            </a:pP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Don’t forget to make sure </a:t>
            </a:r>
            <a:r>
              <a:rPr lang="en-US" sz="1932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fastqc</a:t>
            </a:r>
            <a:r>
              <a:rPr lang="en-US" sz="1932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in your $PATH environment variable. </a:t>
            </a:r>
            <a:r>
              <a:rPr lang="en-US" sz="1932" dirty="0">
                <a:latin typeface="Verdana"/>
                <a:ea typeface="Verdana"/>
                <a:cs typeface="Verdana"/>
                <a:sym typeface="Verdana"/>
              </a:rPr>
              <a:t>Make sure that you are using </a:t>
            </a:r>
            <a:r>
              <a:rPr lang="en-US" sz="1932" dirty="0" err="1">
                <a:latin typeface="Verdana"/>
                <a:ea typeface="Verdana"/>
                <a:cs typeface="Verdana"/>
                <a:sym typeface="Verdana"/>
              </a:rPr>
              <a:t>fastqc</a:t>
            </a:r>
            <a:r>
              <a:rPr lang="en-US" sz="1932" dirty="0">
                <a:latin typeface="Verdana"/>
                <a:ea typeface="Verdana"/>
                <a:cs typeface="Verdana"/>
                <a:sym typeface="Verdana"/>
              </a:rPr>
              <a:t>/0.11.5</a:t>
            </a:r>
            <a:endParaRPr sz="1932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last part...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2000" marR="0" lvl="0" indent="-322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rsync the fastqc output back to your laptop and open the html file. 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609480" y="8856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1404720" y="951120"/>
            <a:ext cx="9380520" cy="47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Don’t forget the homework.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Watch videos for Day 4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Help sessions:  1-3PM in E1B11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IT Questions? Email bit-help@colorado.edu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Acknowledgments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609480" y="1495800"/>
            <a:ext cx="10970640" cy="45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Workshop Coordinator: </a:t>
            </a:r>
            <a:r>
              <a:rPr lang="en-US" sz="3200" b="0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Mary Allen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1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Funding:</a:t>
            </a: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BioFrontiers Institute and Colorado Office of Economic Development and International Trade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1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Additional Acknowledgments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Resources: BioFrontiers IT Staff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Robin Dowell and Dowell Lab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880" y="3882240"/>
            <a:ext cx="1442520" cy="1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/>
          <p:nvPr/>
        </p:nvSpPr>
        <p:spPr>
          <a:xfrm>
            <a:off x="5669280" y="5757480"/>
            <a:ext cx="999720" cy="63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©2019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Outline For Today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17400" y="1101960"/>
            <a:ext cx="10970640" cy="502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Questions about videos????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Brief review of compute cluster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Brief review of job scripts and SBATCH headers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Modules (Lmod)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Transferring or Downloading public data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Practical example using rsync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Practical example with curl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643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SRAtools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4131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Practice!</a:t>
            </a: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e103d66c_0_5"/>
          <p:cNvSpPr/>
          <p:nvPr/>
        </p:nvSpPr>
        <p:spPr>
          <a:xfrm>
            <a:off x="609480" y="153000"/>
            <a:ext cx="10970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141313"/>
                </a:solidFill>
              </a:rPr>
              <a:t>File Permissions (Simple)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" name="Google Shape;86;ge5e103d66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700" y="1998775"/>
            <a:ext cx="10314099" cy="286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e103d66c_0_35"/>
          <p:cNvSpPr/>
          <p:nvPr/>
        </p:nvSpPr>
        <p:spPr>
          <a:xfrm>
            <a:off x="609480" y="153000"/>
            <a:ext cx="10970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141313"/>
                </a:solidFill>
              </a:rPr>
              <a:t>Special Characters in Bash Scripts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e5e103d66c_0_35"/>
          <p:cNvSpPr txBox="1"/>
          <p:nvPr/>
        </p:nvSpPr>
        <p:spPr>
          <a:xfrm>
            <a:off x="915575" y="1206100"/>
            <a:ext cx="10009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$ - The dollar sign character is used for representing variables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“ “ - Double quotes will expand variables like $USER, single quotes will not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* - The star character is a “wildcard”. It expands to all files in the directory. For example, *.txt will expand to every file ending in .txt, this is useful for pattern matching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# - The hash sign / octothorpe starts a comment. Any text after it will not be executed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&lt;, &gt;, &gt;&gt; - The angle bracket characters are used for redirecting command output. There are many variations using these.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| - The pipe character takes the output from one command and feeds it in as the input into another command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; - The semicolon character is identical to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&amp; - When placed after a command, the ampersand character will send that command to the background and immediately start the next command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\ - The backslash is an escape character. If you need to use one of these special characters, you can do so by prefixing it with a backslash. For example. \$ will be interpreted as a dollar sign character, not as the start of a variable.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6487560" y="471852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7948800" y="471852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400680" y="471852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10872720" y="471852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4995720" y="4718520"/>
            <a:ext cx="848880" cy="1322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609480" y="153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Cluster Resource Allocation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720" y="1963800"/>
            <a:ext cx="3123000" cy="228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540720" y="1275480"/>
            <a:ext cx="360864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Cluster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0760" y="961200"/>
            <a:ext cx="2292480" cy="229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926280" y="1556640"/>
            <a:ext cx="1370520" cy="21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375400">
            <a:off x="7479000" y="831960"/>
            <a:ext cx="1704960" cy="255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7176240" y="2822400"/>
            <a:ext cx="268956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(Shell and Terminal)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231880" y="3007080"/>
            <a:ext cx="1321920" cy="5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9023760" y="791640"/>
            <a:ext cx="308304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Head Node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(limited resources)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10469160" y="3611160"/>
            <a:ext cx="360" cy="6505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4"/>
          <p:cNvCxnSpPr/>
          <p:nvPr/>
        </p:nvCxnSpPr>
        <p:spPr>
          <a:xfrm>
            <a:off x="5455440" y="4265280"/>
            <a:ext cx="5889600" cy="36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4"/>
          <p:cNvSpPr/>
          <p:nvPr/>
        </p:nvSpPr>
        <p:spPr>
          <a:xfrm>
            <a:off x="5455800" y="425484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4" name="Google Shape;114;p4"/>
          <p:cNvSpPr/>
          <p:nvPr/>
        </p:nvSpPr>
        <p:spPr>
          <a:xfrm>
            <a:off x="6903000" y="426528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5" name="Google Shape;115;p4"/>
          <p:cNvSpPr/>
          <p:nvPr/>
        </p:nvSpPr>
        <p:spPr>
          <a:xfrm>
            <a:off x="8334360" y="426528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6" name="Google Shape;116;p4"/>
          <p:cNvSpPr/>
          <p:nvPr/>
        </p:nvSpPr>
        <p:spPr>
          <a:xfrm>
            <a:off x="9867960" y="426528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7" name="Google Shape;117;p4"/>
          <p:cNvSpPr/>
          <p:nvPr/>
        </p:nvSpPr>
        <p:spPr>
          <a:xfrm>
            <a:off x="11330640" y="425592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8" name="Google Shape;118;p4"/>
          <p:cNvSpPr/>
          <p:nvPr/>
        </p:nvSpPr>
        <p:spPr>
          <a:xfrm>
            <a:off x="5938920" y="537840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9" name="Google Shape;119;p4"/>
          <p:cNvSpPr/>
          <p:nvPr/>
        </p:nvSpPr>
        <p:spPr>
          <a:xfrm>
            <a:off x="7426080" y="537840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0" name="Google Shape;120;p4"/>
          <p:cNvSpPr/>
          <p:nvPr/>
        </p:nvSpPr>
        <p:spPr>
          <a:xfrm>
            <a:off x="8875440" y="537840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1" name="Google Shape;121;p4"/>
          <p:cNvSpPr/>
          <p:nvPr/>
        </p:nvSpPr>
        <p:spPr>
          <a:xfrm>
            <a:off x="10342800" y="537840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2" name="Google Shape;122;p4"/>
          <p:cNvSpPr/>
          <p:nvPr/>
        </p:nvSpPr>
        <p:spPr>
          <a:xfrm>
            <a:off x="-47880" y="4400640"/>
            <a:ext cx="5190120" cy="16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Nodes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resources are group and designated to specific compute nodes</a:t>
            </a: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400680" y="459900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10872720" y="4599000"/>
            <a:ext cx="848880" cy="1322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609480" y="18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Cluster Resource Allocation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1400" y="966600"/>
            <a:ext cx="1595520" cy="159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926280" y="1556640"/>
            <a:ext cx="1370520" cy="21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313000">
            <a:off x="8489880" y="1440360"/>
            <a:ext cx="1011960" cy="15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7913160" y="2550240"/>
            <a:ext cx="2169360" cy="63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(Shell and Terminal)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913080" y="2084040"/>
            <a:ext cx="1321920" cy="5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9023760" y="791640"/>
            <a:ext cx="308304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Head Node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(limited resources)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10469160" y="3673440"/>
            <a:ext cx="360" cy="4690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5"/>
          <p:cNvCxnSpPr/>
          <p:nvPr/>
        </p:nvCxnSpPr>
        <p:spPr>
          <a:xfrm>
            <a:off x="9852840" y="4146120"/>
            <a:ext cx="1492200" cy="36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8" name="Google Shape;138;p5"/>
          <p:cNvSpPr/>
          <p:nvPr/>
        </p:nvSpPr>
        <p:spPr>
          <a:xfrm>
            <a:off x="9865800" y="414612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9" name="Google Shape;139;p5"/>
          <p:cNvSpPr/>
          <p:nvPr/>
        </p:nvSpPr>
        <p:spPr>
          <a:xfrm>
            <a:off x="11332800" y="413676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0" name="Google Shape;140;p5"/>
          <p:cNvSpPr/>
          <p:nvPr/>
        </p:nvSpPr>
        <p:spPr>
          <a:xfrm>
            <a:off x="10342800" y="525924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1" name="Google Shape;141;p5"/>
          <p:cNvSpPr/>
          <p:nvPr/>
        </p:nvSpPr>
        <p:spPr>
          <a:xfrm>
            <a:off x="9654840" y="5755680"/>
            <a:ext cx="1915560" cy="6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Nodes </a:t>
            </a:r>
            <a:endParaRPr sz="2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495480" y="6185520"/>
            <a:ext cx="6742440" cy="23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97924" y="1010875"/>
            <a:ext cx="6355200" cy="23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155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Head node: very limited resources</a:t>
            </a:r>
            <a:endParaRPr sz="30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582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*Use with caution!</a:t>
            </a:r>
            <a:endParaRPr sz="3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46880" y="3271320"/>
            <a:ext cx="921636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nodes: extensive compute resources </a:t>
            </a:r>
            <a:endParaRPr sz="238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execute all computational tasks in job scripts</a:t>
            </a:r>
            <a:endParaRPr sz="196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Jobs scripts are a list of one or more commands or programs to be executed </a:t>
            </a:r>
            <a:endParaRPr sz="196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960"/>
              <a:buFont typeface="Arial"/>
              <a:buChar char="–"/>
            </a:pPr>
            <a:r>
              <a:rPr lang="en-US" sz="196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Requires a system to manage compute node resources </a:t>
            </a:r>
            <a:endParaRPr sz="196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400680" y="4599000"/>
            <a:ext cx="848880" cy="13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10872720" y="4599000"/>
            <a:ext cx="848880" cy="1322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609480" y="153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Cluster Resource Management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l="26883" t="3058" r="25842" b="7674"/>
          <a:stretch/>
        </p:blipFill>
        <p:spPr>
          <a:xfrm>
            <a:off x="9926280" y="1556640"/>
            <a:ext cx="1370520" cy="21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313000">
            <a:off x="8489880" y="1440360"/>
            <a:ext cx="1011960" cy="15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7913160" y="2550240"/>
            <a:ext cx="2169360" cy="63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(Shell and Terminal)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913080" y="2084040"/>
            <a:ext cx="1321920" cy="5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9023760" y="791640"/>
            <a:ext cx="308304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Head Node</a:t>
            </a:r>
            <a:endParaRPr sz="2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(limited resources)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>
            <a:off x="10469160" y="3673440"/>
            <a:ext cx="360" cy="4690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9" name="Google Shape;159;p6"/>
          <p:cNvCxnSpPr/>
          <p:nvPr/>
        </p:nvCxnSpPr>
        <p:spPr>
          <a:xfrm>
            <a:off x="9852840" y="4146120"/>
            <a:ext cx="1492200" cy="36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0" name="Google Shape;160;p6"/>
          <p:cNvSpPr/>
          <p:nvPr/>
        </p:nvSpPr>
        <p:spPr>
          <a:xfrm>
            <a:off x="9865800" y="414612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1" name="Google Shape;161;p6"/>
          <p:cNvSpPr/>
          <p:nvPr/>
        </p:nvSpPr>
        <p:spPr>
          <a:xfrm>
            <a:off x="11332800" y="4136760"/>
            <a:ext cx="360" cy="38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2" name="Google Shape;162;p6"/>
          <p:cNvSpPr/>
          <p:nvPr/>
        </p:nvSpPr>
        <p:spPr>
          <a:xfrm>
            <a:off x="10342800" y="5259240"/>
            <a:ext cx="50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16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3" name="Google Shape;163;p6"/>
          <p:cNvSpPr/>
          <p:nvPr/>
        </p:nvSpPr>
        <p:spPr>
          <a:xfrm>
            <a:off x="7762065" y="5478890"/>
            <a:ext cx="1915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Nodes </a:t>
            </a:r>
            <a:endParaRPr sz="2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06000" y="2507040"/>
            <a:ext cx="8554320" cy="33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743040" marR="0" lvl="1" indent="-283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Manages resources to execute jobs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Executes jobs as resources become available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74320" y="1623240"/>
            <a:ext cx="6459120" cy="90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Slurm</a:t>
            </a:r>
            <a:endParaRPr sz="40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400" y="966600"/>
            <a:ext cx="1595520" cy="159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609480" y="9000"/>
            <a:ext cx="10970640" cy="8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Why Use Compute Clusters</a:t>
            </a:r>
            <a:endParaRPr sz="44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416160" y="1115640"/>
            <a:ext cx="11357640" cy="523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504"/>
              <a:buFont typeface="Arial"/>
              <a:buChar char="•"/>
            </a:pPr>
            <a:r>
              <a:rPr lang="en-US" sz="1504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Compute clusters are designed for compute-intensive processes</a:t>
            </a:r>
            <a:endParaRPr sz="1504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316"/>
              <a:buFont typeface="Arial"/>
              <a:buChar char="–"/>
            </a:pPr>
            <a:r>
              <a:rPr lang="en-US" sz="1316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combining the power of multiple servers, clustered systems can tackle large and complex workloads</a:t>
            </a: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316"/>
              <a:buFont typeface="Arial"/>
              <a:buChar char="–"/>
            </a:pPr>
            <a:r>
              <a:rPr lang="en-US" sz="1316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Because workload can be shared we can consolidate and optimize resource utilization</a:t>
            </a: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1504"/>
              <a:buFont typeface="Arial"/>
              <a:buChar char="•"/>
            </a:pPr>
            <a:r>
              <a:rPr lang="en-US" sz="1504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Higher availability</a:t>
            </a:r>
            <a:endParaRPr sz="1504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316"/>
              <a:buFont typeface="Arial"/>
              <a:buChar char="–"/>
            </a:pPr>
            <a:r>
              <a:rPr lang="en-US" sz="1316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The ability to provide end users with access to a service for a high percentage of time while reducing unscheduled outages</a:t>
            </a: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1504"/>
              <a:buFont typeface="Arial"/>
              <a:buChar char="•"/>
            </a:pPr>
            <a:r>
              <a:rPr lang="en-US" sz="1504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Higher reliability</a:t>
            </a:r>
            <a:endParaRPr sz="1504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316"/>
              <a:buFont typeface="Arial"/>
              <a:buChar char="–"/>
            </a:pPr>
            <a:r>
              <a:rPr lang="en-US" sz="1316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Reduced frequency of system failure</a:t>
            </a: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141313"/>
              </a:buClr>
              <a:buSzPts val="1504"/>
              <a:buFont typeface="Arial"/>
              <a:buChar char="•"/>
            </a:pPr>
            <a:r>
              <a:rPr lang="en-US" sz="1504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Improved scalability</a:t>
            </a:r>
            <a:endParaRPr sz="1504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36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41313"/>
              </a:buClr>
              <a:buSzPts val="1316"/>
              <a:buFont typeface="Arial"/>
              <a:buChar char="–"/>
            </a:pPr>
            <a:r>
              <a:rPr lang="en-US" sz="1316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Easily add additional nodes/resources to the cluster with minimal disruption to remaining nodes</a:t>
            </a:r>
            <a:endParaRPr sz="1316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16225</TotalTime>
  <Words>1241</Words>
  <Application>Microsoft Macintosh PowerPoint</Application>
  <PresentationFormat>Widescreen</PresentationFormat>
  <Paragraphs>233</Paragraphs>
  <Slides>25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Droid Sans Mono</vt:lpstr>
      <vt:lpstr>Noto Sans Symbols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way to do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Zachary Maas</cp:lastModifiedBy>
  <cp:revision>3</cp:revision>
  <dcterms:created xsi:type="dcterms:W3CDTF">2010-04-12T23:12:02Z</dcterms:created>
  <dcterms:modified xsi:type="dcterms:W3CDTF">2022-07-11T01:17:23Z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45</vt:i4>
  </property>
  <property fmtid="{D5CDD505-2E9C-101B-9397-08002B2CF9AE}" pid="13" name="contentStatus">
    <vt:lpwstr>Draft</vt:lpwstr>
  </property>
</Properties>
</file>