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74"/>
  </p:notesMasterIdLst>
  <p:sldIdLst>
    <p:sldId id="256" r:id="rId3"/>
    <p:sldId id="257" r:id="rId4"/>
    <p:sldId id="323" r:id="rId5"/>
    <p:sldId id="262" r:id="rId6"/>
    <p:sldId id="267" r:id="rId7"/>
    <p:sldId id="319" r:id="rId8"/>
    <p:sldId id="268" r:id="rId9"/>
    <p:sldId id="269" r:id="rId10"/>
    <p:sldId id="270" r:id="rId11"/>
    <p:sldId id="271" r:id="rId12"/>
    <p:sldId id="315" r:id="rId13"/>
    <p:sldId id="314" r:id="rId14"/>
    <p:sldId id="316" r:id="rId15"/>
    <p:sldId id="317" r:id="rId16"/>
    <p:sldId id="318" r:id="rId17"/>
    <p:sldId id="330" r:id="rId18"/>
    <p:sldId id="324" r:id="rId19"/>
    <p:sldId id="325" r:id="rId20"/>
    <p:sldId id="327" r:id="rId21"/>
    <p:sldId id="326" r:id="rId22"/>
    <p:sldId id="328" r:id="rId23"/>
    <p:sldId id="331" r:id="rId24"/>
    <p:sldId id="272" r:id="rId25"/>
    <p:sldId id="273" r:id="rId26"/>
    <p:sldId id="274" r:id="rId27"/>
    <p:sldId id="258" r:id="rId28"/>
    <p:sldId id="259" r:id="rId29"/>
    <p:sldId id="260" r:id="rId30"/>
    <p:sldId id="261" r:id="rId31"/>
    <p:sldId id="263" r:id="rId32"/>
    <p:sldId id="311" r:id="rId33"/>
    <p:sldId id="312" r:id="rId34"/>
    <p:sldId id="264" r:id="rId35"/>
    <p:sldId id="265" r:id="rId36"/>
    <p:sldId id="266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0"/>
    <p:restoredTop sz="91429"/>
  </p:normalViewPr>
  <p:slideViewPr>
    <p:cSldViewPr snapToGrid="0">
      <p:cViewPr varScale="1">
        <p:scale>
          <a:sx n="112" d="100"/>
          <a:sy n="112" d="100"/>
        </p:scale>
        <p:origin x="248" y="192"/>
      </p:cViewPr>
      <p:guideLst>
        <p:guide orient="horz" pos="2160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06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4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6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06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2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javarevisited.blogspot.com</a:t>
            </a:r>
            <a:r>
              <a:rPr lang="en-US" dirty="0"/>
              <a:t>/2012/03/10-example-of-chmod-command-in-unix.html?ref=</a:t>
            </a:r>
            <a:r>
              <a:rPr lang="en-US" dirty="0" err="1"/>
              <a:t>hackernoon.com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73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javarevisited.blogspot.com</a:t>
            </a:r>
            <a:r>
              <a:rPr lang="en-US" dirty="0"/>
              <a:t>/2012/03/10-example-of-chmod-command-in-unix.html?ref=</a:t>
            </a:r>
            <a:r>
              <a:rPr lang="en-US" dirty="0" err="1"/>
              <a:t>hackernoon.com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44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520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93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9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12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2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07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0510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8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6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owell-Lab/sr2023/tree/main/day02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0" y="242465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Day 2 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Learning the Linux Compute Environment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EE648-BD27-36EE-FC83-4CE31ACD33A3}"/>
              </a:ext>
            </a:extLst>
          </p:cNvPr>
          <p:cNvSpPr txBox="1"/>
          <p:nvPr/>
        </p:nvSpPr>
        <p:spPr>
          <a:xfrm>
            <a:off x="1714500" y="4322684"/>
            <a:ext cx="572643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Github open to sr2023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Get terminal open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212681" y="5343746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BF991FDB-F43E-D8E2-DC7D-15A79BBC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 = current directory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0" name="Picture 2" descr="Printable Images Of Footprints - Printable Word Searches">
            <a:extLst>
              <a:ext uri="{FF2B5EF4-FFF2-40B4-BE49-F238E27FC236}">
                <a16:creationId xmlns:a16="http://schemas.microsoft.com/office/drawing/2014/main" id="{39ED5A65-1DD2-C72C-F20F-19083F93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 = parent directory (hoto7260)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3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dowell</a:t>
            </a: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 = parent of parent directory (Users)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D9A-B84F-13F7-AF87-D7A2354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1CBE-B76D-88DD-B910-5F2E27D1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seems harder but is sometimes WAY easier</a:t>
            </a:r>
          </a:p>
          <a:p>
            <a:pPr marL="6286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systems (how do I get places?)</a:t>
            </a:r>
          </a:p>
          <a:p>
            <a:pPr marL="628650" indent="-514350">
              <a:buFont typeface="Arial"/>
              <a:buAutoNum type="arabicPeriod"/>
            </a:pPr>
            <a:r>
              <a:rPr lang="en-US" dirty="0"/>
              <a:t>Linux tools don’t care about file extensions: </a:t>
            </a:r>
            <a:r>
              <a:rPr lang="en-US" i="1" dirty="0"/>
              <a:t>Make sure you are using the correct one.</a:t>
            </a: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ls &amp; man</a:t>
            </a:r>
          </a:p>
          <a:p>
            <a:pPr marL="6286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099-4D86-5045-701A-99F75773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4349-D3B1-F379-297D-3E5344013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Type ls in your directory</a:t>
            </a:r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What else can ls do?</a:t>
            </a:r>
          </a:p>
          <a:p>
            <a:pPr marL="1085850" lvl="1" indent="-514350">
              <a:buAutoNum type="arabicPeriod"/>
            </a:pPr>
            <a:r>
              <a:rPr lang="en-US" i="1" dirty="0"/>
              <a:t>man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7F9A4-44E1-7839-AB32-696DED04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996439"/>
            <a:ext cx="6159500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088-8001-E950-7EAC-E59809A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669-FE7B-30A0-51CA-C355B49C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1393594"/>
            <a:ext cx="64262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1D6A3-D94E-DA43-8D5A-21B89B96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" y="2035535"/>
            <a:ext cx="65405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089F8C-968B-B60B-AFF7-F926834DA082}"/>
              </a:ext>
            </a:extLst>
          </p:cNvPr>
          <p:cNvSpPr txBox="1"/>
          <p:nvPr/>
        </p:nvSpPr>
        <p:spPr>
          <a:xfrm>
            <a:off x="7743190" y="2080910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F6D1-47F3-E717-422C-3FA0A833CE5C}"/>
              </a:ext>
            </a:extLst>
          </p:cNvPr>
          <p:cNvSpPr txBox="1"/>
          <p:nvPr/>
        </p:nvSpPr>
        <p:spPr>
          <a:xfrm>
            <a:off x="7792085" y="1231505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7D158-2523-3211-1F8A-794C021D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" y="2811947"/>
            <a:ext cx="5245100" cy="1059023"/>
          </a:xfrm>
          <a:prstGeom prst="rect">
            <a:avLst/>
          </a:prstGeom>
        </p:spPr>
      </p:pic>
      <p:pic>
        <p:nvPicPr>
          <p:cNvPr id="2050" name="Picture 2" descr="10 example of chmod command in UNIX Linux">
            <a:extLst>
              <a:ext uri="{FF2B5EF4-FFF2-40B4-BE49-F238E27FC236}">
                <a16:creationId xmlns:a16="http://schemas.microsoft.com/office/drawing/2014/main" id="{F6C74D3A-D1D0-38F0-0076-A19FB443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704825"/>
            <a:ext cx="5102860" cy="40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8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4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E0E2-32F0-7378-952F-69DFE92C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7FCF-D033-10CB-8DE6-E79DED16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31833"/>
            <a:ext cx="10972800" cy="4841223"/>
          </a:xfrm>
        </p:spPr>
        <p:txBody>
          <a:bodyPr/>
          <a:lstStyle/>
          <a:p>
            <a:r>
              <a:rPr lang="en-US" dirty="0"/>
              <a:t>Important for sharing files</a:t>
            </a:r>
          </a:p>
          <a:p>
            <a:r>
              <a:rPr lang="en-US" dirty="0"/>
              <a:t>Change with </a:t>
            </a:r>
            <a:r>
              <a:rPr lang="en-US" b="1" dirty="0" err="1"/>
              <a:t>chmod</a:t>
            </a:r>
            <a:endParaRPr lang="en-US" dirty="0"/>
          </a:p>
          <a:p>
            <a:r>
              <a:rPr lang="en-US" dirty="0"/>
              <a:t>Watch the video!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2F24D-8B58-2934-0588-9A4D52C1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43368"/>
            <a:ext cx="5212080" cy="5182799"/>
          </a:xfrm>
          <a:prstGeom prst="rect">
            <a:avLst/>
          </a:prstGeom>
        </p:spPr>
      </p:pic>
      <p:pic>
        <p:nvPicPr>
          <p:cNvPr id="1028" name="Picture 4" descr="Unix File Permissions | What is Chmod command in unix?">
            <a:extLst>
              <a:ext uri="{FF2B5EF4-FFF2-40B4-BE49-F238E27FC236}">
                <a16:creationId xmlns:a16="http://schemas.microsoft.com/office/drawing/2014/main" id="{3B380FA4-F703-A733-FDE3-2C8B3EE8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2435731"/>
            <a:ext cx="4206240" cy="352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088-8001-E950-7EAC-E59809A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4FF0-9423-E590-EEB4-E4D4EEC0E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Highlights: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669-FE7B-30A0-51CA-C355B49C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2068525"/>
            <a:ext cx="6426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DCCA0-05EC-01EF-1555-9BF99F26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5185706"/>
            <a:ext cx="65786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1D6A3-D94E-DA43-8D5A-21B89B96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3199083"/>
            <a:ext cx="6540500" cy="52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47BF0-2ACF-23F1-0DE7-CE9DB6CE53C5}"/>
              </a:ext>
            </a:extLst>
          </p:cNvPr>
          <p:cNvSpPr txBox="1"/>
          <p:nvPr/>
        </p:nvSpPr>
        <p:spPr>
          <a:xfrm>
            <a:off x="7592060" y="5256275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“Human readable”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9F8C-968B-B60B-AFF7-F926834DA082}"/>
              </a:ext>
            </a:extLst>
          </p:cNvPr>
          <p:cNvSpPr txBox="1"/>
          <p:nvPr/>
        </p:nvSpPr>
        <p:spPr>
          <a:xfrm>
            <a:off x="7685405" y="3243890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F6D1-47F3-E717-422C-3FA0A833CE5C}"/>
              </a:ext>
            </a:extLst>
          </p:cNvPr>
          <p:cNvSpPr txBox="1"/>
          <p:nvPr/>
        </p:nvSpPr>
        <p:spPr>
          <a:xfrm>
            <a:off x="7792085" y="2102371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7D158-2523-3211-1F8A-794C021D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" y="3846852"/>
            <a:ext cx="6316980" cy="10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D9A-B84F-13F7-AF87-D7A2354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1CBE-B76D-88DD-B910-5F2E27D1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7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22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It seems harder but it has advantages</a:t>
            </a:r>
          </a:p>
          <a:p>
            <a:pPr marL="628650" indent="-514350">
              <a:buAutoNum type="arabicPeriod"/>
            </a:pPr>
            <a:r>
              <a:rPr lang="en-US" dirty="0"/>
              <a:t>File systems (how do I get places?)</a:t>
            </a:r>
          </a:p>
        </p:txBody>
      </p:sp>
    </p:spTree>
    <p:extLst>
      <p:ext uri="{BB962C8B-B14F-4D97-AF65-F5344CB8AC3E}">
        <p14:creationId xmlns:p14="http://schemas.microsoft.com/office/powerpoint/2010/main" val="86618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5563"/>
            <a:ext cx="11360700" cy="763500"/>
          </a:xfrm>
        </p:spPr>
        <p:txBody>
          <a:bodyPr/>
          <a:lstStyle/>
          <a:p>
            <a:r>
              <a:rPr lang="en-US" dirty="0"/>
              <a:t>Start Worksheet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15650" y="1029063"/>
            <a:ext cx="11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1"/>
                </a:solidFill>
                <a:effectLst/>
                <a:latin typeface="-apple-system"/>
              </a:rPr>
              <a:t>Remember to make the terminal comfortable to work in: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B452-BC2D-2B4E-DF82-872E39FAF3E4}"/>
              </a:ext>
            </a:extLst>
          </p:cNvPr>
          <p:cNvSpPr/>
          <p:nvPr/>
        </p:nvSpPr>
        <p:spPr>
          <a:xfrm>
            <a:off x="1672230" y="3928409"/>
            <a:ext cx="5710687" cy="122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move on to Part 2 when finished with Part 1</a:t>
            </a:r>
          </a:p>
        </p:txBody>
      </p:sp>
      <p:sp>
        <p:nvSpPr>
          <p:cNvPr id="6" name="Google Shape;172;p30">
            <a:extLst>
              <a:ext uri="{FF2B5EF4-FFF2-40B4-BE49-F238E27FC236}">
                <a16:creationId xmlns:a16="http://schemas.microsoft.com/office/drawing/2014/main" id="{8B553FBF-9BAB-C2E1-BB1D-F4AA1366C8B6}"/>
              </a:ext>
            </a:extLst>
          </p:cNvPr>
          <p:cNvSpPr txBox="1"/>
          <p:nvPr/>
        </p:nvSpPr>
        <p:spPr>
          <a:xfrm>
            <a:off x="880174" y="1529192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16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817654"/>
            <a:ext cx="11360700" cy="763500"/>
          </a:xfrm>
        </p:spPr>
        <p:txBody>
          <a:bodyPr/>
          <a:lstStyle/>
          <a:p>
            <a:r>
              <a:rPr lang="en-US" dirty="0"/>
              <a:t>If you haven’t already, start Worksheet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34484" y="2081486"/>
            <a:ext cx="11159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chemeClr val="tx1"/>
                </a:solidFill>
                <a:effectLst/>
                <a:latin typeface="-apple-system"/>
              </a:rPr>
              <a:t>Done with Part 2 already?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Get started on the homework!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Practice the </a:t>
            </a:r>
            <a:r>
              <a:rPr lang="en-US" sz="3200" dirty="0">
                <a:solidFill>
                  <a:schemeClr val="tx1"/>
                </a:solidFill>
                <a:latin typeface="-apple-system"/>
              </a:rPr>
              <a:t>commands in the cheat sheets linked on Github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Help a peer out!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5054" y="-13672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cheat sheet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86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22CDE-1DC5-1F55-E26A-9C279F99FB7B}"/>
              </a:ext>
            </a:extLst>
          </p:cNvPr>
          <p:cNvSpPr txBox="1"/>
          <p:nvPr/>
        </p:nvSpPr>
        <p:spPr>
          <a:xfrm>
            <a:off x="868680" y="1074420"/>
            <a:ext cx="197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commands might be named weirdly</a:t>
            </a:r>
          </a:p>
          <a:p>
            <a:endParaRPr lang="en-US" sz="2400" dirty="0"/>
          </a:p>
          <a:p>
            <a:r>
              <a:rPr lang="en-US" sz="2400" dirty="0"/>
              <a:t>Cheat sheets on </a:t>
            </a:r>
            <a:r>
              <a:rPr lang="en-US" sz="2400" dirty="0">
                <a:hlinkClick r:id="rId4"/>
              </a:rPr>
              <a:t>Github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1D1DB4-3173-D421-E4D2-796A0FE0B11A}"/>
              </a:ext>
            </a:extLst>
          </p:cNvPr>
          <p:cNvSpPr/>
          <p:nvPr/>
        </p:nvSpPr>
        <p:spPr>
          <a:xfrm>
            <a:off x="3860869" y="725994"/>
            <a:ext cx="2747010" cy="27030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 Unix/Linux everything is organized as a hierarchy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EDB8A-2BC3-5A45-AAE5-8E80B38B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12" y="4917446"/>
            <a:ext cx="2959658" cy="682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81A61-515A-7EB6-BF23-A48C939AAE59}"/>
              </a:ext>
            </a:extLst>
          </p:cNvPr>
          <p:cNvSpPr txBox="1"/>
          <p:nvPr/>
        </p:nvSpPr>
        <p:spPr>
          <a:xfrm>
            <a:off x="1325880" y="1543050"/>
            <a:ext cx="364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pwd</a:t>
            </a:r>
            <a:r>
              <a:rPr lang="en-US" sz="2800" dirty="0"/>
              <a:t> “print working directory”</a:t>
            </a:r>
          </a:p>
          <a:p>
            <a:endParaRPr lang="en-US" sz="2800" dirty="0"/>
          </a:p>
          <a:p>
            <a:r>
              <a:rPr lang="en-US" sz="2800" dirty="0"/>
              <a:t>ls “list” – list files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D7BC1-C918-8B3D-DE63-7A50172DA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53" y="3844628"/>
            <a:ext cx="3085976" cy="5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7E93AA-5266-64EE-4204-B705AB3B9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80682-4E45-90CD-145E-2FA6650115D9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16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46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5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86149-40D5-D7FF-2219-06043817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34" name="Google Shape;334;p37"/>
          <p:cNvSpPr txBox="1"/>
          <p:nvPr/>
        </p:nvSpPr>
        <p:spPr>
          <a:xfrm>
            <a:off x="228577" y="428078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/Users/hoto7260/sread2023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204;p33">
            <a:extLst>
              <a:ext uri="{FF2B5EF4-FFF2-40B4-BE49-F238E27FC236}">
                <a16:creationId xmlns:a16="http://schemas.microsoft.com/office/drawing/2014/main" id="{9029091A-B0C1-0F27-4E8F-07F3BBC8D0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5F42E-59AE-63A4-B49B-73411EB5448B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E90898F4-49A1-A1DB-EEF4-7D5B8B49977C}"/>
              </a:ext>
            </a:extLst>
          </p:cNvPr>
          <p:cNvSpPr txBox="1"/>
          <p:nvPr/>
        </p:nvSpPr>
        <p:spPr>
          <a:xfrm>
            <a:off x="257153" y="4861544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*To get the absolute path of file, use command 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realpath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8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34924</TotalTime>
  <Words>3364</Words>
  <Application>Microsoft Macintosh PowerPoint</Application>
  <PresentationFormat>Widescreen</PresentationFormat>
  <Paragraphs>708</Paragraphs>
  <Slides>71</Slides>
  <Notes>63</Notes>
  <HiddenSlides>46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Important things to know about Linux</vt:lpstr>
      <vt:lpstr>Find a unix/linux cheat sheet </vt:lpstr>
      <vt:lpstr>In Unix/Linux everything is organized as a hierarchy 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Relative path</vt:lpstr>
      <vt:lpstr>Relative path</vt:lpstr>
      <vt:lpstr>Relative path</vt:lpstr>
      <vt:lpstr>Relative path</vt:lpstr>
      <vt:lpstr>Relative path</vt:lpstr>
      <vt:lpstr>Questions?</vt:lpstr>
      <vt:lpstr>Important things to know about Linux</vt:lpstr>
      <vt:lpstr>PowerPoint Presentation</vt:lpstr>
      <vt:lpstr>Highlights</vt:lpstr>
      <vt:lpstr>File permissions</vt:lpstr>
      <vt:lpstr>Highlights cont…</vt:lpstr>
      <vt:lpstr>Questions?</vt:lpstr>
      <vt:lpstr>Navigating relative and absolute paths </vt:lpstr>
      <vt:lpstr>The “dot dot” notation</vt:lpstr>
      <vt:lpstr>Relative path</vt:lpstr>
      <vt:lpstr>Review of Day 2 Videos</vt:lpstr>
      <vt:lpstr>We Use the Shell to Communicate With the OS</vt:lpstr>
      <vt:lpstr>PowerPoint Presentation</vt:lpstr>
      <vt:lpstr>We Use the Shell to Communicate With the OS</vt:lpstr>
      <vt:lpstr>PowerPoint Presentation</vt:lpstr>
      <vt:lpstr>Start Worksheet Part 1</vt:lpstr>
      <vt:lpstr>If you haven’t already, start Worksheet Part 2</vt:lpstr>
      <vt:lpstr>How to Access A Server Via the Terminal </vt:lpstr>
      <vt:lpstr>When in doubt, check the manual  </vt:lpstr>
      <vt:lpstr>The home directory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Hope Townsend</cp:lastModifiedBy>
  <cp:revision>17</cp:revision>
  <dcterms:modified xsi:type="dcterms:W3CDTF">2023-07-25T00:12:56Z</dcterms:modified>
</cp:coreProperties>
</file>