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3" r:id="rId6"/>
    <p:sldId id="264" r:id="rId7"/>
    <p:sldId id="265" r:id="rId8"/>
    <p:sldId id="261" r:id="rId9"/>
    <p:sldId id="262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54" d="100"/>
          <a:sy n="154" d="100"/>
        </p:scale>
        <p:origin x="8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a25fd1a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2ea25fd1a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a25fd1a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a25fd1a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a25fd1ab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a25fd1ab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a25fd1a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a25fd1a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a25fd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a25fd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a25fd1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2ea25fd1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a25fd1a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22ea25fd1a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8956bab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8956bab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956bab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956bab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a25fd1a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a25fd1a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a25fd1a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a25fd1a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a25fd1a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a25fd1a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1%2Fgr.220533.1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hbctraining.github.io/Intro-to-rnaseq-hpc-O2/lessons/05_counting_read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bctraining.github.io/DGE_workshop_salmon/lessons/04_DGE_DESeq2_analy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Short Read Workshop Day 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i="1" dirty="0"/>
              <a:t>Counting Reads and Differential Expression</a:t>
            </a:r>
            <a:endParaRPr i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dirty="0"/>
              <a:t>Sam Hunter</a:t>
            </a:r>
            <a:endParaRPr sz="2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dirty="0"/>
              <a:t>2024</a:t>
            </a:r>
            <a:endParaRPr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Follow</a:t>
            </a:r>
            <a:r>
              <a:rPr lang="en" sz="2000" dirty="0">
                <a:solidFill>
                  <a:srgbClr val="1155CC"/>
                </a:solidFill>
              </a:rPr>
              <a:t> DESeq2</a:t>
            </a:r>
            <a:r>
              <a:rPr lang="en" sz="2000" dirty="0"/>
              <a:t> worksheet</a:t>
            </a:r>
            <a:endParaRPr sz="20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This will be run in an R console in RStudio</a:t>
            </a:r>
            <a:endParaRPr sz="18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DESeq2…</a:t>
            </a:r>
            <a:endParaRPr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962" y="2012200"/>
            <a:ext cx="4266077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Question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How would you run DESeq2 on the supercomputer?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How would you run DESeq2 on the supercomputer?</a:t>
            </a:r>
            <a:endParaRPr sz="20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Install DESeq2 in your R packages directory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Make a conditions table that matches your count table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Run the R script through an </a:t>
            </a:r>
            <a:r>
              <a:rPr lang="en" sz="1800" dirty="0" err="1"/>
              <a:t>sbatch</a:t>
            </a:r>
            <a:r>
              <a:rPr lang="en" sz="1800" dirty="0"/>
              <a:t> script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Run DESeq2 to explore differential expression with a different cell line</a:t>
            </a:r>
            <a:endParaRPr sz="20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CB10-AEB1-BDC9-B7B2-2E0E69A0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98" y="430115"/>
            <a:ext cx="8520600" cy="841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B: Identification of the p53 transcriptional program using RNA-seq and </a:t>
            </a:r>
            <a:r>
              <a:rPr lang="en-US" dirty="0" err="1"/>
              <a:t>ChIP</a:t>
            </a:r>
            <a:r>
              <a:rPr lang="en-US" dirty="0"/>
              <a:t>-seq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0CBB9A-C63B-B7B6-875F-304E2909A376}"/>
              </a:ext>
            </a:extLst>
          </p:cNvPr>
          <p:cNvGrpSpPr/>
          <p:nvPr/>
        </p:nvGrpSpPr>
        <p:grpSpPr>
          <a:xfrm>
            <a:off x="0" y="1870364"/>
            <a:ext cx="8858737" cy="1656447"/>
            <a:chOff x="0" y="2036619"/>
            <a:chExt cx="8858737" cy="16564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E80159-FF8C-E08C-0A22-5FB9C46FA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58"/>
            <a:stretch/>
          </p:blipFill>
          <p:spPr bwMode="auto">
            <a:xfrm>
              <a:off x="0" y="2036619"/>
              <a:ext cx="8858737" cy="84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873257-F0C4-1869-B569-3FD873586D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03" b="72855"/>
            <a:stretch/>
          </p:blipFill>
          <p:spPr bwMode="auto">
            <a:xfrm>
              <a:off x="0" y="2851266"/>
              <a:ext cx="8858737" cy="84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123C82-2180-566D-2F97-B6D4AA476C11}"/>
              </a:ext>
            </a:extLst>
          </p:cNvPr>
          <p:cNvSpPr txBox="1"/>
          <p:nvPr/>
        </p:nvSpPr>
        <p:spPr>
          <a:xfrm>
            <a:off x="5477683" y="3719987"/>
            <a:ext cx="338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HCT116, SJSA, and MCF7 cell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76E43-25DB-B665-7FB4-B31850DA9CA9}"/>
              </a:ext>
            </a:extLst>
          </p:cNvPr>
          <p:cNvSpPr txBox="1"/>
          <p:nvPr/>
        </p:nvSpPr>
        <p:spPr>
          <a:xfrm>
            <a:off x="1780210" y="452871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Question: Which genes are driven by p53 activation?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7CE2-AB1B-912E-3CD0-D47CD33D54EC}"/>
              </a:ext>
            </a:extLst>
          </p:cNvPr>
          <p:cNvSpPr txBox="1"/>
          <p:nvPr/>
        </p:nvSpPr>
        <p:spPr>
          <a:xfrm>
            <a:off x="0" y="3627654"/>
            <a:ext cx="2981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Andrysik</a:t>
            </a:r>
            <a:r>
              <a:rPr lang="en-US" sz="1000" dirty="0"/>
              <a:t> et al., 2017, </a:t>
            </a:r>
            <a:r>
              <a:rPr lang="en-US" sz="1000" b="0" i="0" u="none" strike="noStrike" dirty="0" err="1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doi</a:t>
            </a:r>
            <a:r>
              <a:rPr lang="en-US" sz="1000" b="0" i="0" u="none" strike="noStrike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: </a:t>
            </a:r>
            <a:r>
              <a:rPr lang="en-US" sz="1000" b="0" i="0" u="sng" dirty="0">
                <a:solidFill>
                  <a:srgbClr val="4C2C92"/>
                </a:solidFill>
                <a:effectLst/>
                <a:latin typeface="Helvetica Neue" panose="02000503000000020004" pitchFamily="2" charset="0"/>
                <a:hlinkClick r:id="rId3"/>
              </a:rPr>
              <a:t>10.1101/gr.220533.117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410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7141" y="1500724"/>
            <a:ext cx="3610815" cy="36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Day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27475" y="1017725"/>
            <a:ext cx="7168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Find genes that are different between samples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0" name="Google Shape;70;p15"/>
          <p:cNvSpPr/>
          <p:nvPr/>
        </p:nvSpPr>
        <p:spPr>
          <a:xfrm>
            <a:off x="625950" y="1717525"/>
            <a:ext cx="3431700" cy="6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Map reads to reference genome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25950" y="2954550"/>
            <a:ext cx="3431700" cy="6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Count reads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25950" y="4259350"/>
            <a:ext cx="3431700" cy="6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Perform differential gene expression analysis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>
            <a:stCxn id="70" idx="2"/>
            <a:endCxn id="71" idx="0"/>
          </p:cNvCxnSpPr>
          <p:nvPr/>
        </p:nvCxnSpPr>
        <p:spPr>
          <a:xfrm>
            <a:off x="2341800" y="2352925"/>
            <a:ext cx="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4" name="Google Shape;74;p15"/>
          <p:cNvCxnSpPr>
            <a:stCxn id="71" idx="2"/>
            <a:endCxn id="72" idx="0"/>
          </p:cNvCxnSpPr>
          <p:nvPr/>
        </p:nvCxnSpPr>
        <p:spPr>
          <a:xfrm>
            <a:off x="2341800" y="3589950"/>
            <a:ext cx="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7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err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dirty="0"/>
              <a:t> counts reads over features in R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38" y="843063"/>
            <a:ext cx="3943863" cy="403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733100" y="1063025"/>
            <a:ext cx="3825000" cy="203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fc &lt;-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(files=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bam_file_list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annot.ext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isGTFAnnotationFile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GTF.featureType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"exon"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GTF.attrType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useMetaFeatures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allowMultiOverlap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largestOverlap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countMultiMappingReads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isPairedEnd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strandSpecific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nthreads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=N)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401300" y="701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options in </a:t>
            </a:r>
            <a:r>
              <a:rPr lang="en" sz="14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sz="14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179300" y="4796000"/>
            <a:ext cx="678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https://hbctraining.github.io/Intro-to-rnaseq-hpc-O2/lessons/05_counting_reads.html</a:t>
            </a:r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6356" y="3232225"/>
            <a:ext cx="3518494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Counting reads with </a:t>
            </a:r>
            <a:r>
              <a:rPr lang="en" dirty="0" err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1" dirty="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66000"/>
            <a:ext cx="85206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Follow </a:t>
            </a:r>
            <a:r>
              <a:rPr lang="en" sz="2000" dirty="0" err="1">
                <a:solidFill>
                  <a:srgbClr val="1155CC"/>
                </a:solidFill>
              </a:rPr>
              <a:t>featureCounts</a:t>
            </a:r>
            <a:r>
              <a:rPr lang="en" sz="2000" dirty="0"/>
              <a:t> worksheet: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Open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 dirty="0"/>
              <a:t> and install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Rsubread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on AWS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Get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d7_featureCounts.R</a:t>
            </a:r>
            <a:r>
              <a:rPr lang="en" sz="2000" dirty="0"/>
              <a:t> and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d7_featureCounts.sbatch</a:t>
            </a:r>
            <a:r>
              <a:rPr lang="en" sz="2000" dirty="0"/>
              <a:t> scripts 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Edit both scripts and execute the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2000" dirty="0"/>
              <a:t> script 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Question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feature would you used to count reads for RNA-seq?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Gene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Exon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Transcripts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feature would you used to count reads for RNA-seq?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Gene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Exon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Transcripts</a:t>
            </a:r>
            <a:endParaRPr sz="2000" dirty="0"/>
          </a:p>
        </p:txBody>
      </p:sp>
      <p:sp>
        <p:nvSpPr>
          <p:cNvPr id="129" name="Google Shape;129;p22"/>
          <p:cNvSpPr txBox="1"/>
          <p:nvPr/>
        </p:nvSpPr>
        <p:spPr>
          <a:xfrm>
            <a:off x="1619663" y="1980362"/>
            <a:ext cx="57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✓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DESeq2 Recap</a:t>
            </a:r>
            <a:endParaRPr dirty="0"/>
          </a:p>
        </p:txBody>
      </p:sp>
      <p:grpSp>
        <p:nvGrpSpPr>
          <p:cNvPr id="98" name="Google Shape;98;p18"/>
          <p:cNvGrpSpPr/>
          <p:nvPr/>
        </p:nvGrpSpPr>
        <p:grpSpPr>
          <a:xfrm>
            <a:off x="1525250" y="1330350"/>
            <a:ext cx="6079230" cy="3359192"/>
            <a:chOff x="1525250" y="1330350"/>
            <a:chExt cx="6079230" cy="3359192"/>
          </a:xfrm>
        </p:grpSpPr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t="41850"/>
            <a:stretch/>
          </p:blipFill>
          <p:spPr>
            <a:xfrm>
              <a:off x="1539532" y="1392077"/>
              <a:ext cx="6064948" cy="329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8"/>
            <p:cNvSpPr/>
            <p:nvPr/>
          </p:nvSpPr>
          <p:spPr>
            <a:xfrm>
              <a:off x="1525250" y="1330350"/>
              <a:ext cx="2432100" cy="1101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 dirty="0">
              <a:solidFill>
                <a:schemeClr val="accen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 amt="18000"/>
          </a:blip>
          <a:srcRect t="41850"/>
          <a:stretch/>
        </p:blipFill>
        <p:spPr>
          <a:xfrm>
            <a:off x="1539532" y="1392077"/>
            <a:ext cx="6064948" cy="32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5250" y="1330350"/>
            <a:ext cx="2432100" cy="11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103400" y="2101825"/>
            <a:ext cx="6937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chemeClr val="dk1"/>
                </a:solidFill>
              </a:rPr>
              <a:t>Assumption: MOST features are not changing</a:t>
            </a:r>
            <a:endParaRPr sz="3900" dirty="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>
              <a:solidFill>
                <a:schemeClr val="accen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DESeq2 Recap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393</Words>
  <Application>Microsoft Macintosh PowerPoint</Application>
  <PresentationFormat>On-screen Show (16:9)</PresentationFormat>
  <Paragraphs>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Helvetica Neue</vt:lpstr>
      <vt:lpstr>Arial</vt:lpstr>
      <vt:lpstr>Consolas</vt:lpstr>
      <vt:lpstr>Simple Light</vt:lpstr>
      <vt:lpstr>Short Read Workshop Day 7 Counting Reads and Differential Expression</vt:lpstr>
      <vt:lpstr>Project B: Identification of the p53 transcriptional program using RNA-seq and ChIP-seq</vt:lpstr>
      <vt:lpstr>Goal of the Day  </vt:lpstr>
      <vt:lpstr>featureCounts counts reads over features in R</vt:lpstr>
      <vt:lpstr>Counting reads with featureCounts</vt:lpstr>
      <vt:lpstr>Challenge Question</vt:lpstr>
      <vt:lpstr>Challenge Question</vt:lpstr>
      <vt:lpstr>DESeq2 Recap</vt:lpstr>
      <vt:lpstr>DESeq2 Recap</vt:lpstr>
      <vt:lpstr>Run DESeq2…</vt:lpstr>
      <vt:lpstr>Challenge Question</vt:lpstr>
      <vt:lpstr>Challenge Question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Samuel Hunter</cp:lastModifiedBy>
  <cp:revision>4</cp:revision>
  <dcterms:modified xsi:type="dcterms:W3CDTF">2024-07-16T05:27:05Z</dcterms:modified>
</cp:coreProperties>
</file>