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mlswm1FKOZqapYF+1sKgrurRN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c330574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55c33057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5c330574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55c33057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5c33055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55c3305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5c33057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55c3305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5c33057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55c33057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457200" y="6879"/>
            <a:ext cx="8229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0" y="963709"/>
            <a:ext cx="82296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gplot2.tidyverse.org/" TargetMode="External"/><Relationship Id="rId4" Type="http://schemas.openxmlformats.org/officeDocument/2006/relationships/hyperlink" Target="https://www.r-bloggers.com/" TargetMode="External"/><Relationship Id="rId9" Type="http://schemas.openxmlformats.org/officeDocument/2006/relationships/image" Target="../media/image14.png"/><Relationship Id="rId5" Type="http://schemas.openxmlformats.org/officeDocument/2006/relationships/hyperlink" Target="https://www.statmethods.net/" TargetMode="External"/><Relationship Id="rId6" Type="http://schemas.openxmlformats.org/officeDocument/2006/relationships/hyperlink" Target="http://r4ds.had.co.nz/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n"/>
              <a:t>Introduction to R and RStudio</a:t>
            </a:r>
            <a:endParaRPr i="1"/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3052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Rutendo Sigauke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2024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5c330574c_0_11"/>
          <p:cNvSpPr txBox="1"/>
          <p:nvPr>
            <p:ph type="title"/>
          </p:nvPr>
        </p:nvSpPr>
        <p:spPr>
          <a:xfrm>
            <a:off x="311700" y="2216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Writing an R script to submit on a supercomputer</a:t>
            </a:r>
            <a:endParaRPr/>
          </a:p>
        </p:txBody>
      </p:sp>
      <p:sp>
        <p:nvSpPr>
          <p:cNvPr id="145" name="Google Shape;145;g255c330574c_0_1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Day6_worksheet2_R_in_Rstudio.md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/>
              <a:t>Section B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Learning_R_submit_aws.R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Save plots and tables to a working directory in the script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the R script as a job on AWS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the </a:t>
            </a:r>
            <a:r>
              <a:rPr lang="en" sz="16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" sz="1600"/>
              <a:t> command to call your script</a:t>
            </a:r>
            <a:endParaRPr sz="1600"/>
          </a:p>
        </p:txBody>
      </p:sp>
      <p:pic>
        <p:nvPicPr>
          <p:cNvPr id="146" name="Google Shape;146;g255c330574c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188" y="2433918"/>
            <a:ext cx="3292111" cy="239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/>
        </p:nvSpPr>
        <p:spPr>
          <a:xfrm>
            <a:off x="381000" y="1299388"/>
            <a:ext cx="8229600" cy="4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ggplot2 website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https://ggplot2.tidyverse.org/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R-bloggers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https://www.r-bloggers.com/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Quick-R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https://www.statmethods.net/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 for Data Science (by Hadley Wickham &amp; Garrett Grolemund)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http://r4ds.had.co.nz/</a:t>
            </a: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23284" y="1558974"/>
            <a:ext cx="2122415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3380" y="2365072"/>
            <a:ext cx="1247208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9275" y="3328320"/>
            <a:ext cx="1164725" cy="17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56361" y="737550"/>
            <a:ext cx="822539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resources for 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0" y="167950"/>
            <a:ext cx="91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311700" y="736700"/>
            <a:ext cx="85206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AutoNum type="arabicPeriod"/>
            </a:pPr>
            <a:r>
              <a:rPr lang="en" sz="1729"/>
              <a:t>Complete the </a:t>
            </a:r>
            <a:r>
              <a:rPr lang="en" sz="1729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Learning_R_Additional_Practice.R</a:t>
            </a:r>
            <a:endParaRPr sz="1729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/>
              <a:t>This homework will go over most of the topics covered today, but on a different dataset. There will be more advanced questions that build on what was in the inclass session.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/>
              <a:t>2. Install </a:t>
            </a:r>
            <a:r>
              <a:rPr lang="en" sz="1729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1729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/>
              <a:t>A library for counting reads from bam files over genome features such as genes. </a:t>
            </a:r>
            <a:r>
              <a:rPr i="1" lang="en" sz="1729"/>
              <a:t>Install this in the R on AWS</a:t>
            </a:r>
            <a:r>
              <a:rPr lang="en" sz="1729"/>
              <a:t>.</a:t>
            </a:r>
            <a:endParaRPr sz="1729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29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en" sz="1729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29"/>
              <a:t>For Project B (bulk RNA-seq) i</a:t>
            </a:r>
            <a:r>
              <a:rPr lang="en" sz="1729"/>
              <a:t>nstall </a:t>
            </a:r>
            <a:r>
              <a:rPr lang="en" sz="1729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DESeq2</a:t>
            </a:r>
            <a:endParaRPr sz="1729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/>
              <a:t> This library takes in counts as input and performs differential gene expression analyses on the input features. You will be using this library in Day7b. </a:t>
            </a:r>
            <a:r>
              <a:rPr i="1" lang="en" sz="1729"/>
              <a:t>Install this on your local machine</a:t>
            </a:r>
            <a:r>
              <a:rPr lang="en" sz="1729"/>
              <a:t>. </a:t>
            </a:r>
            <a:br>
              <a:rPr lang="en" sz="1729"/>
            </a:b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729"/>
              <a:t>This takes a long time, so get this installed before Day7.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c330574c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Day 6 Overview</a:t>
            </a:r>
            <a:endParaRPr/>
          </a:p>
        </p:txBody>
      </p:sp>
      <p:sp>
        <p:nvSpPr>
          <p:cNvPr id="64" name="Google Shape;64;g255c330574c_0_66"/>
          <p:cNvSpPr txBox="1"/>
          <p:nvPr>
            <p:ph idx="1" type="body"/>
          </p:nvPr>
        </p:nvSpPr>
        <p:spPr>
          <a:xfrm>
            <a:off x="1186800" y="1151750"/>
            <a:ext cx="67704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in the terminal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2000"/>
              <a:t>in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RStudio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Submitting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script</a:t>
            </a:r>
            <a:r>
              <a:rPr lang="en" sz="2000"/>
              <a:t> as an sbatch job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" name="Google Shape;65;g255c330574c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51" y="38859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55c330574c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9021" y="38859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43650" y="1201238"/>
            <a:ext cx="8456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Learn how to run R code! 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Practice installing packages, tidying data, saving files and plotting.</a:t>
            </a:r>
            <a:endParaRPr sz="200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251" y="28937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5671" y="28937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417575"/>
            <a:ext cx="85206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is a free statistical computing and graphing software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installed from their website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can be run in a few environments: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RStudio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Jupyter</a:t>
            </a:r>
            <a:endParaRPr sz="200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6676" y="2369565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5189" y="3625663"/>
            <a:ext cx="1195064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0221" y="3692570"/>
            <a:ext cx="1066454" cy="110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311700" y="-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RStudio</a:t>
            </a:r>
            <a:endParaRPr/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00" y="699675"/>
            <a:ext cx="7925399" cy="4170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90" name="Google Shape;90;p5"/>
          <p:cNvSpPr/>
          <p:nvPr/>
        </p:nvSpPr>
        <p:spPr>
          <a:xfrm>
            <a:off x="597477" y="3199250"/>
            <a:ext cx="4244100" cy="167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609950" y="4807300"/>
            <a:ext cx="2139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console, Terminal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837075" y="4807300"/>
            <a:ext cx="2940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Directories, Plots, Packages...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599175" y="1093850"/>
            <a:ext cx="4240800" cy="20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/>
          <p:nvPr/>
        </p:nvSpPr>
        <p:spPr>
          <a:xfrm>
            <a:off x="609950" y="362850"/>
            <a:ext cx="3416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scripts, R markdown, R notebooks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730775" y="394275"/>
            <a:ext cx="3808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Summary of all the data loaded in Rstudio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4866375" y="1093850"/>
            <a:ext cx="3668400" cy="1219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4866375" y="2375075"/>
            <a:ext cx="3668400" cy="2494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c3305560_0_0"/>
          <p:cNvSpPr txBox="1"/>
          <p:nvPr>
            <p:ph type="title"/>
          </p:nvPr>
        </p:nvSpPr>
        <p:spPr>
          <a:xfrm>
            <a:off x="311700" y="19875"/>
            <a:ext cx="8520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There are different ways to interact with R</a:t>
            </a:r>
            <a:endParaRPr/>
          </a:p>
        </p:txBody>
      </p:sp>
      <p:sp>
        <p:nvSpPr>
          <p:cNvPr id="103" name="Google Shape;103;g255c3305560_0_0"/>
          <p:cNvSpPr txBox="1"/>
          <p:nvPr>
            <p:ph idx="1" type="body"/>
          </p:nvPr>
        </p:nvSpPr>
        <p:spPr>
          <a:xfrm>
            <a:off x="364975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sp>
        <p:nvSpPr>
          <p:cNvPr id="104" name="Google Shape;104;g255c3305560_0_0"/>
          <p:cNvSpPr txBox="1"/>
          <p:nvPr>
            <p:ph idx="1" type="body"/>
          </p:nvPr>
        </p:nvSpPr>
        <p:spPr>
          <a:xfrm>
            <a:off x="5847612" y="590475"/>
            <a:ext cx="3296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Submit an R script as a job</a:t>
            </a:r>
            <a:endParaRPr/>
          </a:p>
        </p:txBody>
      </p:sp>
      <p:pic>
        <p:nvPicPr>
          <p:cNvPr id="105" name="Google Shape;105;g255c330556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195" y="1126985"/>
            <a:ext cx="2769379" cy="20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255c330556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43" y="1128250"/>
            <a:ext cx="2645556" cy="2012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g255c3305560_0_0"/>
          <p:cNvCxnSpPr/>
          <p:nvPr/>
        </p:nvCxnSpPr>
        <p:spPr>
          <a:xfrm rot="10800000">
            <a:off x="338818" y="3042175"/>
            <a:ext cx="1267200" cy="781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g255c3305560_0_0"/>
          <p:cNvSpPr txBox="1"/>
          <p:nvPr/>
        </p:nvSpPr>
        <p:spPr>
          <a:xfrm>
            <a:off x="664675" y="390218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g255c3305560_0_0"/>
          <p:cNvCxnSpPr/>
          <p:nvPr/>
        </p:nvCxnSpPr>
        <p:spPr>
          <a:xfrm rot="10800000">
            <a:off x="7075537" y="3135125"/>
            <a:ext cx="1075200" cy="723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g255c3305560_0_0"/>
          <p:cNvSpPr txBox="1"/>
          <p:nvPr/>
        </p:nvSpPr>
        <p:spPr>
          <a:xfrm>
            <a:off x="6867187" y="3859013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script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55c3305560_0_0"/>
          <p:cNvSpPr txBox="1"/>
          <p:nvPr/>
        </p:nvSpPr>
        <p:spPr>
          <a:xfrm>
            <a:off x="6646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55c3305560_0_0"/>
          <p:cNvSpPr txBox="1"/>
          <p:nvPr/>
        </p:nvSpPr>
        <p:spPr>
          <a:xfrm>
            <a:off x="6088499" y="4743300"/>
            <a:ext cx="31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compute intensive scripts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255c330556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6550" y="1254500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14" name="Google Shape;114;g255c3305560_0_0"/>
          <p:cNvSpPr txBox="1"/>
          <p:nvPr/>
        </p:nvSpPr>
        <p:spPr>
          <a:xfrm>
            <a:off x="3084300" y="3859025"/>
            <a:ext cx="29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 plots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55c3305560_0_0"/>
          <p:cNvSpPr txBox="1"/>
          <p:nvPr/>
        </p:nvSpPr>
        <p:spPr>
          <a:xfrm>
            <a:off x="3649000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55c3305560_0_0"/>
          <p:cNvSpPr txBox="1"/>
          <p:nvPr/>
        </p:nvSpPr>
        <p:spPr>
          <a:xfrm>
            <a:off x="68671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Least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55c3305560_0_0"/>
          <p:cNvSpPr txBox="1"/>
          <p:nvPr>
            <p:ph idx="1" type="body"/>
          </p:nvPr>
        </p:nvSpPr>
        <p:spPr>
          <a:xfrm>
            <a:off x="3349288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R you ready to learn some R?</a:t>
            </a:r>
            <a:endParaRPr b="1"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Let’s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Day6_worksheet1_Introduction_to_R.md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/>
              <a:t>worksheet: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in the terminal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Learn basic R commands</a:t>
            </a:r>
            <a:endParaRPr sz="2000"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3398550" y="46404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225" y="2627825"/>
            <a:ext cx="2645556" cy="20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5c330574c_0_0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R in RStudio</a:t>
            </a:r>
            <a:endParaRPr b="1"/>
          </a:p>
        </p:txBody>
      </p:sp>
      <p:sp>
        <p:nvSpPr>
          <p:cNvPr id="131" name="Google Shape;131;g255c330574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Day6_worksheet2_R_in_Rstudio.md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/>
              <a:t>Section A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will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/>
              <a:t> worksheet in R Studio: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and R Markdown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the iris dataset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Installing and loading libraries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tidyverse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Generating summary statistic in R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Making plots with ggplot2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Manipulating data.frames</a:t>
            </a:r>
            <a:endParaRPr sz="2000"/>
          </a:p>
        </p:txBody>
      </p:sp>
      <p:pic>
        <p:nvPicPr>
          <p:cNvPr id="132" name="Google Shape;132;g255c33057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125" y="2808825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</p:pic>
      <p:sp>
        <p:nvSpPr>
          <p:cNvPr id="133" name="Google Shape;133;g255c330574c_0_0"/>
          <p:cNvSpPr txBox="1"/>
          <p:nvPr>
            <p:ph idx="1" type="body"/>
          </p:nvPr>
        </p:nvSpPr>
        <p:spPr>
          <a:xfrm>
            <a:off x="6039063" y="46476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c330574c_0_61"/>
          <p:cNvSpPr txBox="1"/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39" name="Google Shape;139;g255c330574c_0_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would you perform a computationally intensive R job?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Requires more memory than on your personal computer.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Zarko</dc:creator>
</cp:coreProperties>
</file>