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f0bLvDHBYi12bMKguiBuF0y5Q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5c330574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55c330574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5c330574c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55c330574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5c330574c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55c33057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55c330556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55c3305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6e2b878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76e2b878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5c330574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55c3305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457200" y="6879"/>
            <a:ext cx="82296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457200" y="963709"/>
            <a:ext cx="8229600" cy="3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gplot2.tidyverse.org/" TargetMode="External"/><Relationship Id="rId4" Type="http://schemas.openxmlformats.org/officeDocument/2006/relationships/hyperlink" Target="https://www.r-bloggers.com/" TargetMode="External"/><Relationship Id="rId9" Type="http://schemas.openxmlformats.org/officeDocument/2006/relationships/image" Target="../media/image20.png"/><Relationship Id="rId5" Type="http://schemas.openxmlformats.org/officeDocument/2006/relationships/hyperlink" Target="https://www.statmethods.net/" TargetMode="External"/><Relationship Id="rId6" Type="http://schemas.openxmlformats.org/officeDocument/2006/relationships/hyperlink" Target="http://r4ds.had.co.nz/" TargetMode="External"/><Relationship Id="rId7" Type="http://schemas.openxmlformats.org/officeDocument/2006/relationships/image" Target="../media/image11.png"/><Relationship Id="rId8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-project.org/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qss.github.io/dss-workshops/R/Rintro/base-r-cheat-sheet.pdf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Short Read Workshop Day 6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i="1" lang="en"/>
              <a:t>Introduction to R and RStudio</a:t>
            </a:r>
            <a:endParaRPr i="1"/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1700" y="30524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Rutendo Sigauke</a:t>
            </a:r>
            <a:endParaRPr sz="2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500"/>
              <a:t>2025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5c330574c_0_61"/>
          <p:cNvSpPr txBox="1"/>
          <p:nvPr>
            <p:ph type="title"/>
          </p:nvPr>
        </p:nvSpPr>
        <p:spPr>
          <a:xfrm>
            <a:off x="311700" y="275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Challenge Question</a:t>
            </a:r>
            <a:endParaRPr/>
          </a:p>
        </p:txBody>
      </p:sp>
      <p:sp>
        <p:nvSpPr>
          <p:cNvPr id="150" name="Google Shape;150;g255c330574c_0_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would you perform a computationally intensive R job?</a:t>
            </a:r>
            <a:endParaRPr sz="22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i.e. Requires more memory than on your personal computer.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5c330574c_0_11"/>
          <p:cNvSpPr txBox="1"/>
          <p:nvPr>
            <p:ph type="title"/>
          </p:nvPr>
        </p:nvSpPr>
        <p:spPr>
          <a:xfrm>
            <a:off x="311700" y="2216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Writing an R script to submit on a supercomputer</a:t>
            </a:r>
            <a:endParaRPr/>
          </a:p>
        </p:txBody>
      </p:sp>
      <p:sp>
        <p:nvSpPr>
          <p:cNvPr id="156" name="Google Shape;156;g255c330574c_0_1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Follow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B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</a:t>
            </a:r>
            <a:r>
              <a:rPr lang="en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Learning_R_submit_aws.R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Save plots and tables to a working directory in the script</a:t>
            </a:r>
            <a:endParaRPr sz="16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Run the R script as a job on AWS</a:t>
            </a:r>
            <a:endParaRPr sz="20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Use the </a:t>
            </a:r>
            <a:r>
              <a:rPr lang="en" sz="16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RScript</a:t>
            </a:r>
            <a:r>
              <a:rPr lang="en" sz="1600"/>
              <a:t> command to call your script</a:t>
            </a:r>
            <a:endParaRPr sz="1600"/>
          </a:p>
        </p:txBody>
      </p:sp>
      <p:pic>
        <p:nvPicPr>
          <p:cNvPr id="157" name="Google Shape;157;g255c330574c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188" y="2433918"/>
            <a:ext cx="3292111" cy="239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/>
        </p:nvSpPr>
        <p:spPr>
          <a:xfrm>
            <a:off x="381000" y="1299388"/>
            <a:ext cx="82296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ggplot2 website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https://ggplot2.tidyverse.org/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R-bloggers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https://www.r-bloggers.com/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Quick-R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https://www.statmethods.net/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313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R for Data Science (by Hadley Wickham &amp; Garrett Grolemund) </a:t>
            </a:r>
            <a:r>
              <a:rPr b="0" i="0" lang="en" sz="20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http://r4ds.had.co.nz/</a:t>
            </a:r>
            <a:r>
              <a:rPr b="0" i="0" lang="en" sz="2000" u="none" cap="none" strike="noStrike">
                <a:solidFill>
                  <a:srgbClr val="14131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14131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23284" y="1558974"/>
            <a:ext cx="2122415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413380" y="2365072"/>
            <a:ext cx="1247208" cy="7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9275" y="3328320"/>
            <a:ext cx="1164725" cy="171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056361" y="737550"/>
            <a:ext cx="822539" cy="94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0"/>
          <p:cNvSpPr txBox="1"/>
          <p:nvPr>
            <p:ph type="title"/>
          </p:nvPr>
        </p:nvSpPr>
        <p:spPr>
          <a:xfrm>
            <a:off x="311700" y="191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More resources for 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0" y="15550"/>
            <a:ext cx="910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311700" y="652350"/>
            <a:ext cx="8520600" cy="3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1. </a:t>
            </a:r>
            <a:r>
              <a:rPr lang="en" sz="1400"/>
              <a:t>Complete the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Learning_R_Additional_Practice.R</a:t>
            </a:r>
            <a:endParaRPr sz="1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400"/>
              <a:t>This homework will go over most of the topics covered today, but on a different dataset. There will be more advanced questions that build on what was in the inclass session.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530"/>
              <a:buNone/>
            </a:pPr>
            <a:r>
              <a:rPr lang="en" sz="1400"/>
              <a:t>2. For </a:t>
            </a:r>
            <a:r>
              <a:rPr b="1" lang="en" sz="1400"/>
              <a:t>Project B (multi-omics)</a:t>
            </a:r>
            <a:r>
              <a:rPr lang="en" sz="1400"/>
              <a:t> 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Install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rsubread</a:t>
            </a:r>
            <a:endParaRPr sz="140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i="1" lang="en" sz="1400">
                <a:solidFill>
                  <a:srgbClr val="E06666"/>
                </a:solidFill>
              </a:rPr>
              <a:t>Install this in R on AWS</a:t>
            </a:r>
            <a:r>
              <a:rPr lang="en" sz="1400">
                <a:solidFill>
                  <a:srgbClr val="E06666"/>
                </a:solidFill>
              </a:rPr>
              <a:t>.</a:t>
            </a:r>
            <a:endParaRPr sz="1400">
              <a:solidFill>
                <a:srgbClr val="E0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install </a:t>
            </a:r>
            <a:r>
              <a:rPr lang="en" sz="14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DESeq2</a:t>
            </a:r>
            <a:endParaRPr sz="14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i="1" lang="en" sz="1400">
                <a:solidFill>
                  <a:srgbClr val="E06666"/>
                </a:solidFill>
              </a:rPr>
              <a:t>Install this on your local machine</a:t>
            </a:r>
            <a:r>
              <a:rPr lang="en" sz="1400">
                <a:solidFill>
                  <a:srgbClr val="E06666"/>
                </a:solidFill>
              </a:rPr>
              <a:t>. </a:t>
            </a:r>
            <a:endParaRPr sz="1400">
              <a:solidFill>
                <a:srgbClr val="E06666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E06666"/>
              </a:solidFill>
            </a:endParaRPr>
          </a:p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CC0000"/>
                </a:solidFill>
              </a:rPr>
              <a:t>This takes a long time, so get this installed before Day7.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53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c330574c_0_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Day 6 Overview</a:t>
            </a:r>
            <a:endParaRPr/>
          </a:p>
        </p:txBody>
      </p:sp>
      <p:sp>
        <p:nvSpPr>
          <p:cNvPr id="64" name="Google Shape;64;g255c330574c_0_66"/>
          <p:cNvSpPr txBox="1"/>
          <p:nvPr>
            <p:ph idx="1" type="body"/>
          </p:nvPr>
        </p:nvSpPr>
        <p:spPr>
          <a:xfrm>
            <a:off x="1186800" y="1151750"/>
            <a:ext cx="6770400" cy="31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</a:t>
            </a:r>
            <a:r>
              <a:rPr lang="en" sz="2000"/>
              <a:t> in the terminal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Running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</a:t>
            </a:r>
            <a:r>
              <a:rPr lang="en" sz="2000"/>
              <a:t>in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RStudio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Submitting </a:t>
            </a:r>
            <a:r>
              <a:rPr lang="en" sz="20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R script</a:t>
            </a:r>
            <a:r>
              <a:rPr lang="en" sz="2000"/>
              <a:t> as an sbatch job</a:t>
            </a:r>
            <a:endParaRPr sz="20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65" name="Google Shape;65;g255c330574c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51" y="38859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255c330574c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9021" y="38859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Goal of the day</a:t>
            </a:r>
            <a:endParaRPr/>
          </a:p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43650" y="1201238"/>
            <a:ext cx="8456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Learn how to run R code! </a:t>
            </a:r>
            <a:endParaRPr sz="20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Practice installing packages, tidying data, saving files and plotting.</a:t>
            </a:r>
            <a:endParaRPr sz="2000"/>
          </a:p>
        </p:txBody>
      </p:sp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0251" y="2893740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55671" y="2893740"/>
            <a:ext cx="1303952" cy="119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R?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417575"/>
            <a:ext cx="8520600" cy="2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is a free statistical computing and graphing software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Can be installed from their website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 can be run in a few environments: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RStudio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Jupyter</a:t>
            </a:r>
            <a:endParaRPr sz="200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6676" y="2369565"/>
            <a:ext cx="1679322" cy="119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25189" y="3625663"/>
            <a:ext cx="1195064" cy="12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00221" y="3692570"/>
            <a:ext cx="1066454" cy="110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5c3305560_0_0"/>
          <p:cNvSpPr txBox="1"/>
          <p:nvPr>
            <p:ph type="title"/>
          </p:nvPr>
        </p:nvSpPr>
        <p:spPr>
          <a:xfrm>
            <a:off x="311700" y="19875"/>
            <a:ext cx="85206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There are different ways to interact with R</a:t>
            </a:r>
            <a:endParaRPr/>
          </a:p>
        </p:txBody>
      </p:sp>
      <p:sp>
        <p:nvSpPr>
          <p:cNvPr id="89" name="Google Shape;89;g255c3305560_0_0"/>
          <p:cNvSpPr txBox="1"/>
          <p:nvPr>
            <p:ph idx="1" type="body"/>
          </p:nvPr>
        </p:nvSpPr>
        <p:spPr>
          <a:xfrm>
            <a:off x="364975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sp>
        <p:nvSpPr>
          <p:cNvPr id="90" name="Google Shape;90;g255c3305560_0_0"/>
          <p:cNvSpPr txBox="1"/>
          <p:nvPr>
            <p:ph idx="1" type="body"/>
          </p:nvPr>
        </p:nvSpPr>
        <p:spPr>
          <a:xfrm>
            <a:off x="5847612" y="590475"/>
            <a:ext cx="32964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Submit an R script as a job</a:t>
            </a:r>
            <a:endParaRPr/>
          </a:p>
        </p:txBody>
      </p:sp>
      <p:pic>
        <p:nvPicPr>
          <p:cNvPr id="91" name="Google Shape;91;g255c330556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1195" y="1126985"/>
            <a:ext cx="2769379" cy="2015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255c330556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43" y="1128250"/>
            <a:ext cx="2645556" cy="20125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g255c3305560_0_0"/>
          <p:cNvCxnSpPr/>
          <p:nvPr/>
        </p:nvCxnSpPr>
        <p:spPr>
          <a:xfrm rot="10800000">
            <a:off x="338818" y="3042175"/>
            <a:ext cx="1267200" cy="781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g255c3305560_0_0"/>
          <p:cNvSpPr txBox="1"/>
          <p:nvPr/>
        </p:nvSpPr>
        <p:spPr>
          <a:xfrm>
            <a:off x="664675" y="3902188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g255c3305560_0_0"/>
          <p:cNvCxnSpPr/>
          <p:nvPr/>
        </p:nvCxnSpPr>
        <p:spPr>
          <a:xfrm rot="10800000">
            <a:off x="7075537" y="3135125"/>
            <a:ext cx="1075200" cy="7239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g255c3305560_0_0"/>
          <p:cNvSpPr txBox="1"/>
          <p:nvPr/>
        </p:nvSpPr>
        <p:spPr>
          <a:xfrm>
            <a:off x="6867187" y="3859013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 script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255c3305560_0_0"/>
          <p:cNvSpPr txBox="1"/>
          <p:nvPr/>
        </p:nvSpPr>
        <p:spPr>
          <a:xfrm>
            <a:off x="6646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255c3305560_0_0"/>
          <p:cNvSpPr txBox="1"/>
          <p:nvPr/>
        </p:nvSpPr>
        <p:spPr>
          <a:xfrm>
            <a:off x="6088499" y="4743300"/>
            <a:ext cx="315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more compute intensive scripts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255c330556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66550" y="1254500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00" name="Google Shape;100;g255c3305560_0_0"/>
          <p:cNvSpPr txBox="1"/>
          <p:nvPr/>
        </p:nvSpPr>
        <p:spPr>
          <a:xfrm>
            <a:off x="3084300" y="3859025"/>
            <a:ext cx="297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Enter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 code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visualize plots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55c3305560_0_0"/>
          <p:cNvSpPr txBox="1"/>
          <p:nvPr/>
        </p:nvSpPr>
        <p:spPr>
          <a:xfrm>
            <a:off x="3649000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More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55c3305560_0_0"/>
          <p:cNvSpPr txBox="1"/>
          <p:nvPr/>
        </p:nvSpPr>
        <p:spPr>
          <a:xfrm>
            <a:off x="6867175" y="4277900"/>
            <a:ext cx="174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Least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55c3305560_0_0"/>
          <p:cNvSpPr txBox="1"/>
          <p:nvPr>
            <p:ph idx="1" type="body"/>
          </p:nvPr>
        </p:nvSpPr>
        <p:spPr>
          <a:xfrm>
            <a:off x="3349288" y="590475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311700" y="-25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 of RStudio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300" y="699675"/>
            <a:ext cx="7925399" cy="417032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10" name="Google Shape;110;p5"/>
          <p:cNvSpPr/>
          <p:nvPr/>
        </p:nvSpPr>
        <p:spPr>
          <a:xfrm>
            <a:off x="597477" y="3199250"/>
            <a:ext cx="4244100" cy="16707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609950" y="4807300"/>
            <a:ext cx="2139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console, Terminal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5837075" y="4807300"/>
            <a:ext cx="29409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Directories, Plots, Packages...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599175" y="1093850"/>
            <a:ext cx="4240800" cy="20421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609950" y="362850"/>
            <a:ext cx="34167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R scripts, R markdown, R notebooks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4730775" y="394275"/>
            <a:ext cx="38085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Summary of all the data loaded in Rstudio</a:t>
            </a:r>
            <a:endParaRPr b="0" i="0" sz="1400" u="none" cap="none" strike="noStrike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4866375" y="1093850"/>
            <a:ext cx="3668400" cy="1219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4866375" y="2375075"/>
            <a:ext cx="3668400" cy="2494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6e2b878a6_0_7"/>
          <p:cNvSpPr txBox="1"/>
          <p:nvPr>
            <p:ph type="title"/>
          </p:nvPr>
        </p:nvSpPr>
        <p:spPr>
          <a:xfrm>
            <a:off x="311700" y="274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Brief introduction to R syntax</a:t>
            </a:r>
            <a:endParaRPr/>
          </a:p>
        </p:txBody>
      </p:sp>
      <p:sp>
        <p:nvSpPr>
          <p:cNvPr id="123" name="Google Shape;123;g276e2b878a6_0_7"/>
          <p:cNvSpPr txBox="1"/>
          <p:nvPr/>
        </p:nvSpPr>
        <p:spPr>
          <a:xfrm>
            <a:off x="718800" y="4665825"/>
            <a:ext cx="770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https://iqss.github.io/dss-workshops/R/Rintro/base-r-cheat-sheet.pdf</a:t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276e2b878a6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847125"/>
            <a:ext cx="1756950" cy="17569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5" name="Google Shape;125;g276e2b878a6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875" y="847125"/>
            <a:ext cx="2034362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6" name="Google Shape;126;g276e2b878a6_0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4750" y="847125"/>
            <a:ext cx="2311776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7" name="Google Shape;127;g276e2b878a6_0_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67750" y="847125"/>
            <a:ext cx="2008597" cy="1756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g276e2b878a6_0_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676337" y="2756475"/>
            <a:ext cx="3791315" cy="1756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11111"/>
              <a:buFont typeface="Arial"/>
              <a:buNone/>
            </a:pPr>
            <a:r>
              <a:rPr lang="en"/>
              <a:t>R you ready to learn some R?</a:t>
            </a:r>
            <a:endParaRPr b="1"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Let’s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Day6_worksheet1_Introduction_to_R.md </a:t>
            </a:r>
            <a:r>
              <a:rPr lang="en" sz="2000"/>
              <a:t>worksheet: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in the terminal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Learn basic R commands</a:t>
            </a:r>
            <a:endParaRPr sz="2000"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3398550" y="46404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console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9225" y="2627825"/>
            <a:ext cx="2645556" cy="2012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55c330574c_0_0"/>
          <p:cNvSpPr txBox="1"/>
          <p:nvPr>
            <p:ph type="title"/>
          </p:nvPr>
        </p:nvSpPr>
        <p:spPr>
          <a:xfrm>
            <a:off x="311700" y="219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R in RStudio</a:t>
            </a:r>
            <a:endParaRPr b="1"/>
          </a:p>
        </p:txBody>
      </p:sp>
      <p:sp>
        <p:nvSpPr>
          <p:cNvPr id="142" name="Google Shape;142;g255c330574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Day6_worksheet2_R_in_Rstudio.md 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2000"/>
              <a:t>Section A</a:t>
            </a: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go over the </a:t>
            </a:r>
            <a:r>
              <a:rPr lang="en" sz="20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Learning_R.R</a:t>
            </a:r>
            <a:r>
              <a:rPr lang="en" sz="2000"/>
              <a:t> worksheet in R Studio: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R and R Markdown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Introduction to the iris dataset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Installing and loading libraries</a:t>
            </a:r>
            <a:endParaRPr sz="2000"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tidyverse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Generating summary statistic in R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Making plots with ggplot2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Manipulating data.frames</a:t>
            </a:r>
            <a:endParaRPr sz="2000"/>
          </a:p>
        </p:txBody>
      </p:sp>
      <p:pic>
        <p:nvPicPr>
          <p:cNvPr id="143" name="Google Shape;143;g255c330574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5125" y="2808825"/>
            <a:ext cx="3154800" cy="1760059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</p:pic>
      <p:sp>
        <p:nvSpPr>
          <p:cNvPr id="144" name="Google Shape;144;g255c330574c_0_0"/>
          <p:cNvSpPr txBox="1"/>
          <p:nvPr>
            <p:ph idx="1" type="body"/>
          </p:nvPr>
        </p:nvSpPr>
        <p:spPr>
          <a:xfrm>
            <a:off x="6039063" y="4647600"/>
            <a:ext cx="2346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R Studio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Zarko</dc:creator>
</cp:coreProperties>
</file>