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caS1tXYdQnbIoOu/0swqNU5/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23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395700" y="-1565100"/>
            <a:ext cx="3288239" cy="907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6247606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635125" y="-906462"/>
            <a:ext cx="4389438" cy="66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5114925" y="1327150"/>
            <a:ext cx="4460875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693738" y="2071688"/>
            <a:ext cx="426561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5103813" y="1390650"/>
            <a:ext cx="4284662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>
          <a:xfrm>
            <a:off x="5103813" y="2071688"/>
            <a:ext cx="4284662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93738" y="1701800"/>
            <a:ext cx="3251200" cy="3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datasci.colorado.edu/shortread/sr2023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owell-Lab/sr202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datasci.colorado.edu/shortread/sr202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datasci.colorado.edu/shortread/sr2023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Day 1 overview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4294967295"/>
          </p:nvPr>
        </p:nvSpPr>
        <p:spPr>
          <a:xfrm>
            <a:off x="503999" y="1592036"/>
            <a:ext cx="9071640" cy="355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SSH keys and logging on to AWS</a:t>
            </a:r>
            <a:endParaRPr dirty="0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Review library prep and sequencing</a:t>
            </a:r>
          </a:p>
          <a:p>
            <a:pPr indent="-457200">
              <a:buSzPts val="3200"/>
              <a:buFont typeface="Arial"/>
              <a:buChar char="•"/>
            </a:pP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Basic Bash/</a:t>
            </a: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 to Git</a:t>
            </a:r>
            <a:endParaRPr dirty="0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Library QC</a:t>
            </a:r>
            <a:endParaRPr dirty="0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Vim and </a:t>
            </a:r>
            <a:r>
              <a:rPr lang="en-US" dirty="0" err="1"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Vimtutor</a:t>
            </a:r>
            <a:endParaRPr dirty="0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 idx="4294967295"/>
          </p:nvPr>
        </p:nvSpPr>
        <p:spPr>
          <a:xfrm>
            <a:off x="504492" y="155177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Basic Bash and Git/GitHub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B1F59-CE33-BFDC-29C8-2CD7C1382301}"/>
              </a:ext>
            </a:extLst>
          </p:cNvPr>
          <p:cNvSpPr txBox="1"/>
          <p:nvPr/>
        </p:nvSpPr>
        <p:spPr>
          <a:xfrm>
            <a:off x="424543" y="1289957"/>
            <a:ext cx="91515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the website (</a:t>
            </a:r>
            <a:r>
              <a:rPr lang="en-US" sz="2000" dirty="0">
                <a:hlinkClick r:id="rId3"/>
              </a:rPr>
              <a:t>https://biodatasci.colorado.edu/shortread/sr2023/</a:t>
            </a:r>
            <a:r>
              <a:rPr lang="en-US" sz="2000" dirty="0"/>
              <a:t>) under Day 1, open and follow the worksheet named </a:t>
            </a:r>
            <a:r>
              <a:rPr lang="en-US" sz="2000" b="1" dirty="0"/>
              <a:t>Git, GitHub, and basic 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You’ll interact with the sr2023 GitHub repository. We will use this repository throughout the class</a:t>
            </a:r>
          </a:p>
          <a:p>
            <a:pPr lvl="5"/>
            <a:r>
              <a:rPr lang="en-US" sz="2000" dirty="0"/>
              <a:t>	This repo is at </a:t>
            </a:r>
            <a:r>
              <a:rPr lang="en-US" sz="2000" dirty="0">
                <a:hlinkClick r:id="rId4"/>
              </a:rPr>
              <a:t>https://github.com/Dowell-Lab/sr2023</a:t>
            </a:r>
            <a:endParaRPr lang="en-US" sz="20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need help, flag us with a </a:t>
            </a:r>
            <a:r>
              <a:rPr lang="en-US" sz="2000" dirty="0">
                <a:solidFill>
                  <a:srgbClr val="FF0000"/>
                </a:solidFill>
              </a:rPr>
              <a:t>red sticky note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you’ve cloned the repo and finished the worksheet, put up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</p:txBody>
      </p:sp>
    </p:spTree>
    <p:extLst>
      <p:ext uri="{BB962C8B-B14F-4D97-AF65-F5344CB8AC3E}">
        <p14:creationId xmlns:p14="http://schemas.microsoft.com/office/powerpoint/2010/main" val="148678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 idx="4294967295"/>
          </p:nvPr>
        </p:nvSpPr>
        <p:spPr>
          <a:xfrm>
            <a:off x="487523" y="234320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Break</a:t>
            </a:r>
            <a:b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(If you haven’t gotten onto the AWS, please log into Google Shell now)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 idx="4294967295"/>
          </p:nvPr>
        </p:nvSpPr>
        <p:spPr>
          <a:xfrm>
            <a:off x="487523" y="234320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Library 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4546" y="226080"/>
            <a:ext cx="6810642" cy="527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222" y="226080"/>
            <a:ext cx="6866773" cy="520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206" y="226080"/>
            <a:ext cx="7028618" cy="537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Duplication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326" y="226080"/>
            <a:ext cx="6679525" cy="514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Duplication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173" y="226080"/>
            <a:ext cx="6667929" cy="515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Contamination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3166" y="755443"/>
            <a:ext cx="6956669" cy="449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2509167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4294967295"/>
          </p:nvPr>
        </p:nvSpPr>
        <p:spPr>
          <a:xfrm>
            <a:off x="781432" y="1514269"/>
            <a:ext cx="2613669" cy="149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Contamination</a:t>
            </a:r>
            <a:endParaRPr sz="2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3166" y="699300"/>
            <a:ext cx="6971936" cy="449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 idx="4294967295"/>
          </p:nvPr>
        </p:nvSpPr>
        <p:spPr>
          <a:xfrm>
            <a:off x="194160" y="167667"/>
            <a:ext cx="9692303" cy="84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Logging on to the super computer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5CAEE-F172-EB02-F529-E7F7153F670F}"/>
              </a:ext>
            </a:extLst>
          </p:cNvPr>
          <p:cNvSpPr txBox="1"/>
          <p:nvPr/>
        </p:nvSpPr>
        <p:spPr>
          <a:xfrm>
            <a:off x="636814" y="1208315"/>
            <a:ext cx="8670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the website (</a:t>
            </a:r>
            <a:r>
              <a:rPr lang="en-US" sz="2000" dirty="0">
                <a:hlinkClick r:id="rId3"/>
              </a:rPr>
              <a:t>https://biodatasci.colorado.edu/shortread/sr2023/</a:t>
            </a:r>
            <a:r>
              <a:rPr lang="en-US" sz="2000" dirty="0"/>
              <a:t>) under Day 1, open and follow the worksheet named </a:t>
            </a:r>
            <a:r>
              <a:rPr lang="en-US" sz="2000" b="1" dirty="0"/>
              <a:t>SSH Keys and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</a:t>
            </a:r>
            <a:r>
              <a:rPr lang="en-US" sz="2000" dirty="0" smtClean="0"/>
              <a:t>must</a:t>
            </a:r>
            <a:endParaRPr lang="en-US" sz="2000" dirty="0"/>
          </a:p>
          <a:p>
            <a:pPr lvl="4"/>
            <a:r>
              <a:rPr lang="en-US" sz="2000" dirty="0"/>
              <a:t>	1) </a:t>
            </a:r>
            <a:r>
              <a:rPr lang="en-US" sz="2000" dirty="0" smtClean="0"/>
              <a:t>Be logged </a:t>
            </a:r>
            <a:r>
              <a:rPr lang="en-US" sz="2000" dirty="0"/>
              <a:t>into your GitHub account</a:t>
            </a:r>
          </a:p>
          <a:p>
            <a:pPr lvl="4"/>
            <a:r>
              <a:rPr lang="en-US" sz="2000" dirty="0"/>
              <a:t>	2) Have a terminal application open (see worksheet for details)</a:t>
            </a:r>
          </a:p>
          <a:p>
            <a:pPr lvl="4"/>
            <a:endParaRPr lang="en-US" sz="20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After adding your SSH keys, log into the AWS:</a:t>
            </a:r>
          </a:p>
          <a:p>
            <a:pPr lvl="5"/>
            <a:r>
              <a:rPr lang="en-US" sz="2000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github_username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&gt;@18.216.90.72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need help, flag us with a </a:t>
            </a:r>
            <a:r>
              <a:rPr lang="en-US" sz="2400" dirty="0">
                <a:solidFill>
                  <a:srgbClr val="FF0000"/>
                </a:solidFill>
              </a:rPr>
              <a:t>red sticky note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you are successfully logged on, put up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  <a:p>
            <a:pPr lvl="4"/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VIM and vimtutor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97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is VIM?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chemeClr val="lt1"/>
                </a:highlight>
              </a:rPr>
              <a:t>Text editor – read, write and save text files</a:t>
            </a:r>
            <a:endParaRPr>
              <a:highlight>
                <a:schemeClr val="lt1"/>
              </a:highlight>
            </a:endParaRPr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chemeClr val="lt1"/>
                </a:highlight>
              </a:rPr>
              <a:t>Entirely keyboard-based</a:t>
            </a:r>
            <a:endParaRPr>
              <a:highlight>
                <a:schemeClr val="lt1"/>
              </a:highlight>
            </a:endParaRPr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chemeClr val="lt1"/>
                </a:highlight>
              </a:rPr>
              <a:t>You cannot use your mouse to move the cursor!</a:t>
            </a:r>
            <a:endParaRPr>
              <a:highlight>
                <a:schemeClr val="lt1"/>
              </a:highlight>
            </a:endParaRPr>
          </a:p>
          <a:p>
            <a:pPr marL="457200" lvl="0" indent="-457200" algn="l" rtl="0">
              <a:spcBef>
                <a:spcPts val="1417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vimtutor is on every linux system and teaches you how to use vim – open it now 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l="52371" t="32363" r="17423" b="31190"/>
          <a:stretch/>
        </p:blipFill>
        <p:spPr>
          <a:xfrm>
            <a:off x="4012779" y="4443531"/>
            <a:ext cx="1549191" cy="32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 idx="4294967295"/>
          </p:nvPr>
        </p:nvSpPr>
        <p:spPr>
          <a:xfrm>
            <a:off x="471620" y="132743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Variables in Bash (see worksheet)</a:t>
            </a:r>
            <a:endParaRPr dirty="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B1F59-CE33-BFDC-29C8-2CD7C1382301}"/>
              </a:ext>
            </a:extLst>
          </p:cNvPr>
          <p:cNvSpPr txBox="1"/>
          <p:nvPr/>
        </p:nvSpPr>
        <p:spPr>
          <a:xfrm>
            <a:off x="424543" y="1289957"/>
            <a:ext cx="91515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 the website (</a:t>
            </a:r>
            <a:r>
              <a:rPr lang="en-US" sz="2000" dirty="0">
                <a:hlinkClick r:id="rId3"/>
              </a:rPr>
              <a:t>https://biodatasci.colorado.edu/shortread/sr2023/</a:t>
            </a:r>
            <a:r>
              <a:rPr lang="en-US" sz="2000" dirty="0"/>
              <a:t>) under Day </a:t>
            </a:r>
            <a:r>
              <a:rPr lang="en-US" sz="2000" dirty="0" smtClean="0"/>
              <a:t>1 (or from the GitHub repo), </a:t>
            </a:r>
            <a:r>
              <a:rPr lang="en-US" sz="2000" dirty="0"/>
              <a:t>open and follow the worksheet named </a:t>
            </a:r>
            <a:r>
              <a:rPr lang="en-US" sz="2000" b="1" dirty="0" smtClean="0"/>
              <a:t>Creating a variable in bash</a:t>
            </a:r>
            <a:endParaRPr lang="en-US" sz="2000" b="1" dirty="0"/>
          </a:p>
          <a:p>
            <a:pPr lvl="4"/>
            <a:endParaRPr lang="en-US" sz="20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need help, flag us with a </a:t>
            </a:r>
            <a:r>
              <a:rPr lang="en-US" sz="2000" dirty="0">
                <a:solidFill>
                  <a:srgbClr val="FF0000"/>
                </a:solidFill>
              </a:rPr>
              <a:t>red sticky note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you’ve cloned the repo and finished the worksheet, put up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 idx="4294967295"/>
          </p:nvPr>
        </p:nvSpPr>
        <p:spPr>
          <a:xfrm>
            <a:off x="487523" y="234320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Library prep and sequencing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Anatomy of a library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2920" y="1353240"/>
            <a:ext cx="5619960" cy="105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720" y="2606760"/>
            <a:ext cx="2331360" cy="26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3383280" y="3657960"/>
            <a:ext cx="2858388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primers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383280" y="4208760"/>
            <a:ext cx="4445233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of sample DNA/cDNA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383280" y="4844520"/>
            <a:ext cx="4428370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Sequenced portion of fragment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1737359" y="4755240"/>
            <a:ext cx="6766560" cy="64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31519" y="1188719"/>
            <a:ext cx="1518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7832880" y="1172520"/>
            <a:ext cx="1518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3383280" y="2503408"/>
            <a:ext cx="3939966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that attach to flow cell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383280" y="3072075"/>
            <a:ext cx="5360548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sequences for multiplexing samples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6913" y="1365660"/>
            <a:ext cx="5601600" cy="104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Anatomy of a library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720" y="2606760"/>
            <a:ext cx="2331360" cy="260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3383280" y="3657960"/>
            <a:ext cx="2858388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primers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3383280" y="4208760"/>
            <a:ext cx="4445233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of sample DNA/cDNA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3383280" y="4794645"/>
            <a:ext cx="4428370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Sequenced portion of fragment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31519" y="1188719"/>
            <a:ext cx="1517957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 1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7832880" y="1172520"/>
            <a:ext cx="1517957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 2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3383280" y="2503408"/>
            <a:ext cx="3939966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that attach to flow cell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3383280" y="3072075"/>
            <a:ext cx="5360548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sequences for multiplexing samples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058" y="1172519"/>
            <a:ext cx="8445522" cy="4392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Creating libraries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Illumina sequencing technology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17072" y="1175267"/>
            <a:ext cx="8645485" cy="90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 a slide (flow cell) with millions/billions of DNA clusters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cycling in fluorescent nucleotides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166903" y="2759985"/>
            <a:ext cx="1831055" cy="4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Sequencing: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0" y="5393551"/>
            <a:ext cx="3146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http://tucf-genomics.tufts.edu/home/ordering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755" y="2020665"/>
            <a:ext cx="5703072" cy="387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Single/paired end sequencing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837038" y="4972977"/>
            <a:ext cx="1540476" cy="1812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0" y="5378147"/>
            <a:ext cx="43825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Mardis. https://doi.org/10.1146/annurev-anchem-062012-092628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251" y="1092252"/>
            <a:ext cx="7867135" cy="422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Designing a sequencing experiment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837038" y="4972977"/>
            <a:ext cx="1540476" cy="1812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9779" y="1169069"/>
            <a:ext cx="6760079" cy="41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477</Words>
  <Application>Microsoft Office PowerPoint</Application>
  <PresentationFormat>Custom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Default</vt:lpstr>
      <vt:lpstr>Day 1 overview</vt:lpstr>
      <vt:lpstr>Logging on to the super computer</vt:lpstr>
      <vt:lpstr>Library prep and sequencing</vt:lpstr>
      <vt:lpstr>Anatomy of a library</vt:lpstr>
      <vt:lpstr>Anatomy of a library</vt:lpstr>
      <vt:lpstr>Creating libraries</vt:lpstr>
      <vt:lpstr>Illumina sequencing technology</vt:lpstr>
      <vt:lpstr>Single/paired end sequencing</vt:lpstr>
      <vt:lpstr>Designing a sequencing experiment</vt:lpstr>
      <vt:lpstr>Basic Bash and Git/GitHub</vt:lpstr>
      <vt:lpstr>Break  (If you haven’t gotten onto the AWS, please log into Google Shell now)</vt:lpstr>
      <vt:lpstr>Library QC</vt:lpstr>
      <vt:lpstr>FastQC</vt:lpstr>
      <vt:lpstr>FastQC</vt:lpstr>
      <vt:lpstr>FastQC</vt:lpstr>
      <vt:lpstr>FastQC</vt:lpstr>
      <vt:lpstr>FastQC</vt:lpstr>
      <vt:lpstr>FastQC</vt:lpstr>
      <vt:lpstr>FastQC</vt:lpstr>
      <vt:lpstr>VIM and vimtutor</vt:lpstr>
      <vt:lpstr>Variables in Bash (see worksheet)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overview</dc:title>
  <dc:creator>Zarko</dc:creator>
  <cp:lastModifiedBy>Lynn Sanford</cp:lastModifiedBy>
  <cp:revision>5</cp:revision>
  <dcterms:created xsi:type="dcterms:W3CDTF">2021-07-01T09:35:41Z</dcterms:created>
  <dcterms:modified xsi:type="dcterms:W3CDTF">2023-07-17T16:47:50Z</dcterms:modified>
</cp:coreProperties>
</file>