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70" r:id="rId5"/>
    <p:sldId id="271" r:id="rId6"/>
    <p:sldId id="272" r:id="rId7"/>
    <p:sldId id="259" r:id="rId8"/>
    <p:sldId id="260" r:id="rId9"/>
    <p:sldId id="273" r:id="rId10"/>
    <p:sldId id="261" r:id="rId11"/>
    <p:sldId id="262" r:id="rId12"/>
    <p:sldId id="263" r:id="rId13"/>
    <p:sldId id="274" r:id="rId14"/>
    <p:sldId id="275" r:id="rId15"/>
    <p:sldId id="268" r:id="rId16"/>
  </p:sldIdLst>
  <p:sldSz cx="9144000" cy="5143500" type="screen16x9"/>
  <p:notesSz cx="6858000" cy="9144000"/>
  <p:embeddedFontLst>
    <p:embeddedFont>
      <p:font typeface="Open Sans"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6BB9"/>
    <a:srgbClr val="FB6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E68EB7-FF67-4B77-8F29-506AFEA24E59}">
  <a:tblStyle styleId="{25E68EB7-FF67-4B77-8F29-506AFEA24E5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3129"/>
  </p:normalViewPr>
  <p:slideViewPr>
    <p:cSldViewPr snapToGrid="0">
      <p:cViewPr varScale="1">
        <p:scale>
          <a:sx n="92" d="100"/>
          <a:sy n="92" d="100"/>
        </p:scale>
        <p:origin x="1114"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3bacec6401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3bacec6401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3d9dc66afb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3d9dc66afb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3d9dc66afb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3d9dc66afb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8068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3d9dc66afb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3d9dc66afb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8305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3075180fdd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3075180fdd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3075180fd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3075180fd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3075180fd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3075180fd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3bacec6401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3bacec640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86301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44444"/>
                </a:solidFill>
                <a:effectLst/>
                <a:latin typeface="Open Sans" panose="020F0502020204030204" pitchFamily="34" charset="0"/>
              </a:rPr>
              <a:t>The </a:t>
            </a:r>
            <a:r>
              <a:rPr lang="en-US" b="0" i="0" dirty="0" err="1">
                <a:solidFill>
                  <a:srgbClr val="444444"/>
                </a:solidFill>
                <a:effectLst/>
                <a:latin typeface="Open Sans" panose="020F0502020204030204" pitchFamily="34" charset="0"/>
              </a:rPr>
              <a:t>preseq</a:t>
            </a:r>
            <a:r>
              <a:rPr lang="en-US" b="0" i="0" dirty="0">
                <a:solidFill>
                  <a:srgbClr val="444444"/>
                </a:solidFill>
                <a:effectLst/>
                <a:latin typeface="Open Sans" panose="020F0502020204030204" pitchFamily="34" charset="0"/>
              </a:rPr>
              <a:t> package is aimed at predicting and estimating the complexity of a genomic sequencing library, equivalent to predicting and estimating the number of redundant reads from a given sequencing depth and how many will be expected from additional sequencing using an initial sequencing experiment. The estimates can then be used to examine the utility of further sequencing, optimize the sequencing depth, or to screen multiple libraries to avoid low complexity samples.</a:t>
            </a:r>
            <a:endParaRPr lang="en-US" dirty="0"/>
          </a:p>
        </p:txBody>
      </p:sp>
    </p:spTree>
    <p:extLst>
      <p:ext uri="{BB962C8B-B14F-4D97-AF65-F5344CB8AC3E}">
        <p14:creationId xmlns:p14="http://schemas.microsoft.com/office/powerpoint/2010/main" val="2649823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latin typeface="Helvetica Light"/>
                <a:cs typeface="Helvetica Light"/>
              </a:rPr>
              <a:t>Documents/5Categories_Trrific_genomeDist_April</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latin typeface="Helvetica Light"/>
                <a:cs typeface="Helvetica Light"/>
              </a:rPr>
              <a:t>chr11:47,737,497-47,871,428 (HG19)</a:t>
            </a:r>
          </a:p>
          <a:p>
            <a:endParaRPr lang="en-US" dirty="0"/>
          </a:p>
        </p:txBody>
      </p:sp>
      <p:sp>
        <p:nvSpPr>
          <p:cNvPr id="4" name="Slide Number Placeholder 3"/>
          <p:cNvSpPr>
            <a:spLocks noGrp="1"/>
          </p:cNvSpPr>
          <p:nvPr>
            <p:ph type="sldNum" sz="quarter" idx="10"/>
          </p:nvPr>
        </p:nvSpPr>
        <p:spPr/>
        <p:txBody>
          <a:bodyPr/>
          <a:lstStyle/>
          <a:p>
            <a:fld id="{EDF25F45-7AEC-ED4F-BDF2-3EA54B93B939}" type="slidenum">
              <a:rPr lang="en-US" smtClean="0"/>
              <a:t>7</a:t>
            </a:fld>
            <a:endParaRPr lang="en-US"/>
          </a:p>
        </p:txBody>
      </p:sp>
    </p:spTree>
    <p:extLst>
      <p:ext uri="{BB962C8B-B14F-4D97-AF65-F5344CB8AC3E}">
        <p14:creationId xmlns:p14="http://schemas.microsoft.com/office/powerpoint/2010/main" val="1123578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3bacec640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3bacec640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latin typeface="Helvetica Light"/>
                <a:cs typeface="Helvetica Light"/>
              </a:rPr>
              <a:t>Documents/5Categories_Trrific_genomeDist_April</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latin typeface="Helvetica Light"/>
                <a:cs typeface="Helvetica Light"/>
              </a:rPr>
              <a:t>chr11:47,737,497-47,871,428 (HG19)</a:t>
            </a:r>
          </a:p>
          <a:p>
            <a:endParaRPr lang="en-US" dirty="0"/>
          </a:p>
        </p:txBody>
      </p:sp>
      <p:sp>
        <p:nvSpPr>
          <p:cNvPr id="4" name="Slide Number Placeholder 3"/>
          <p:cNvSpPr>
            <a:spLocks noGrp="1"/>
          </p:cNvSpPr>
          <p:nvPr>
            <p:ph type="sldNum" sz="quarter" idx="10"/>
          </p:nvPr>
        </p:nvSpPr>
        <p:spPr/>
        <p:txBody>
          <a:bodyPr/>
          <a:lstStyle/>
          <a:p>
            <a:fld id="{EDF25F45-7AEC-ED4F-BDF2-3EA54B93B939}" type="slidenum">
              <a:rPr lang="en-US" smtClean="0"/>
              <a:t>9</a:t>
            </a:fld>
            <a:endParaRPr lang="en-US"/>
          </a:p>
        </p:txBody>
      </p:sp>
    </p:spTree>
    <p:extLst>
      <p:ext uri="{BB962C8B-B14F-4D97-AF65-F5344CB8AC3E}">
        <p14:creationId xmlns:p14="http://schemas.microsoft.com/office/powerpoint/2010/main" val="47545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3bacec6401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3bacec640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a:solidFill>
                  <a:schemeClr val="dk1"/>
                </a:solidFill>
              </a:rPr>
              <a:t>MACS uses multiple Poisson distributions to model the local background noise within each region from the input data</a:t>
            </a:r>
            <a:endParaRPr sz="1600">
              <a:solidFill>
                <a:schemeClr val="dk1"/>
              </a:solidFill>
            </a:endParaRPr>
          </a:p>
          <a:p>
            <a:pPr marL="0" lvl="0" indent="0" algn="l" rtl="0">
              <a:spcBef>
                <a:spcPts val="0"/>
              </a:spcBef>
              <a:spcAft>
                <a:spcPts val="0"/>
              </a:spcAft>
              <a:buClr>
                <a:schemeClr val="dk1"/>
              </a:buClr>
              <a:buSzPts val="1100"/>
              <a:buFont typeface="Arial"/>
              <a:buNone/>
            </a:pPr>
            <a:endParaRPr sz="1600">
              <a:solidFill>
                <a:schemeClr val="dk1"/>
              </a:solidFill>
            </a:endParaRPr>
          </a:p>
          <a:p>
            <a:pPr marL="0" lvl="0" indent="0" algn="l" rtl="0">
              <a:spcBef>
                <a:spcPts val="0"/>
              </a:spcBef>
              <a:spcAft>
                <a:spcPts val="0"/>
              </a:spcAft>
              <a:buClr>
                <a:schemeClr val="dk1"/>
              </a:buClr>
              <a:buSzPts val="1100"/>
              <a:buFont typeface="Arial"/>
              <a:buNone/>
            </a:pPr>
            <a:r>
              <a:rPr lang="en" sz="1600">
                <a:solidFill>
                  <a:schemeClr val="dk1"/>
                </a:solidFill>
              </a:rPr>
              <a:t>One parameter models for estimating the expected number of reads in the window</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D88DD-D9A1-134B-876E-5DCBBE63D2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F6458C-B108-8A4D-8B0D-2E8A1F25F0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3BDBAA-4C77-BA40-B690-1277721E7F20}"/>
              </a:ext>
            </a:extLst>
          </p:cNvPr>
          <p:cNvSpPr>
            <a:spLocks noGrp="1"/>
          </p:cNvSpPr>
          <p:nvPr>
            <p:ph type="dt" sz="half" idx="10"/>
          </p:nvPr>
        </p:nvSpPr>
        <p:spPr/>
        <p:txBody>
          <a:bodyPr/>
          <a:lstStyle/>
          <a:p>
            <a:fld id="{F26E2F15-FAD1-9942-82E4-73D19BE848A8}" type="datetimeFigureOut">
              <a:rPr lang="en-US" smtClean="0"/>
              <a:t>8/2/2023</a:t>
            </a:fld>
            <a:endParaRPr lang="en-US"/>
          </a:p>
        </p:txBody>
      </p:sp>
      <p:sp>
        <p:nvSpPr>
          <p:cNvPr id="5" name="Footer Placeholder 4">
            <a:extLst>
              <a:ext uri="{FF2B5EF4-FFF2-40B4-BE49-F238E27FC236}">
                <a16:creationId xmlns:a16="http://schemas.microsoft.com/office/drawing/2014/main" id="{5EB13D65-FD78-064D-BE4A-53969E3BF5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D92C6-9AB1-EF44-AA9F-421764AE5550}"/>
              </a:ext>
            </a:extLst>
          </p:cNvPr>
          <p:cNvSpPr>
            <a:spLocks noGrp="1"/>
          </p:cNvSpPr>
          <p:nvPr>
            <p:ph type="sldNum" sz="quarter" idx="12"/>
          </p:nvPr>
        </p:nvSpPr>
        <p:spPr/>
        <p:txBody>
          <a:bodyPr/>
          <a:lstStyle/>
          <a:p>
            <a:fld id="{E3C56A98-24AB-A845-AE82-E6D7914ACC85}" type="slidenum">
              <a:rPr lang="en-US" smtClean="0"/>
              <a:t>‹#›</a:t>
            </a:fld>
            <a:endParaRPr lang="en-US"/>
          </a:p>
        </p:txBody>
      </p:sp>
    </p:spTree>
    <p:extLst>
      <p:ext uri="{BB962C8B-B14F-4D97-AF65-F5344CB8AC3E}">
        <p14:creationId xmlns:p14="http://schemas.microsoft.com/office/powerpoint/2010/main" val="675696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hbctraining.github.io/Intro-to-ChIPseq/lessons/05_peak_calling_macs.html"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hyperlink" Target="https://genome.ucsc.edu/FAQ/FAQformat.html"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bedtools.readthedocs.io/en/latest/content/bedtools-suite.html"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hyperlink" Target="https://bedtools.readthedocs.io/en/latest/" TargetMode="External"/><Relationship Id="rId3" Type="http://schemas.openxmlformats.org/officeDocument/2006/relationships/hyperlink" Target="https://github.com/Dowell-Lab/FStitch" TargetMode="External"/><Relationship Id="rId7" Type="http://schemas.openxmlformats.org/officeDocument/2006/relationships/hyperlink" Target="https://bmcbioinformatics.biomedcentral.com/articles/10.1186/1471-2105-12-139"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hyperlink" Target="https://bmcbioinformatics.biomedcentral.com/articles/10.1186/1471-2105-11-369" TargetMode="External"/><Relationship Id="rId5" Type="http://schemas.openxmlformats.org/officeDocument/2006/relationships/hyperlink" Target="https://www.nature.com/articles/nbt.1518" TargetMode="External"/><Relationship Id="rId4" Type="http://schemas.openxmlformats.org/officeDocument/2006/relationships/hyperlink" Target="https://zanglab.github.io/SICER2/" TargetMode="External"/><Relationship Id="rId9" Type="http://schemas.openxmlformats.org/officeDocument/2006/relationships/hyperlink" Target="http://quinlanlab.org/tutorials/bedtools/bedtools.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hbctraining.github.io/Intro-to-ChIPseq/lessons/05_peak_calling_macs.html"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journals.plos.org/plosone/article?id=10.1371/journal.pone.0011471"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Day 9: </a:t>
            </a:r>
            <a:r>
              <a:rPr lang="en" dirty="0" err="1"/>
              <a:t>ChIP</a:t>
            </a:r>
            <a:r>
              <a:rPr lang="en" dirty="0"/>
              <a:t>-seq, MACS</a:t>
            </a:r>
            <a:endParaRPr dirty="0"/>
          </a:p>
          <a:p>
            <a:pPr marL="0" lvl="0" indent="0" algn="ctr" rtl="0">
              <a:spcBef>
                <a:spcPts val="0"/>
              </a:spcBef>
              <a:spcAft>
                <a:spcPts val="0"/>
              </a:spcAft>
              <a:buNone/>
            </a:pPr>
            <a:r>
              <a:rPr lang="en" dirty="0"/>
              <a:t>and </a:t>
            </a:r>
            <a:r>
              <a:rPr lang="en" dirty="0" err="1"/>
              <a:t>BEDTools</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Instructors: Jessica Westfall and Lynn Sanford</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268050" y="1524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MACS genomic input/control</a:t>
            </a:r>
            <a:endParaRPr/>
          </a:p>
        </p:txBody>
      </p:sp>
      <p:sp>
        <p:nvSpPr>
          <p:cNvPr id="94" name="Google Shape;94;p18"/>
          <p:cNvSpPr txBox="1">
            <a:spLocks noGrp="1"/>
          </p:cNvSpPr>
          <p:nvPr>
            <p:ph type="body" idx="1"/>
          </p:nvPr>
        </p:nvSpPr>
        <p:spPr>
          <a:xfrm>
            <a:off x="311700" y="863550"/>
            <a:ext cx="8520600" cy="3416400"/>
          </a:xfrm>
          <a:prstGeom prst="rect">
            <a:avLst/>
          </a:prstGeom>
        </p:spPr>
        <p:txBody>
          <a:bodyPr spcFirstLastPara="1" wrap="square" lIns="91425" tIns="91425" rIns="91425" bIns="91425" anchor="t" anchorCtr="0">
            <a:noAutofit/>
          </a:bodyPr>
          <a:lstStyle/>
          <a:p>
            <a:pPr marL="0" lvl="0" indent="0" algn="ctr" rtl="0">
              <a:lnSpc>
                <a:spcPct val="90000"/>
              </a:lnSpc>
              <a:spcBef>
                <a:spcPts val="1000"/>
              </a:spcBef>
              <a:spcAft>
                <a:spcPts val="0"/>
              </a:spcAft>
              <a:buClr>
                <a:schemeClr val="dk1"/>
              </a:buClr>
              <a:buSzPts val="1100"/>
              <a:buFont typeface="Arial"/>
              <a:buNone/>
            </a:pPr>
            <a:r>
              <a:rPr lang="en" sz="2100" dirty="0">
                <a:solidFill>
                  <a:srgbClr val="CC0000"/>
                </a:solidFill>
              </a:rPr>
              <a:t>Controls are important!</a:t>
            </a:r>
            <a:endParaRPr sz="2100" dirty="0">
              <a:solidFill>
                <a:srgbClr val="CC0000"/>
              </a:solidFill>
            </a:endParaRPr>
          </a:p>
          <a:p>
            <a:pPr marL="0" lvl="0" indent="0" algn="ctr" rtl="0">
              <a:lnSpc>
                <a:spcPct val="90000"/>
              </a:lnSpc>
              <a:spcBef>
                <a:spcPts val="1000"/>
              </a:spcBef>
              <a:spcAft>
                <a:spcPts val="0"/>
              </a:spcAft>
              <a:buClr>
                <a:schemeClr val="dk1"/>
              </a:buClr>
              <a:buSzPts val="1100"/>
              <a:buFont typeface="Arial"/>
              <a:buNone/>
            </a:pPr>
            <a:endParaRPr dirty="0">
              <a:solidFill>
                <a:schemeClr val="accent1"/>
              </a:solidFill>
            </a:endParaRPr>
          </a:p>
          <a:p>
            <a:pPr marL="457200" lvl="0" indent="-342900" algn="l" rtl="0">
              <a:lnSpc>
                <a:spcPct val="90000"/>
              </a:lnSpc>
              <a:spcBef>
                <a:spcPts val="500"/>
              </a:spcBef>
              <a:spcAft>
                <a:spcPts val="0"/>
              </a:spcAft>
              <a:buClr>
                <a:schemeClr val="dk1"/>
              </a:buClr>
              <a:buSzPts val="1800"/>
              <a:buChar char="●"/>
            </a:pPr>
            <a:r>
              <a:rPr lang="en" dirty="0" err="1">
                <a:solidFill>
                  <a:schemeClr val="dk1"/>
                </a:solidFill>
              </a:rPr>
              <a:t>ChIP</a:t>
            </a:r>
            <a:r>
              <a:rPr lang="en" dirty="0">
                <a:solidFill>
                  <a:schemeClr val="dk1"/>
                </a:solidFill>
              </a:rPr>
              <a:t>-seq and ATAC-seq are protocols that produce </a:t>
            </a:r>
            <a:r>
              <a:rPr lang="en" b="1" dirty="0">
                <a:solidFill>
                  <a:schemeClr val="dk1"/>
                </a:solidFill>
              </a:rPr>
              <a:t>background noise</a:t>
            </a:r>
            <a:r>
              <a:rPr lang="en" dirty="0">
                <a:solidFill>
                  <a:schemeClr val="dk1"/>
                </a:solidFill>
              </a:rPr>
              <a:t> as well as </a:t>
            </a:r>
            <a:r>
              <a:rPr lang="en" b="1" dirty="0">
                <a:solidFill>
                  <a:schemeClr val="dk1"/>
                </a:solidFill>
              </a:rPr>
              <a:t>meaningful signal</a:t>
            </a:r>
            <a:endParaRPr dirty="0">
              <a:solidFill>
                <a:schemeClr val="dk1"/>
              </a:solidFill>
            </a:endParaRPr>
          </a:p>
          <a:p>
            <a:pPr marL="914400" lvl="1" indent="-342900" algn="l" rtl="0">
              <a:lnSpc>
                <a:spcPct val="90000"/>
              </a:lnSpc>
              <a:spcBef>
                <a:spcPts val="0"/>
              </a:spcBef>
              <a:spcAft>
                <a:spcPts val="0"/>
              </a:spcAft>
              <a:buClr>
                <a:schemeClr val="dk1"/>
              </a:buClr>
              <a:buSzPts val="1800"/>
              <a:buChar char="○"/>
            </a:pPr>
            <a:r>
              <a:rPr lang="en" sz="1800" dirty="0">
                <a:solidFill>
                  <a:schemeClr val="dk1"/>
                </a:solidFill>
              </a:rPr>
              <a:t>Therefore, you need controls to not call background noise as peaks</a:t>
            </a:r>
            <a:endParaRPr sz="1800" dirty="0">
              <a:solidFill>
                <a:schemeClr val="dk1"/>
              </a:solidFill>
            </a:endParaRPr>
          </a:p>
          <a:p>
            <a:pPr marL="457200" lvl="0" indent="-342900" algn="l" rtl="0">
              <a:lnSpc>
                <a:spcPct val="90000"/>
              </a:lnSpc>
              <a:spcBef>
                <a:spcPts val="0"/>
              </a:spcBef>
              <a:spcAft>
                <a:spcPts val="0"/>
              </a:spcAft>
              <a:buClr>
                <a:schemeClr val="dk1"/>
              </a:buClr>
              <a:buSzPts val="1800"/>
              <a:buChar char="●"/>
            </a:pPr>
            <a:r>
              <a:rPr lang="en" dirty="0">
                <a:solidFill>
                  <a:schemeClr val="dk1"/>
                </a:solidFill>
              </a:rPr>
              <a:t>p/q value cutoffs matter and should vary based on your experiment</a:t>
            </a:r>
            <a:endParaRPr dirty="0">
              <a:solidFill>
                <a:schemeClr val="dk1"/>
              </a:solidFill>
            </a:endParaRPr>
          </a:p>
          <a:p>
            <a:pPr marL="457200" lvl="0" indent="-342900" algn="l" rtl="0">
              <a:lnSpc>
                <a:spcPct val="90000"/>
              </a:lnSpc>
              <a:spcBef>
                <a:spcPts val="0"/>
              </a:spcBef>
              <a:spcAft>
                <a:spcPts val="0"/>
              </a:spcAft>
              <a:buClr>
                <a:schemeClr val="dk1"/>
              </a:buClr>
              <a:buSzPts val="1800"/>
              <a:buChar char="●"/>
            </a:pPr>
            <a:r>
              <a:rPr lang="en" dirty="0">
                <a:solidFill>
                  <a:schemeClr val="dk1"/>
                </a:solidFill>
              </a:rPr>
              <a:t>Know your data type: your experiment should inform the parameters of the peak caller</a:t>
            </a:r>
            <a:endParaRPr dirty="0">
              <a:solidFill>
                <a:schemeClr val="dk1"/>
              </a:solidFill>
            </a:endParaRPr>
          </a:p>
          <a:p>
            <a:pPr marL="457200" lvl="0" indent="-342900" algn="l" rtl="0">
              <a:lnSpc>
                <a:spcPct val="90000"/>
              </a:lnSpc>
              <a:spcBef>
                <a:spcPts val="0"/>
              </a:spcBef>
              <a:spcAft>
                <a:spcPts val="0"/>
              </a:spcAft>
              <a:buClr>
                <a:schemeClr val="dk1"/>
              </a:buClr>
              <a:buSzPts val="1800"/>
              <a:buChar char="●"/>
            </a:pPr>
            <a:r>
              <a:rPr lang="en" b="1" dirty="0">
                <a:solidFill>
                  <a:schemeClr val="dk1"/>
                </a:solidFill>
              </a:rPr>
              <a:t>Blacklist regions</a:t>
            </a:r>
            <a:r>
              <a:rPr lang="en" dirty="0">
                <a:solidFill>
                  <a:schemeClr val="dk1"/>
                </a:solidFill>
              </a:rPr>
              <a:t>: some genomic regions almost always show up in these protocols so remove these regions using a Blacklist</a:t>
            </a:r>
            <a:endParaRPr dirty="0">
              <a:solidFill>
                <a:schemeClr val="dk1"/>
              </a:solidFill>
            </a:endParaRPr>
          </a:p>
          <a:p>
            <a:pPr marL="0" lvl="0" indent="0" algn="l" rtl="0">
              <a:spcBef>
                <a:spcPts val="0"/>
              </a:spcBef>
              <a:spcAft>
                <a:spcPts val="12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1524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Blacklist</a:t>
            </a:r>
            <a:r>
              <a:rPr lang="en"/>
              <a:t> regions should be removed</a:t>
            </a:r>
            <a:endParaRPr/>
          </a:p>
        </p:txBody>
      </p:sp>
      <p:sp>
        <p:nvSpPr>
          <p:cNvPr id="100" name="Google Shape;100;p19"/>
          <p:cNvSpPr txBox="1">
            <a:spLocks noGrp="1"/>
          </p:cNvSpPr>
          <p:nvPr>
            <p:ph type="body" idx="1"/>
          </p:nvPr>
        </p:nvSpPr>
        <p:spPr>
          <a:xfrm>
            <a:off x="311700" y="4704525"/>
            <a:ext cx="8520600" cy="3807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400"/>
              <a:t>https://www.nature.com/articles/s41598-019-45839-z</a:t>
            </a:r>
            <a:endParaRPr sz="1400"/>
          </a:p>
        </p:txBody>
      </p:sp>
      <p:pic>
        <p:nvPicPr>
          <p:cNvPr id="101" name="Google Shape;101;p19"/>
          <p:cNvPicPr preferRelativeResize="0"/>
          <p:nvPr/>
        </p:nvPicPr>
        <p:blipFill>
          <a:blip r:embed="rId3">
            <a:alphaModFix/>
          </a:blip>
          <a:stretch>
            <a:fillRect/>
          </a:stretch>
        </p:blipFill>
        <p:spPr>
          <a:xfrm>
            <a:off x="311699" y="1152475"/>
            <a:ext cx="4360499" cy="3552049"/>
          </a:xfrm>
          <a:prstGeom prst="rect">
            <a:avLst/>
          </a:prstGeom>
          <a:noFill/>
          <a:ln>
            <a:noFill/>
          </a:ln>
        </p:spPr>
      </p:pic>
      <p:sp>
        <p:nvSpPr>
          <p:cNvPr id="102" name="Google Shape;102;p19"/>
          <p:cNvSpPr txBox="1"/>
          <p:nvPr/>
        </p:nvSpPr>
        <p:spPr>
          <a:xfrm>
            <a:off x="4981425" y="1997825"/>
            <a:ext cx="3629700" cy="1736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rPr>
              <a:t>These regions contain repetitive regions across the genome and almost always are enriched in ChIP-seq data.</a:t>
            </a:r>
            <a:endParaRPr sz="1800">
              <a:solidFill>
                <a:schemeClr val="dk1"/>
              </a:solidFill>
            </a:endParaRPr>
          </a:p>
          <a:p>
            <a:pPr marL="0" lvl="0" indent="0" algn="l" rtl="0">
              <a:spcBef>
                <a:spcPts val="0"/>
              </a:spcBef>
              <a:spcAft>
                <a:spcPts val="0"/>
              </a:spcAft>
              <a:buNone/>
            </a:pP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3456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MACS output</a:t>
            </a:r>
            <a:endParaRPr dirty="0"/>
          </a:p>
        </p:txBody>
      </p:sp>
      <p:sp>
        <p:nvSpPr>
          <p:cNvPr id="108" name="Google Shape;108;p20"/>
          <p:cNvSpPr txBox="1">
            <a:spLocks noGrp="1"/>
          </p:cNvSpPr>
          <p:nvPr>
            <p:ph type="body" idx="1"/>
          </p:nvPr>
        </p:nvSpPr>
        <p:spPr>
          <a:xfrm>
            <a:off x="311700" y="4548975"/>
            <a:ext cx="8520600" cy="351300"/>
          </a:xfrm>
          <a:prstGeom prst="rect">
            <a:avLst/>
          </a:prstGeom>
        </p:spPr>
        <p:txBody>
          <a:bodyPr spcFirstLastPara="1" wrap="square" lIns="91425" tIns="91425" rIns="91425" bIns="91425" anchor="t" anchorCtr="0">
            <a:noAutofit/>
          </a:bodyPr>
          <a:lstStyle/>
          <a:p>
            <a:pPr marL="0" lvl="0" indent="0" algn="ctr" rtl="0">
              <a:lnSpc>
                <a:spcPct val="95000"/>
              </a:lnSpc>
              <a:spcBef>
                <a:spcPts val="0"/>
              </a:spcBef>
              <a:spcAft>
                <a:spcPts val="0"/>
              </a:spcAft>
              <a:buSzPts val="688"/>
              <a:buNone/>
            </a:pPr>
            <a:r>
              <a:rPr lang="en" sz="1425" dirty="0"/>
              <a:t>Image: </a:t>
            </a:r>
            <a:r>
              <a:rPr lang="en" sz="1425" u="sng" dirty="0">
                <a:solidFill>
                  <a:schemeClr val="accent1"/>
                </a:solidFill>
                <a:hlinkClick r:id="rId3">
                  <a:extLst>
                    <a:ext uri="{A12FA001-AC4F-418D-AE19-62706E023703}">
                      <ahyp:hlinkClr xmlns:ahyp="http://schemas.microsoft.com/office/drawing/2018/hyperlinkcolor" xmlns="" val="tx"/>
                    </a:ext>
                  </a:extLst>
                </a:hlinkClick>
              </a:rPr>
              <a:t>https://hbctraining.github.io/Intro-to-ChIPseq/lessons/05_peak_calling_macs.html</a:t>
            </a:r>
            <a:endParaRPr sz="1425" dirty="0">
              <a:solidFill>
                <a:schemeClr val="accent1"/>
              </a:solidFill>
            </a:endParaRPr>
          </a:p>
          <a:p>
            <a:pPr marL="0" lvl="0" indent="0" algn="ctr" rtl="0">
              <a:lnSpc>
                <a:spcPct val="95000"/>
              </a:lnSpc>
              <a:spcBef>
                <a:spcPts val="1200"/>
              </a:spcBef>
              <a:spcAft>
                <a:spcPts val="1200"/>
              </a:spcAft>
              <a:buSzPts val="688"/>
              <a:buNone/>
            </a:pPr>
            <a:endParaRPr sz="1425" dirty="0"/>
          </a:p>
        </p:txBody>
      </p:sp>
      <p:pic>
        <p:nvPicPr>
          <p:cNvPr id="109" name="Google Shape;109;p20"/>
          <p:cNvPicPr preferRelativeResize="0"/>
          <p:nvPr/>
        </p:nvPicPr>
        <p:blipFill>
          <a:blip r:embed="rId4">
            <a:alphaModFix/>
          </a:blip>
          <a:stretch>
            <a:fillRect/>
          </a:stretch>
        </p:blipFill>
        <p:spPr>
          <a:xfrm>
            <a:off x="0" y="1197221"/>
            <a:ext cx="9144000" cy="302045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3456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smtClean="0"/>
              <a:t>Annotation files</a:t>
            </a:r>
            <a:endParaRPr dirty="0"/>
          </a:p>
        </p:txBody>
      </p:sp>
      <p:sp>
        <p:nvSpPr>
          <p:cNvPr id="2" name="Text Placeholder 1"/>
          <p:cNvSpPr>
            <a:spLocks noGrp="1"/>
          </p:cNvSpPr>
          <p:nvPr>
            <p:ph type="body" idx="1"/>
          </p:nvPr>
        </p:nvSpPr>
        <p:spPr>
          <a:xfrm>
            <a:off x="311700" y="1152474"/>
            <a:ext cx="8520600" cy="3851787"/>
          </a:xfrm>
        </p:spPr>
        <p:txBody>
          <a:bodyPr>
            <a:normAutofit lnSpcReduction="10000"/>
          </a:bodyPr>
          <a:lstStyle/>
          <a:p>
            <a:r>
              <a:rPr lang="en-US" sz="2200" dirty="0" smtClean="0"/>
              <a:t>Files of chromosomal coordinates</a:t>
            </a:r>
          </a:p>
          <a:p>
            <a:pPr marL="596900" lvl="1" indent="0">
              <a:buNone/>
            </a:pPr>
            <a:r>
              <a:rPr lang="en-US" sz="1800" dirty="0" smtClean="0"/>
              <a:t>Chromosome	Start coordinate	End coordinate	More metadata</a:t>
            </a:r>
            <a:endParaRPr lang="en-US" sz="1800" dirty="0"/>
          </a:p>
          <a:p>
            <a:pPr marL="596900" lvl="1" indent="0">
              <a:buNone/>
            </a:pPr>
            <a:r>
              <a:rPr lang="en-US" sz="1800" dirty="0" smtClean="0"/>
              <a:t>chr1		20000000	20005000	…</a:t>
            </a:r>
          </a:p>
          <a:p>
            <a:pPr marL="596900" lvl="1" indent="0">
              <a:buNone/>
            </a:pPr>
            <a:r>
              <a:rPr lang="en-US" sz="1800" dirty="0" smtClean="0"/>
              <a:t>chr5		4050000		4100000		…</a:t>
            </a:r>
          </a:p>
          <a:p>
            <a:endParaRPr lang="en-US" sz="2200" dirty="0" smtClean="0"/>
          </a:p>
          <a:p>
            <a:r>
              <a:rPr lang="en-US" sz="2200" dirty="0" smtClean="0"/>
              <a:t>Many different file formats</a:t>
            </a:r>
          </a:p>
          <a:p>
            <a:pPr lvl="1"/>
            <a:r>
              <a:rPr lang="en-US" sz="1800" dirty="0" smtClean="0"/>
              <a:t>BED, GTF, </a:t>
            </a:r>
            <a:r>
              <a:rPr lang="en-US" sz="1800" dirty="0" err="1" smtClean="0"/>
              <a:t>bedGraph</a:t>
            </a:r>
            <a:r>
              <a:rPr lang="en-US" sz="1800" dirty="0" smtClean="0"/>
              <a:t>, SAF, VCF, etc.</a:t>
            </a:r>
          </a:p>
          <a:p>
            <a:pPr lvl="1"/>
            <a:r>
              <a:rPr lang="en-US" sz="1800" dirty="0" smtClean="0"/>
              <a:t>Each of these is just a text file with standardized columns</a:t>
            </a:r>
          </a:p>
          <a:p>
            <a:pPr lvl="1"/>
            <a:r>
              <a:rPr lang="en-US" sz="1800" dirty="0" smtClean="0"/>
              <a:t>Coordinates can be 0- or 1-indexed, closed or open or half-open, depending on format</a:t>
            </a:r>
          </a:p>
          <a:p>
            <a:pPr lvl="1"/>
            <a:r>
              <a:rPr lang="en-US" sz="1800" dirty="0" smtClean="0"/>
              <a:t>File format best </a:t>
            </a:r>
            <a:r>
              <a:rPr lang="en-US" sz="1800" dirty="0"/>
              <a:t>friend: </a:t>
            </a:r>
            <a:r>
              <a:rPr lang="en-US" sz="1800" dirty="0">
                <a:hlinkClick r:id="rId3"/>
              </a:rPr>
              <a:t>https://</a:t>
            </a:r>
            <a:r>
              <a:rPr lang="en-US" sz="1800" dirty="0" smtClean="0">
                <a:hlinkClick r:id="rId3"/>
              </a:rPr>
              <a:t>genome.ucsc.edu/FAQ/FAQformat.html</a:t>
            </a:r>
            <a:endParaRPr lang="en-US" sz="1800" dirty="0" smtClean="0"/>
          </a:p>
        </p:txBody>
      </p:sp>
    </p:spTree>
    <p:extLst>
      <p:ext uri="{BB962C8B-B14F-4D97-AF65-F5344CB8AC3E}">
        <p14:creationId xmlns:p14="http://schemas.microsoft.com/office/powerpoint/2010/main" val="1167750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3456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smtClean="0"/>
              <a:t>Bedtools</a:t>
            </a:r>
            <a:endParaRPr dirty="0"/>
          </a:p>
        </p:txBody>
      </p:sp>
      <p:sp>
        <p:nvSpPr>
          <p:cNvPr id="2" name="Text Placeholder 1"/>
          <p:cNvSpPr>
            <a:spLocks noGrp="1"/>
          </p:cNvSpPr>
          <p:nvPr>
            <p:ph type="body" idx="1"/>
          </p:nvPr>
        </p:nvSpPr>
        <p:spPr>
          <a:xfrm>
            <a:off x="311700" y="1152474"/>
            <a:ext cx="8520600" cy="3826849"/>
          </a:xfrm>
        </p:spPr>
        <p:txBody>
          <a:bodyPr>
            <a:normAutofit/>
          </a:bodyPr>
          <a:lstStyle/>
          <a:p>
            <a:r>
              <a:rPr lang="en-US" sz="2200" dirty="0" smtClean="0"/>
              <a:t>Made to manipulate BED files – very useful file format</a:t>
            </a:r>
          </a:p>
          <a:p>
            <a:pPr lvl="1"/>
            <a:r>
              <a:rPr lang="en-US" sz="1800" dirty="0" smtClean="0"/>
              <a:t>Usually fairly small</a:t>
            </a:r>
          </a:p>
          <a:p>
            <a:pPr lvl="1"/>
            <a:r>
              <a:rPr lang="en-US" sz="1800" dirty="0" smtClean="0"/>
              <a:t>Can easily add columns if you need them</a:t>
            </a:r>
          </a:p>
          <a:p>
            <a:pPr lvl="1"/>
            <a:endParaRPr lang="en-US" sz="1800" dirty="0"/>
          </a:p>
          <a:p>
            <a:r>
              <a:rPr lang="en-US" sz="2200" dirty="0" smtClean="0"/>
              <a:t>Many different commands in one package</a:t>
            </a:r>
          </a:p>
          <a:p>
            <a:pPr lvl="1"/>
            <a:r>
              <a:rPr lang="en-US" sz="1800" dirty="0">
                <a:hlinkClick r:id="rId3"/>
              </a:rPr>
              <a:t>https://bedtools.readthedocs.io/en/latest/content/bedtools-suite.html</a:t>
            </a:r>
            <a:endParaRPr lang="en-US" sz="1800" dirty="0"/>
          </a:p>
          <a:p>
            <a:pPr lvl="1"/>
            <a:r>
              <a:rPr lang="en-US" sz="1800" dirty="0" smtClean="0"/>
              <a:t>Some are more complicated, but many of the common commands are basic math/logic/set operations oriented toward genomic data</a:t>
            </a:r>
          </a:p>
          <a:p>
            <a:endParaRPr lang="en-US" sz="2200" dirty="0" smtClean="0"/>
          </a:p>
          <a:p>
            <a:r>
              <a:rPr lang="en-US" sz="2200" dirty="0" smtClean="0"/>
              <a:t>After you manipulate annotation files, look at them by </a:t>
            </a:r>
            <a:r>
              <a:rPr lang="en-US" sz="2200" smtClean="0"/>
              <a:t>eye!</a:t>
            </a:r>
            <a:endParaRPr lang="en-US" sz="2200" dirty="0" smtClean="0"/>
          </a:p>
        </p:txBody>
      </p:sp>
    </p:spTree>
    <p:extLst>
      <p:ext uri="{BB962C8B-B14F-4D97-AF65-F5344CB8AC3E}">
        <p14:creationId xmlns:p14="http://schemas.microsoft.com/office/powerpoint/2010/main" val="943264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xfrm>
            <a:off x="311700" y="1524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Additional Resources </a:t>
            </a:r>
            <a:endParaRPr dirty="0"/>
          </a:p>
        </p:txBody>
      </p:sp>
      <p:sp>
        <p:nvSpPr>
          <p:cNvPr id="145" name="Google Shape;145;p25"/>
          <p:cNvSpPr txBox="1">
            <a:spLocks noGrp="1"/>
          </p:cNvSpPr>
          <p:nvPr>
            <p:ph type="body" idx="1"/>
          </p:nvPr>
        </p:nvSpPr>
        <p:spPr>
          <a:xfrm>
            <a:off x="174000" y="1090500"/>
            <a:ext cx="8658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400" dirty="0">
                <a:latin typeface="Arial" panose="020B0604020202020204" pitchFamily="34" charset="0"/>
                <a:cs typeface="Arial" panose="020B0604020202020204" pitchFamily="34" charset="0"/>
              </a:rPr>
              <a:t>Other Peak Callers:</a:t>
            </a:r>
            <a:endParaRPr sz="1400" dirty="0">
              <a:latin typeface="Arial" panose="020B0604020202020204" pitchFamily="34" charset="0"/>
              <a:cs typeface="Arial" panose="020B0604020202020204" pitchFamily="34" charset="0"/>
            </a:endParaRPr>
          </a:p>
          <a:p>
            <a:pPr marL="457200" lvl="0" indent="-317500" algn="l" rtl="0">
              <a:spcBef>
                <a:spcPts val="1200"/>
              </a:spcBef>
              <a:spcAft>
                <a:spcPts val="0"/>
              </a:spcAft>
              <a:buSzPts val="1400"/>
              <a:buChar char="●"/>
            </a:pPr>
            <a:r>
              <a:rPr lang="en" sz="1400" dirty="0" err="1">
                <a:latin typeface="Arial" panose="020B0604020202020204" pitchFamily="34" charset="0"/>
                <a:cs typeface="Arial" panose="020B0604020202020204" pitchFamily="34" charset="0"/>
              </a:rPr>
              <a:t>Fstitch</a:t>
            </a:r>
            <a:r>
              <a:rPr lang="en" sz="1400" dirty="0">
                <a:latin typeface="Arial" panose="020B0604020202020204" pitchFamily="34" charset="0"/>
                <a:cs typeface="Arial" panose="020B0604020202020204" pitchFamily="34" charset="0"/>
              </a:rPr>
              <a:t>: </a:t>
            </a:r>
            <a:r>
              <a:rPr lang="en" sz="1400" u="sng" dirty="0">
                <a:solidFill>
                  <a:srgbClr val="1155CC"/>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xmlns="" val="tx"/>
                    </a:ext>
                  </a:extLst>
                </a:hlinkClick>
              </a:rPr>
              <a:t>https://github.com/Dowell-Lab/FStitch</a:t>
            </a:r>
            <a:endParaRPr sz="1400" dirty="0">
              <a:solidFill>
                <a:srgbClr val="1155CC"/>
              </a:solidFill>
              <a:latin typeface="Arial" panose="020B0604020202020204" pitchFamily="34" charset="0"/>
              <a:cs typeface="Arial" panose="020B0604020202020204" pitchFamily="34" charset="0"/>
            </a:endParaRPr>
          </a:p>
          <a:p>
            <a:pPr marL="457200" lvl="0" indent="-317500" algn="l" rtl="0">
              <a:spcBef>
                <a:spcPts val="0"/>
              </a:spcBef>
              <a:spcAft>
                <a:spcPts val="0"/>
              </a:spcAft>
              <a:buSzPts val="1400"/>
              <a:buChar char="●"/>
            </a:pPr>
            <a:r>
              <a:rPr lang="en" sz="1400" dirty="0">
                <a:latin typeface="Arial" panose="020B0604020202020204" pitchFamily="34" charset="0"/>
                <a:cs typeface="Arial" panose="020B0604020202020204" pitchFamily="34" charset="0"/>
              </a:rPr>
              <a:t>SICER: </a:t>
            </a:r>
            <a:r>
              <a:rPr lang="en" sz="1400" u="sng" dirty="0">
                <a:solidFill>
                  <a:srgbClr val="1155CC"/>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xmlns="" val="tx"/>
                    </a:ext>
                  </a:extLst>
                </a:hlinkClick>
              </a:rPr>
              <a:t>https://zanglab.github.io/SICER2/</a:t>
            </a:r>
            <a:endParaRPr sz="1400" dirty="0">
              <a:solidFill>
                <a:srgbClr val="1155CC"/>
              </a:solidFill>
              <a:latin typeface="Arial" panose="020B0604020202020204" pitchFamily="34" charset="0"/>
              <a:cs typeface="Arial" panose="020B0604020202020204" pitchFamily="34" charset="0"/>
            </a:endParaRPr>
          </a:p>
          <a:p>
            <a:pPr marL="457200" lvl="0" indent="-317500" algn="l" rtl="0">
              <a:spcBef>
                <a:spcPts val="0"/>
              </a:spcBef>
              <a:spcAft>
                <a:spcPts val="0"/>
              </a:spcAft>
              <a:buSzPts val="1400"/>
              <a:buChar char="●"/>
            </a:pPr>
            <a:r>
              <a:rPr lang="en" sz="1400" dirty="0" err="1">
                <a:latin typeface="Arial" panose="020B0604020202020204" pitchFamily="34" charset="0"/>
                <a:cs typeface="Arial" panose="020B0604020202020204" pitchFamily="34" charset="0"/>
              </a:rPr>
              <a:t>PeakSeq</a:t>
            </a:r>
            <a:r>
              <a:rPr lang="en" sz="1400" dirty="0">
                <a:latin typeface="Arial" panose="020B0604020202020204" pitchFamily="34" charset="0"/>
                <a:cs typeface="Arial" panose="020B0604020202020204" pitchFamily="34" charset="0"/>
              </a:rPr>
              <a:t>: </a:t>
            </a:r>
            <a:r>
              <a:rPr lang="en" sz="1400" u="sng" dirty="0">
                <a:solidFill>
                  <a:srgbClr val="1155CC"/>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xmlns="" val="tx"/>
                    </a:ext>
                  </a:extLst>
                </a:hlinkClick>
              </a:rPr>
              <a:t>https://www.nature.com/articles/nbt.1518</a:t>
            </a:r>
            <a:endParaRPr sz="1400" dirty="0">
              <a:solidFill>
                <a:srgbClr val="1155CC"/>
              </a:solidFill>
              <a:latin typeface="Arial" panose="020B0604020202020204" pitchFamily="34" charset="0"/>
              <a:cs typeface="Arial" panose="020B0604020202020204" pitchFamily="34" charset="0"/>
            </a:endParaRPr>
          </a:p>
          <a:p>
            <a:pPr marL="457200" lvl="0" indent="-317500" algn="l" rtl="0">
              <a:spcBef>
                <a:spcPts val="0"/>
              </a:spcBef>
              <a:spcAft>
                <a:spcPts val="0"/>
              </a:spcAft>
              <a:buSzPts val="1400"/>
              <a:buChar char="●"/>
            </a:pPr>
            <a:r>
              <a:rPr lang="en" sz="1400" dirty="0" err="1">
                <a:latin typeface="Arial" panose="020B0604020202020204" pitchFamily="34" charset="0"/>
                <a:cs typeface="Arial" panose="020B0604020202020204" pitchFamily="34" charset="0"/>
              </a:rPr>
              <a:t>Hpeak</a:t>
            </a:r>
            <a:r>
              <a:rPr lang="en" sz="1400" dirty="0">
                <a:latin typeface="Arial" panose="020B0604020202020204" pitchFamily="34" charset="0"/>
                <a:cs typeface="Arial" panose="020B0604020202020204" pitchFamily="34" charset="0"/>
              </a:rPr>
              <a:t>: </a:t>
            </a:r>
            <a:r>
              <a:rPr lang="en" sz="1400" u="sng" dirty="0">
                <a:solidFill>
                  <a:srgbClr val="1155CC"/>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xmlns="" val="tx"/>
                    </a:ext>
                  </a:extLst>
                </a:hlinkClick>
              </a:rPr>
              <a:t>https://bmcbioinformatics.biomedcentral.com/articles/10.1186/1471-2105-11-369</a:t>
            </a:r>
            <a:endParaRPr sz="1400" dirty="0">
              <a:solidFill>
                <a:srgbClr val="1155CC"/>
              </a:solidFill>
              <a:latin typeface="Arial" panose="020B0604020202020204" pitchFamily="34" charset="0"/>
              <a:cs typeface="Arial" panose="020B0604020202020204" pitchFamily="34" charset="0"/>
            </a:endParaRPr>
          </a:p>
          <a:p>
            <a:pPr marL="457200" lvl="0" indent="-317500" algn="l" rtl="0">
              <a:spcBef>
                <a:spcPts val="0"/>
              </a:spcBef>
              <a:spcAft>
                <a:spcPts val="0"/>
              </a:spcAft>
              <a:buSzPts val="1400"/>
              <a:buChar char="●"/>
            </a:pPr>
            <a:r>
              <a:rPr lang="en" sz="1400" dirty="0" err="1">
                <a:latin typeface="Arial" panose="020B0604020202020204" pitchFamily="34" charset="0"/>
                <a:cs typeface="Arial" panose="020B0604020202020204" pitchFamily="34" charset="0"/>
              </a:rPr>
              <a:t>PeakRanger</a:t>
            </a:r>
            <a:r>
              <a:rPr lang="en" sz="1400" dirty="0">
                <a:latin typeface="Arial" panose="020B0604020202020204" pitchFamily="34" charset="0"/>
                <a:cs typeface="Arial" panose="020B0604020202020204" pitchFamily="34" charset="0"/>
              </a:rPr>
              <a:t>: </a:t>
            </a:r>
            <a:r>
              <a:rPr lang="en" sz="1400" u="sng" dirty="0">
                <a:solidFill>
                  <a:srgbClr val="1155CC"/>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xmlns="" val="tx"/>
                    </a:ext>
                  </a:extLst>
                </a:hlinkClick>
              </a:rPr>
              <a:t>https://bmcbioinformatics.biomedcentral.com/articles/10.1186/1471-2105-12-139</a:t>
            </a:r>
            <a:endParaRPr sz="1400" dirty="0">
              <a:solidFill>
                <a:srgbClr val="1155CC"/>
              </a:solidFill>
              <a:latin typeface="Arial" panose="020B0604020202020204" pitchFamily="34" charset="0"/>
              <a:cs typeface="Arial" panose="020B0604020202020204" pitchFamily="34" charset="0"/>
            </a:endParaRPr>
          </a:p>
          <a:p>
            <a:pPr marL="0" lvl="0" indent="0" rtl="0">
              <a:spcBef>
                <a:spcPts val="0"/>
              </a:spcBef>
              <a:spcAft>
                <a:spcPts val="0"/>
              </a:spcAft>
              <a:buNone/>
            </a:pPr>
            <a:endParaRPr lang="en-US" sz="1400" dirty="0">
              <a:latin typeface="Arial" panose="020B0604020202020204" pitchFamily="34" charset="0"/>
              <a:cs typeface="Arial" panose="020B0604020202020204" pitchFamily="34" charset="0"/>
            </a:endParaRPr>
          </a:p>
          <a:p>
            <a:pPr marL="0" lvl="0" indent="0" rtl="0">
              <a:spcBef>
                <a:spcPts val="0"/>
              </a:spcBef>
              <a:spcAft>
                <a:spcPts val="0"/>
              </a:spcAft>
              <a:buNone/>
            </a:pPr>
            <a:r>
              <a:rPr lang="en-US" sz="1400" dirty="0" err="1">
                <a:latin typeface="Arial" panose="020B0604020202020204" pitchFamily="34" charset="0"/>
                <a:cs typeface="Arial" panose="020B0604020202020204" pitchFamily="34" charset="0"/>
              </a:rPr>
              <a:t>BEDTools</a:t>
            </a:r>
            <a:r>
              <a:rPr lang="en-US" sz="1400" dirty="0">
                <a:latin typeface="Arial" panose="020B0604020202020204" pitchFamily="34" charset="0"/>
                <a:cs typeface="Arial" panose="020B0604020202020204" pitchFamily="34" charset="0"/>
              </a:rPr>
              <a:t> Documentation </a:t>
            </a:r>
            <a:r>
              <a:rPr lang="en-US" sz="1400" u="sng" dirty="0">
                <a:solidFill>
                  <a:schemeClr val="accent1"/>
                </a:solidFill>
                <a:latin typeface="Arial" panose="020B0604020202020204" pitchFamily="34" charset="0"/>
                <a:cs typeface="Arial" panose="020B0604020202020204" pitchFamily="34" charset="0"/>
                <a:hlinkClick r:id="rId8">
                  <a:extLst>
                    <a:ext uri="{A12FA001-AC4F-418D-AE19-62706E023703}">
                      <ahyp:hlinkClr xmlns:ahyp="http://schemas.microsoft.com/office/drawing/2018/hyperlinkcolor" xmlns="" val="tx"/>
                    </a:ext>
                  </a:extLst>
                </a:hlinkClick>
              </a:rPr>
              <a:t>https://bedtools.readthedocs.io/en/latest/</a:t>
            </a:r>
            <a:endParaRPr lang="en-US" sz="1400" u="sng" dirty="0">
              <a:solidFill>
                <a:schemeClr val="accent1"/>
              </a:solidFill>
              <a:latin typeface="Arial" panose="020B0604020202020204" pitchFamily="34" charset="0"/>
              <a:cs typeface="Arial" panose="020B0604020202020204" pitchFamily="34" charset="0"/>
            </a:endParaRPr>
          </a:p>
          <a:p>
            <a:pPr marL="0" lvl="0" indent="0" rtl="0">
              <a:spcBef>
                <a:spcPts val="0"/>
              </a:spcBef>
              <a:spcAft>
                <a:spcPts val="0"/>
              </a:spcAft>
              <a:buNone/>
            </a:pPr>
            <a:r>
              <a:rPr lang="en" sz="1400" dirty="0" err="1">
                <a:latin typeface="Arial" panose="020B0604020202020204" pitchFamily="34" charset="0"/>
                <a:cs typeface="Arial" panose="020B0604020202020204" pitchFamily="34" charset="0"/>
              </a:rPr>
              <a:t>BEDTools</a:t>
            </a:r>
            <a:r>
              <a:rPr lang="en" sz="1400" dirty="0">
                <a:latin typeface="Arial" panose="020B0604020202020204" pitchFamily="34" charset="0"/>
                <a:cs typeface="Arial" panose="020B0604020202020204" pitchFamily="34" charset="0"/>
              </a:rPr>
              <a:t> tutorial: </a:t>
            </a:r>
            <a:r>
              <a:rPr lang="en" sz="1400" u="sng" dirty="0">
                <a:solidFill>
                  <a:srgbClr val="1155CC"/>
                </a:solidFill>
                <a:latin typeface="Arial" panose="020B0604020202020204" pitchFamily="34" charset="0"/>
                <a:cs typeface="Arial" panose="020B0604020202020204" pitchFamily="34" charset="0"/>
                <a:hlinkClick r:id="rId9">
                  <a:extLst>
                    <a:ext uri="{A12FA001-AC4F-418D-AE19-62706E023703}">
                      <ahyp:hlinkClr xmlns:ahyp="http://schemas.microsoft.com/office/drawing/2018/hyperlinkcolor" xmlns="" val="tx"/>
                    </a:ext>
                  </a:extLst>
                </a:hlinkClick>
              </a:rPr>
              <a:t>http://quinlanlab.org/tutorials/bedtools/bedtools.html</a:t>
            </a:r>
            <a:endParaRPr lang="en" sz="1400" u="sng" dirty="0">
              <a:solidFill>
                <a:srgbClr val="1155CC"/>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524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Recap of the videos </a:t>
            </a:r>
            <a:endParaRPr dirty="0"/>
          </a:p>
        </p:txBody>
      </p:sp>
      <p:sp>
        <p:nvSpPr>
          <p:cNvPr id="61" name="Google Shape;61;p14"/>
          <p:cNvSpPr txBox="1">
            <a:spLocks noGrp="1"/>
          </p:cNvSpPr>
          <p:nvPr>
            <p:ph type="body" idx="1"/>
          </p:nvPr>
        </p:nvSpPr>
        <p:spPr>
          <a:xfrm>
            <a:off x="562350" y="1143750"/>
            <a:ext cx="80193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Clr>
                <a:schemeClr val="dk1"/>
              </a:buClr>
              <a:buSzPts val="1800"/>
              <a:buAutoNum type="arabicPeriod"/>
            </a:pPr>
            <a:r>
              <a:rPr lang="en" dirty="0" err="1">
                <a:solidFill>
                  <a:schemeClr val="dk1"/>
                </a:solidFill>
              </a:rPr>
              <a:t>ChIP</a:t>
            </a:r>
            <a:r>
              <a:rPr lang="en" dirty="0">
                <a:solidFill>
                  <a:schemeClr val="dk1"/>
                </a:solidFill>
              </a:rPr>
              <a:t>-seq introduction</a:t>
            </a:r>
            <a:endParaRPr dirty="0">
              <a:solidFill>
                <a:schemeClr val="dk1"/>
              </a:solidFill>
            </a:endParaRPr>
          </a:p>
          <a:p>
            <a:pPr marL="457200" lvl="0" indent="-342900" algn="l" rtl="0">
              <a:lnSpc>
                <a:spcPct val="150000"/>
              </a:lnSpc>
              <a:spcBef>
                <a:spcPts val="0"/>
              </a:spcBef>
              <a:spcAft>
                <a:spcPts val="0"/>
              </a:spcAft>
              <a:buClr>
                <a:schemeClr val="dk1"/>
              </a:buClr>
              <a:buSzPts val="1800"/>
              <a:buAutoNum type="arabicPeriod"/>
            </a:pPr>
            <a:r>
              <a:rPr lang="en" dirty="0">
                <a:solidFill>
                  <a:schemeClr val="dk1"/>
                </a:solidFill>
              </a:rPr>
              <a:t>Evaluating </a:t>
            </a:r>
            <a:r>
              <a:rPr lang="en" dirty="0" err="1">
                <a:solidFill>
                  <a:schemeClr val="dk1"/>
                </a:solidFill>
              </a:rPr>
              <a:t>ChIP</a:t>
            </a:r>
            <a:r>
              <a:rPr lang="en" dirty="0">
                <a:solidFill>
                  <a:schemeClr val="dk1"/>
                </a:solidFill>
              </a:rPr>
              <a:t>-seq data</a:t>
            </a:r>
            <a:endParaRPr dirty="0">
              <a:solidFill>
                <a:schemeClr val="dk1"/>
              </a:solidFill>
            </a:endParaRPr>
          </a:p>
          <a:p>
            <a:pPr marL="457200" lvl="0" indent="-342900" algn="l" rtl="0">
              <a:lnSpc>
                <a:spcPct val="150000"/>
              </a:lnSpc>
              <a:spcBef>
                <a:spcPts val="0"/>
              </a:spcBef>
              <a:spcAft>
                <a:spcPts val="0"/>
              </a:spcAft>
              <a:buClr>
                <a:schemeClr val="dk1"/>
              </a:buClr>
              <a:buSzPts val="1800"/>
              <a:buAutoNum type="arabicPeriod"/>
            </a:pPr>
            <a:r>
              <a:rPr lang="en" dirty="0">
                <a:solidFill>
                  <a:schemeClr val="dk1"/>
                </a:solidFill>
              </a:rPr>
              <a:t>Peak calling with MACS </a:t>
            </a:r>
            <a:endParaRPr dirty="0">
              <a:solidFill>
                <a:schemeClr val="dk1"/>
              </a:solidFill>
            </a:endParaRPr>
          </a:p>
          <a:p>
            <a:pPr marL="457200" lvl="0" indent="-342900" algn="l" rtl="0">
              <a:lnSpc>
                <a:spcPct val="150000"/>
              </a:lnSpc>
              <a:spcBef>
                <a:spcPts val="0"/>
              </a:spcBef>
              <a:spcAft>
                <a:spcPts val="0"/>
              </a:spcAft>
              <a:buClr>
                <a:schemeClr val="dk1"/>
              </a:buClr>
              <a:buSzPts val="1800"/>
              <a:buAutoNum type="arabicPeriod"/>
            </a:pPr>
            <a:r>
              <a:rPr lang="en" dirty="0">
                <a:solidFill>
                  <a:schemeClr val="dk1"/>
                </a:solidFill>
              </a:rPr>
              <a:t>MEME Suite introduction</a:t>
            </a:r>
            <a:endParaRPr dirty="0">
              <a:solidFill>
                <a:schemeClr val="dk1"/>
              </a:solidFill>
            </a:endParaRPr>
          </a:p>
          <a:p>
            <a:pPr marL="457200" lvl="0" indent="-342900" algn="l" rtl="0">
              <a:lnSpc>
                <a:spcPct val="150000"/>
              </a:lnSpc>
              <a:spcBef>
                <a:spcPts val="0"/>
              </a:spcBef>
              <a:spcAft>
                <a:spcPts val="0"/>
              </a:spcAft>
              <a:buClr>
                <a:schemeClr val="dk1"/>
              </a:buClr>
              <a:buSzPts val="1800"/>
              <a:buAutoNum type="arabicPeriod"/>
            </a:pPr>
            <a:r>
              <a:rPr lang="en" dirty="0" err="1">
                <a:solidFill>
                  <a:schemeClr val="dk1"/>
                </a:solidFill>
              </a:rPr>
              <a:t>BEDTools</a:t>
            </a:r>
            <a:r>
              <a:rPr lang="en" dirty="0">
                <a:solidFill>
                  <a:schemeClr val="dk1"/>
                </a:solidFill>
              </a:rPr>
              <a:t> introduction</a:t>
            </a:r>
            <a:endParaRPr dirty="0">
              <a:solidFill>
                <a:schemeClr val="dk1"/>
              </a:solidFill>
            </a:endParaRPr>
          </a:p>
          <a:p>
            <a:pPr marL="457200" lvl="0" indent="-342900" algn="l" rtl="0">
              <a:lnSpc>
                <a:spcPct val="150000"/>
              </a:lnSpc>
              <a:spcBef>
                <a:spcPts val="0"/>
              </a:spcBef>
              <a:spcAft>
                <a:spcPts val="0"/>
              </a:spcAft>
              <a:buClr>
                <a:schemeClr val="dk1"/>
              </a:buClr>
              <a:buSzPts val="1800"/>
              <a:buAutoNum type="arabicPeriod"/>
            </a:pPr>
            <a:r>
              <a:rPr lang="en" dirty="0">
                <a:solidFill>
                  <a:schemeClr val="dk1"/>
                </a:solidFill>
              </a:rPr>
              <a:t>ATAC-seq overview</a:t>
            </a:r>
            <a:endParaRPr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1524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Learning Objectives</a:t>
            </a:r>
            <a:endParaRPr/>
          </a:p>
        </p:txBody>
      </p:sp>
      <p:sp>
        <p:nvSpPr>
          <p:cNvPr id="67" name="Google Shape;67;p15"/>
          <p:cNvSpPr txBox="1">
            <a:spLocks noGrp="1"/>
          </p:cNvSpPr>
          <p:nvPr>
            <p:ph type="body" idx="1"/>
          </p:nvPr>
        </p:nvSpPr>
        <p:spPr>
          <a:xfrm>
            <a:off x="311700" y="1160275"/>
            <a:ext cx="85206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dirty="0">
                <a:solidFill>
                  <a:schemeClr val="dk1"/>
                </a:solidFill>
              </a:rPr>
              <a:t>Downstream analysis of </a:t>
            </a:r>
            <a:r>
              <a:rPr lang="en" dirty="0" err="1">
                <a:solidFill>
                  <a:schemeClr val="dk1"/>
                </a:solidFill>
              </a:rPr>
              <a:t>ChIP</a:t>
            </a:r>
            <a:r>
              <a:rPr lang="en" dirty="0">
                <a:solidFill>
                  <a:schemeClr val="dk1"/>
                </a:solidFill>
              </a:rPr>
              <a:t>-seq and ATAC-seq data</a:t>
            </a:r>
            <a:endParaRPr dirty="0">
              <a:solidFill>
                <a:schemeClr val="dk1"/>
              </a:solidFill>
            </a:endParaRPr>
          </a:p>
          <a:p>
            <a:pPr marL="457200" lvl="0" indent="-342900" algn="l" rtl="0">
              <a:lnSpc>
                <a:spcPct val="115000"/>
              </a:lnSpc>
              <a:spcBef>
                <a:spcPts val="1200"/>
              </a:spcBef>
              <a:spcAft>
                <a:spcPts val="0"/>
              </a:spcAft>
              <a:buClr>
                <a:schemeClr val="dk1"/>
              </a:buClr>
              <a:buSzPts val="1800"/>
              <a:buChar char="●"/>
            </a:pPr>
            <a:r>
              <a:rPr lang="en" dirty="0">
                <a:solidFill>
                  <a:schemeClr val="dk1"/>
                </a:solidFill>
              </a:rPr>
              <a:t>Demonstrate the use of a </a:t>
            </a:r>
            <a:r>
              <a:rPr lang="en" b="1" dirty="0">
                <a:solidFill>
                  <a:schemeClr val="dk1"/>
                </a:solidFill>
              </a:rPr>
              <a:t>peak calling program MACS2</a:t>
            </a:r>
            <a:r>
              <a:rPr lang="en" dirty="0">
                <a:solidFill>
                  <a:schemeClr val="dk1"/>
                </a:solidFill>
              </a:rPr>
              <a:t> to identify genomic regions with robust signal in each of these data types</a:t>
            </a:r>
            <a:endParaRPr dirty="0">
              <a:solidFill>
                <a:schemeClr val="dk1"/>
              </a:solidFill>
            </a:endParaRPr>
          </a:p>
          <a:p>
            <a:pPr marL="914400" lvl="1" indent="-342900" algn="l" rtl="0">
              <a:lnSpc>
                <a:spcPct val="115000"/>
              </a:lnSpc>
              <a:spcBef>
                <a:spcPts val="0"/>
              </a:spcBef>
              <a:spcAft>
                <a:spcPts val="0"/>
              </a:spcAft>
              <a:buClr>
                <a:schemeClr val="dk1"/>
              </a:buClr>
              <a:buSzPts val="1800"/>
              <a:buChar char="○"/>
            </a:pPr>
            <a:r>
              <a:rPr lang="en" sz="1800" dirty="0">
                <a:solidFill>
                  <a:schemeClr val="dk1"/>
                </a:solidFill>
              </a:rPr>
              <a:t>control/input</a:t>
            </a:r>
            <a:endParaRPr sz="1800" dirty="0">
              <a:solidFill>
                <a:schemeClr val="dk1"/>
              </a:solidFill>
            </a:endParaRPr>
          </a:p>
          <a:p>
            <a:pPr marL="914400" lvl="1" indent="-342900" algn="l" rtl="0">
              <a:lnSpc>
                <a:spcPct val="115000"/>
              </a:lnSpc>
              <a:spcBef>
                <a:spcPts val="0"/>
              </a:spcBef>
              <a:spcAft>
                <a:spcPts val="0"/>
              </a:spcAft>
              <a:buClr>
                <a:schemeClr val="dk1"/>
              </a:buClr>
              <a:buSzPts val="1800"/>
              <a:buChar char="○"/>
            </a:pPr>
            <a:r>
              <a:rPr lang="en" sz="1800" dirty="0">
                <a:solidFill>
                  <a:schemeClr val="dk1"/>
                </a:solidFill>
              </a:rPr>
              <a:t>ENCODE Blacklist</a:t>
            </a:r>
            <a:endParaRPr sz="1800" dirty="0">
              <a:solidFill>
                <a:schemeClr val="dk1"/>
              </a:solidFill>
            </a:endParaRPr>
          </a:p>
          <a:p>
            <a:pPr marL="457200" lvl="0" indent="-342900" algn="l" rtl="0">
              <a:lnSpc>
                <a:spcPct val="115000"/>
              </a:lnSpc>
              <a:spcBef>
                <a:spcPts val="0"/>
              </a:spcBef>
              <a:spcAft>
                <a:spcPts val="0"/>
              </a:spcAft>
              <a:buClr>
                <a:schemeClr val="dk1"/>
              </a:buClr>
              <a:buSzPts val="1800"/>
              <a:buChar char="●"/>
            </a:pPr>
            <a:r>
              <a:rPr lang="en" b="1" dirty="0">
                <a:solidFill>
                  <a:schemeClr val="dk1"/>
                </a:solidFill>
              </a:rPr>
              <a:t>Visualize</a:t>
            </a:r>
            <a:r>
              <a:rPr lang="en" dirty="0">
                <a:solidFill>
                  <a:schemeClr val="dk1"/>
                </a:solidFill>
              </a:rPr>
              <a:t> the raw data and corresponding called peaks</a:t>
            </a:r>
            <a:endParaRPr dirty="0">
              <a:solidFill>
                <a:schemeClr val="dk1"/>
              </a:solidFill>
            </a:endParaRPr>
          </a:p>
          <a:p>
            <a:pPr marL="457200" lvl="0" indent="-342900" algn="l" rtl="0">
              <a:spcBef>
                <a:spcPts val="0"/>
              </a:spcBef>
              <a:spcAft>
                <a:spcPts val="0"/>
              </a:spcAft>
              <a:buClr>
                <a:schemeClr val="dk1"/>
              </a:buClr>
              <a:buSzPts val="1800"/>
              <a:buChar char="●"/>
            </a:pPr>
            <a:r>
              <a:rPr lang="en" b="1" dirty="0">
                <a:solidFill>
                  <a:schemeClr val="dk1"/>
                </a:solidFill>
              </a:rPr>
              <a:t>Downstream analyses</a:t>
            </a:r>
            <a:endParaRPr b="1" dirty="0">
              <a:solidFill>
                <a:schemeClr val="dk1"/>
              </a:solidFill>
            </a:endParaRPr>
          </a:p>
          <a:p>
            <a:pPr marL="914400" lvl="1" indent="-342900" algn="l" rtl="0">
              <a:lnSpc>
                <a:spcPct val="115000"/>
              </a:lnSpc>
              <a:spcBef>
                <a:spcPts val="0"/>
              </a:spcBef>
              <a:spcAft>
                <a:spcPts val="0"/>
              </a:spcAft>
              <a:buClr>
                <a:schemeClr val="dk1"/>
              </a:buClr>
              <a:buSzPts val="1800"/>
              <a:buChar char="○"/>
            </a:pPr>
            <a:r>
              <a:rPr lang="en" sz="1800" dirty="0">
                <a:solidFill>
                  <a:schemeClr val="dk1"/>
                </a:solidFill>
              </a:rPr>
              <a:t>Comparing peaks to other features (</a:t>
            </a:r>
            <a:r>
              <a:rPr lang="en" sz="1800" dirty="0" err="1">
                <a:solidFill>
                  <a:schemeClr val="dk1"/>
                </a:solidFill>
              </a:rPr>
              <a:t>e.g</a:t>
            </a:r>
            <a:r>
              <a:rPr lang="en" sz="1800" dirty="0">
                <a:solidFill>
                  <a:schemeClr val="dk1"/>
                </a:solidFill>
              </a:rPr>
              <a:t> genes) : using </a:t>
            </a:r>
            <a:r>
              <a:rPr lang="en" sz="1800" dirty="0" err="1">
                <a:solidFill>
                  <a:schemeClr val="dk1"/>
                </a:solidFill>
              </a:rPr>
              <a:t>BEDTools</a:t>
            </a:r>
            <a:endParaRPr sz="1800" dirty="0">
              <a:solidFill>
                <a:schemeClr val="dk1"/>
              </a:solidFill>
            </a:endParaRPr>
          </a:p>
          <a:p>
            <a:pPr marL="914400" lvl="1" indent="-342900" algn="l" rtl="0">
              <a:lnSpc>
                <a:spcPct val="115000"/>
              </a:lnSpc>
              <a:spcBef>
                <a:spcPts val="0"/>
              </a:spcBef>
              <a:spcAft>
                <a:spcPts val="0"/>
              </a:spcAft>
              <a:buClr>
                <a:schemeClr val="dk1"/>
              </a:buClr>
              <a:buSzPts val="1800"/>
              <a:buChar char="○"/>
            </a:pPr>
            <a:r>
              <a:rPr lang="en" sz="1800" dirty="0">
                <a:solidFill>
                  <a:schemeClr val="dk1"/>
                </a:solidFill>
              </a:rPr>
              <a:t>Motif discovery (MEME)</a:t>
            </a:r>
            <a:br>
              <a:rPr lang="en" sz="1800" dirty="0">
                <a:solidFill>
                  <a:schemeClr val="dk1"/>
                </a:solidFill>
              </a:rPr>
            </a:br>
            <a:r>
              <a:rPr lang="en" sz="1800" dirty="0">
                <a:solidFill>
                  <a:schemeClr val="dk1"/>
                </a:solidFill>
              </a:rPr>
              <a:t> 							</a:t>
            </a:r>
            <a:endParaRPr sz="180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						 					</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				</a:t>
            </a: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dirty="0">
                <a:solidFill>
                  <a:schemeClr val="dk1"/>
                </a:solidFill>
              </a:rPr>
              <a:t>				 			</a:t>
            </a: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dirty="0">
                <a:solidFill>
                  <a:schemeClr val="dk1"/>
                </a:solidFill>
              </a:rPr>
              <a:t>		</a:t>
            </a:r>
            <a:endParaRPr dirty="0">
              <a:solidFill>
                <a:schemeClr val="dk1"/>
              </a:solidFill>
            </a:endParaRPr>
          </a:p>
          <a:p>
            <a:pPr marL="0" lvl="0" indent="0" algn="l" rtl="0">
              <a:lnSpc>
                <a:spcPct val="115000"/>
              </a:lnSpc>
              <a:spcBef>
                <a:spcPts val="120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Peak calling pipeline</a:t>
            </a:r>
            <a:endParaRPr dirty="0"/>
          </a:p>
        </p:txBody>
      </p:sp>
      <p:sp>
        <p:nvSpPr>
          <p:cNvPr id="73" name="Google Shape;73;p16"/>
          <p:cNvSpPr txBox="1">
            <a:spLocks noGrp="1"/>
          </p:cNvSpPr>
          <p:nvPr>
            <p:ph type="body" idx="1"/>
          </p:nvPr>
        </p:nvSpPr>
        <p:spPr>
          <a:xfrm>
            <a:off x="231025" y="4764125"/>
            <a:ext cx="8520600" cy="39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u="sng" dirty="0">
                <a:solidFill>
                  <a:schemeClr val="accent1"/>
                </a:solidFill>
                <a:latin typeface="+mn-lt"/>
                <a:hlinkClick r:id="rId3">
                  <a:extLst>
                    <a:ext uri="{A12FA001-AC4F-418D-AE19-62706E023703}">
                      <ahyp:hlinkClr xmlns:ahyp="http://schemas.microsoft.com/office/drawing/2018/hyperlinkcolor" xmlns="" val="tx"/>
                    </a:ext>
                  </a:extLst>
                </a:hlinkClick>
              </a:rPr>
              <a:t>https://hbctraining.github.io/Intro-to-ChIPseq/lessons/05_peak_calling_macs.html</a:t>
            </a:r>
            <a:endParaRPr sz="1200" dirty="0">
              <a:solidFill>
                <a:schemeClr val="accent1"/>
              </a:solidFill>
              <a:latin typeface="+mn-lt"/>
            </a:endParaRPr>
          </a:p>
          <a:p>
            <a:pPr marL="0" lvl="0" indent="0" algn="ctr" rtl="0">
              <a:spcBef>
                <a:spcPts val="1200"/>
              </a:spcBef>
              <a:spcAft>
                <a:spcPts val="1200"/>
              </a:spcAft>
              <a:buNone/>
            </a:pPr>
            <a:endParaRPr sz="1200" dirty="0">
              <a:solidFill>
                <a:schemeClr val="accent1"/>
              </a:solidFill>
              <a:latin typeface="+mn-lt"/>
            </a:endParaRPr>
          </a:p>
        </p:txBody>
      </p:sp>
      <p:pic>
        <p:nvPicPr>
          <p:cNvPr id="74" name="Google Shape;74;p16"/>
          <p:cNvPicPr preferRelativeResize="0"/>
          <p:nvPr/>
        </p:nvPicPr>
        <p:blipFill>
          <a:blip r:embed="rId4">
            <a:alphaModFix/>
          </a:blip>
          <a:stretch>
            <a:fillRect/>
          </a:stretch>
        </p:blipFill>
        <p:spPr>
          <a:xfrm>
            <a:off x="1985850" y="492575"/>
            <a:ext cx="5401511" cy="4302899"/>
          </a:xfrm>
          <a:prstGeom prst="rect">
            <a:avLst/>
          </a:prstGeom>
          <a:noFill/>
          <a:ln>
            <a:noFill/>
          </a:ln>
        </p:spPr>
      </p:pic>
      <p:sp>
        <p:nvSpPr>
          <p:cNvPr id="75" name="Google Shape;75;p16"/>
          <p:cNvSpPr/>
          <p:nvPr/>
        </p:nvSpPr>
        <p:spPr>
          <a:xfrm>
            <a:off x="60568" y="2446324"/>
            <a:ext cx="3469016" cy="395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rgbClr val="1E6BB8"/>
                </a:solidFill>
                <a:latin typeface="+mn-lt"/>
                <a:ea typeface="Helvetica Neue Light"/>
                <a:cs typeface="Helvetica Neue Light"/>
                <a:sym typeface="Helvetica Neue Light"/>
              </a:rPr>
              <a:t>Step 4: Peak calling via MACS2</a:t>
            </a:r>
            <a:endParaRPr sz="1600" dirty="0">
              <a:solidFill>
                <a:srgbClr val="1E6BB8"/>
              </a:solidFill>
              <a:latin typeface="+mn-lt"/>
              <a:ea typeface="Helvetica Neue Light"/>
              <a:cs typeface="Helvetica Neue Light"/>
              <a:sym typeface="Helvetica Neue Light"/>
            </a:endParaRPr>
          </a:p>
        </p:txBody>
      </p:sp>
      <p:sp>
        <p:nvSpPr>
          <p:cNvPr id="76" name="Google Shape;76;p16"/>
          <p:cNvSpPr/>
          <p:nvPr/>
        </p:nvSpPr>
        <p:spPr>
          <a:xfrm>
            <a:off x="6953678" y="3121738"/>
            <a:ext cx="1988962" cy="1037275"/>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rgbClr val="1E6BB8"/>
                </a:solidFill>
                <a:latin typeface="+mn-lt"/>
                <a:ea typeface="Helvetica Neue Light"/>
                <a:cs typeface="Helvetica Neue Light"/>
                <a:sym typeface="Helvetica Neue Light"/>
              </a:rPr>
              <a:t>Step 5 and beyond: Downstream analysis using tools such as </a:t>
            </a:r>
            <a:r>
              <a:rPr lang="en" sz="1600" dirty="0" err="1">
                <a:solidFill>
                  <a:srgbClr val="1E6BB8"/>
                </a:solidFill>
                <a:latin typeface="+mn-lt"/>
                <a:ea typeface="Helvetica Neue Light"/>
                <a:cs typeface="Helvetica Neue Light"/>
                <a:sym typeface="Helvetica Neue Light"/>
              </a:rPr>
              <a:t>BEDTools</a:t>
            </a:r>
            <a:r>
              <a:rPr lang="en" sz="1600" dirty="0">
                <a:solidFill>
                  <a:srgbClr val="1E6BB8"/>
                </a:solidFill>
                <a:latin typeface="+mn-lt"/>
                <a:ea typeface="Helvetica Neue Light"/>
                <a:cs typeface="Helvetica Neue Light"/>
                <a:sym typeface="Helvetica Neue Light"/>
              </a:rPr>
              <a:t>, MEME, </a:t>
            </a:r>
            <a:endParaRPr sz="1600" dirty="0">
              <a:solidFill>
                <a:srgbClr val="1E6BB8"/>
              </a:solidFill>
              <a:latin typeface="+mn-lt"/>
              <a:ea typeface="Helvetica Neue Light"/>
              <a:cs typeface="Helvetica Neue Light"/>
              <a:sym typeface="Helvetica Neue Light"/>
            </a:endParaRPr>
          </a:p>
        </p:txBody>
      </p:sp>
      <p:sp>
        <p:nvSpPr>
          <p:cNvPr id="78" name="Google Shape;78;p16"/>
          <p:cNvSpPr txBox="1"/>
          <p:nvPr/>
        </p:nvSpPr>
        <p:spPr>
          <a:xfrm>
            <a:off x="60568" y="468071"/>
            <a:ext cx="3850563"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rgbClr val="1E6BB8"/>
                </a:solidFill>
                <a:latin typeface="+mn-lt"/>
                <a:ea typeface="Helvetica Neue Light"/>
                <a:cs typeface="Helvetica Neue Light"/>
                <a:sym typeface="Helvetica Neue Light"/>
              </a:rPr>
              <a:t>Step 1: </a:t>
            </a:r>
            <a:r>
              <a:rPr lang="en" sz="1600" dirty="0" err="1">
                <a:solidFill>
                  <a:srgbClr val="1E6BB8"/>
                </a:solidFill>
                <a:latin typeface="+mn-lt"/>
                <a:ea typeface="Helvetica Neue Light"/>
                <a:cs typeface="Helvetica Neue Light"/>
                <a:sym typeface="Helvetica Neue Light"/>
              </a:rPr>
              <a:t>fastQC</a:t>
            </a:r>
            <a:r>
              <a:rPr lang="en" sz="1600" dirty="0">
                <a:solidFill>
                  <a:srgbClr val="1E6BB8"/>
                </a:solidFill>
                <a:latin typeface="+mn-lt"/>
                <a:ea typeface="Helvetica Neue Light"/>
                <a:cs typeface="Helvetica Neue Light"/>
                <a:sym typeface="Helvetica Neue Light"/>
              </a:rPr>
              <a:t> for quality control</a:t>
            </a:r>
            <a:endParaRPr sz="1600" dirty="0">
              <a:solidFill>
                <a:srgbClr val="1E6BB8"/>
              </a:solidFill>
              <a:latin typeface="+mn-lt"/>
              <a:ea typeface="Helvetica Neue Light"/>
              <a:cs typeface="Helvetica Neue Light"/>
              <a:sym typeface="Helvetica Neue Light"/>
            </a:endParaRPr>
          </a:p>
        </p:txBody>
      </p:sp>
      <p:sp>
        <p:nvSpPr>
          <p:cNvPr id="79" name="Google Shape;79;p16"/>
          <p:cNvSpPr/>
          <p:nvPr/>
        </p:nvSpPr>
        <p:spPr>
          <a:xfrm>
            <a:off x="60568" y="1214575"/>
            <a:ext cx="3710082" cy="395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rgbClr val="1E6BB8"/>
                </a:solidFill>
                <a:latin typeface="+mn-lt"/>
                <a:ea typeface="Helvetica Neue Light"/>
                <a:cs typeface="Helvetica Neue Light"/>
                <a:sym typeface="Helvetica Neue Light"/>
              </a:rPr>
              <a:t>Step 2: HISAT2 to map reads</a:t>
            </a:r>
            <a:endParaRPr sz="1600" dirty="0">
              <a:solidFill>
                <a:srgbClr val="1E6BB8"/>
              </a:solidFill>
              <a:latin typeface="+mn-lt"/>
              <a:ea typeface="Helvetica Neue Light"/>
              <a:cs typeface="Helvetica Neue Light"/>
              <a:sym typeface="Helvetica Neue Light"/>
            </a:endParaRPr>
          </a:p>
        </p:txBody>
      </p:sp>
      <p:sp>
        <p:nvSpPr>
          <p:cNvPr id="80" name="Google Shape;80;p16"/>
          <p:cNvSpPr txBox="1"/>
          <p:nvPr/>
        </p:nvSpPr>
        <p:spPr>
          <a:xfrm>
            <a:off x="5650993" y="1769246"/>
            <a:ext cx="3291647"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rgbClr val="1E6BB8"/>
                </a:solidFill>
                <a:latin typeface="+mn-lt"/>
                <a:ea typeface="Helvetica Neue Light"/>
                <a:cs typeface="Helvetica Neue Light"/>
                <a:sym typeface="Helvetica Neue Light"/>
              </a:rPr>
              <a:t>Step 3: Quality control via </a:t>
            </a:r>
            <a:r>
              <a:rPr lang="en" sz="1600" dirty="0" err="1">
                <a:solidFill>
                  <a:srgbClr val="1E6BB8"/>
                </a:solidFill>
                <a:latin typeface="+mn-lt"/>
                <a:ea typeface="Helvetica Neue Light"/>
                <a:cs typeface="Helvetica Neue Light"/>
                <a:sym typeface="Helvetica Neue Light"/>
              </a:rPr>
              <a:t>Preseq</a:t>
            </a:r>
            <a:r>
              <a:rPr lang="en" sz="1600" dirty="0">
                <a:solidFill>
                  <a:srgbClr val="1E6BB8"/>
                </a:solidFill>
                <a:latin typeface="+mn-lt"/>
                <a:ea typeface="Helvetica Neue Light"/>
                <a:cs typeface="Helvetica Neue Light"/>
                <a:sym typeface="Helvetica Neue Light"/>
              </a:rPr>
              <a:t> and </a:t>
            </a:r>
            <a:r>
              <a:rPr lang="en" sz="1600" dirty="0" err="1">
                <a:solidFill>
                  <a:srgbClr val="1E6BB8"/>
                </a:solidFill>
                <a:latin typeface="+mn-lt"/>
                <a:ea typeface="Helvetica Neue Light"/>
                <a:cs typeface="Helvetica Neue Light"/>
                <a:sym typeface="Helvetica Neue Light"/>
              </a:rPr>
              <a:t>MultiQC</a:t>
            </a:r>
            <a:endParaRPr sz="1600" dirty="0">
              <a:solidFill>
                <a:srgbClr val="1E6BB8"/>
              </a:solidFill>
              <a:latin typeface="+mn-lt"/>
              <a:ea typeface="Helvetica Neue Light"/>
              <a:cs typeface="Helvetica Neue Light"/>
              <a:sym typeface="Helvetica Neue Light"/>
            </a:endParaRPr>
          </a:p>
        </p:txBody>
      </p:sp>
    </p:spTree>
    <p:extLst>
      <p:ext uri="{BB962C8B-B14F-4D97-AF65-F5344CB8AC3E}">
        <p14:creationId xmlns:p14="http://schemas.microsoft.com/office/powerpoint/2010/main" val="446240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F78DF8-7EB2-3070-7406-A89157F982A0}"/>
              </a:ext>
            </a:extLst>
          </p:cNvPr>
          <p:cNvPicPr>
            <a:picLocks noChangeAspect="1"/>
          </p:cNvPicPr>
          <p:nvPr/>
        </p:nvPicPr>
        <p:blipFill>
          <a:blip r:embed="rId2"/>
          <a:stretch>
            <a:fillRect/>
          </a:stretch>
        </p:blipFill>
        <p:spPr>
          <a:xfrm>
            <a:off x="766525" y="3438847"/>
            <a:ext cx="2470451" cy="1068444"/>
          </a:xfrm>
          <a:prstGeom prst="rect">
            <a:avLst/>
          </a:prstGeom>
        </p:spPr>
      </p:pic>
      <p:pic>
        <p:nvPicPr>
          <p:cNvPr id="5" name="Picture 4">
            <a:extLst>
              <a:ext uri="{FF2B5EF4-FFF2-40B4-BE49-F238E27FC236}">
                <a16:creationId xmlns:a16="http://schemas.microsoft.com/office/drawing/2014/main" id="{F54D7F33-797E-8C3B-6446-4158CABC1F11}"/>
              </a:ext>
            </a:extLst>
          </p:cNvPr>
          <p:cNvPicPr>
            <a:picLocks noChangeAspect="1"/>
          </p:cNvPicPr>
          <p:nvPr/>
        </p:nvPicPr>
        <p:blipFill rotWithShape="1">
          <a:blip r:embed="rId3"/>
          <a:srcRect t="3288"/>
          <a:stretch/>
        </p:blipFill>
        <p:spPr>
          <a:xfrm>
            <a:off x="375708" y="1170431"/>
            <a:ext cx="2984500" cy="1645843"/>
          </a:xfrm>
          <a:prstGeom prst="rect">
            <a:avLst/>
          </a:prstGeom>
        </p:spPr>
      </p:pic>
      <p:sp>
        <p:nvSpPr>
          <p:cNvPr id="6" name="Google Shape;72;p16">
            <a:extLst>
              <a:ext uri="{FF2B5EF4-FFF2-40B4-BE49-F238E27FC236}">
                <a16:creationId xmlns:a16="http://schemas.microsoft.com/office/drawing/2014/main" id="{5DE0AA82-38FB-94EC-82F7-224705898E10}"/>
              </a:ext>
            </a:extLst>
          </p:cNvPr>
          <p:cNvSpPr txBox="1">
            <a:spLocks/>
          </p:cNvSpPr>
          <p:nvPr/>
        </p:nvSpPr>
        <p:spPr>
          <a:xfrm>
            <a:off x="311700" y="0"/>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dirty="0" err="1"/>
              <a:t>fastq</a:t>
            </a:r>
            <a:r>
              <a:rPr lang="en-US" dirty="0"/>
              <a:t> &gt; alignment &gt; SAM/BAM conversion</a:t>
            </a:r>
          </a:p>
        </p:txBody>
      </p:sp>
      <p:sp>
        <p:nvSpPr>
          <p:cNvPr id="7" name="Google Shape;78;p16">
            <a:extLst>
              <a:ext uri="{FF2B5EF4-FFF2-40B4-BE49-F238E27FC236}">
                <a16:creationId xmlns:a16="http://schemas.microsoft.com/office/drawing/2014/main" id="{ADA0133A-BBC8-8675-74AA-90AAE58535F2}"/>
              </a:ext>
            </a:extLst>
          </p:cNvPr>
          <p:cNvSpPr txBox="1"/>
          <p:nvPr/>
        </p:nvSpPr>
        <p:spPr>
          <a:xfrm>
            <a:off x="3762090" y="1253250"/>
            <a:ext cx="3850563"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rgbClr val="1E6BB8"/>
                </a:solidFill>
                <a:latin typeface="+mn-lt"/>
                <a:ea typeface="Helvetica Neue Light"/>
                <a:cs typeface="Arial" panose="020B0604020202020204" pitchFamily="34" charset="0"/>
                <a:sym typeface="Helvetica Neue Light"/>
              </a:rPr>
              <a:t>Step 1: </a:t>
            </a:r>
            <a:r>
              <a:rPr lang="en" sz="1600" dirty="0" err="1">
                <a:solidFill>
                  <a:srgbClr val="1E6BB8"/>
                </a:solidFill>
                <a:latin typeface="+mn-lt"/>
                <a:ea typeface="Helvetica Neue Light"/>
                <a:cs typeface="Arial" panose="020B0604020202020204" pitchFamily="34" charset="0"/>
                <a:sym typeface="Helvetica Neue Light"/>
              </a:rPr>
              <a:t>fastQC</a:t>
            </a:r>
            <a:r>
              <a:rPr lang="en" sz="1600" dirty="0">
                <a:solidFill>
                  <a:srgbClr val="1E6BB8"/>
                </a:solidFill>
                <a:latin typeface="+mn-lt"/>
                <a:ea typeface="Helvetica Neue Light"/>
                <a:cs typeface="Arial" panose="020B0604020202020204" pitchFamily="34" charset="0"/>
                <a:sym typeface="Helvetica Neue Light"/>
              </a:rPr>
              <a:t> for quality control</a:t>
            </a:r>
            <a:endParaRPr sz="1600" dirty="0">
              <a:solidFill>
                <a:srgbClr val="1E6BB8"/>
              </a:solidFill>
              <a:latin typeface="+mn-lt"/>
              <a:ea typeface="Helvetica Neue Light"/>
              <a:cs typeface="Arial" panose="020B0604020202020204" pitchFamily="34" charset="0"/>
              <a:sym typeface="Helvetica Neue Light"/>
            </a:endParaRPr>
          </a:p>
        </p:txBody>
      </p:sp>
      <p:sp>
        <p:nvSpPr>
          <p:cNvPr id="8" name="Google Shape;79;p16">
            <a:extLst>
              <a:ext uri="{FF2B5EF4-FFF2-40B4-BE49-F238E27FC236}">
                <a16:creationId xmlns:a16="http://schemas.microsoft.com/office/drawing/2014/main" id="{066C4A03-D06C-FDEF-BA89-9FB286B74FC8}"/>
              </a:ext>
            </a:extLst>
          </p:cNvPr>
          <p:cNvSpPr/>
          <p:nvPr/>
        </p:nvSpPr>
        <p:spPr>
          <a:xfrm>
            <a:off x="3762090" y="1999754"/>
            <a:ext cx="5070210" cy="672326"/>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rgbClr val="1E6BB8"/>
                </a:solidFill>
                <a:latin typeface="+mn-lt"/>
                <a:ea typeface="Helvetica Neue Light"/>
                <a:cs typeface="Arial" panose="020B0604020202020204" pitchFamily="34" charset="0"/>
                <a:sym typeface="Helvetica Neue Light"/>
              </a:rPr>
              <a:t>Step 2: HISAT2 to map reads</a:t>
            </a:r>
          </a:p>
          <a:p>
            <a:pPr marL="0" lvl="0" indent="0" algn="l" rtl="0">
              <a:spcBef>
                <a:spcPts val="0"/>
              </a:spcBef>
              <a:spcAft>
                <a:spcPts val="0"/>
              </a:spcAft>
              <a:buNone/>
            </a:pPr>
            <a:r>
              <a:rPr lang="en-US" sz="1600" dirty="0">
                <a:solidFill>
                  <a:srgbClr val="1E6BB8"/>
                </a:solidFill>
                <a:latin typeface="+mn-lt"/>
                <a:ea typeface="Helvetica Neue Light" panose="02000403000000020004" pitchFamily="2" charset="0"/>
                <a:cs typeface="Arial" panose="020B0604020202020204" pitchFamily="34" charset="0"/>
                <a:sym typeface="Helvetica Neue Light"/>
              </a:rPr>
              <a:t>**n</a:t>
            </a:r>
            <a:r>
              <a:rPr lang="en" sz="1600" dirty="0" err="1">
                <a:solidFill>
                  <a:srgbClr val="1E6BB8"/>
                </a:solidFill>
                <a:latin typeface="+mn-lt"/>
                <a:ea typeface="Helvetica Neue Light" panose="02000403000000020004" pitchFamily="2" charset="0"/>
                <a:cs typeface="Arial" panose="020B0604020202020204" pitchFamily="34" charset="0"/>
                <a:sym typeface="Helvetica Neue Light"/>
              </a:rPr>
              <a:t>ote</a:t>
            </a:r>
            <a:r>
              <a:rPr lang="en" sz="1600" dirty="0">
                <a:solidFill>
                  <a:srgbClr val="1E6BB8"/>
                </a:solidFill>
                <a:latin typeface="+mn-lt"/>
                <a:ea typeface="Helvetica Neue Light" panose="02000403000000020004" pitchFamily="2" charset="0"/>
                <a:cs typeface="Arial" panose="020B0604020202020204" pitchFamily="34" charset="0"/>
                <a:sym typeface="Helvetica Neue Light"/>
              </a:rPr>
              <a:t> that </a:t>
            </a:r>
            <a:r>
              <a:rPr lang="en-US" sz="1600" dirty="0">
                <a:solidFill>
                  <a:srgbClr val="1E6BB9"/>
                </a:solidFill>
                <a:latin typeface="+mn-lt"/>
                <a:ea typeface="Helvetica Neue Light" panose="02000403000000020004" pitchFamily="2" charset="0"/>
                <a:cs typeface="Arial" panose="020B0604020202020204" pitchFamily="34" charset="0"/>
              </a:rPr>
              <a:t>splicing is not relevant for mapping these DNA based methods</a:t>
            </a:r>
            <a:endParaRPr sz="1600" dirty="0">
              <a:solidFill>
                <a:srgbClr val="1E6BB9"/>
              </a:solidFill>
              <a:latin typeface="+mn-lt"/>
              <a:ea typeface="Helvetica Neue Light" panose="02000403000000020004" pitchFamily="2" charset="0"/>
              <a:cs typeface="Arial" panose="020B0604020202020204" pitchFamily="34" charset="0"/>
              <a:sym typeface="Helvetica Neue Light"/>
            </a:endParaRPr>
          </a:p>
        </p:txBody>
      </p:sp>
      <p:sp>
        <p:nvSpPr>
          <p:cNvPr id="9" name="Google Shape;80;p16">
            <a:extLst>
              <a:ext uri="{FF2B5EF4-FFF2-40B4-BE49-F238E27FC236}">
                <a16:creationId xmlns:a16="http://schemas.microsoft.com/office/drawing/2014/main" id="{4AD292C8-A736-BE7E-D655-43DC845D9150}"/>
              </a:ext>
            </a:extLst>
          </p:cNvPr>
          <p:cNvSpPr txBox="1"/>
          <p:nvPr/>
        </p:nvSpPr>
        <p:spPr>
          <a:xfrm>
            <a:off x="3762090" y="3381156"/>
            <a:ext cx="4615385"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rgbClr val="1E6BB8"/>
                </a:solidFill>
                <a:latin typeface="+mn-lt"/>
                <a:ea typeface="Helvetica Neue Light"/>
                <a:cs typeface="Arial" panose="020B0604020202020204" pitchFamily="34" charset="0"/>
                <a:sym typeface="Helvetica Neue Light"/>
              </a:rPr>
              <a:t>Step 3: Quality control via </a:t>
            </a:r>
            <a:r>
              <a:rPr lang="en" sz="1600" dirty="0" err="1">
                <a:solidFill>
                  <a:srgbClr val="1E6BB8"/>
                </a:solidFill>
                <a:latin typeface="+mn-lt"/>
                <a:ea typeface="Helvetica Neue Light"/>
                <a:cs typeface="Arial" panose="020B0604020202020204" pitchFamily="34" charset="0"/>
                <a:sym typeface="Helvetica Neue Light"/>
              </a:rPr>
              <a:t>Preseq</a:t>
            </a:r>
            <a:r>
              <a:rPr lang="en" sz="1600" dirty="0">
                <a:solidFill>
                  <a:srgbClr val="1E6BB8"/>
                </a:solidFill>
                <a:latin typeface="+mn-lt"/>
                <a:ea typeface="Helvetica Neue Light"/>
                <a:cs typeface="Arial" panose="020B0604020202020204" pitchFamily="34" charset="0"/>
                <a:sym typeface="Helvetica Neue Light"/>
              </a:rPr>
              <a:t> and </a:t>
            </a:r>
            <a:r>
              <a:rPr lang="en" sz="1600" dirty="0" err="1">
                <a:solidFill>
                  <a:srgbClr val="1E6BB8"/>
                </a:solidFill>
                <a:latin typeface="+mn-lt"/>
                <a:ea typeface="Helvetica Neue Light"/>
                <a:cs typeface="Arial" panose="020B0604020202020204" pitchFamily="34" charset="0"/>
                <a:sym typeface="Helvetica Neue Light"/>
              </a:rPr>
              <a:t>MultiQC</a:t>
            </a:r>
            <a:endParaRPr lang="en" sz="1600" dirty="0">
              <a:solidFill>
                <a:srgbClr val="1E6BB8"/>
              </a:solidFill>
              <a:latin typeface="+mn-lt"/>
              <a:ea typeface="Helvetica Neue Light"/>
              <a:cs typeface="Arial" panose="020B0604020202020204" pitchFamily="34" charset="0"/>
              <a:sym typeface="Helvetica Neue Light"/>
            </a:endParaRPr>
          </a:p>
          <a:p>
            <a:pPr marL="0" lvl="0" indent="0" algn="l" rtl="0">
              <a:spcBef>
                <a:spcPts val="0"/>
              </a:spcBef>
              <a:spcAft>
                <a:spcPts val="0"/>
              </a:spcAft>
              <a:buNone/>
            </a:pPr>
            <a:r>
              <a:rPr lang="en" sz="1600" dirty="0" err="1">
                <a:solidFill>
                  <a:srgbClr val="1E6BB8"/>
                </a:solidFill>
                <a:latin typeface="+mn-lt"/>
                <a:ea typeface="Helvetica Neue Light"/>
                <a:cs typeface="Arial" panose="020B0604020202020204" pitchFamily="34" charset="0"/>
                <a:sym typeface="Helvetica Neue Light"/>
              </a:rPr>
              <a:t>multiQC</a:t>
            </a:r>
            <a:r>
              <a:rPr lang="en" sz="1600" dirty="0">
                <a:solidFill>
                  <a:srgbClr val="1E6BB8"/>
                </a:solidFill>
                <a:latin typeface="+mn-lt"/>
                <a:ea typeface="Helvetica Neue Light"/>
                <a:cs typeface="Arial" panose="020B0604020202020204" pitchFamily="34" charset="0"/>
                <a:sym typeface="Helvetica Neue Light"/>
              </a:rPr>
              <a:t> will look through the files and directories that contain compatible results/reports</a:t>
            </a:r>
            <a:endParaRPr sz="1600" dirty="0">
              <a:solidFill>
                <a:srgbClr val="1E6BB8"/>
              </a:solidFill>
              <a:latin typeface="+mn-lt"/>
              <a:ea typeface="Helvetica Neue Light"/>
              <a:cs typeface="Arial" panose="020B0604020202020204" pitchFamily="34" charset="0"/>
              <a:sym typeface="Helvetica Neue Light"/>
            </a:endParaRPr>
          </a:p>
        </p:txBody>
      </p:sp>
      <p:cxnSp>
        <p:nvCxnSpPr>
          <p:cNvPr id="11" name="Straight Arrow Connector 10">
            <a:extLst>
              <a:ext uri="{FF2B5EF4-FFF2-40B4-BE49-F238E27FC236}">
                <a16:creationId xmlns:a16="http://schemas.microsoft.com/office/drawing/2014/main" id="{CA6A71AD-7507-B726-B3DB-CDD2614F0FBA}"/>
              </a:ext>
            </a:extLst>
          </p:cNvPr>
          <p:cNvCxnSpPr/>
          <p:nvPr/>
        </p:nvCxnSpPr>
        <p:spPr>
          <a:xfrm>
            <a:off x="1921634" y="2944368"/>
            <a:ext cx="0" cy="338328"/>
          </a:xfrm>
          <a:prstGeom prst="straightConnector1">
            <a:avLst/>
          </a:prstGeom>
          <a:ln>
            <a:solidFill>
              <a:schemeClr val="accent2">
                <a:lumMod val="50000"/>
                <a:lumOff val="50000"/>
              </a:schemeClr>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08157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F78DF8-7EB2-3070-7406-A89157F982A0}"/>
              </a:ext>
            </a:extLst>
          </p:cNvPr>
          <p:cNvPicPr>
            <a:picLocks noChangeAspect="1"/>
          </p:cNvPicPr>
          <p:nvPr/>
        </p:nvPicPr>
        <p:blipFill>
          <a:blip r:embed="rId3"/>
          <a:stretch>
            <a:fillRect/>
          </a:stretch>
        </p:blipFill>
        <p:spPr>
          <a:xfrm>
            <a:off x="3301175" y="3554861"/>
            <a:ext cx="2470451" cy="1068444"/>
          </a:xfrm>
          <a:prstGeom prst="rect">
            <a:avLst/>
          </a:prstGeom>
        </p:spPr>
      </p:pic>
      <p:sp>
        <p:nvSpPr>
          <p:cNvPr id="6" name="Google Shape;72;p16">
            <a:extLst>
              <a:ext uri="{FF2B5EF4-FFF2-40B4-BE49-F238E27FC236}">
                <a16:creationId xmlns:a16="http://schemas.microsoft.com/office/drawing/2014/main" id="{5DE0AA82-38FB-94EC-82F7-224705898E10}"/>
              </a:ext>
            </a:extLst>
          </p:cNvPr>
          <p:cNvSpPr txBox="1">
            <a:spLocks/>
          </p:cNvSpPr>
          <p:nvPr/>
        </p:nvSpPr>
        <p:spPr>
          <a:xfrm>
            <a:off x="311700" y="0"/>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dirty="0"/>
              <a:t>Quality control</a:t>
            </a:r>
          </a:p>
        </p:txBody>
      </p:sp>
      <p:sp>
        <p:nvSpPr>
          <p:cNvPr id="2" name="Rounded Rectangle 1">
            <a:extLst>
              <a:ext uri="{FF2B5EF4-FFF2-40B4-BE49-F238E27FC236}">
                <a16:creationId xmlns:a16="http://schemas.microsoft.com/office/drawing/2014/main" id="{6C35BB8A-BFCB-EE31-EECC-020A7F2725B3}"/>
              </a:ext>
            </a:extLst>
          </p:cNvPr>
          <p:cNvSpPr/>
          <p:nvPr/>
        </p:nvSpPr>
        <p:spPr>
          <a:xfrm>
            <a:off x="429729" y="967578"/>
            <a:ext cx="1728216" cy="63093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err="1"/>
              <a:t>fastQC</a:t>
            </a:r>
            <a:endParaRPr lang="en-US" sz="1800" dirty="0"/>
          </a:p>
        </p:txBody>
      </p:sp>
      <p:sp>
        <p:nvSpPr>
          <p:cNvPr id="3" name="Rounded Rectangle 2">
            <a:extLst>
              <a:ext uri="{FF2B5EF4-FFF2-40B4-BE49-F238E27FC236}">
                <a16:creationId xmlns:a16="http://schemas.microsoft.com/office/drawing/2014/main" id="{4D111D96-6276-E95A-5241-9F894AE64B25}"/>
              </a:ext>
            </a:extLst>
          </p:cNvPr>
          <p:cNvSpPr/>
          <p:nvPr/>
        </p:nvSpPr>
        <p:spPr>
          <a:xfrm>
            <a:off x="3766907" y="967578"/>
            <a:ext cx="1728216" cy="63093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t>HISAT report</a:t>
            </a:r>
          </a:p>
        </p:txBody>
      </p:sp>
      <p:sp>
        <p:nvSpPr>
          <p:cNvPr id="10" name="Rounded Rectangle 9">
            <a:extLst>
              <a:ext uri="{FF2B5EF4-FFF2-40B4-BE49-F238E27FC236}">
                <a16:creationId xmlns:a16="http://schemas.microsoft.com/office/drawing/2014/main" id="{8F5B86C2-1CD1-6030-F5C3-303219EE912B}"/>
              </a:ext>
            </a:extLst>
          </p:cNvPr>
          <p:cNvSpPr/>
          <p:nvPr/>
        </p:nvSpPr>
        <p:spPr>
          <a:xfrm>
            <a:off x="7104084" y="967578"/>
            <a:ext cx="1728216" cy="63093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err="1"/>
              <a:t>Preseq</a:t>
            </a:r>
            <a:endParaRPr lang="en-US" sz="1800" dirty="0"/>
          </a:p>
        </p:txBody>
      </p:sp>
      <p:cxnSp>
        <p:nvCxnSpPr>
          <p:cNvPr id="18" name="Straight Arrow Connector 17">
            <a:extLst>
              <a:ext uri="{FF2B5EF4-FFF2-40B4-BE49-F238E27FC236}">
                <a16:creationId xmlns:a16="http://schemas.microsoft.com/office/drawing/2014/main" id="{3508830C-A29D-724A-71DE-CC7BF7CC5687}"/>
              </a:ext>
            </a:extLst>
          </p:cNvPr>
          <p:cNvCxnSpPr/>
          <p:nvPr/>
        </p:nvCxnSpPr>
        <p:spPr>
          <a:xfrm>
            <a:off x="4536401" y="3090877"/>
            <a:ext cx="0" cy="356616"/>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3FD364B4-D406-8915-77CC-231B1C1D1CEF}"/>
              </a:ext>
            </a:extLst>
          </p:cNvPr>
          <p:cNvGrpSpPr/>
          <p:nvPr/>
        </p:nvGrpSpPr>
        <p:grpSpPr>
          <a:xfrm>
            <a:off x="1362587" y="1667440"/>
            <a:ext cx="6681379" cy="151356"/>
            <a:chOff x="1362587" y="1667440"/>
            <a:chExt cx="6681379" cy="151356"/>
          </a:xfrm>
        </p:grpSpPr>
        <p:cxnSp>
          <p:nvCxnSpPr>
            <p:cNvPr id="13" name="Straight Connector 12">
              <a:extLst>
                <a:ext uri="{FF2B5EF4-FFF2-40B4-BE49-F238E27FC236}">
                  <a16:creationId xmlns:a16="http://schemas.microsoft.com/office/drawing/2014/main" id="{283DB203-E13C-9DB1-8811-78EF50D90DAF}"/>
                </a:ext>
              </a:extLst>
            </p:cNvPr>
            <p:cNvCxnSpPr>
              <a:cxnSpLocks/>
            </p:cNvCxnSpPr>
            <p:nvPr/>
          </p:nvCxnSpPr>
          <p:spPr>
            <a:xfrm>
              <a:off x="1362587" y="1667440"/>
              <a:ext cx="0" cy="15135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FBFB7A7-3C84-9FFF-C02D-1AF382481F70}"/>
                </a:ext>
              </a:extLst>
            </p:cNvPr>
            <p:cNvCxnSpPr>
              <a:cxnSpLocks/>
            </p:cNvCxnSpPr>
            <p:nvPr/>
          </p:nvCxnSpPr>
          <p:spPr>
            <a:xfrm>
              <a:off x="8043966" y="1667440"/>
              <a:ext cx="0" cy="15135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67B460E-4F34-74D8-0593-D6F3A198BB51}"/>
                </a:ext>
              </a:extLst>
            </p:cNvPr>
            <p:cNvCxnSpPr>
              <a:cxnSpLocks/>
            </p:cNvCxnSpPr>
            <p:nvPr/>
          </p:nvCxnSpPr>
          <p:spPr>
            <a:xfrm>
              <a:off x="1362587" y="1818796"/>
              <a:ext cx="668137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3F75330-DC9E-0A27-9079-9DE907A09C63}"/>
                </a:ext>
              </a:extLst>
            </p:cNvPr>
            <p:cNvCxnSpPr>
              <a:cxnSpLocks/>
            </p:cNvCxnSpPr>
            <p:nvPr/>
          </p:nvCxnSpPr>
          <p:spPr>
            <a:xfrm>
              <a:off x="4633971" y="1667440"/>
              <a:ext cx="0" cy="15135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3E7F53C7-D963-0386-A2C8-43F0F86C5AE2}"/>
              </a:ext>
            </a:extLst>
          </p:cNvPr>
          <p:cNvSpPr txBox="1"/>
          <p:nvPr/>
        </p:nvSpPr>
        <p:spPr>
          <a:xfrm>
            <a:off x="429728" y="1884190"/>
            <a:ext cx="2952861" cy="1815882"/>
          </a:xfrm>
          <a:prstGeom prst="rect">
            <a:avLst/>
          </a:prstGeom>
          <a:noFill/>
        </p:spPr>
        <p:txBody>
          <a:bodyPr wrap="square" rtlCol="0">
            <a:spAutoFit/>
          </a:bodyPr>
          <a:lstStyle/>
          <a:p>
            <a:r>
              <a:rPr lang="en-US" sz="1600" dirty="0"/>
              <a:t>Sequence reads quality</a:t>
            </a:r>
          </a:p>
          <a:p>
            <a:pPr marL="285750" indent="-285750">
              <a:buFont typeface="Arial" panose="020B0604020202020204" pitchFamily="34" charset="0"/>
              <a:buChar char="•"/>
            </a:pPr>
            <a:r>
              <a:rPr lang="en-US" sz="1600" dirty="0"/>
              <a:t>base sequence quality</a:t>
            </a:r>
          </a:p>
          <a:p>
            <a:pPr marL="285750" indent="-285750">
              <a:buFont typeface="Arial" panose="020B0604020202020204" pitchFamily="34" charset="0"/>
              <a:buChar char="•"/>
            </a:pPr>
            <a:r>
              <a:rPr lang="en-US" sz="1600" dirty="0"/>
              <a:t>GC content</a:t>
            </a:r>
          </a:p>
          <a:p>
            <a:pPr marL="285750" indent="-285750">
              <a:buFont typeface="Arial" panose="020B0604020202020204" pitchFamily="34" charset="0"/>
              <a:buChar char="•"/>
            </a:pPr>
            <a:r>
              <a:rPr lang="en-US" sz="1600" dirty="0"/>
              <a:t>sequence length and duplication</a:t>
            </a:r>
          </a:p>
          <a:p>
            <a:pPr marL="285750" indent="-285750">
              <a:buFont typeface="Arial" panose="020B0604020202020204" pitchFamily="34" charset="0"/>
              <a:buChar char="•"/>
            </a:pPr>
            <a:r>
              <a:rPr lang="en-US" sz="1600" dirty="0"/>
              <a:t>overrepresented sequences</a:t>
            </a:r>
          </a:p>
        </p:txBody>
      </p:sp>
      <p:sp>
        <p:nvSpPr>
          <p:cNvPr id="24" name="TextBox 23">
            <a:extLst>
              <a:ext uri="{FF2B5EF4-FFF2-40B4-BE49-F238E27FC236}">
                <a16:creationId xmlns:a16="http://schemas.microsoft.com/office/drawing/2014/main" id="{76693B64-A066-744A-284B-F8B3D28FFFC0}"/>
              </a:ext>
            </a:extLst>
          </p:cNvPr>
          <p:cNvSpPr txBox="1"/>
          <p:nvPr/>
        </p:nvSpPr>
        <p:spPr>
          <a:xfrm>
            <a:off x="3766907" y="1891606"/>
            <a:ext cx="2952861"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t>Alignment rate of reads</a:t>
            </a:r>
          </a:p>
        </p:txBody>
      </p:sp>
      <p:sp>
        <p:nvSpPr>
          <p:cNvPr id="25" name="TextBox 24">
            <a:extLst>
              <a:ext uri="{FF2B5EF4-FFF2-40B4-BE49-F238E27FC236}">
                <a16:creationId xmlns:a16="http://schemas.microsoft.com/office/drawing/2014/main" id="{85B1C74A-1334-9B5E-AC7F-11928732F3D1}"/>
              </a:ext>
            </a:extLst>
          </p:cNvPr>
          <p:cNvSpPr txBox="1"/>
          <p:nvPr/>
        </p:nvSpPr>
        <p:spPr>
          <a:xfrm>
            <a:off x="7020017" y="1891606"/>
            <a:ext cx="2042703"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Estimating complexity of sequencing library</a:t>
            </a:r>
          </a:p>
        </p:txBody>
      </p:sp>
    </p:spTree>
    <p:extLst>
      <p:ext uri="{BB962C8B-B14F-4D97-AF65-F5344CB8AC3E}">
        <p14:creationId xmlns:p14="http://schemas.microsoft.com/office/powerpoint/2010/main" val="899661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1EFAF11-6EF2-0622-4DA6-7B82606001E8}"/>
              </a:ext>
            </a:extLst>
          </p:cNvPr>
          <p:cNvPicPr>
            <a:picLocks noChangeAspect="1"/>
          </p:cNvPicPr>
          <p:nvPr/>
        </p:nvPicPr>
        <p:blipFill>
          <a:blip r:embed="rId3"/>
          <a:stretch>
            <a:fillRect/>
          </a:stretch>
        </p:blipFill>
        <p:spPr>
          <a:xfrm>
            <a:off x="288565" y="606041"/>
            <a:ext cx="2800075" cy="1338756"/>
          </a:xfrm>
          <a:prstGeom prst="rect">
            <a:avLst/>
          </a:prstGeom>
        </p:spPr>
      </p:pic>
      <p:sp>
        <p:nvSpPr>
          <p:cNvPr id="10" name="Google Shape;72;p16">
            <a:extLst>
              <a:ext uri="{FF2B5EF4-FFF2-40B4-BE49-F238E27FC236}">
                <a16:creationId xmlns:a16="http://schemas.microsoft.com/office/drawing/2014/main" id="{57F8270A-DBAC-C4E8-E805-92D06DD57DB4}"/>
              </a:ext>
            </a:extLst>
          </p:cNvPr>
          <p:cNvSpPr txBox="1">
            <a:spLocks/>
          </p:cNvSpPr>
          <p:nvPr/>
        </p:nvSpPr>
        <p:spPr>
          <a:xfrm>
            <a:off x="311700" y="0"/>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dirty="0"/>
              <a:t>Peak calling</a:t>
            </a:r>
          </a:p>
        </p:txBody>
      </p:sp>
      <p:sp>
        <p:nvSpPr>
          <p:cNvPr id="11" name="Google Shape;75;p16">
            <a:extLst>
              <a:ext uri="{FF2B5EF4-FFF2-40B4-BE49-F238E27FC236}">
                <a16:creationId xmlns:a16="http://schemas.microsoft.com/office/drawing/2014/main" id="{4BA0900C-184A-2675-6069-0D051C39D3A8}"/>
              </a:ext>
            </a:extLst>
          </p:cNvPr>
          <p:cNvSpPr/>
          <p:nvPr/>
        </p:nvSpPr>
        <p:spPr>
          <a:xfrm>
            <a:off x="3216910" y="602102"/>
            <a:ext cx="3469016" cy="395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rgbClr val="1E6BB8"/>
                </a:solidFill>
                <a:latin typeface="+mn-lt"/>
                <a:ea typeface="Helvetica Neue Light"/>
                <a:cs typeface="Helvetica Neue Light"/>
                <a:sym typeface="Helvetica Neue Light"/>
              </a:rPr>
              <a:t>Step 4: Peak calling via MACS2</a:t>
            </a:r>
            <a:endParaRPr sz="1600" dirty="0">
              <a:solidFill>
                <a:srgbClr val="1E6BB8"/>
              </a:solidFill>
              <a:latin typeface="+mn-lt"/>
              <a:ea typeface="Helvetica Neue Light"/>
              <a:cs typeface="Helvetica Neue Light"/>
              <a:sym typeface="Helvetica Neue Light"/>
            </a:endParaRPr>
          </a:p>
        </p:txBody>
      </p:sp>
    </p:spTree>
    <p:extLst>
      <p:ext uri="{BB962C8B-B14F-4D97-AF65-F5344CB8AC3E}">
        <p14:creationId xmlns:p14="http://schemas.microsoft.com/office/powerpoint/2010/main" val="3230396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1524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ChIP-seq peak calling for enrichment</a:t>
            </a:r>
            <a:endParaRPr/>
          </a:p>
        </p:txBody>
      </p:sp>
      <p:sp>
        <p:nvSpPr>
          <p:cNvPr id="86" name="Google Shape;86;p17"/>
          <p:cNvSpPr txBox="1">
            <a:spLocks noGrp="1"/>
          </p:cNvSpPr>
          <p:nvPr>
            <p:ph type="body" idx="1"/>
          </p:nvPr>
        </p:nvSpPr>
        <p:spPr>
          <a:xfrm>
            <a:off x="311700" y="3909900"/>
            <a:ext cx="4116000" cy="3099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300" i="1">
                <a:solidFill>
                  <a:srgbClr val="606C71"/>
                </a:solidFill>
              </a:rPr>
              <a:t>Image source: </a:t>
            </a:r>
            <a:r>
              <a:rPr lang="en" sz="1300" i="1">
                <a:solidFill>
                  <a:srgbClr val="1E6BB8"/>
                </a:solidFill>
                <a:uFill>
                  <a:noFill/>
                </a:uFill>
                <a:hlinkClick r:id="rId3">
                  <a:extLst>
                    <a:ext uri="{A12FA001-AC4F-418D-AE19-62706E023703}">
                      <ahyp:hlinkClr xmlns:ahyp="http://schemas.microsoft.com/office/drawing/2018/hyperlinkcolor" xmlns="" val="tx"/>
                    </a:ext>
                  </a:extLst>
                </a:hlinkClick>
              </a:rPr>
              <a:t>Wilbanks and Faccioti, PLoS One 2010</a:t>
            </a:r>
            <a:endParaRPr/>
          </a:p>
        </p:txBody>
      </p:sp>
      <p:pic>
        <p:nvPicPr>
          <p:cNvPr id="87" name="Google Shape;87;p17"/>
          <p:cNvPicPr preferRelativeResize="0"/>
          <p:nvPr/>
        </p:nvPicPr>
        <p:blipFill>
          <a:blip r:embed="rId4">
            <a:alphaModFix/>
          </a:blip>
          <a:stretch>
            <a:fillRect/>
          </a:stretch>
        </p:blipFill>
        <p:spPr>
          <a:xfrm>
            <a:off x="311699" y="1233613"/>
            <a:ext cx="4027052" cy="2676275"/>
          </a:xfrm>
          <a:prstGeom prst="rect">
            <a:avLst/>
          </a:prstGeom>
          <a:noFill/>
          <a:ln>
            <a:noFill/>
          </a:ln>
        </p:spPr>
      </p:pic>
      <p:sp>
        <p:nvSpPr>
          <p:cNvPr id="88" name="Google Shape;88;p17"/>
          <p:cNvSpPr txBox="1"/>
          <p:nvPr/>
        </p:nvSpPr>
        <p:spPr>
          <a:xfrm>
            <a:off x="3663100" y="1509763"/>
            <a:ext cx="53640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err="1"/>
              <a:t>ChIP</a:t>
            </a:r>
            <a:r>
              <a:rPr lang="en" sz="1800" dirty="0"/>
              <a:t>-seq identifies two type of enrichment</a:t>
            </a:r>
            <a:endParaRPr sz="1800" dirty="0"/>
          </a:p>
          <a:p>
            <a:pPr marL="457200" lvl="0" indent="-342900" algn="l" rtl="0">
              <a:spcBef>
                <a:spcPts val="0"/>
              </a:spcBef>
              <a:spcAft>
                <a:spcPts val="0"/>
              </a:spcAft>
              <a:buSzPts val="1800"/>
              <a:buChar char="●"/>
            </a:pPr>
            <a:r>
              <a:rPr lang="en" sz="1800" b="1" dirty="0"/>
              <a:t>Broad peaks:</a:t>
            </a:r>
            <a:r>
              <a:rPr lang="en" sz="1800" dirty="0"/>
              <a:t> </a:t>
            </a:r>
            <a:r>
              <a:rPr lang="en" sz="1800" dirty="0" err="1"/>
              <a:t>eg.</a:t>
            </a:r>
            <a:r>
              <a:rPr lang="en" sz="1800" dirty="0"/>
              <a:t>, histone modification. Here we are looking for broad peaks that cover entire gene bodies</a:t>
            </a:r>
            <a:endParaRPr sz="1800" dirty="0"/>
          </a:p>
          <a:p>
            <a:pPr marL="457200" lvl="0" indent="-342900" algn="l" rtl="0">
              <a:spcBef>
                <a:spcPts val="0"/>
              </a:spcBef>
              <a:spcAft>
                <a:spcPts val="0"/>
              </a:spcAft>
              <a:buSzPts val="1800"/>
              <a:buChar char="●"/>
            </a:pPr>
            <a:r>
              <a:rPr lang="en" sz="1800" b="1" dirty="0"/>
              <a:t>Narrow peak</a:t>
            </a:r>
            <a:r>
              <a:rPr lang="en" sz="1800" dirty="0"/>
              <a:t>: </a:t>
            </a:r>
            <a:r>
              <a:rPr lang="en" sz="1800" dirty="0" err="1"/>
              <a:t>eg.</a:t>
            </a:r>
            <a:r>
              <a:rPr lang="en" sz="1800" dirty="0"/>
              <a:t>, transcription factor binding. Here we are looking for regions of higher amplitude compared to background</a:t>
            </a:r>
            <a:endParaRPr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8565" y="2141751"/>
            <a:ext cx="2047875" cy="623248"/>
          </a:xfrm>
          <a:prstGeom prst="rect">
            <a:avLst/>
          </a:prstGeom>
          <a:noFill/>
        </p:spPr>
        <p:txBody>
          <a:bodyPr wrap="square" rtlCol="0">
            <a:spAutoFit/>
          </a:bodyPr>
          <a:lstStyle/>
          <a:p>
            <a:r>
              <a:rPr lang="en-US" sz="1050" dirty="0">
                <a:latin typeface="+mn-lt"/>
                <a:ea typeface="Helvetica Neue" charset="0"/>
                <a:cs typeface="Helvetica Neue" charset="0"/>
              </a:rPr>
              <a:t> </a:t>
            </a:r>
            <a:r>
              <a:rPr lang="en-US" sz="1200" b="1" dirty="0">
                <a:solidFill>
                  <a:srgbClr val="FB6400"/>
                </a:solidFill>
                <a:latin typeface="+mn-lt"/>
                <a:ea typeface="Helvetica Neue" charset="0"/>
                <a:cs typeface="Helvetica Neue" charset="0"/>
              </a:rPr>
              <a:t>MACS2 Broad calls</a:t>
            </a:r>
          </a:p>
          <a:p>
            <a:r>
              <a:rPr lang="en-US" sz="1200" b="1" dirty="0">
                <a:solidFill>
                  <a:srgbClr val="1E6BB9"/>
                </a:solidFill>
                <a:latin typeface="+mn-lt"/>
                <a:ea typeface="Helvetica Neue" charset="0"/>
                <a:cs typeface="Helvetica Neue" charset="0"/>
              </a:rPr>
              <a:t>MACS2 Narrow calls</a:t>
            </a:r>
          </a:p>
          <a:p>
            <a:r>
              <a:rPr lang="en-US" sz="1050" dirty="0" err="1">
                <a:solidFill>
                  <a:schemeClr val="tx1"/>
                </a:solidFill>
                <a:latin typeface="+mn-lt"/>
                <a:ea typeface="Helvetica Neue" charset="0"/>
                <a:cs typeface="Helvetica Neue" charset="0"/>
              </a:rPr>
              <a:t>FStitch</a:t>
            </a:r>
            <a:endParaRPr lang="en-US" sz="1050" dirty="0">
              <a:solidFill>
                <a:schemeClr val="tx1"/>
              </a:solidFill>
              <a:latin typeface="+mn-lt"/>
              <a:ea typeface="Helvetica Neue" charset="0"/>
              <a:cs typeface="Helvetica Neue" charset="0"/>
            </a:endParaRPr>
          </a:p>
        </p:txBody>
      </p:sp>
      <p:grpSp>
        <p:nvGrpSpPr>
          <p:cNvPr id="9" name="Group 8">
            <a:extLst>
              <a:ext uri="{FF2B5EF4-FFF2-40B4-BE49-F238E27FC236}">
                <a16:creationId xmlns:a16="http://schemas.microsoft.com/office/drawing/2014/main" id="{070F7317-9FAE-0E4D-AC90-713D7965347B}"/>
              </a:ext>
            </a:extLst>
          </p:cNvPr>
          <p:cNvGrpSpPr/>
          <p:nvPr/>
        </p:nvGrpSpPr>
        <p:grpSpPr>
          <a:xfrm>
            <a:off x="-463116" y="2764999"/>
            <a:ext cx="9425957" cy="2071161"/>
            <a:chOff x="2392017" y="834413"/>
            <a:chExt cx="9114183" cy="2002655"/>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8521" y="834413"/>
              <a:ext cx="9087679" cy="2002655"/>
            </a:xfrm>
            <a:prstGeom prst="rect">
              <a:avLst/>
            </a:prstGeom>
          </p:spPr>
        </p:pic>
        <p:sp>
          <p:nvSpPr>
            <p:cNvPr id="6" name="Rectangle 5">
              <a:extLst>
                <a:ext uri="{FF2B5EF4-FFF2-40B4-BE49-F238E27FC236}">
                  <a16:creationId xmlns:a16="http://schemas.microsoft.com/office/drawing/2014/main" id="{D5B371BC-7FC9-3742-AFDE-0D7853DBCFAB}"/>
                </a:ext>
              </a:extLst>
            </p:cNvPr>
            <p:cNvSpPr/>
            <p:nvPr/>
          </p:nvSpPr>
          <p:spPr>
            <a:xfrm>
              <a:off x="2392017" y="834413"/>
              <a:ext cx="854766" cy="173650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a:p>
          </p:txBody>
        </p:sp>
      </p:grpSp>
      <p:pic>
        <p:nvPicPr>
          <p:cNvPr id="8" name="Picture 7">
            <a:extLst>
              <a:ext uri="{FF2B5EF4-FFF2-40B4-BE49-F238E27FC236}">
                <a16:creationId xmlns:a16="http://schemas.microsoft.com/office/drawing/2014/main" id="{11EFAF11-6EF2-0622-4DA6-7B82606001E8}"/>
              </a:ext>
            </a:extLst>
          </p:cNvPr>
          <p:cNvPicPr>
            <a:picLocks noChangeAspect="1"/>
          </p:cNvPicPr>
          <p:nvPr/>
        </p:nvPicPr>
        <p:blipFill>
          <a:blip r:embed="rId4"/>
          <a:stretch>
            <a:fillRect/>
          </a:stretch>
        </p:blipFill>
        <p:spPr>
          <a:xfrm>
            <a:off x="288565" y="606041"/>
            <a:ext cx="2800075" cy="1338756"/>
          </a:xfrm>
          <a:prstGeom prst="rect">
            <a:avLst/>
          </a:prstGeom>
        </p:spPr>
      </p:pic>
      <p:sp>
        <p:nvSpPr>
          <p:cNvPr id="10" name="Google Shape;72;p16">
            <a:extLst>
              <a:ext uri="{FF2B5EF4-FFF2-40B4-BE49-F238E27FC236}">
                <a16:creationId xmlns:a16="http://schemas.microsoft.com/office/drawing/2014/main" id="{57F8270A-DBAC-C4E8-E805-92D06DD57DB4}"/>
              </a:ext>
            </a:extLst>
          </p:cNvPr>
          <p:cNvSpPr txBox="1">
            <a:spLocks/>
          </p:cNvSpPr>
          <p:nvPr/>
        </p:nvSpPr>
        <p:spPr>
          <a:xfrm>
            <a:off x="311700" y="0"/>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dirty="0"/>
              <a:t>Peak calling</a:t>
            </a:r>
          </a:p>
        </p:txBody>
      </p:sp>
      <p:sp>
        <p:nvSpPr>
          <p:cNvPr id="11" name="Google Shape;75;p16">
            <a:extLst>
              <a:ext uri="{FF2B5EF4-FFF2-40B4-BE49-F238E27FC236}">
                <a16:creationId xmlns:a16="http://schemas.microsoft.com/office/drawing/2014/main" id="{4BA0900C-184A-2675-6069-0D051C39D3A8}"/>
              </a:ext>
            </a:extLst>
          </p:cNvPr>
          <p:cNvSpPr/>
          <p:nvPr/>
        </p:nvSpPr>
        <p:spPr>
          <a:xfrm>
            <a:off x="3216910" y="602102"/>
            <a:ext cx="3469016" cy="395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rgbClr val="1E6BB8"/>
                </a:solidFill>
                <a:latin typeface="+mn-lt"/>
                <a:ea typeface="Helvetica Neue Light"/>
                <a:cs typeface="Helvetica Neue Light"/>
                <a:sym typeface="Helvetica Neue Light"/>
              </a:rPr>
              <a:t>Step 4: Peak calling via MACS2</a:t>
            </a:r>
            <a:endParaRPr sz="1600" dirty="0">
              <a:solidFill>
                <a:srgbClr val="1E6BB8"/>
              </a:solidFill>
              <a:latin typeface="+mn-lt"/>
              <a:ea typeface="Helvetica Neue Light"/>
              <a:cs typeface="Helvetica Neue Light"/>
              <a:sym typeface="Helvetica Neue Light"/>
            </a:endParaRPr>
          </a:p>
        </p:txBody>
      </p:sp>
    </p:spTree>
    <p:extLst>
      <p:ext uri="{BB962C8B-B14F-4D97-AF65-F5344CB8AC3E}">
        <p14:creationId xmlns:p14="http://schemas.microsoft.com/office/powerpoint/2010/main" val="8137785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5097</TotalTime>
  <Words>776</Words>
  <Application>Microsoft Office PowerPoint</Application>
  <PresentationFormat>On-screen Show (16:9)</PresentationFormat>
  <Paragraphs>113</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Helvetica Neue Light</vt:lpstr>
      <vt:lpstr>Helvetica Neue</vt:lpstr>
      <vt:lpstr>Arial</vt:lpstr>
      <vt:lpstr>Open Sans</vt:lpstr>
      <vt:lpstr>Helvetica Light</vt:lpstr>
      <vt:lpstr>Simple Light</vt:lpstr>
      <vt:lpstr>Day 9: ChIP-seq, MACS and BEDTools</vt:lpstr>
      <vt:lpstr>Recap of the videos </vt:lpstr>
      <vt:lpstr>Learning Objectives</vt:lpstr>
      <vt:lpstr>Peak calling pipeline</vt:lpstr>
      <vt:lpstr>PowerPoint Presentation</vt:lpstr>
      <vt:lpstr>PowerPoint Presentation</vt:lpstr>
      <vt:lpstr>PowerPoint Presentation</vt:lpstr>
      <vt:lpstr>ChIP-seq peak calling for enrichment</vt:lpstr>
      <vt:lpstr>PowerPoint Presentation</vt:lpstr>
      <vt:lpstr>MACS genomic input/control</vt:lpstr>
      <vt:lpstr>Blacklist regions should be removed</vt:lpstr>
      <vt:lpstr>MACS output</vt:lpstr>
      <vt:lpstr>Annotation files</vt:lpstr>
      <vt:lpstr>Bedtools</vt:lpstr>
      <vt:lpstr>Additional Resources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9: ChIP-seq, MACS and BEDTools</dc:title>
  <cp:lastModifiedBy>Lynn Sanford</cp:lastModifiedBy>
  <cp:revision>13</cp:revision>
  <dcterms:modified xsi:type="dcterms:W3CDTF">2023-08-02T22:48:01Z</dcterms:modified>
</cp:coreProperties>
</file>