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MhHEVgERvvJxmf7BCV02dQfDn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5c330574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55c3305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5c33057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55c33057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55c330574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55c33057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bad1827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bad1827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5c330574c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55c33057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5c33055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55c3305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6e2b878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76e2b878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ee14835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ee14835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457200" y="6879"/>
            <a:ext cx="8229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457200" y="963709"/>
            <a:ext cx="82296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gplot2.tidyverse.org/" TargetMode="External"/><Relationship Id="rId4" Type="http://schemas.openxmlformats.org/officeDocument/2006/relationships/hyperlink" Target="https://www.r-bloggers.com/" TargetMode="External"/><Relationship Id="rId9" Type="http://schemas.openxmlformats.org/officeDocument/2006/relationships/image" Target="../media/image18.png"/><Relationship Id="rId5" Type="http://schemas.openxmlformats.org/officeDocument/2006/relationships/hyperlink" Target="https://www.statmethods.net/" TargetMode="External"/><Relationship Id="rId6" Type="http://schemas.openxmlformats.org/officeDocument/2006/relationships/hyperlink" Target="http://r4ds.had.co.nz/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-project.org/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qss.github.io/dss-workshops/R/Rintro/base-r-cheat-sheet.pdf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hollist/dadjoke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"/>
              <a:t>Introduction to R and RStudio</a:t>
            </a:r>
            <a:endParaRPr i="1"/>
          </a:p>
        </p:txBody>
      </p:sp>
      <p:sp>
        <p:nvSpPr>
          <p:cNvPr id="58" name="Google Shape;58;p1"/>
          <p:cNvSpPr txBox="1"/>
          <p:nvPr/>
        </p:nvSpPr>
        <p:spPr>
          <a:xfrm>
            <a:off x="311700" y="3052425"/>
            <a:ext cx="8520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</a:rPr>
              <a:t>Short Read Workshop </a:t>
            </a:r>
            <a:endParaRPr sz="2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95959"/>
                </a:solidFill>
              </a:rPr>
              <a:t>Day 6</a:t>
            </a:r>
            <a:endParaRPr sz="2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R you ready to learn some R?</a:t>
            </a:r>
            <a:endParaRPr b="1"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Let’s go over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Day6_worksheet1_Introduction_to_R.md </a:t>
            </a:r>
            <a:r>
              <a:rPr lang="en" sz="2000"/>
              <a:t>worksheet: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R in the terminal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Learn basic R commands</a:t>
            </a:r>
            <a:endParaRPr sz="2000"/>
          </a:p>
        </p:txBody>
      </p:sp>
      <p:sp>
        <p:nvSpPr>
          <p:cNvPr id="156" name="Google Shape;156;p6"/>
          <p:cNvSpPr txBox="1"/>
          <p:nvPr>
            <p:ph idx="1" type="body"/>
          </p:nvPr>
        </p:nvSpPr>
        <p:spPr>
          <a:xfrm>
            <a:off x="3398550" y="46404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9225" y="2627825"/>
            <a:ext cx="2645556" cy="201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5c330574c_0_0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R in RStudio</a:t>
            </a:r>
            <a:endParaRPr b="1"/>
          </a:p>
        </p:txBody>
      </p:sp>
      <p:sp>
        <p:nvSpPr>
          <p:cNvPr id="163" name="Google Shape;163;g255c330574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Day6_worksheet2_R_in_Rstudio.md 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000"/>
              <a:t>Section A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will go over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Learning_R.R</a:t>
            </a:r>
            <a:r>
              <a:rPr lang="en" sz="2000"/>
              <a:t> worksheet in R Studio: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R and R Markdown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the iris dataset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Installing and loading libraries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tidyverse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Generating summary statistic in R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Making plots with ggplot2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Manipulating data.frames</a:t>
            </a:r>
            <a:endParaRPr sz="2000"/>
          </a:p>
        </p:txBody>
      </p:sp>
      <p:pic>
        <p:nvPicPr>
          <p:cNvPr id="164" name="Google Shape;164;g255c330574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125" y="2808825"/>
            <a:ext cx="3154800" cy="176005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sp>
        <p:nvSpPr>
          <p:cNvPr id="165" name="Google Shape;165;g255c330574c_0_0"/>
          <p:cNvSpPr txBox="1"/>
          <p:nvPr>
            <p:ph idx="1" type="body"/>
          </p:nvPr>
        </p:nvSpPr>
        <p:spPr>
          <a:xfrm>
            <a:off x="6039063" y="46476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5c330574c_0_61"/>
          <p:cNvSpPr txBox="1"/>
          <p:nvPr>
            <p:ph type="title"/>
          </p:nvPr>
        </p:nvSpPr>
        <p:spPr>
          <a:xfrm>
            <a:off x="311700" y="275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71" name="Google Shape;171;g255c330574c_0_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would you perform a computationally intensive R job?</a:t>
            </a:r>
            <a:endParaRPr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 Requires more memory than on your personal computer.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5c330574c_0_11"/>
          <p:cNvSpPr txBox="1"/>
          <p:nvPr>
            <p:ph type="title"/>
          </p:nvPr>
        </p:nvSpPr>
        <p:spPr>
          <a:xfrm>
            <a:off x="311700" y="2216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Writing an R script to submit on a supercomputer</a:t>
            </a:r>
            <a:endParaRPr/>
          </a:p>
        </p:txBody>
      </p:sp>
      <p:sp>
        <p:nvSpPr>
          <p:cNvPr id="177" name="Google Shape;177;g255c330574c_0_1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Day6_worksheet2_R_in_Rstudio.md 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000"/>
              <a:t>Section B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Learning_R_submit_aws.R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Save plots and tables to a working directory in the script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the R script as a job on AWS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the </a:t>
            </a:r>
            <a:r>
              <a:rPr lang="en" sz="16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" sz="1600"/>
              <a:t> command to call your script</a:t>
            </a:r>
            <a:endParaRPr sz="1600"/>
          </a:p>
        </p:txBody>
      </p:sp>
      <p:pic>
        <p:nvPicPr>
          <p:cNvPr id="178" name="Google Shape;178;g255c330574c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188" y="2433918"/>
            <a:ext cx="3292111" cy="239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/>
        </p:nvSpPr>
        <p:spPr>
          <a:xfrm>
            <a:off x="381000" y="1299388"/>
            <a:ext cx="8229600" cy="4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ggplot2 website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https://ggplot2.tidyverse.org/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R-bloggers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https://www.r-bloggers.com/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Quick-R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https://www.statmethods.net/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 for Data Science (by Hadley Wickham &amp; Garrett Grolemund)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http://r4ds.had.co.nz/</a:t>
            </a: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23284" y="1558974"/>
            <a:ext cx="2122415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13380" y="2365072"/>
            <a:ext cx="1247208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9275" y="3328320"/>
            <a:ext cx="1164725" cy="171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56361" y="737550"/>
            <a:ext cx="822539" cy="9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>
            <p:ph type="title"/>
          </p:nvPr>
        </p:nvSpPr>
        <p:spPr>
          <a:xfrm>
            <a:off x="311700" y="19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resources for 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0" y="15550"/>
            <a:ext cx="91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311700" y="652350"/>
            <a:ext cx="85206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</a:t>
            </a:r>
            <a:r>
              <a:rPr lang="en" sz="1400"/>
              <a:t>Complete the </a:t>
            </a:r>
            <a:r>
              <a:rPr lang="en" sz="1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Learning_R_Additional_Practice.R</a:t>
            </a:r>
            <a:endParaRPr sz="14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400"/>
              <a:t>This homework will go over most of the topics covered today, but on a different dataset. There will be more advanced questions that build on what was in the inclass session.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400"/>
              <a:t>2. For </a:t>
            </a:r>
            <a:r>
              <a:rPr b="1" lang="en" sz="1400"/>
              <a:t>Project B (multi-omics)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Install </a:t>
            </a:r>
            <a:r>
              <a:rPr lang="en" sz="1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rsubread</a:t>
            </a:r>
            <a:endParaRPr sz="14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i="1" lang="en" sz="1400">
                <a:solidFill>
                  <a:srgbClr val="E06666"/>
                </a:solidFill>
              </a:rPr>
              <a:t>Install this in R on AWS</a:t>
            </a:r>
            <a:r>
              <a:rPr lang="en" sz="1400">
                <a:solidFill>
                  <a:srgbClr val="E06666"/>
                </a:solidFill>
              </a:rPr>
              <a:t>.</a:t>
            </a:r>
            <a:endParaRPr sz="1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install </a:t>
            </a:r>
            <a:r>
              <a:rPr lang="en" sz="1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DESeq2</a:t>
            </a:r>
            <a:endParaRPr sz="14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en" sz="1400">
                <a:solidFill>
                  <a:srgbClr val="E06666"/>
                </a:solidFill>
              </a:rPr>
              <a:t>Install this on your local machine</a:t>
            </a:r>
            <a:r>
              <a:rPr lang="en" sz="1400">
                <a:solidFill>
                  <a:srgbClr val="E06666"/>
                </a:solidFill>
              </a:rPr>
              <a:t>. </a:t>
            </a:r>
            <a:endParaRPr sz="1400">
              <a:solidFill>
                <a:srgbClr val="E06666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E06666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CC0000"/>
                </a:solidFill>
              </a:rPr>
              <a:t>This takes a long time, so get this installed before Day7.</a:t>
            </a:r>
            <a:endParaRPr sz="14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53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bad18276d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Day 6 Video</a:t>
            </a:r>
            <a:endParaRPr/>
          </a:p>
        </p:txBody>
      </p:sp>
      <p:sp>
        <p:nvSpPr>
          <p:cNvPr id="64" name="Google Shape;64;g36bad18276d_0_1"/>
          <p:cNvSpPr txBox="1"/>
          <p:nvPr>
            <p:ph idx="1" type="body"/>
          </p:nvPr>
        </p:nvSpPr>
        <p:spPr>
          <a:xfrm>
            <a:off x="559250" y="1177700"/>
            <a:ext cx="65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 and RStudio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Loading data into 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Filtering data frames in 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a column value and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Brief installation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 and plotting with ggplot2 (in 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Syntax introduction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scatter plot for differential expression data (MA plot)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5c330574c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Day 6 Overview</a:t>
            </a:r>
            <a:endParaRPr/>
          </a:p>
        </p:txBody>
      </p:sp>
      <p:sp>
        <p:nvSpPr>
          <p:cNvPr id="70" name="Google Shape;70;g255c330574c_0_66"/>
          <p:cNvSpPr txBox="1"/>
          <p:nvPr>
            <p:ph idx="1" type="body"/>
          </p:nvPr>
        </p:nvSpPr>
        <p:spPr>
          <a:xfrm>
            <a:off x="1186800" y="1151750"/>
            <a:ext cx="6770400" cy="3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/>
              <a:t> in the terminal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sz="2000"/>
              <a:t>in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RStudio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Submitting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script</a:t>
            </a:r>
            <a:r>
              <a:rPr lang="en" sz="2000"/>
              <a:t> as an sbatch job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1" name="Google Shape;71;g255c330574c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351" y="38859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255c330574c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9021" y="38859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 of the day</a:t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343650" y="1201238"/>
            <a:ext cx="8456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Learn how to run R code! 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Practice installing packages, tidying data, plotting and saving files.</a:t>
            </a:r>
            <a:endParaRPr sz="2000"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251" y="28937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5671" y="28937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1417575"/>
            <a:ext cx="85206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is a free statistical computing and graphing software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installed from their website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can be run in a few environments: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RStudio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Jupyter</a:t>
            </a:r>
            <a:endParaRPr sz="2000"/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6676" y="2369565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5189" y="3625663"/>
            <a:ext cx="1195064" cy="12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0221" y="3692570"/>
            <a:ext cx="1066454" cy="110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5c3305560_0_0"/>
          <p:cNvSpPr txBox="1"/>
          <p:nvPr>
            <p:ph type="title"/>
          </p:nvPr>
        </p:nvSpPr>
        <p:spPr>
          <a:xfrm>
            <a:off x="311700" y="19875"/>
            <a:ext cx="8520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There are different ways to interact with R</a:t>
            </a:r>
            <a:endParaRPr/>
          </a:p>
        </p:txBody>
      </p:sp>
      <p:sp>
        <p:nvSpPr>
          <p:cNvPr id="95" name="Google Shape;95;g255c3305560_0_0"/>
          <p:cNvSpPr txBox="1"/>
          <p:nvPr>
            <p:ph idx="1" type="body"/>
          </p:nvPr>
        </p:nvSpPr>
        <p:spPr>
          <a:xfrm>
            <a:off x="364975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sp>
        <p:nvSpPr>
          <p:cNvPr id="96" name="Google Shape;96;g255c3305560_0_0"/>
          <p:cNvSpPr txBox="1"/>
          <p:nvPr>
            <p:ph idx="1" type="body"/>
          </p:nvPr>
        </p:nvSpPr>
        <p:spPr>
          <a:xfrm>
            <a:off x="5847612" y="590475"/>
            <a:ext cx="3296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Submit an R script as a job</a:t>
            </a:r>
            <a:endParaRPr/>
          </a:p>
        </p:txBody>
      </p:sp>
      <p:pic>
        <p:nvPicPr>
          <p:cNvPr id="97" name="Google Shape;97;g255c330556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1195" y="1126985"/>
            <a:ext cx="2769379" cy="201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55c330556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43" y="1128250"/>
            <a:ext cx="2645556" cy="2012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g255c3305560_0_0"/>
          <p:cNvCxnSpPr/>
          <p:nvPr/>
        </p:nvCxnSpPr>
        <p:spPr>
          <a:xfrm rot="10800000">
            <a:off x="338818" y="3042175"/>
            <a:ext cx="1267200" cy="781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" name="Google Shape;100;g255c3305560_0_0"/>
          <p:cNvSpPr txBox="1"/>
          <p:nvPr/>
        </p:nvSpPr>
        <p:spPr>
          <a:xfrm>
            <a:off x="664675" y="3902188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g255c3305560_0_0"/>
          <p:cNvCxnSpPr/>
          <p:nvPr/>
        </p:nvCxnSpPr>
        <p:spPr>
          <a:xfrm rot="10800000">
            <a:off x="7075537" y="3135125"/>
            <a:ext cx="1075200" cy="723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g255c3305560_0_0"/>
          <p:cNvSpPr txBox="1"/>
          <p:nvPr/>
        </p:nvSpPr>
        <p:spPr>
          <a:xfrm>
            <a:off x="6867187" y="3859013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script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55c3305560_0_0"/>
          <p:cNvSpPr txBox="1"/>
          <p:nvPr/>
        </p:nvSpPr>
        <p:spPr>
          <a:xfrm>
            <a:off x="6646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55c3305560_0_0"/>
          <p:cNvSpPr txBox="1"/>
          <p:nvPr/>
        </p:nvSpPr>
        <p:spPr>
          <a:xfrm>
            <a:off x="6088499" y="4743300"/>
            <a:ext cx="31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compute intensive scripts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255c330556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6550" y="1254500"/>
            <a:ext cx="3154800" cy="176005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sp>
        <p:nvSpPr>
          <p:cNvPr id="106" name="Google Shape;106;g255c3305560_0_0"/>
          <p:cNvSpPr txBox="1"/>
          <p:nvPr/>
        </p:nvSpPr>
        <p:spPr>
          <a:xfrm>
            <a:off x="3084300" y="3859025"/>
            <a:ext cx="29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 plots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55c3305560_0_0"/>
          <p:cNvSpPr txBox="1"/>
          <p:nvPr/>
        </p:nvSpPr>
        <p:spPr>
          <a:xfrm>
            <a:off x="3649000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55c3305560_0_0"/>
          <p:cNvSpPr txBox="1"/>
          <p:nvPr/>
        </p:nvSpPr>
        <p:spPr>
          <a:xfrm>
            <a:off x="68671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Least 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55c3305560_0_0"/>
          <p:cNvSpPr txBox="1"/>
          <p:nvPr>
            <p:ph idx="1" type="body"/>
          </p:nvPr>
        </p:nvSpPr>
        <p:spPr>
          <a:xfrm>
            <a:off x="3349288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311700" y="-2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of RStudio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300" y="699675"/>
            <a:ext cx="7925399" cy="41703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grpSp>
        <p:nvGrpSpPr>
          <p:cNvPr id="116" name="Google Shape;116;p5"/>
          <p:cNvGrpSpPr/>
          <p:nvPr/>
        </p:nvGrpSpPr>
        <p:grpSpPr>
          <a:xfrm>
            <a:off x="597477" y="3199250"/>
            <a:ext cx="4244100" cy="2022050"/>
            <a:chOff x="597477" y="3199250"/>
            <a:chExt cx="4244100" cy="2022050"/>
          </a:xfrm>
        </p:grpSpPr>
        <p:sp>
          <p:nvSpPr>
            <p:cNvPr id="117" name="Google Shape;117;p5"/>
            <p:cNvSpPr/>
            <p:nvPr/>
          </p:nvSpPr>
          <p:spPr>
            <a:xfrm>
              <a:off x="597477" y="3199250"/>
              <a:ext cx="4244100" cy="167070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 txBox="1"/>
            <p:nvPr/>
          </p:nvSpPr>
          <p:spPr>
            <a:xfrm>
              <a:off x="609950" y="4807300"/>
              <a:ext cx="2139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 console, Terminal</a:t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5"/>
          <p:cNvGrpSpPr/>
          <p:nvPr/>
        </p:nvGrpSpPr>
        <p:grpSpPr>
          <a:xfrm>
            <a:off x="599175" y="362850"/>
            <a:ext cx="4240800" cy="2773100"/>
            <a:chOff x="599175" y="362850"/>
            <a:chExt cx="4240800" cy="2773100"/>
          </a:xfrm>
        </p:grpSpPr>
        <p:sp>
          <p:nvSpPr>
            <p:cNvPr id="120" name="Google Shape;120;p5"/>
            <p:cNvSpPr/>
            <p:nvPr/>
          </p:nvSpPr>
          <p:spPr>
            <a:xfrm>
              <a:off x="599175" y="1093850"/>
              <a:ext cx="4240800" cy="204210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609950" y="362850"/>
              <a:ext cx="3416700" cy="2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R scripts, R markdown, R notebooks</a:t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5"/>
          <p:cNvGrpSpPr/>
          <p:nvPr/>
        </p:nvGrpSpPr>
        <p:grpSpPr>
          <a:xfrm>
            <a:off x="4730775" y="394275"/>
            <a:ext cx="3808500" cy="1919375"/>
            <a:chOff x="4730775" y="394275"/>
            <a:chExt cx="3808500" cy="1919375"/>
          </a:xfrm>
        </p:grpSpPr>
        <p:sp>
          <p:nvSpPr>
            <p:cNvPr id="123" name="Google Shape;123;p5"/>
            <p:cNvSpPr txBox="1"/>
            <p:nvPr/>
          </p:nvSpPr>
          <p:spPr>
            <a:xfrm>
              <a:off x="4730775" y="394275"/>
              <a:ext cx="3808500" cy="30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Summary of all the data loaded in Rstudio</a:t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4866375" y="1093850"/>
              <a:ext cx="3668400" cy="121980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5"/>
          <p:cNvGrpSpPr/>
          <p:nvPr/>
        </p:nvGrpSpPr>
        <p:grpSpPr>
          <a:xfrm>
            <a:off x="4866375" y="2375075"/>
            <a:ext cx="3911600" cy="2846225"/>
            <a:chOff x="4866375" y="2375075"/>
            <a:chExt cx="3911600" cy="2846225"/>
          </a:xfrm>
        </p:grpSpPr>
        <p:sp>
          <p:nvSpPr>
            <p:cNvPr id="126" name="Google Shape;126;p5"/>
            <p:cNvSpPr txBox="1"/>
            <p:nvPr/>
          </p:nvSpPr>
          <p:spPr>
            <a:xfrm>
              <a:off x="5837075" y="4807300"/>
              <a:ext cx="2940900" cy="4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Directories, Plots, Packages...</a:t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866375" y="2375075"/>
              <a:ext cx="3668400" cy="2494800"/>
            </a:xfrm>
            <a:prstGeom prst="rect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6e2b878a6_0_7"/>
          <p:cNvSpPr txBox="1"/>
          <p:nvPr>
            <p:ph type="title"/>
          </p:nvPr>
        </p:nvSpPr>
        <p:spPr>
          <a:xfrm>
            <a:off x="311700" y="274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Brief introduction to R syntax</a:t>
            </a:r>
            <a:endParaRPr/>
          </a:p>
        </p:txBody>
      </p:sp>
      <p:sp>
        <p:nvSpPr>
          <p:cNvPr id="133" name="Google Shape;133;g276e2b878a6_0_7"/>
          <p:cNvSpPr txBox="1"/>
          <p:nvPr/>
        </p:nvSpPr>
        <p:spPr>
          <a:xfrm>
            <a:off x="718800" y="4665825"/>
            <a:ext cx="77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https://iqss.github.io/dss-workshops/R/Rintro/base-r-cheat-sheet.pdf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276e2b878a6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847125"/>
            <a:ext cx="1756950" cy="1756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5" name="Google Shape;135;g276e2b878a6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9875" y="847125"/>
            <a:ext cx="2034362" cy="175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6" name="Google Shape;136;g276e2b878a6_0_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4750" y="847125"/>
            <a:ext cx="2311776" cy="175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7" name="Google Shape;137;g276e2b878a6_0_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7750" y="847125"/>
            <a:ext cx="2008597" cy="1756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8" name="Google Shape;138;g276e2b878a6_0_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76337" y="2756475"/>
            <a:ext cx="3791315" cy="175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ee14835eb_0_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demo</a:t>
            </a:r>
            <a:endParaRPr/>
          </a:p>
        </p:txBody>
      </p:sp>
      <p:sp>
        <p:nvSpPr>
          <p:cNvPr id="144" name="Google Shape;144;g36ee14835eb_0_4"/>
          <p:cNvSpPr txBox="1"/>
          <p:nvPr/>
        </p:nvSpPr>
        <p:spPr>
          <a:xfrm>
            <a:off x="1974900" y="4681800"/>
            <a:ext cx="51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https://github.com/jhollist/dadjokeapi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5" name="Google Shape;145;g36ee14835eb_0_4"/>
          <p:cNvSpPr/>
          <p:nvPr/>
        </p:nvSpPr>
        <p:spPr>
          <a:xfrm>
            <a:off x="2308500" y="3116138"/>
            <a:ext cx="4527000" cy="75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Now we can install the Dad Joke API package from CRAN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install.packages(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"dadjokeapi"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g36ee14835eb_0_4"/>
          <p:cNvSpPr/>
          <p:nvPr/>
        </p:nvSpPr>
        <p:spPr>
          <a:xfrm>
            <a:off x="2308500" y="3998725"/>
            <a:ext cx="4527000" cy="63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This is a basic prompt to get a joke :)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dadjokeapi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groan()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g36ee14835eb_0_4"/>
          <p:cNvSpPr txBox="1"/>
          <p:nvPr/>
        </p:nvSpPr>
        <p:spPr>
          <a:xfrm>
            <a:off x="1590900" y="1017725"/>
            <a:ext cx="59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an R console, we will install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dadjokeapi</a:t>
            </a:r>
            <a:r>
              <a:rPr lang="en" sz="1800">
                <a:solidFill>
                  <a:schemeClr val="dk2"/>
                </a:solidFill>
              </a:rPr>
              <a:t>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g36ee14835eb_0_4"/>
          <p:cNvSpPr/>
          <p:nvPr/>
        </p:nvSpPr>
        <p:spPr>
          <a:xfrm>
            <a:off x="2308500" y="1596688"/>
            <a:ext cx="4527000" cy="63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First, we will load R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module load R/4.3.1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g36ee14835eb_0_4"/>
          <p:cNvSpPr/>
          <p:nvPr/>
        </p:nvSpPr>
        <p:spPr>
          <a:xfrm>
            <a:off x="2308500" y="2349650"/>
            <a:ext cx="4527000" cy="63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# In the terminal, we launch R console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$ 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Zarko</dc:creator>
</cp:coreProperties>
</file>