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8" r:id="rId3"/>
    <p:sldId id="259" r:id="rId4"/>
    <p:sldId id="260" r:id="rId5"/>
    <p:sldId id="261" r:id="rId6"/>
    <p:sldId id="279" r:id="rId7"/>
    <p:sldId id="278" r:id="rId8"/>
    <p:sldId id="28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4C99-9E5F-466B-ADBE-B87F6EC4CEA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0449A-3A85-4832-88D8-4481F5D4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170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68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13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73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30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7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F2FB-211B-457C-EA8F-B10B1B55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41F6C-1BDD-0885-4B88-772DF101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EF03-0865-6BD1-6371-2079F4F9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EAAE-50CE-995C-F232-A4818F2D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4A48-6D65-64ED-8858-18A2A3C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3CF6-BFD7-EE6C-370A-07BDA46A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10CAB-43E2-74D4-E70D-A4EA3795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DFA8-C2B7-3F66-B9C2-1F0ADE1D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9444-42EA-B62B-B04C-1BE17107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BA6C-CB14-15D6-1957-0B436DBE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4585F-E050-DB97-CFC9-4092D8F16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D58C3-7850-EA28-545C-61835B988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32D-9210-E5AA-3810-EA339BC2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6520-A2DA-E605-920F-DE940EAE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139E-9DF0-2227-7A58-B2FFBC88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8EFD-BEBA-F0E0-5867-25EB8981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D1C3-A9CD-CF41-E7CA-C0B7B69F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37B6-089C-EF32-43BF-BB8B8AB5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9052-F912-4B35-CBDC-F1BA880A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08EA-1D51-2B3B-4554-4B90BC01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906B-E028-14F4-5103-3076F254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5ECE-A00F-065B-0789-AB6CADF4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BA58-73C1-F25A-5C4E-266CB980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3944-DEC4-7E58-0CEF-5F669A71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9CC0-17A7-8A53-976F-EA111BB4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2ACB-CDB6-BDE6-7521-CC666DCE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F644-461E-39B2-1258-A2D773BA0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B134-0CD6-53E1-603E-78C8D843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37AC-D03D-6CDC-0872-FC3F153B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05C1-FB0D-602D-074A-DDF5040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2DC4-600A-C8B2-150E-B964D97E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AAA-7917-28B7-ECAA-F1E90D11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8CAF-C825-B21D-7604-C5B284D9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66C5D-0536-0009-B251-FE93285D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540C2-0393-AA5D-09E4-74F0E1022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EDF3E-57D9-5050-F3A7-E30E6E0D5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D5228-CB5D-8358-418B-BD2F1B3F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5721B-5FF5-3873-83FA-B0FE497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AE0C-4557-7C36-729C-F12D761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041C-66E7-3DEF-D538-B133FFC0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C08D8-876B-9DD0-BB4B-7C8A0772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24A5-41BF-BB87-AA6B-1C8F73E4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2CE11-2BBD-9210-AD7B-C198D74A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D8523-8965-04CC-EF6D-EA136D9A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66733-E23A-E2AD-FD94-0C802314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C0E6-3F1D-3198-F832-15C67353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746-DC86-0BF6-52D4-34DD3813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0CA0-D6A8-F23B-91ED-ADB0A684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D35ED-A52A-92D6-2C46-A21BD457E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405B7-23F2-85FB-8D29-33035F20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8489-4F1F-2A70-3462-20752708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F19EC-B9C7-C4E3-21E8-D2FA4436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3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DC1C-1CB5-CB6D-C58B-855CD030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9BC64-FB28-DEF4-DF3B-0C17DBD3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D1E2-2632-C5DE-1EE5-A62203CA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497C7-BE9E-58C4-C654-B6219008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4D30-E470-F490-3A21-2E1A0493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17219-5E1A-3202-9D2E-3BAB3C35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A1B86-6FCE-3D2C-056A-E58487BF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F8F11-FAF0-2875-C609-02FAA417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6763-D056-A657-5FDC-CA50487EC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D1A5-C418-EF89-798E-C9A8D09DD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BB33-3540-737A-766D-091D21A7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well-Lab/srworkshop/tree/main/day01/worksheets/SSH_AWS.m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well-Lab/srworkshop/tree/main/day01/worksheets/Git_github_bash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Day 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271"/>
            <a:ext cx="10515600" cy="42822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SSH keys and logging into the AWS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Basic Bash/Intro to Git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Vim and </a:t>
            </a:r>
            <a:r>
              <a:rPr lang="en-US" sz="4000" dirty="0" err="1"/>
              <a:t>Vimtutor</a:t>
            </a:r>
            <a:endParaRPr lang="en-US" sz="4000" dirty="0"/>
          </a:p>
          <a:p>
            <a:pPr>
              <a:lnSpc>
                <a:spcPct val="120000"/>
              </a:lnSpc>
            </a:pPr>
            <a:r>
              <a:rPr lang="en-US" sz="4000" dirty="0"/>
              <a:t>Review library prep and sequencing (non-DS2)</a:t>
            </a:r>
          </a:p>
        </p:txBody>
      </p:sp>
    </p:spTree>
    <p:extLst>
      <p:ext uri="{BB962C8B-B14F-4D97-AF65-F5344CB8AC3E}">
        <p14:creationId xmlns:p14="http://schemas.microsoft.com/office/powerpoint/2010/main" val="234337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Anatomy of a library</a:t>
            </a:r>
            <a:endParaRPr dirty="0">
              <a:highlight>
                <a:schemeClr val="lt1"/>
              </a:highlight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534" y="1636618"/>
            <a:ext cx="6796816" cy="1278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472" y="3152633"/>
            <a:ext cx="2819562" cy="31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4091975" y="4423960"/>
            <a:ext cx="3456953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 primers</a:t>
            </a:r>
            <a:endParaRPr sz="2177"/>
          </a:p>
        </p:txBody>
      </p:sp>
      <p:sp>
        <p:nvSpPr>
          <p:cNvPr id="113" name="Google Shape;113;p4"/>
          <p:cNvSpPr txBox="1"/>
          <p:nvPr/>
        </p:nvSpPr>
        <p:spPr>
          <a:xfrm>
            <a:off x="4091975" y="5090101"/>
            <a:ext cx="5376094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of sample DNA/cDNA</a:t>
            </a:r>
            <a:endParaRPr sz="2177"/>
          </a:p>
        </p:txBody>
      </p:sp>
      <p:sp>
        <p:nvSpPr>
          <p:cNvPr id="114" name="Google Shape;114;p4"/>
          <p:cNvSpPr txBox="1"/>
          <p:nvPr/>
        </p:nvSpPr>
        <p:spPr>
          <a:xfrm>
            <a:off x="4091975" y="5858994"/>
            <a:ext cx="5355699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Sequenced portion of fragment</a:t>
            </a:r>
            <a:endParaRPr sz="2177"/>
          </a:p>
        </p:txBody>
      </p:sp>
      <p:sp>
        <p:nvSpPr>
          <p:cNvPr id="115" name="Google Shape;115;p4"/>
          <p:cNvSpPr/>
          <p:nvPr/>
        </p:nvSpPr>
        <p:spPr>
          <a:xfrm>
            <a:off x="2101387" y="5751018"/>
            <a:ext cx="8183522" cy="774117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847" tIns="54423" rIns="108847" bIns="54423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21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84918" y="1437644"/>
            <a:ext cx="1835879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1</a:t>
            </a:r>
            <a:endParaRPr sz="2177">
              <a:highlight>
                <a:schemeClr val="lt1"/>
              </a:highlight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473350" y="1418053"/>
            <a:ext cx="1835879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2</a:t>
            </a:r>
            <a:endParaRPr sz="2177">
              <a:highlight>
                <a:schemeClr val="lt1"/>
              </a:highlight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091975" y="3027638"/>
            <a:ext cx="4765020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that attach to flow cell</a:t>
            </a:r>
            <a:endParaRPr sz="2177"/>
          </a:p>
        </p:txBody>
      </p:sp>
      <p:sp>
        <p:nvSpPr>
          <p:cNvPr id="119" name="Google Shape;119;p4"/>
          <p:cNvSpPr txBox="1"/>
          <p:nvPr/>
        </p:nvSpPr>
        <p:spPr>
          <a:xfrm>
            <a:off x="4091975" y="3715387"/>
            <a:ext cx="6483082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sequences for multiplexing samples</a:t>
            </a:r>
            <a:endParaRPr sz="2177"/>
          </a:p>
        </p:txBody>
      </p:sp>
    </p:spTree>
    <p:extLst>
      <p:ext uri="{BB962C8B-B14F-4D97-AF65-F5344CB8AC3E}">
        <p14:creationId xmlns:p14="http://schemas.microsoft.com/office/powerpoint/2010/main" val="216271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3457" y="1651639"/>
            <a:ext cx="6774611" cy="1267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Anatomy of a library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472" y="3152633"/>
            <a:ext cx="2819562" cy="31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4091975" y="4423960"/>
            <a:ext cx="3456953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 primers</a:t>
            </a:r>
            <a:endParaRPr sz="2177"/>
          </a:p>
        </p:txBody>
      </p:sp>
      <p:sp>
        <p:nvSpPr>
          <p:cNvPr id="129" name="Google Shape;129;p5"/>
          <p:cNvSpPr txBox="1"/>
          <p:nvPr/>
        </p:nvSpPr>
        <p:spPr>
          <a:xfrm>
            <a:off x="4091975" y="5090101"/>
            <a:ext cx="5376094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 of sample DNA/cDNA</a:t>
            </a:r>
            <a:endParaRPr sz="2177"/>
          </a:p>
        </p:txBody>
      </p:sp>
      <p:sp>
        <p:nvSpPr>
          <p:cNvPr id="130" name="Google Shape;130;p5"/>
          <p:cNvSpPr txBox="1"/>
          <p:nvPr/>
        </p:nvSpPr>
        <p:spPr>
          <a:xfrm>
            <a:off x="4091975" y="5798675"/>
            <a:ext cx="5355699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Sequenced portion of fragment</a:t>
            </a:r>
            <a:endParaRPr sz="2177"/>
          </a:p>
        </p:txBody>
      </p:sp>
      <p:sp>
        <p:nvSpPr>
          <p:cNvPr id="131" name="Google Shape;131;p5"/>
          <p:cNvSpPr txBox="1"/>
          <p:nvPr/>
        </p:nvSpPr>
        <p:spPr>
          <a:xfrm>
            <a:off x="884918" y="1437644"/>
            <a:ext cx="1835827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 1</a:t>
            </a:r>
            <a:endParaRPr sz="2177"/>
          </a:p>
        </p:txBody>
      </p:sp>
      <p:sp>
        <p:nvSpPr>
          <p:cNvPr id="132" name="Google Shape;132;p5"/>
          <p:cNvSpPr txBox="1"/>
          <p:nvPr/>
        </p:nvSpPr>
        <p:spPr>
          <a:xfrm>
            <a:off x="9473351" y="1418053"/>
            <a:ext cx="1835827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 2</a:t>
            </a:r>
            <a:endParaRPr sz="2177"/>
          </a:p>
        </p:txBody>
      </p:sp>
      <p:sp>
        <p:nvSpPr>
          <p:cNvPr id="133" name="Google Shape;133;p5"/>
          <p:cNvSpPr txBox="1"/>
          <p:nvPr/>
        </p:nvSpPr>
        <p:spPr>
          <a:xfrm>
            <a:off x="4091975" y="3027638"/>
            <a:ext cx="4765020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 that attach to flow cell</a:t>
            </a:r>
            <a:endParaRPr sz="2177"/>
          </a:p>
        </p:txBody>
      </p:sp>
      <p:sp>
        <p:nvSpPr>
          <p:cNvPr id="134" name="Google Shape;134;p5"/>
          <p:cNvSpPr txBox="1"/>
          <p:nvPr/>
        </p:nvSpPr>
        <p:spPr>
          <a:xfrm>
            <a:off x="4091975" y="3715387"/>
            <a:ext cx="6483082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sequences for multiplexing samples</a:t>
            </a:r>
            <a:endParaRPr sz="2177"/>
          </a:p>
        </p:txBody>
      </p:sp>
    </p:spTree>
    <p:extLst>
      <p:ext uri="{BB962C8B-B14F-4D97-AF65-F5344CB8AC3E}">
        <p14:creationId xmlns:p14="http://schemas.microsoft.com/office/powerpoint/2010/main" val="66129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369" y="1418053"/>
            <a:ext cx="10214069" cy="53124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Creating libraries</a:t>
            </a:r>
            <a:endParaRPr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045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Illumina sequencing technology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67446" y="1421375"/>
            <a:ext cx="10455906" cy="107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Imaging a slide (flow cell) with millions/billions of DNA clusters</a:t>
            </a:r>
            <a:endParaRPr sz="2177"/>
          </a:p>
          <a:p>
            <a:pPr algn="ctr"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cycling in fluorescent nucleotides</a:t>
            </a:r>
            <a:endParaRPr sz="3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411475" y="3337944"/>
            <a:ext cx="2214490" cy="59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47" tIns="54423" rIns="108847" bIns="54423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r>
              <a:rPr lang="en-US" sz="3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Sequencing:</a:t>
            </a:r>
            <a:endParaRPr sz="2177"/>
          </a:p>
        </p:txBody>
      </p:sp>
      <p:sp>
        <p:nvSpPr>
          <p:cNvPr id="150" name="Google Shape;150;p7"/>
          <p:cNvSpPr/>
          <p:nvPr/>
        </p:nvSpPr>
        <p:spPr>
          <a:xfrm>
            <a:off x="214" y="6522996"/>
            <a:ext cx="3805618" cy="3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570" tIns="55270" rIns="110570" bIns="55270" anchor="t" anchorCtr="0">
            <a:spAutoFit/>
          </a:bodyPr>
          <a:lstStyle/>
          <a:p>
            <a:r>
              <a:rPr lang="en-US" sz="145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http://tucf-genomics.tufts.edu/home/ordering</a:t>
            </a:r>
            <a:endParaRPr sz="145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3524" y="2443805"/>
            <a:ext cx="6897332" cy="46818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5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Single/paired end sequencing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2221939" y="6014351"/>
            <a:ext cx="1863062" cy="2191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570" tIns="55270" rIns="110570" bIns="55270" anchor="ctr" anchorCtr="0">
            <a:noAutofit/>
          </a:bodyPr>
          <a:lstStyle/>
          <a:p>
            <a:pPr algn="ctr"/>
            <a:endParaRPr sz="21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214" y="6504367"/>
            <a:ext cx="5300260" cy="33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570" tIns="55270" rIns="110570" bIns="55270" anchor="t" anchorCtr="0">
            <a:spAutoFit/>
          </a:bodyPr>
          <a:lstStyle/>
          <a:p>
            <a:r>
              <a:rPr lang="en-US" sz="145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Mardis. https://doi.org/10.1146/annurev-anchem-062012-092628</a:t>
            </a:r>
            <a:endParaRPr sz="145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8122" y="1320977"/>
            <a:ext cx="9514564" cy="5112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127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Designing a sequencing experiment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2221939" y="6014351"/>
            <a:ext cx="1863062" cy="21918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570" tIns="55270" rIns="110570" bIns="55270" anchor="ctr" anchorCtr="0">
            <a:noAutofit/>
          </a:bodyPr>
          <a:lstStyle/>
          <a:p>
            <a:pPr algn="ctr"/>
            <a:endParaRPr sz="217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7562" y="1413879"/>
            <a:ext cx="8175683" cy="4982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75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 idx="4294967295"/>
          </p:nvPr>
        </p:nvSpPr>
        <p:spPr>
          <a:xfrm>
            <a:off x="589828" y="2833887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Library 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3034603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4294967295"/>
          </p:nvPr>
        </p:nvSpPr>
        <p:spPr>
          <a:xfrm>
            <a:off x="945284" y="1831367"/>
            <a:ext cx="3160988" cy="18022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 diversity</a:t>
            </a:r>
            <a:endParaRPr>
              <a:highlight>
                <a:schemeClr val="lt1"/>
              </a:highlight>
            </a:endParaRPr>
          </a:p>
          <a:p>
            <a:pPr marL="0" indent="0">
              <a:spcBef>
                <a:spcPts val="1714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3386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154" y="273422"/>
            <a:ext cx="8236835" cy="63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3034603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4294967295"/>
          </p:nvPr>
        </p:nvSpPr>
        <p:spPr>
          <a:xfrm>
            <a:off x="945284" y="1831367"/>
            <a:ext cx="3160988" cy="18022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 diversity</a:t>
            </a:r>
            <a:endParaRPr>
              <a:highlight>
                <a:schemeClr val="lt1"/>
              </a:highlight>
            </a:endParaRPr>
          </a:p>
          <a:p>
            <a:pPr marL="0" indent="0">
              <a:spcBef>
                <a:spcPts val="1714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3386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9083" y="273422"/>
            <a:ext cx="8304720" cy="629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3034603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4294967295"/>
          </p:nvPr>
        </p:nvSpPr>
        <p:spPr>
          <a:xfrm>
            <a:off x="945284" y="1831367"/>
            <a:ext cx="3160988" cy="18022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 diversity</a:t>
            </a:r>
            <a:endParaRPr>
              <a:highlight>
                <a:schemeClr val="lt1"/>
              </a:highlight>
            </a:endParaRPr>
          </a:p>
          <a:p>
            <a:pPr marL="0" indent="0">
              <a:spcBef>
                <a:spcPts val="1714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3386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0631" y="273423"/>
            <a:ext cx="8500456" cy="649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CDAE-55F5-E027-55B4-CAB5703F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Logging into the supercomputer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3AEF-2040-E54A-32CC-5D9BCAFC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531702"/>
            <a:ext cx="11887200" cy="40417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3000" dirty="0"/>
              <a:t>Open and follow the worksheet </a:t>
            </a:r>
            <a:r>
              <a:rPr lang="en-US" sz="3000" b="1" dirty="0"/>
              <a:t>SSH_AWS</a:t>
            </a:r>
            <a:endParaRPr lang="en-US" sz="3000" dirty="0"/>
          </a:p>
          <a:p>
            <a:pPr marL="0" indent="0">
              <a:lnSpc>
                <a:spcPct val="100000"/>
              </a:lnSpc>
              <a:spcAft>
                <a:spcPts val="100"/>
              </a:spcAft>
              <a:buNone/>
            </a:pPr>
            <a:r>
              <a:rPr lang="en-US" sz="2600" dirty="0"/>
              <a:t>(</a:t>
            </a:r>
            <a:r>
              <a:rPr lang="en-US" sz="2600" dirty="0">
                <a:hlinkClick r:id="rId2"/>
              </a:rPr>
              <a:t>https://github.com/Dowell-Lab/srworkshop/tree/main/day01/worksheets/SSH_AWS.md</a:t>
            </a:r>
            <a:r>
              <a:rPr lang="en-US" sz="2600" dirty="0"/>
              <a:t>)</a:t>
            </a:r>
          </a:p>
          <a:p>
            <a:pPr>
              <a:lnSpc>
                <a:spcPct val="100000"/>
              </a:lnSpc>
              <a:spcAft>
                <a:spcPts val="100"/>
              </a:spcAft>
            </a:pPr>
            <a:endParaRPr lang="en-US" sz="700" dirty="0"/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sz="3000" dirty="0"/>
              <a:t>You MUST</a:t>
            </a:r>
          </a:p>
          <a:p>
            <a:pPr marL="914400" lvl="1" indent="-45720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2600" dirty="0"/>
              <a:t>Be logged into your GitHub account</a:t>
            </a:r>
          </a:p>
          <a:p>
            <a:pPr marL="914400" lvl="1" indent="-45720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2600" dirty="0"/>
              <a:t>Have a terminal application open (see worksheet for details)</a:t>
            </a:r>
          </a:p>
          <a:p>
            <a:pPr marL="457200" lvl="1" indent="0">
              <a:lnSpc>
                <a:spcPct val="100000"/>
              </a:lnSpc>
              <a:spcBef>
                <a:spcPts val="1000"/>
              </a:spcBef>
              <a:spcAft>
                <a:spcPts val="100"/>
              </a:spcAft>
              <a:buNone/>
            </a:pPr>
            <a:endParaRPr lang="en-US" sz="600" dirty="0"/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100"/>
              </a:spcAft>
            </a:pPr>
            <a:r>
              <a:rPr lang="en-US" sz="3000" dirty="0"/>
              <a:t>After finishing the worksheet, try to log into the AWS: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100"/>
              </a:spcAft>
              <a:buNone/>
            </a:pPr>
            <a:r>
              <a:rPr lang="en-US" dirty="0"/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ssh 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github_username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&gt;@3.20.14.225</a:t>
            </a:r>
            <a:r>
              <a:rPr lang="en-US" sz="30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100"/>
              </a:spcAft>
              <a:buNone/>
            </a:pPr>
            <a:r>
              <a:rPr lang="en-US" sz="3000" dirty="0"/>
              <a:t>                   </a:t>
            </a:r>
            <a:r>
              <a:rPr lang="en-US" sz="2600" dirty="0"/>
              <a:t>**replace &lt;</a:t>
            </a:r>
            <a:r>
              <a:rPr lang="en-US" sz="2600" dirty="0" err="1"/>
              <a:t>github_username</a:t>
            </a:r>
            <a:r>
              <a:rPr lang="en-US" sz="2600" dirty="0"/>
              <a:t>&gt;, including brackets, with your username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F6B3F-0D5E-FA00-B836-B25F487E2C9C}"/>
              </a:ext>
            </a:extLst>
          </p:cNvPr>
          <p:cNvSpPr txBox="1"/>
          <p:nvPr/>
        </p:nvSpPr>
        <p:spPr>
          <a:xfrm>
            <a:off x="540585" y="5627914"/>
            <a:ext cx="110606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If you need help, flag us with a </a:t>
            </a:r>
            <a:r>
              <a:rPr lang="en-US" sz="3200" b="1" dirty="0">
                <a:solidFill>
                  <a:srgbClr val="FF0000"/>
                </a:solidFill>
              </a:rPr>
              <a:t>red sticky note</a:t>
            </a:r>
          </a:p>
          <a:p>
            <a:pPr algn="ctr"/>
            <a:r>
              <a:rPr lang="en-US" sz="3200" b="1" dirty="0"/>
              <a:t>If you are successfully logged in, put up 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green sticky note</a:t>
            </a:r>
          </a:p>
        </p:txBody>
      </p:sp>
    </p:spTree>
    <p:extLst>
      <p:ext uri="{BB962C8B-B14F-4D97-AF65-F5344CB8AC3E}">
        <p14:creationId xmlns:p14="http://schemas.microsoft.com/office/powerpoint/2010/main" val="195968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3034603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4294967295"/>
          </p:nvPr>
        </p:nvSpPr>
        <p:spPr>
          <a:xfrm>
            <a:off x="945284" y="1831367"/>
            <a:ext cx="3160988" cy="18022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>
              <a:highlight>
                <a:schemeClr val="lt1"/>
              </a:highlight>
            </a:endParaRPr>
          </a:p>
          <a:p>
            <a:pPr marL="0" indent="0">
              <a:spcBef>
                <a:spcPts val="1714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Duplication</a:t>
            </a:r>
            <a:endParaRPr sz="3386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213" y="273423"/>
            <a:ext cx="8078261" cy="622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3034603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4294967295"/>
          </p:nvPr>
        </p:nvSpPr>
        <p:spPr>
          <a:xfrm>
            <a:off x="945284" y="1831367"/>
            <a:ext cx="3160988" cy="18022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>
              <a:highlight>
                <a:schemeClr val="lt1"/>
              </a:highlight>
            </a:endParaRPr>
          </a:p>
          <a:p>
            <a:pPr marL="0" indent="0">
              <a:spcBef>
                <a:spcPts val="1714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Duplication</a:t>
            </a:r>
            <a:endParaRPr sz="3386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8430" y="273423"/>
            <a:ext cx="8064237" cy="6229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3034603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body" idx="4294967295"/>
          </p:nvPr>
        </p:nvSpPr>
        <p:spPr>
          <a:xfrm>
            <a:off x="945284" y="1831367"/>
            <a:ext cx="3160988" cy="18022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Contamination</a:t>
            </a:r>
            <a:endParaRPr sz="3386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357" y="913638"/>
            <a:ext cx="8413441" cy="5439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 idx="4294967295"/>
          </p:nvPr>
        </p:nvSpPr>
        <p:spPr>
          <a:xfrm>
            <a:off x="609754" y="273422"/>
            <a:ext cx="3034603" cy="11446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FastQC</a:t>
            </a:r>
            <a:endParaRPr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4294967295"/>
          </p:nvPr>
        </p:nvSpPr>
        <p:spPr>
          <a:xfrm>
            <a:off x="945284" y="1831367"/>
            <a:ext cx="3160988" cy="18022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86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Adapter Contamination</a:t>
            </a:r>
            <a:endParaRPr sz="3386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356" y="845738"/>
            <a:ext cx="8431905" cy="5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C0F-3907-42F7-F51E-82764272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Bash and Git/GitHub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B623A8-72FE-530B-2DAB-55CBFE1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433731"/>
            <a:ext cx="11887200" cy="46296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/>
              <a:t>Open and follow the worksheet </a:t>
            </a:r>
            <a:r>
              <a:rPr lang="en-US" b="1" dirty="0" err="1"/>
              <a:t>Git_github_bash</a:t>
            </a:r>
            <a:endParaRPr lang="en-US" dirty="0"/>
          </a:p>
          <a:p>
            <a:pPr marL="0" indent="0">
              <a:lnSpc>
                <a:spcPct val="120000"/>
              </a:lnSpc>
              <a:spcAft>
                <a:spcPts val="100"/>
              </a:spcAft>
              <a:buNone/>
            </a:pP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https://github.com/Dowell-Lab/srworkshop/tree/main/day01/worksheets/Git_github_bash.md</a:t>
            </a:r>
            <a:r>
              <a:rPr lang="en-US" sz="2200" dirty="0"/>
              <a:t>)</a:t>
            </a:r>
          </a:p>
          <a:p>
            <a:pPr>
              <a:lnSpc>
                <a:spcPct val="100000"/>
              </a:lnSpc>
              <a:spcAft>
                <a:spcPts val="100"/>
              </a:spcAft>
            </a:pPr>
            <a:r>
              <a:rPr lang="en-US" dirty="0"/>
              <a:t>This worksheet orients you to the class GitHub repository and gets you started with some basic Bash navigation</a:t>
            </a: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/>
              <a:t>Main commands: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cs typeface="Courier New" panose="02070309020205020404" pitchFamily="49" charset="0"/>
              </a:rPr>
              <a:t>Print working (current) directory</a:t>
            </a:r>
          </a:p>
          <a:p>
            <a:pPr marL="0" indent="0">
              <a:lnSpc>
                <a:spcPct val="120000"/>
              </a:lnSpc>
              <a:spcAft>
                <a:spcPts val="1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cd	</a:t>
            </a:r>
            <a:r>
              <a:rPr lang="en-US" sz="2400" dirty="0">
                <a:cs typeface="Courier New" panose="02070309020205020404" pitchFamily="49" charset="0"/>
              </a:rPr>
              <a:t>Change directory</a:t>
            </a:r>
          </a:p>
          <a:p>
            <a:pPr marL="0" indent="0">
              <a:lnSpc>
                <a:spcPct val="120000"/>
              </a:lnSpc>
              <a:spcAft>
                <a:spcPts val="1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ls	</a:t>
            </a:r>
            <a:r>
              <a:rPr lang="en-US" sz="2400" dirty="0">
                <a:cs typeface="Courier New" panose="02070309020205020404" pitchFamily="49" charset="0"/>
              </a:rPr>
              <a:t>List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2ADB3-D97F-5AB6-702A-AA8E95445DD4}"/>
              </a:ext>
            </a:extLst>
          </p:cNvPr>
          <p:cNvSpPr txBox="1"/>
          <p:nvPr/>
        </p:nvSpPr>
        <p:spPr>
          <a:xfrm>
            <a:off x="2076587" y="5627914"/>
            <a:ext cx="7988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If you need help, flag us with a </a:t>
            </a:r>
            <a:r>
              <a:rPr lang="en-US" sz="3200" b="1" dirty="0">
                <a:solidFill>
                  <a:srgbClr val="FF0000"/>
                </a:solidFill>
              </a:rPr>
              <a:t>red sticky note</a:t>
            </a:r>
          </a:p>
          <a:p>
            <a:pPr algn="ctr"/>
            <a:r>
              <a:rPr lang="en-US" sz="3200" b="1" dirty="0"/>
              <a:t>If you are done, put up 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green sticky note</a:t>
            </a:r>
          </a:p>
        </p:txBody>
      </p:sp>
    </p:spTree>
    <p:extLst>
      <p:ext uri="{BB962C8B-B14F-4D97-AF65-F5344CB8AC3E}">
        <p14:creationId xmlns:p14="http://schemas.microsoft.com/office/powerpoint/2010/main" val="400810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C0F-3907-42F7-F51E-82764272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6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Break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B623A8-72FE-530B-2DAB-55CBFE1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2699657"/>
            <a:ext cx="11887200" cy="336368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100"/>
              </a:spcAft>
              <a:buNone/>
            </a:pPr>
            <a:r>
              <a:rPr lang="en-US" sz="4000" dirty="0">
                <a:cs typeface="Courier New" panose="02070309020205020404" pitchFamily="49" charset="0"/>
              </a:rPr>
              <a:t>If you do not have a working terminal, </a:t>
            </a:r>
          </a:p>
          <a:p>
            <a:pPr marL="0" indent="0" algn="ctr">
              <a:lnSpc>
                <a:spcPct val="120000"/>
              </a:lnSpc>
              <a:spcAft>
                <a:spcPts val="100"/>
              </a:spcAft>
              <a:buNone/>
            </a:pPr>
            <a:r>
              <a:rPr lang="en-US" sz="4000" dirty="0">
                <a:cs typeface="Courier New" panose="02070309020205020404" pitchFamily="49" charset="0"/>
              </a:rPr>
              <a:t>please log into Google Shell now</a:t>
            </a:r>
          </a:p>
          <a:p>
            <a:pPr marL="0" indent="0" algn="ctr">
              <a:lnSpc>
                <a:spcPct val="120000"/>
              </a:lnSpc>
              <a:spcAft>
                <a:spcPts val="100"/>
              </a:spcAft>
              <a:buNone/>
            </a:pPr>
            <a:r>
              <a:rPr lang="en-US" sz="3200" dirty="0">
                <a:cs typeface="Courier New" panose="02070309020205020404" pitchFamily="49" charset="0"/>
              </a:rPr>
              <a:t>(</a:t>
            </a:r>
            <a:r>
              <a:rPr lang="en-US" sz="3200" dirty="0"/>
              <a:t>…/</a:t>
            </a:r>
            <a:r>
              <a:rPr lang="en-US" sz="3200" dirty="0" err="1"/>
              <a:t>srworkshop</a:t>
            </a:r>
            <a:r>
              <a:rPr lang="en-US" sz="3200" dirty="0"/>
              <a:t>/day01/worksheets/Google_shell.md</a:t>
            </a:r>
            <a:r>
              <a:rPr lang="en-US" sz="3200" dirty="0"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55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9C0F-3907-42F7-F51E-82764272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Vim and </a:t>
            </a:r>
            <a:r>
              <a:rPr lang="en-US" dirty="0" err="1"/>
              <a:t>Vimtutor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B623A8-72FE-530B-2DAB-55CBFE1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433731"/>
            <a:ext cx="11887200" cy="46296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/>
              <a:t>What is Vim?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dirty="0"/>
              <a:t>Text editor – read, write, and save text files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dirty="0"/>
              <a:t>Entirely keyboard-based</a:t>
            </a:r>
          </a:p>
          <a:p>
            <a:pPr lvl="1">
              <a:lnSpc>
                <a:spcPct val="100000"/>
              </a:lnSpc>
              <a:spcAft>
                <a:spcPts val="100"/>
              </a:spcAft>
            </a:pPr>
            <a:r>
              <a:rPr lang="en-US" dirty="0"/>
              <a:t>You CANNOT use your mouse to move the cursor!!!</a:t>
            </a: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 err="1"/>
              <a:t>Vimtutor</a:t>
            </a:r>
            <a:r>
              <a:rPr lang="en-US" dirty="0"/>
              <a:t> is on every Unix/Linux system and teaches you how to use Vim</a:t>
            </a: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/>
              <a:t>Open and follow the worksheet </a:t>
            </a:r>
            <a:r>
              <a:rPr lang="en-US" b="1" dirty="0" err="1"/>
              <a:t>Vimtutor_crashes_colors</a:t>
            </a:r>
            <a:endParaRPr lang="en-US" dirty="0"/>
          </a:p>
          <a:p>
            <a:pPr marL="0" indent="0">
              <a:lnSpc>
                <a:spcPct val="120000"/>
              </a:lnSpc>
              <a:spcAft>
                <a:spcPts val="100"/>
              </a:spcAft>
              <a:buNone/>
            </a:pPr>
            <a:r>
              <a:rPr lang="en-US" sz="2400" dirty="0"/>
              <a:t>	(…/</a:t>
            </a:r>
            <a:r>
              <a:rPr lang="en-US" sz="2400" dirty="0" err="1"/>
              <a:t>srworkshop</a:t>
            </a:r>
            <a:r>
              <a:rPr lang="en-US" dirty="0"/>
              <a:t>/</a:t>
            </a:r>
            <a:r>
              <a:rPr lang="en-US" sz="2400" dirty="0"/>
              <a:t>day01/worksheets/</a:t>
            </a:r>
            <a:r>
              <a:rPr lang="en-US" sz="2400"/>
              <a:t>Vimtutor_crashes_colors.</a:t>
            </a:r>
            <a:r>
              <a:rPr lang="en-US" sz="2400" dirty="0"/>
              <a:t>md)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2ADB3-D97F-5AB6-702A-AA8E95445DD4}"/>
              </a:ext>
            </a:extLst>
          </p:cNvPr>
          <p:cNvSpPr txBox="1"/>
          <p:nvPr/>
        </p:nvSpPr>
        <p:spPr>
          <a:xfrm>
            <a:off x="2076583" y="5627914"/>
            <a:ext cx="7988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If you need help, flag us with a </a:t>
            </a:r>
            <a:r>
              <a:rPr lang="en-US" sz="3200" b="1" dirty="0">
                <a:solidFill>
                  <a:srgbClr val="FF0000"/>
                </a:solidFill>
              </a:rPr>
              <a:t>red sticky note</a:t>
            </a:r>
          </a:p>
          <a:p>
            <a:pPr algn="ctr"/>
            <a:r>
              <a:rPr lang="en-US" sz="3200" b="1" dirty="0"/>
              <a:t>If you are done, put up 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green sticky note</a:t>
            </a:r>
          </a:p>
        </p:txBody>
      </p:sp>
    </p:spTree>
    <p:extLst>
      <p:ext uri="{BB962C8B-B14F-4D97-AF65-F5344CB8AC3E}">
        <p14:creationId xmlns:p14="http://schemas.microsoft.com/office/powerpoint/2010/main" val="70471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Day 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271"/>
            <a:ext cx="10515600" cy="42822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SSH keys and logging into the AWS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Basic Bash/Intro to Git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bg2">
                    <a:lumMod val="90000"/>
                  </a:schemeClr>
                </a:solidFill>
              </a:rPr>
              <a:t>Vim and </a:t>
            </a:r>
            <a:r>
              <a:rPr lang="en-US" sz="4000" dirty="0" err="1">
                <a:solidFill>
                  <a:schemeClr val="bg2">
                    <a:lumMod val="90000"/>
                  </a:schemeClr>
                </a:solidFill>
              </a:rPr>
              <a:t>Vimtutor</a:t>
            </a:r>
            <a:endParaRPr lang="en-US" sz="40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4000" dirty="0"/>
              <a:t>Review library prep and sequencing (non-DS2)</a:t>
            </a:r>
          </a:p>
        </p:txBody>
      </p:sp>
    </p:spTree>
    <p:extLst>
      <p:ext uri="{BB962C8B-B14F-4D97-AF65-F5344CB8AC3E}">
        <p14:creationId xmlns:p14="http://schemas.microsoft.com/office/powerpoint/2010/main" val="15159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Homework for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255"/>
            <a:ext cx="10515600" cy="474027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Videos for day 1 (if not already done)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Videos for day 2</a:t>
            </a:r>
          </a:p>
          <a:p>
            <a:pPr>
              <a:lnSpc>
                <a:spcPct val="120000"/>
              </a:lnSpc>
            </a:pPr>
            <a:r>
              <a:rPr lang="en-US" sz="4000" dirty="0" err="1"/>
              <a:t>Vimtutor</a:t>
            </a:r>
            <a:endParaRPr lang="en-US" sz="4000" dirty="0"/>
          </a:p>
          <a:p>
            <a:pPr lvl="1">
              <a:lnSpc>
                <a:spcPct val="120000"/>
              </a:lnSpc>
            </a:pPr>
            <a:r>
              <a:rPr lang="en-US" sz="3600" dirty="0"/>
              <a:t>Lessons 1 and 2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Advanced students should do lessons 3-5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Day1_homework (library QC challenge)</a:t>
            </a:r>
          </a:p>
        </p:txBody>
      </p:sp>
    </p:spTree>
    <p:extLst>
      <p:ext uri="{BB962C8B-B14F-4D97-AF65-F5344CB8AC3E}">
        <p14:creationId xmlns:p14="http://schemas.microsoft.com/office/powerpoint/2010/main" val="16770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Short Read Workshop 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636255"/>
            <a:ext cx="11356257" cy="47402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Day 6: Introduction to R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Beginning of Day 7: Differential Expression Demo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Days 7-9: Mini-projects</a:t>
            </a:r>
          </a:p>
          <a:p>
            <a:pPr lvl="1">
              <a:lnSpc>
                <a:spcPct val="120000"/>
              </a:lnSpc>
            </a:pPr>
            <a:r>
              <a:rPr lang="en-US" sz="3300" dirty="0"/>
              <a:t>Project A (Room A104) – Single Cell RNA-seq</a:t>
            </a:r>
          </a:p>
          <a:p>
            <a:pPr lvl="1">
              <a:lnSpc>
                <a:spcPct val="120000"/>
              </a:lnSpc>
            </a:pPr>
            <a:r>
              <a:rPr lang="en-US" sz="3300" dirty="0"/>
              <a:t>Project B (Room A108) – Multi-omics: RNA-seq/</a:t>
            </a:r>
            <a:r>
              <a:rPr lang="en-US" sz="3300" dirty="0" err="1"/>
              <a:t>ChIP</a:t>
            </a:r>
            <a:r>
              <a:rPr lang="en-US" sz="3300" dirty="0"/>
              <a:t>-seq(/ATAC-seq)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End of Day 9: Reconvene and discuss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Day 10: Potpourri</a:t>
            </a:r>
          </a:p>
          <a:p>
            <a:pPr lvl="1">
              <a:lnSpc>
                <a:spcPct val="12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843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CA0A-6928-67FE-6C76-D1D0522E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Library prep and sequencing</a:t>
            </a:r>
          </a:p>
        </p:txBody>
      </p:sp>
    </p:spTree>
    <p:extLst>
      <p:ext uri="{BB962C8B-B14F-4D97-AF65-F5344CB8AC3E}">
        <p14:creationId xmlns:p14="http://schemas.microsoft.com/office/powerpoint/2010/main" val="342675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</Words>
  <Application>Microsoft Office PowerPoint</Application>
  <PresentationFormat>Widescreen</PresentationFormat>
  <Paragraphs>121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Courier New</vt:lpstr>
      <vt:lpstr>Office Theme</vt:lpstr>
      <vt:lpstr>Day 1 overview</vt:lpstr>
      <vt:lpstr>Logging into the supercomputer</vt:lpstr>
      <vt:lpstr>Basic Bash and Git/GitHub</vt:lpstr>
      <vt:lpstr>Break</vt:lpstr>
      <vt:lpstr>Vim and Vimtutor</vt:lpstr>
      <vt:lpstr>Day 1 overview</vt:lpstr>
      <vt:lpstr>Homework for day 2</vt:lpstr>
      <vt:lpstr>Short Read Workshop Week 2</vt:lpstr>
      <vt:lpstr>Library prep and sequencing</vt:lpstr>
      <vt:lpstr>Anatomy of a library</vt:lpstr>
      <vt:lpstr>Anatomy of a library</vt:lpstr>
      <vt:lpstr>Creating libraries</vt:lpstr>
      <vt:lpstr>Illumina sequencing technology</vt:lpstr>
      <vt:lpstr>Single/paired end sequencing</vt:lpstr>
      <vt:lpstr>Designing a sequencing experiment</vt:lpstr>
      <vt:lpstr>Library QC</vt:lpstr>
      <vt:lpstr>FastQC</vt:lpstr>
      <vt:lpstr>FastQC</vt:lpstr>
      <vt:lpstr>FastQC</vt:lpstr>
      <vt:lpstr>FastQC</vt:lpstr>
      <vt:lpstr>FastQC</vt:lpstr>
      <vt:lpstr>FastQC</vt:lpstr>
      <vt:lpstr>FastQC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overview</dc:title>
  <dc:creator>Lynn Sanford</dc:creator>
  <cp:lastModifiedBy>Lynn Sanford</cp:lastModifiedBy>
  <cp:revision>13</cp:revision>
  <dcterms:created xsi:type="dcterms:W3CDTF">2024-05-31T01:47:37Z</dcterms:created>
  <dcterms:modified xsi:type="dcterms:W3CDTF">2024-07-09T01:20:08Z</dcterms:modified>
</cp:coreProperties>
</file>