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88" r:id="rId6"/>
    <p:sldId id="280" r:id="rId7"/>
    <p:sldId id="283" r:id="rId8"/>
    <p:sldId id="284" r:id="rId9"/>
    <p:sldId id="281" r:id="rId10"/>
    <p:sldId id="282" r:id="rId11"/>
    <p:sldId id="285" r:id="rId12"/>
    <p:sldId id="286" r:id="rId13"/>
    <p:sldId id="287" r:id="rId14"/>
    <p:sldId id="290" r:id="rId15"/>
    <p:sldId id="289" r:id="rId16"/>
    <p:sldId id="291" r:id="rId17"/>
    <p:sldId id="29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44C99-9E5F-466B-ADBE-B87F6EC4CEA6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0449A-3A85-4832-88D8-4481F5D4C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F2FB-211B-457C-EA8F-B10B1B55E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41F6C-1BDD-0885-4B88-772DF1018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EF03-0865-6BD1-6371-2079F4F9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1EAAE-50CE-995C-F232-A4818F2D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4A48-6D65-64ED-8858-18A2A3CF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3CF6-BFD7-EE6C-370A-07BDA46A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10CAB-43E2-74D4-E70D-A4EA3795F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DFA8-C2B7-3F66-B9C2-1F0ADE1D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9444-42EA-B62B-B04C-1BE17107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4BA6C-CB14-15D6-1957-0B436DBE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0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A4585F-E050-DB97-CFC9-4092D8F16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D58C3-7850-EA28-545C-61835B988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32D-9210-E5AA-3810-EA339BC2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6520-A2DA-E605-920F-DE940EAE9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6139E-9DF0-2227-7A58-B2FFBC887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5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8EFD-BEBA-F0E0-5867-25EB8981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D1C3-A9CD-CF41-E7CA-C0B7B69F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37B6-089C-EF32-43BF-BB8B8AB5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9052-F912-4B35-CBDC-F1BA880A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608EA-1D51-2B3B-4554-4B90BC01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906B-E028-14F4-5103-3076F254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C5ECE-A00F-065B-0789-AB6CADF44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BA58-73C1-F25A-5C4E-266CB980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3944-DEC4-7E58-0CEF-5F669A71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D9CC0-17A7-8A53-976F-EA111BB4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2ACB-CDB6-BDE6-7521-CC666DCE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1F644-461E-39B2-1258-A2D773BA0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3B134-0CD6-53E1-603E-78C8D843B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37AC-D03D-6CDC-0872-FC3F153B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F05C1-FB0D-602D-074A-DDF5040A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52DC4-600A-C8B2-150E-B964D97E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7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7AAA-7917-28B7-ECAA-F1E90D115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8CAF-C825-B21D-7604-C5B284D97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66C5D-0536-0009-B251-FE93285D7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540C2-0393-AA5D-09E4-74F0E1022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EDF3E-57D9-5050-F3A7-E30E6E0D5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D5228-CB5D-8358-418B-BD2F1B3F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5721B-5FF5-3873-83FA-B0FE497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8AE0C-4557-7C36-729C-F12D761B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6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041C-66E7-3DEF-D538-B133FFC0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C08D8-876B-9DD0-BB4B-7C8A07723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24A5-41BF-BB87-AA6B-1C8F73E4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2CE11-2BBD-9210-AD7B-C198D74A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7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D8523-8965-04CC-EF6D-EA136D9A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66733-E23A-E2AD-FD94-0C802314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C0E6-3F1D-3198-F832-15C67353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746-DC86-0BF6-52D4-34DD3813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40CA0-D6A8-F23B-91ED-ADB0A684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D35ED-A52A-92D6-2C46-A21BD457E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405B7-23F2-85FB-8D29-33035F20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8489-4F1F-2A70-3462-20752708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F19EC-B9C7-C4E3-21E8-D2FA4436B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3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DC1C-1CB5-CB6D-C58B-855CD030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A9BC64-FB28-DEF4-DF3B-0C17DBD3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6D1E2-2632-C5DE-1EE5-A62203CA9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497C7-BE9E-58C4-C654-B6219008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4D30-E470-F490-3A21-2E1A0493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17219-5E1A-3202-9D2E-3BAB3C35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2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A1B86-6FCE-3D2C-056A-E58487BF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F8F11-FAF0-2875-C609-02FAA417F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C6763-D056-A657-5FDC-CA50487EC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76D6F-5445-40B3-9EA3-CB0DBBA82235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D1A5-C418-EF89-798E-C9A8D09DD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2BB33-3540-737A-766D-091D21A70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31FCAA-270C-4261-BE3F-7FA356A96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8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Day 3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987"/>
            <a:ext cx="10515600" cy="48961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Making scripts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Understanding compute clusters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Using </a:t>
            </a:r>
            <a:r>
              <a:rPr lang="en-US" sz="4000" dirty="0" err="1"/>
              <a:t>Slurm</a:t>
            </a:r>
            <a:r>
              <a:rPr lang="en-US" sz="4000" dirty="0"/>
              <a:t> with SBATCH scripts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Troubleshooting SBATCH scripts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Transferring and downloading files</a:t>
            </a:r>
          </a:p>
        </p:txBody>
      </p:sp>
    </p:spTree>
    <p:extLst>
      <p:ext uri="{BB962C8B-B14F-4D97-AF65-F5344CB8AC3E}">
        <p14:creationId xmlns:p14="http://schemas.microsoft.com/office/powerpoint/2010/main" val="287532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379"/>
            <a:ext cx="10515600" cy="62432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How to know when a job fails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Expected files are empty or missing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Job finishes much quicker than expected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Errors appear in your error file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Why does a job fail?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Incorrect command/parameters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Incorrect paths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Incorrect SBATCH header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Incorrect file format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Issues with software versions</a:t>
            </a:r>
          </a:p>
          <a:p>
            <a:pPr>
              <a:lnSpc>
                <a:spcPct val="120000"/>
              </a:lnSpc>
            </a:pPr>
            <a:endParaRPr lang="en-US" sz="4000" dirty="0"/>
          </a:p>
        </p:txBody>
      </p:sp>
      <p:pic>
        <p:nvPicPr>
          <p:cNvPr id="6" name="Google Shape;218;p12">
            <a:extLst>
              <a:ext uri="{FF2B5EF4-FFF2-40B4-BE49-F238E27FC236}">
                <a16:creationId xmlns:a16="http://schemas.microsoft.com/office/drawing/2014/main" id="{1C1B4993-36A6-1657-2940-89136C93CD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1076" t="11488" r="8962" b="16881"/>
          <a:stretch/>
        </p:blipFill>
        <p:spPr>
          <a:xfrm rot="3704242">
            <a:off x="8287975" y="3183633"/>
            <a:ext cx="3285056" cy="2414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32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5213"/>
            <a:ext cx="10515600" cy="391296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6000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4714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Understanding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987"/>
            <a:ext cx="10515600" cy="489619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Environmental variables alter how we interact with the cluster or help us “find” commands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An important environmental variable is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$PATH</a:t>
            </a:r>
            <a:r>
              <a:rPr lang="en-US" sz="3600" dirty="0"/>
              <a:t>, which specifies where the computer looks for commands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600" dirty="0"/>
              <a:t>   (look at it with 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echo $PATH</a:t>
            </a:r>
            <a:r>
              <a:rPr lang="en-US" sz="36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Modules are set up by admin and allow you to easily change environmental variables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Not present on every compute cluster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Modules are automatically unloaded after a session terminates</a:t>
            </a:r>
          </a:p>
        </p:txBody>
      </p:sp>
    </p:spTree>
    <p:extLst>
      <p:ext uri="{BB962C8B-B14F-4D97-AF65-F5344CB8AC3E}">
        <p14:creationId xmlns:p14="http://schemas.microsoft.com/office/powerpoint/2010/main" val="3464969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Module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779639"/>
            <a:ext cx="11326761" cy="4758539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avail</a:t>
            </a:r>
            <a:r>
              <a:rPr lang="en-US" sz="3200" dirty="0"/>
              <a:t>	List available modules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spider</a:t>
            </a:r>
            <a:r>
              <a:rPr lang="en-US" sz="3200"/>
              <a:t>	Describe modules (with tab complete)</a:t>
            </a:r>
            <a:endParaRPr lang="en-US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&lt;module&gt;</a:t>
            </a:r>
            <a:r>
              <a:rPr lang="en-US" sz="3200" dirty="0"/>
              <a:t>		Load specific module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list</a:t>
            </a:r>
            <a:r>
              <a:rPr lang="en-US" sz="3200" dirty="0"/>
              <a:t>		List currently loaded modules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unload &lt;module&gt;</a:t>
            </a:r>
            <a:r>
              <a:rPr lang="en-US" sz="3200" dirty="0"/>
              <a:t>		Unload specific module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purge</a:t>
            </a:r>
            <a:r>
              <a:rPr lang="en-US" sz="3200" dirty="0"/>
              <a:t>	Unload all current modules</a:t>
            </a:r>
          </a:p>
        </p:txBody>
      </p:sp>
    </p:spTree>
    <p:extLst>
      <p:ext uri="{BB962C8B-B14F-4D97-AF65-F5344CB8AC3E}">
        <p14:creationId xmlns:p14="http://schemas.microsoft.com/office/powerpoint/2010/main" val="2533246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Analyze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A67D-EDB3-0DF2-75F2-B6B108FD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75"/>
            <a:ext cx="10515600" cy="44047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Day 3 worksheet Part 2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In your SBATCH script, write a command to run the program </a:t>
            </a:r>
            <a:r>
              <a:rPr lang="en-US" sz="2600" dirty="0" err="1"/>
              <a:t>FastQC</a:t>
            </a:r>
            <a:r>
              <a:rPr lang="en-US" sz="2600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Run the script as a job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Troubleshoot if necessary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Transfer the HTML output to your local computer and view it</a:t>
            </a:r>
          </a:p>
          <a:p>
            <a:pPr lvl="1">
              <a:lnSpc>
                <a:spcPct val="120000"/>
              </a:lnSpc>
            </a:pPr>
            <a:endParaRPr lang="en-US" sz="2600" dirty="0"/>
          </a:p>
          <a:p>
            <a:pPr lvl="1">
              <a:lnSpc>
                <a:spcPct val="12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2651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Homework for 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255"/>
            <a:ext cx="10515600" cy="474027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Videos for day 3 (if not already done)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Videos for day 4</a:t>
            </a:r>
          </a:p>
          <a:p>
            <a:pPr>
              <a:lnSpc>
                <a:spcPct val="120000"/>
              </a:lnSpc>
            </a:pPr>
            <a:r>
              <a:rPr lang="en-US" sz="4000" dirty="0"/>
              <a:t>Homework_day3.md worksheet</a:t>
            </a:r>
          </a:p>
        </p:txBody>
      </p:sp>
    </p:spTree>
    <p:extLst>
      <p:ext uri="{BB962C8B-B14F-4D97-AF65-F5344CB8AC3E}">
        <p14:creationId xmlns:p14="http://schemas.microsoft.com/office/powerpoint/2010/main" val="167708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Make a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15CE-4A4A-7456-E3DF-63FC5F48F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9619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In a terminal on your local machine: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Open a new file called 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test_script.sh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Add the following four lines: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sleep 3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echo “This is a test script”</a:t>
            </a:r>
          </a:p>
          <a:p>
            <a:pPr lvl="1">
              <a:lnSpc>
                <a:spcPct val="120000"/>
              </a:lnSpc>
            </a:pPr>
            <a:r>
              <a:rPr lang="en-US" sz="3600" dirty="0"/>
              <a:t>Save and exit, then run the script with: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test_script.sh</a:t>
            </a:r>
          </a:p>
        </p:txBody>
      </p:sp>
    </p:spTree>
    <p:extLst>
      <p:ext uri="{BB962C8B-B14F-4D97-AF65-F5344CB8AC3E}">
        <p14:creationId xmlns:p14="http://schemas.microsoft.com/office/powerpoint/2010/main" val="404208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C7BAA291-333D-8D0F-4D33-26161D814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4" y="1635553"/>
            <a:ext cx="7395859" cy="4950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Compute cluster architecture</a:t>
            </a:r>
          </a:p>
        </p:txBody>
      </p:sp>
      <p:pic>
        <p:nvPicPr>
          <p:cNvPr id="8" name="Google Shape;103;p4">
            <a:extLst>
              <a:ext uri="{FF2B5EF4-FFF2-40B4-BE49-F238E27FC236}">
                <a16:creationId xmlns:a16="http://schemas.microsoft.com/office/drawing/2014/main" id="{995130B7-8B54-7928-A972-8E849D29A4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83" y="2612571"/>
            <a:ext cx="4154202" cy="29963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9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Compute cluster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A67D-EDB3-0DF2-75F2-B6B108FD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" y="1439098"/>
            <a:ext cx="4431890" cy="512876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Head nodes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Very limited resources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intended for basic interfacing/commands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Compute nodes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Extensive resources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 job scripts (lists of commands)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Require a scheduler to manage resources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AB8A4B6-0311-4A6F-CCAA-AF396AEEC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4" y="1635553"/>
            <a:ext cx="7395859" cy="49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6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Compute cluster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A67D-EDB3-0DF2-75F2-B6B108FD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" y="2448232"/>
            <a:ext cx="4431890" cy="411963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 err="1"/>
              <a:t>Slurm</a:t>
            </a:r>
            <a:r>
              <a:rPr lang="en-US" sz="3000" dirty="0"/>
              <a:t> (scheduler)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Manages resources to execute jobs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Executes jobs as resources become available</a:t>
            </a:r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8A438C0-E891-BE64-8272-11CD4ADA7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4" y="1635553"/>
            <a:ext cx="7395859" cy="49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1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CCDAED9-F480-9511-2FC0-FC1DEC157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5" y="1635553"/>
            <a:ext cx="7395859" cy="4950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Compute cluster architecture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BCF28C0-8179-E8F5-81CD-F446D9500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" y="1439098"/>
            <a:ext cx="4628534" cy="512876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Remote storage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Off-site from cluster (slow)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Backed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Fiji, located under /Users/&lt;username&gt;</a:t>
            </a:r>
          </a:p>
          <a:p>
            <a:pPr>
              <a:lnSpc>
                <a:spcPct val="120000"/>
              </a:lnSpc>
            </a:pPr>
            <a:r>
              <a:rPr lang="en-US" sz="3000" dirty="0">
                <a:solidFill>
                  <a:schemeClr val="bg1"/>
                </a:solidFill>
              </a:rPr>
              <a:t>Local storage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On-site with cluster (fast)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NOT backed up, $$$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For Fiji, located under /scratch/Users/&lt;username&gt;</a:t>
            </a:r>
          </a:p>
        </p:txBody>
      </p:sp>
    </p:spTree>
    <p:extLst>
      <p:ext uri="{BB962C8B-B14F-4D97-AF65-F5344CB8AC3E}">
        <p14:creationId xmlns:p14="http://schemas.microsoft.com/office/powerpoint/2010/main" val="410459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mputer screen shot of several different types of computer equipment&#10;&#10;Description automatically generated">
            <a:extLst>
              <a:ext uri="{FF2B5EF4-FFF2-40B4-BE49-F238E27FC236}">
                <a16:creationId xmlns:a16="http://schemas.microsoft.com/office/drawing/2014/main" id="{04C1EC02-DBD2-8116-48EF-504F547B7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5" y="1635553"/>
            <a:ext cx="7395859" cy="49503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Compute cluster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4A2BFF-E1BA-3ECB-B92D-F398F7C8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" y="1439098"/>
            <a:ext cx="4628534" cy="512876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Remote storage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Off-site from cluster (slow)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Backed up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Fiji, located under /Users/&lt;username&gt;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Local storage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On-site with cluster (fast)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backed up, $$$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Fiji, located under /scratch/Users/&lt;username&gt;</a:t>
            </a:r>
          </a:p>
        </p:txBody>
      </p:sp>
    </p:spTree>
    <p:extLst>
      <p:ext uri="{BB962C8B-B14F-4D97-AF65-F5344CB8AC3E}">
        <p14:creationId xmlns:p14="http://schemas.microsoft.com/office/powerpoint/2010/main" val="1852465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4DF-FF89-31AE-3164-6C1E5EF9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Run a job!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0A67D-EDB3-0DF2-75F2-B6B108FD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7" y="1927124"/>
            <a:ext cx="4431890" cy="440476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Day 3 worksheet Part 1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Create an SBATCH script with a header and a command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Run the script as a job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Troubleshoot</a:t>
            </a:r>
          </a:p>
          <a:p>
            <a:pPr lvl="1">
              <a:lnSpc>
                <a:spcPct val="120000"/>
              </a:lnSpc>
            </a:pPr>
            <a:endParaRPr lang="en-US" sz="2600" dirty="0"/>
          </a:p>
          <a:p>
            <a:pPr lvl="1">
              <a:lnSpc>
                <a:spcPct val="120000"/>
              </a:lnSpc>
            </a:pPr>
            <a:endParaRPr lang="en-US" sz="2600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5FF7BB5D-A879-6B4E-D256-99F1344B6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684" y="1635553"/>
            <a:ext cx="7395859" cy="495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9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DAE5-5A8B-1A51-7287-F44396BE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157"/>
            <a:ext cx="10515600" cy="863902"/>
          </a:xfrm>
        </p:spPr>
        <p:txBody>
          <a:bodyPr/>
          <a:lstStyle/>
          <a:p>
            <a:pPr algn="ctr"/>
            <a:r>
              <a:rPr lang="en-US" dirty="0"/>
              <a:t>SBATCH header</a:t>
            </a:r>
          </a:p>
        </p:txBody>
      </p:sp>
      <p:sp>
        <p:nvSpPr>
          <p:cNvPr id="4" name="Google Shape;200;p9">
            <a:extLst>
              <a:ext uri="{FF2B5EF4-FFF2-40B4-BE49-F238E27FC236}">
                <a16:creationId xmlns:a16="http://schemas.microsoft.com/office/drawing/2014/main" id="{C0275738-D5D8-5EDA-A1B5-70D9D8299D79}"/>
              </a:ext>
            </a:extLst>
          </p:cNvPr>
          <p:cNvSpPr/>
          <p:nvPr/>
        </p:nvSpPr>
        <p:spPr>
          <a:xfrm>
            <a:off x="357840" y="953728"/>
            <a:ext cx="11336400" cy="577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#!/bin/bash</a:t>
            </a:r>
            <a:endParaRPr sz="2200" b="0" i="0" u="none" strike="noStrike" cap="none" dirty="0">
              <a:latin typeface="Courier New" panose="02070309020205020404" pitchFamily="49" charset="0"/>
              <a:ea typeface="Verdana"/>
              <a:cs typeface="Courier New" panose="02070309020205020404" pitchFamily="49" charset="0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-p 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&lt;partition&gt;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job partition (queue) to run the job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--time=00:00:00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hrs:minutes:seconds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--mem=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&lt;memory&gt;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</a:t>
            </a:r>
            <a:r>
              <a:rPr lang="en-US" sz="2200" b="0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ntasks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many cores/processors are needed for the job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–-job-name=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&lt;jobname&gt;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give the job a name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141313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–-mail-type=ALL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–-mail-user=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&lt;you@email.com&gt;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–-error=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&lt;path</a:t>
            </a:r>
            <a:r>
              <a:rPr lang="en-US" sz="22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22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%x_%</a:t>
            </a:r>
            <a:r>
              <a:rPr lang="en-US" sz="220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22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.err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name and location of error file </a:t>
            </a:r>
            <a:endParaRPr sz="22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#SBATCH –-output=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&lt;path&gt;/</a:t>
            </a:r>
            <a:r>
              <a:rPr lang="en-US" sz="220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%x_%</a:t>
            </a:r>
            <a:r>
              <a:rPr lang="en-US" sz="220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2200" b="0" i="1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20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-US" sz="2200" b="0" i="1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name and location of log file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solidFill>
                <a:srgbClr val="000000"/>
              </a:solidFill>
              <a:latin typeface="Arial"/>
              <a:ea typeface="Verdana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Output/error files are primarily used for troubleshooting: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These files capture STDERR and STDOUT that isn’t captured within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%x and %j are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Slurm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 variables that will be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automatically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 filled into the filenames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%x is the job name. If not specified in the header, it will be the name of your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sbatch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 script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%j is the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unique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job ID assigned to your job by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Slurm</a:t>
            </a:r>
            <a:endParaRPr lang="en-US" sz="2000" dirty="0">
              <a:solidFill>
                <a:srgbClr val="000000"/>
              </a:solidFill>
              <a:latin typeface="Arial"/>
              <a:ea typeface="Verdana"/>
              <a:cs typeface="Arial"/>
              <a:sym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Verdana"/>
                <a:cs typeface="Arial"/>
                <a:sym typeface="Arial"/>
              </a:rPr>
              <a:t>Using these variables ensures that you’ll always have unique filenames for every job</a:t>
            </a:r>
            <a:endParaRPr sz="2000" b="0" i="0" u="none" strike="noStrike" cap="none" dirty="0"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3222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D134B080ACBF4993F4338EF72F2DB5" ma:contentTypeVersion="3" ma:contentTypeDescription="Create a new document." ma:contentTypeScope="" ma:versionID="5fadc2fef1727d73dc6152a1764ec745">
  <xsd:schema xmlns:xsd="http://www.w3.org/2001/XMLSchema" xmlns:xs="http://www.w3.org/2001/XMLSchema" xmlns:p="http://schemas.microsoft.com/office/2006/metadata/properties" xmlns:ns3="475fece7-c5f4-453a-bc1c-4172d75af828" targetNamespace="http://schemas.microsoft.com/office/2006/metadata/properties" ma:root="true" ma:fieldsID="5fcc5bbba4ac0f3fe8b11aca9c3bfa3f" ns3:_="">
    <xsd:import namespace="475fece7-c5f4-453a-bc1c-4172d75af8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5fece7-c5f4-453a-bc1c-4172d75af8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72CB7-BFD9-4C62-BD7D-79788A4CA7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15687-A0A6-475E-9DC7-FEECE9DED6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5fece7-c5f4-453a-bc1c-4172d75af8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5D44CA-1D0E-4B13-8BA2-0EDF0C60FDE5}">
  <ds:schemaRefs>
    <ds:schemaRef ds:uri="475fece7-c5f4-453a-bc1c-4172d75af828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711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Noto Sans Symbols</vt:lpstr>
      <vt:lpstr>Verdana</vt:lpstr>
      <vt:lpstr>Office Theme</vt:lpstr>
      <vt:lpstr>Day 3 overview</vt:lpstr>
      <vt:lpstr>Make a script</vt:lpstr>
      <vt:lpstr>Compute cluster architecture</vt:lpstr>
      <vt:lpstr>Compute cluster architecture</vt:lpstr>
      <vt:lpstr>Compute cluster architecture</vt:lpstr>
      <vt:lpstr>Compute cluster architecture</vt:lpstr>
      <vt:lpstr>Compute cluster architecture</vt:lpstr>
      <vt:lpstr>Run a job!</vt:lpstr>
      <vt:lpstr>SBATCH header</vt:lpstr>
      <vt:lpstr>PowerPoint Presentation</vt:lpstr>
      <vt:lpstr>PowerPoint Presentation</vt:lpstr>
      <vt:lpstr>Understanding Modules</vt:lpstr>
      <vt:lpstr>Module commands</vt:lpstr>
      <vt:lpstr>Analyze data!</vt:lpstr>
      <vt:lpstr>Homework for day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overview</dc:title>
  <dc:creator>Lynn Sanford</dc:creator>
  <cp:lastModifiedBy>Lynn Sanford</cp:lastModifiedBy>
  <cp:revision>17</cp:revision>
  <dcterms:created xsi:type="dcterms:W3CDTF">2024-05-31T01:47:37Z</dcterms:created>
  <dcterms:modified xsi:type="dcterms:W3CDTF">2024-07-09T01:19:20Z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0x0101004ED134B080ACBF4993F4338EF72F2DB5</vt:lpwstr>
  </property>
</Properties>
</file>