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jLKb2vXTZzPkm5tVLDpkWtaMNW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c6a2bb2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c6a2bb2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doi.org/10.1101%2Fgr.220533.11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hbctraining.github.io/Intro-to-rnaseq-hpc-O2/lessons/05_counting_reads.html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hbctraining.github.io/DGE_workshop_salmon/lessons/04_DGE_DESeq2_analysi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/>
              <a:t>Counting Reads and Differential Expression</a:t>
            </a:r>
            <a:endParaRPr i="1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Short Read Workshop 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Day 7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 amt="18000"/>
          </a:blip>
          <a:srcRect b="0" l="0" r="0" t="41849"/>
          <a:stretch/>
        </p:blipFill>
        <p:spPr>
          <a:xfrm>
            <a:off x="1539532" y="1392077"/>
            <a:ext cx="6064948" cy="329746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1525250" y="1330350"/>
            <a:ext cx="2432100" cy="11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1103400" y="2101825"/>
            <a:ext cx="6937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MOST features are not changing</a:t>
            </a:r>
            <a:endParaRPr b="0" i="0" sz="3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DESeq2 Recap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</a:t>
            </a:r>
            <a:r>
              <a:rPr lang="en" sz="2000">
                <a:solidFill>
                  <a:srgbClr val="1155CC"/>
                </a:solidFill>
              </a:rPr>
              <a:t> DESeq2</a:t>
            </a:r>
            <a:r>
              <a:rPr lang="en" sz="2000"/>
              <a:t> worksheet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will be run in an R console in RStudio</a:t>
            </a:r>
            <a:endParaRPr sz="1800"/>
          </a:p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Run DESeq2…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962" y="2012200"/>
            <a:ext cx="4266077" cy="308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would you run DESeq2 on the supercomputer?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 DESeq2 in your R packages directory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Make a conditions table that matches your count table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Run the R script through an sbatch script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DESeq2 to explore differential expression with a different cell line</a:t>
            </a:r>
            <a:endParaRPr sz="2000"/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c6a2bb23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Day 7 Videos</a:t>
            </a:r>
            <a:endParaRPr/>
          </a:p>
        </p:txBody>
      </p:sp>
      <p:sp>
        <p:nvSpPr>
          <p:cNvPr id="61" name="Google Shape;61;g36c6a2bb232_0_0"/>
          <p:cNvSpPr txBox="1"/>
          <p:nvPr>
            <p:ph idx="1" type="body"/>
          </p:nvPr>
        </p:nvSpPr>
        <p:spPr>
          <a:xfrm>
            <a:off x="664325" y="1144075"/>
            <a:ext cx="70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Counting reads (for RNA-seq)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Steps to counting reads and normalizing 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expression 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Introduction to differential expression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Differential expression analysis with DESeq2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DESeq2 Negative Binomial theoretical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Multifactor designs with DESeq2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Expanded designs in DESeq2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7141" y="1500724"/>
            <a:ext cx="3610815" cy="36108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927475" y="1017725"/>
            <a:ext cx="71685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genes that are different between samples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625950" y="1717525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Map reads to reference genome</a:t>
            </a:r>
            <a:endParaRPr b="0" i="0" sz="1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625950" y="29545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reads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625950" y="4259350"/>
            <a:ext cx="34317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differential gene expression analysis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"/>
          <p:cNvCxnSpPr>
            <a:stCxn id="69" idx="2"/>
            <a:endCxn id="70" idx="0"/>
          </p:cNvCxnSpPr>
          <p:nvPr/>
        </p:nvCxnSpPr>
        <p:spPr>
          <a:xfrm>
            <a:off x="2341800" y="2352925"/>
            <a:ext cx="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3" name="Google Shape;73;p3"/>
          <p:cNvCxnSpPr>
            <a:stCxn id="70" idx="2"/>
            <a:endCxn id="71" idx="0"/>
          </p:cNvCxnSpPr>
          <p:nvPr/>
        </p:nvCxnSpPr>
        <p:spPr>
          <a:xfrm>
            <a:off x="2341800" y="3589950"/>
            <a:ext cx="0" cy="6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45198" y="43011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Project B: Identification of the p53 transcriptional program using RNA-seq and ChIP-seq</a:t>
            </a:r>
            <a:endParaRPr/>
          </a:p>
        </p:txBody>
      </p:sp>
      <p:grpSp>
        <p:nvGrpSpPr>
          <p:cNvPr id="79" name="Google Shape;79;p2"/>
          <p:cNvGrpSpPr/>
          <p:nvPr/>
        </p:nvGrpSpPr>
        <p:grpSpPr>
          <a:xfrm>
            <a:off x="0" y="1870364"/>
            <a:ext cx="8858737" cy="1656447"/>
            <a:chOff x="0" y="2036619"/>
            <a:chExt cx="8858737" cy="1656447"/>
          </a:xfrm>
        </p:grpSpPr>
        <p:pic>
          <p:nvPicPr>
            <p:cNvPr id="80" name="Google Shape;80;p2"/>
            <p:cNvPicPr preferRelativeResize="0"/>
            <p:nvPr/>
          </p:nvPicPr>
          <p:blipFill rotWithShape="1">
            <a:blip r:embed="rId3">
              <a:alphaModFix/>
            </a:blip>
            <a:srcRect b="90758" l="0" r="0" t="0"/>
            <a:stretch/>
          </p:blipFill>
          <p:spPr>
            <a:xfrm>
              <a:off x="0" y="2036619"/>
              <a:ext cx="8858737" cy="84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2"/>
            <p:cNvPicPr preferRelativeResize="0"/>
            <p:nvPr/>
          </p:nvPicPr>
          <p:blipFill rotWithShape="1">
            <a:blip r:embed="rId3">
              <a:alphaModFix/>
            </a:blip>
            <a:srcRect b="72854" l="0" r="0" t="17903"/>
            <a:stretch/>
          </p:blipFill>
          <p:spPr>
            <a:xfrm>
              <a:off x="0" y="2851266"/>
              <a:ext cx="8858737" cy="841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2"/>
          <p:cNvSpPr txBox="1"/>
          <p:nvPr/>
        </p:nvSpPr>
        <p:spPr>
          <a:xfrm>
            <a:off x="5477683" y="3719987"/>
            <a:ext cx="3381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HCT116, SJSA, and MCF7 cell types.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780210" y="4528719"/>
            <a:ext cx="5583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Which genes are driven by p53 activation?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0" y="3627654"/>
            <a:ext cx="29819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Andrysik et al., 2017, </a:t>
            </a:r>
            <a:r>
              <a:rPr b="0" i="0" lang="en" sz="1000" u="none" cap="none" strike="noStrike">
                <a:solidFill>
                  <a:srgbClr val="21212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doi: </a:t>
            </a:r>
            <a:r>
              <a:rPr b="0" i="0" lang="en" sz="1000" u="sng" cap="none" strike="noStrike">
                <a:solidFill>
                  <a:srgbClr val="4C2C9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10.1101/gr.220533.117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311700" y="27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r>
              <a:rPr lang="en"/>
              <a:t> counts reads over features in R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38" y="843063"/>
            <a:ext cx="3943863" cy="40355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4733100" y="1063025"/>
            <a:ext cx="3825000" cy="203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fc &lt;- featureCounts(files=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bam_file_list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annot.ext=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gtf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isGTFAnnotationFile=TRUE,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GTF.featureType=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"exon"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GTF.attrType="gene_id",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useMetaFeatures=TRUE,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allowMultiOverlap=TRUE,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largestOverlap=TRUE,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countMultiMappingReads=TRUE,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isPairedEnd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=TRUE,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b="1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strandSpecific</a:t>
            </a: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=1,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nthreads=N)</a:t>
            </a:r>
            <a:endParaRPr b="0" i="0" sz="1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4401300" y="701800"/>
            <a:ext cx="44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several options in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0" i="0" sz="14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179300" y="4796000"/>
            <a:ext cx="678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https://hbctraining.github.io/Intro-to-rnaseq-hpc-O2/lessons/05_counting_reads.html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356" y="3232225"/>
            <a:ext cx="3518494" cy="1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reads with 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featureCounts</a:t>
            </a:r>
            <a:endParaRPr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311700" y="1266000"/>
            <a:ext cx="85206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</a:rPr>
              <a:t>featureCounts</a:t>
            </a:r>
            <a:r>
              <a:rPr lang="en" sz="2000"/>
              <a:t> 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Open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and install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Rsubread on AWS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d7_featureCounts.R</a:t>
            </a:r>
            <a:r>
              <a:rPr lang="en" sz="2000"/>
              <a:t> and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d7_featureCounts.sbatch</a:t>
            </a:r>
            <a:r>
              <a:rPr lang="en" sz="2000"/>
              <a:t> scripts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Edit both scripts and execute the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2000"/>
              <a:t> script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feature would you used to count reads for RNA-seq?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Gene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Exon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Transcripts</a:t>
            </a:r>
            <a:endParaRPr sz="2000"/>
          </a:p>
        </p:txBody>
      </p:sp>
      <p:sp>
        <p:nvSpPr>
          <p:cNvPr id="113" name="Google Shape;113;p7"/>
          <p:cNvSpPr txBox="1"/>
          <p:nvPr/>
        </p:nvSpPr>
        <p:spPr>
          <a:xfrm>
            <a:off x="1619663" y="1980362"/>
            <a:ext cx="57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6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DESeq2 Recap</a:t>
            </a:r>
            <a:endParaRPr/>
          </a:p>
        </p:txBody>
      </p:sp>
      <p:grpSp>
        <p:nvGrpSpPr>
          <p:cNvPr id="119" name="Google Shape;119;p8"/>
          <p:cNvGrpSpPr/>
          <p:nvPr/>
        </p:nvGrpSpPr>
        <p:grpSpPr>
          <a:xfrm>
            <a:off x="1525250" y="1330350"/>
            <a:ext cx="6079230" cy="3359192"/>
            <a:chOff x="1525250" y="1330350"/>
            <a:chExt cx="6079230" cy="3359192"/>
          </a:xfrm>
        </p:grpSpPr>
        <p:pic>
          <p:nvPicPr>
            <p:cNvPr id="120" name="Google Shape;120;p8"/>
            <p:cNvPicPr preferRelativeResize="0"/>
            <p:nvPr/>
          </p:nvPicPr>
          <p:blipFill rotWithShape="1">
            <a:blip r:embed="rId3">
              <a:alphaModFix/>
            </a:blip>
            <a:srcRect b="0" l="0" r="0" t="41849"/>
            <a:stretch/>
          </p:blipFill>
          <p:spPr>
            <a:xfrm>
              <a:off x="1539532" y="1392077"/>
              <a:ext cx="6064948" cy="3297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8"/>
            <p:cNvSpPr/>
            <p:nvPr/>
          </p:nvSpPr>
          <p:spPr>
            <a:xfrm>
              <a:off x="1525250" y="1330350"/>
              <a:ext cx="2432100" cy="1101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8"/>
          <p:cNvSpPr/>
          <p:nvPr/>
        </p:nvSpPr>
        <p:spPr>
          <a:xfrm>
            <a:off x="1182600" y="4808875"/>
            <a:ext cx="677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https://hbctraining.github.io/DGE_workshop_salmon/lessons/04_DGE_DESeq2_analysis.html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