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3B79-1E5B-DBB6-6CCE-D5462C159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2E833-ABE3-7124-2EE3-682C02D42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AB7E0-0301-F8C7-29DB-733AF37B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C9E0-135A-394F-AC2E-09309BED7B64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A12A5-4E86-5EB5-1009-9C2A7214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F279F-95AB-066D-1669-5E16380D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E6B-F9FE-5B47-BEA0-B43BEB4E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1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CF39-DB8A-CFA5-22FF-6B536EEF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A3999-4197-FBE2-8D68-B941F1774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4B69E-AE28-3A21-09B9-9D541E83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C9E0-135A-394F-AC2E-09309BED7B64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12E04-14DA-1F86-CAF5-B0BB29D3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70FEF-048C-5023-2E38-22332020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E6B-F9FE-5B47-BEA0-B43BEB4E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9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0AFCA-9BEC-C86C-2FBC-1CC7B9FC6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40DC2-7C2E-2227-DCDE-3C41AD7C6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6CBE8-48DD-D4F7-520E-99BD6BD5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C9E0-135A-394F-AC2E-09309BED7B64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ADD30-1A0F-1BCA-F34E-6EFEEC30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0353F-6061-8CEA-4948-66F150E2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E6B-F9FE-5B47-BEA0-B43BEB4E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0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8803-ECDF-B71E-40A7-AA96BE08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8F08A-86AE-E77E-B01A-850DA86E7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61A98-7B91-3457-5DDA-35133597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C9E0-135A-394F-AC2E-09309BED7B64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C2BD0-B075-72A4-3C46-336795EA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4C6F5-098C-4F43-486D-349D037E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E6B-F9FE-5B47-BEA0-B43BEB4E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0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96D3-296B-572D-927D-E0D8869A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D7CA8-401C-638C-463E-CFCA1F7B5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FD3EF-CE52-1F39-CAA6-D4349C6BD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C9E0-135A-394F-AC2E-09309BED7B64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42292-A1E2-CE6D-2E3F-00FB1013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05C6C-0D6C-616E-E9C7-B76A6F0D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E6B-F9FE-5B47-BEA0-B43BEB4E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2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DBAC-09B9-981A-96EA-7F2FBE76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4737-8370-E4EE-EE8E-471FC946D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91C33-8CD4-B2D0-D77C-65A5471F6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1B720-B441-C3D5-0A15-9026F2E8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C9E0-135A-394F-AC2E-09309BED7B64}" type="datetimeFigureOut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ADA38-340D-29E5-398C-66D1F73A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C73C9-9C79-3693-5382-D7DF945E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E6B-F9FE-5B47-BEA0-B43BEB4E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4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3E44-BDA5-F706-B828-58E146D3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A30EE-3631-A507-87AB-0421C7FD6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F2E19-BFA1-8598-9630-C737AFF82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BD8A6-B0DC-B233-E6FC-622C6F3DA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D2BDF-D904-C1D9-152A-DE9D4C9CA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23ECA-3E06-F795-B96D-26415B26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C9E0-135A-394F-AC2E-09309BED7B64}" type="datetimeFigureOut">
              <a:rPr lang="en-US" smtClean="0"/>
              <a:t>7/17/25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8635D-C800-AFBD-961C-CA369679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F7006-4024-5A6D-D7DD-2A60F9F3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E6B-F9FE-5B47-BEA0-B43BEB4E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2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74EA-D9A8-83A2-540F-56C9B644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FA39A-9A2D-9965-90DD-E96E68EA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C9E0-135A-394F-AC2E-09309BED7B64}" type="datetimeFigureOut">
              <a:rPr lang="en-US" smtClean="0"/>
              <a:t>7/17/25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98FBF-6EA5-4F2F-ED23-7BDE74F8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8DBFD-3A4C-5D9B-5E98-C2298598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E6B-F9FE-5B47-BEA0-B43BEB4E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F25A2-820D-B36B-2F8A-006D9463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C9E0-135A-394F-AC2E-09309BED7B64}" type="datetimeFigureOut">
              <a:rPr lang="en-US" smtClean="0"/>
              <a:t>7/17/25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0D17A-746E-8E5B-AC82-783E8AC9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B6483-944F-45E9-AB0E-BDF28B5A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E6B-F9FE-5B47-BEA0-B43BEB4E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52F9-C610-E055-8B9C-035BB2110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3DAC3-B5DB-E49E-00ED-ADF0E19A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014AD-36C9-B4B6-3748-A10718691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A9A92-63C6-C613-9590-43C61972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C9E0-135A-394F-AC2E-09309BED7B64}" type="datetimeFigureOut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9E6DD-4719-5D00-C31E-A87C3612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2B07-4F32-664B-41A8-53AEEA70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E6B-F9FE-5B47-BEA0-B43BEB4E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0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B6AB-19EA-E4BC-0BE9-2EC9A837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7D437-6388-36B3-4599-33D20370F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423AA-986F-BE74-57E5-652A55DEE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486D2-809B-1671-22BE-B18C9BAC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C9E0-135A-394F-AC2E-09309BED7B64}" type="datetimeFigureOut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20FF7-13AF-C4C9-3C39-97475A3B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2C718-B020-25C8-C8CB-E03D9F2C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E6B-F9FE-5B47-BEA0-B43BEB4E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C8DAFA-627D-A489-54B9-4E0359F9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EA4D6-D2C9-1B62-0E70-C99A2D6C2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62E4B-B9CF-0105-CFE9-6EFA80207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5CC9E0-135A-394F-AC2E-09309BED7B64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27FFE-DE48-BCBE-B735-E78E7FF9A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2B33-4D21-B8B5-3094-048A93ACB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23E6B-F9FE-5B47-BEA0-B43BEB4E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0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0CC0-0E33-1840-6DED-12F43DC98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Day 9: R Visualizations &amp; GO Analysis for Project 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C9455-EFD0-290D-5733-482CCB72A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Georgia Barone &amp; Malia Fredrickson</a:t>
            </a:r>
          </a:p>
        </p:txBody>
      </p:sp>
    </p:spTree>
    <p:extLst>
      <p:ext uri="{BB962C8B-B14F-4D97-AF65-F5344CB8AC3E}">
        <p14:creationId xmlns:p14="http://schemas.microsoft.com/office/powerpoint/2010/main" val="108984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A718-1494-C4AE-5E1B-F4C029AC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21B7F-0F11-023C-E7D0-E766A14B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Finish up </a:t>
            </a:r>
            <a:r>
              <a:rPr lang="en-US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bedtools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worksheet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from yesterday if you haven’t already (</a:t>
            </a:r>
            <a:r>
              <a:rPr lang="en-US" dirty="0">
                <a:latin typeface="Miriam Fixed" panose="020B0509050101010101" pitchFamily="49" charset="-79"/>
                <a:ea typeface="Helvetica Neue" panose="02000503000000020004" pitchFamily="2" charset="0"/>
                <a:cs typeface="Miriam Fixed" panose="020B0509050101010101" pitchFamily="49" charset="-79"/>
              </a:rPr>
              <a:t>06_day8_bedtools.sbatch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pPr marL="514350" indent="-514350">
              <a:buAutoNum type="arabicPeriod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Expand your abilities to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plot data in R</a:t>
            </a:r>
          </a:p>
          <a:p>
            <a:pPr marL="514350" indent="-514350">
              <a:buAutoNum type="arabicPeriod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AutoNum type="arabicPeriod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analysis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 look for functional enrichment in our results</a:t>
            </a:r>
          </a:p>
        </p:txBody>
      </p:sp>
    </p:spTree>
    <p:extLst>
      <p:ext uri="{BB962C8B-B14F-4D97-AF65-F5344CB8AC3E}">
        <p14:creationId xmlns:p14="http://schemas.microsoft.com/office/powerpoint/2010/main" val="343168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A718-1494-C4AE-5E1B-F4C029AC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9241"/>
          </a:xfrm>
        </p:spPr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Recap of Yesterday</a:t>
            </a: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BAD05A83-B38D-5E64-CC79-D8AFC765F135}"/>
              </a:ext>
            </a:extLst>
          </p:cNvPr>
          <p:cNvSpPr txBox="1"/>
          <p:nvPr/>
        </p:nvSpPr>
        <p:spPr>
          <a:xfrm>
            <a:off x="1400725" y="1323139"/>
            <a:ext cx="20781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595959"/>
                </a:solidFill>
                <a:latin typeface="Arial MT"/>
                <a:cs typeface="Arial MT"/>
              </a:rPr>
              <a:t>ChIP-</a:t>
            </a:r>
            <a:r>
              <a:rPr sz="3200" spc="-25" dirty="0">
                <a:solidFill>
                  <a:srgbClr val="595959"/>
                </a:solidFill>
                <a:latin typeface="Arial MT"/>
                <a:cs typeface="Arial MT"/>
              </a:rPr>
              <a:t>seq</a:t>
            </a:r>
            <a:endParaRPr sz="3200" dirty="0">
              <a:latin typeface="Arial MT"/>
              <a:cs typeface="Arial MT"/>
            </a:endParaRPr>
          </a:p>
        </p:txBody>
      </p:sp>
      <p:pic>
        <p:nvPicPr>
          <p:cNvPr id="7" name="object 9">
            <a:extLst>
              <a:ext uri="{FF2B5EF4-FFF2-40B4-BE49-F238E27FC236}">
                <a16:creationId xmlns:a16="http://schemas.microsoft.com/office/drawing/2014/main" id="{6DC57ED9-15E0-0AE6-3DAA-FA96E0A324C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8763" y="2311203"/>
            <a:ext cx="8488738" cy="1809008"/>
          </a:xfrm>
          <a:prstGeom prst="rect">
            <a:avLst/>
          </a:prstGeom>
        </p:spPr>
      </p:pic>
      <p:sp>
        <p:nvSpPr>
          <p:cNvPr id="8" name="object 10">
            <a:extLst>
              <a:ext uri="{FF2B5EF4-FFF2-40B4-BE49-F238E27FC236}">
                <a16:creationId xmlns:a16="http://schemas.microsoft.com/office/drawing/2014/main" id="{0CDF3731-F939-BFD6-FF58-E32B44BB998D}"/>
              </a:ext>
            </a:extLst>
          </p:cNvPr>
          <p:cNvSpPr txBox="1"/>
          <p:nvPr/>
        </p:nvSpPr>
        <p:spPr>
          <a:xfrm>
            <a:off x="1246017" y="4603008"/>
            <a:ext cx="9674231" cy="17491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lang="en-US" sz="2800" spc="-25" dirty="0">
                <a:solidFill>
                  <a:srgbClr val="595959"/>
                </a:solidFill>
                <a:latin typeface="Arial MT"/>
                <a:cs typeface="Arial MT"/>
              </a:rPr>
              <a:t>Processed </a:t>
            </a:r>
            <a:r>
              <a:rPr lang="en-US" sz="2800" spc="-25" dirty="0" err="1">
                <a:solidFill>
                  <a:srgbClr val="595959"/>
                </a:solidFill>
                <a:latin typeface="Arial MT"/>
                <a:cs typeface="Arial MT"/>
              </a:rPr>
              <a:t>ChIP</a:t>
            </a:r>
            <a:r>
              <a:rPr lang="en-US" sz="2800" spc="-25" dirty="0">
                <a:solidFill>
                  <a:srgbClr val="595959"/>
                </a:solidFill>
                <a:latin typeface="Arial MT"/>
                <a:cs typeface="Arial MT"/>
              </a:rPr>
              <a:t>-seq data (trimming, mapping, </a:t>
            </a:r>
            <a:r>
              <a:rPr lang="en-US" sz="2800" spc="-25" dirty="0" err="1">
                <a:solidFill>
                  <a:srgbClr val="595959"/>
                </a:solidFill>
                <a:latin typeface="Arial MT"/>
                <a:cs typeface="Arial MT"/>
              </a:rPr>
              <a:t>multiqc</a:t>
            </a:r>
            <a:r>
              <a:rPr lang="en-US" sz="2800" spc="-25" dirty="0">
                <a:solidFill>
                  <a:srgbClr val="595959"/>
                </a:solidFill>
                <a:latin typeface="Arial MT"/>
                <a:cs typeface="Arial MT"/>
              </a:rPr>
              <a:t>, peak calling, motif analysis)</a:t>
            </a:r>
          </a:p>
          <a:p>
            <a:pPr marL="379095" marR="5080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lang="en-US" sz="2800" spc="-25" dirty="0">
                <a:solidFill>
                  <a:srgbClr val="595959"/>
                </a:solidFill>
                <a:latin typeface="Arial MT"/>
                <a:cs typeface="Arial MT"/>
              </a:rPr>
              <a:t>Drew comparisons between </a:t>
            </a:r>
            <a:r>
              <a:rPr lang="en-US" sz="2800" spc="-25" dirty="0" err="1">
                <a:solidFill>
                  <a:srgbClr val="595959"/>
                </a:solidFill>
                <a:latin typeface="Arial MT"/>
                <a:cs typeface="Arial MT"/>
              </a:rPr>
              <a:t>ChIP</a:t>
            </a:r>
            <a:r>
              <a:rPr lang="en-US" sz="2800" spc="-25" dirty="0">
                <a:solidFill>
                  <a:srgbClr val="595959"/>
                </a:solidFill>
                <a:latin typeface="Arial MT"/>
                <a:cs typeface="Arial MT"/>
              </a:rPr>
              <a:t>-seq &amp; RNA-seq data with </a:t>
            </a:r>
            <a:r>
              <a:rPr lang="en-US" sz="2800" spc="-25" dirty="0" err="1">
                <a:solidFill>
                  <a:srgbClr val="595959"/>
                </a:solidFill>
                <a:latin typeface="Arial MT"/>
                <a:cs typeface="Arial MT"/>
              </a:rPr>
              <a:t>bedtools</a:t>
            </a:r>
            <a:r>
              <a:rPr lang="en-US" sz="2800" spc="-25" dirty="0">
                <a:solidFill>
                  <a:srgbClr val="595959"/>
                </a:solidFill>
                <a:latin typeface="Arial MT"/>
                <a:cs typeface="Arial MT"/>
              </a:rPr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20832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A718-1494-C4AE-5E1B-F4C029AC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328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Today we answer our overarching research questions: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7243D7-5508-99BB-7BE1-5E7C0219F1FE}"/>
              </a:ext>
            </a:extLst>
          </p:cNvPr>
          <p:cNvSpPr txBox="1"/>
          <p:nvPr/>
        </p:nvSpPr>
        <p:spPr>
          <a:xfrm>
            <a:off x="714702" y="2232373"/>
            <a:ext cx="1129862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genes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are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differentially expressed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have a p53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ChIP</a:t>
            </a:r>
            <a:r>
              <a:rPr 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peak</a:t>
            </a:r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Do these genes fall into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one functional classification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molecular pathway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or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biological function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985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A718-1494-C4AE-5E1B-F4C029AC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3281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We’ve gotten close to answering these questions throughout this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41EDA-FCC5-8553-7F90-B6F694318586}"/>
              </a:ext>
            </a:extLst>
          </p:cNvPr>
          <p:cNvSpPr txBox="1"/>
          <p:nvPr/>
        </p:nvSpPr>
        <p:spPr>
          <a:xfrm>
            <a:off x="378373" y="2258309"/>
            <a:ext cx="11240812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We calculated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differential gene expression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 Day 7.</a:t>
            </a:r>
          </a:p>
          <a:p>
            <a:pPr>
              <a:buFont typeface="+mj-lt"/>
              <a:buAutoNum type="arabicPeriod"/>
            </a:pP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We called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p53 </a:t>
            </a:r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ChIP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peaks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 Day 8.</a:t>
            </a:r>
          </a:p>
          <a:p>
            <a:pPr>
              <a:buFont typeface="+mj-lt"/>
              <a:buAutoNum type="arabicPeriod"/>
            </a:pP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We used </a:t>
            </a:r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bedtools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get a list of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p53 </a:t>
            </a:r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ChIP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peaks overlapping genes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control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(DSMO) conditions.</a:t>
            </a:r>
          </a:p>
          <a:p>
            <a:pPr>
              <a:buFont typeface="+mj-lt"/>
              <a:buAutoNum type="arabicPeriod"/>
            </a:pP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We got an equivalent list of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p53 </a:t>
            </a:r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ChIP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peaks overlapping genes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experimental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en-US" sz="2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Nutlin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conditions.</a:t>
            </a:r>
          </a:p>
          <a:p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BAB3C-E4D7-2DE3-3816-C034024B2D93}"/>
              </a:ext>
            </a:extLst>
          </p:cNvPr>
          <p:cNvSpPr txBox="1"/>
          <p:nvPr/>
        </p:nvSpPr>
        <p:spPr>
          <a:xfrm>
            <a:off x="2330668" y="6105516"/>
            <a:ext cx="73362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Now let’s put all these things together!</a:t>
            </a:r>
          </a:p>
        </p:txBody>
      </p:sp>
    </p:spTree>
    <p:extLst>
      <p:ext uri="{BB962C8B-B14F-4D97-AF65-F5344CB8AC3E}">
        <p14:creationId xmlns:p14="http://schemas.microsoft.com/office/powerpoint/2010/main" val="261806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A718-1494-C4AE-5E1B-F4C029AC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90" y="186450"/>
            <a:ext cx="11984419" cy="5387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Work on </a:t>
            </a:r>
            <a:r>
              <a:rPr lang="en-US" sz="4000" dirty="0">
                <a:latin typeface="Miriam Fixed" panose="020B0509050101010101" pitchFamily="49" charset="-79"/>
                <a:ea typeface="Helvetica Neue" panose="02000503000000020004" pitchFamily="2" charset="0"/>
                <a:cs typeface="Miriam Fixed" panose="020B0509050101010101" pitchFamily="49" charset="-79"/>
              </a:rPr>
              <a:t>01_r_graphing_worksheet.md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41EDA-FCC5-8553-7F90-B6F694318586}"/>
              </a:ext>
            </a:extLst>
          </p:cNvPr>
          <p:cNvSpPr txBox="1"/>
          <p:nvPr/>
        </p:nvSpPr>
        <p:spPr>
          <a:xfrm>
            <a:off x="388882" y="916128"/>
            <a:ext cx="668458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this worksheet you will: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Load in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p53 peaks that overlap genes</a:t>
            </a:r>
          </a:p>
          <a:p>
            <a:pPr marL="514350" indent="-514350">
              <a:buAutoNum type="arabicPeriod"/>
            </a:pP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AutoNum type="arabi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Load in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differential expression data</a:t>
            </a:r>
          </a:p>
          <a:p>
            <a:pPr marL="514350" indent="-514350">
              <a:buAutoNum type="arabicPeriod"/>
            </a:pP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AutoNum type="arabi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Generate a </a:t>
            </a:r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venn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diagram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showing the overlap of:</a:t>
            </a:r>
          </a:p>
          <a:p>
            <a:pPr marL="971550" lvl="1" indent="-514350">
              <a:buAutoNum type="alphaL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genes with </a:t>
            </a:r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ChIP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peaks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from the </a:t>
            </a:r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Nutlin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samples</a:t>
            </a:r>
          </a:p>
          <a:p>
            <a:pPr marL="971550" lvl="1" indent="-514350">
              <a:buAutoNum type="alphaL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genes with </a:t>
            </a:r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ChIP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peaks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from the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DSMO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samples</a:t>
            </a:r>
          </a:p>
          <a:p>
            <a:pPr marL="971550" lvl="1" indent="-514350">
              <a:buAutoNum type="alphaL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genes with a </a:t>
            </a:r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ChIP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peak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that are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differentially expressed</a:t>
            </a:r>
          </a:p>
        </p:txBody>
      </p:sp>
      <p:pic>
        <p:nvPicPr>
          <p:cNvPr id="4" name="Picture 3" descr="A diagram of a number of different colored circles&#10;&#10;Description automatically generated">
            <a:extLst>
              <a:ext uri="{FF2B5EF4-FFF2-40B4-BE49-F238E27FC236}">
                <a16:creationId xmlns:a16="http://schemas.microsoft.com/office/drawing/2014/main" id="{B6105C4E-C7D4-F634-DDE7-BD40B438C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464" y="1699491"/>
            <a:ext cx="4729654" cy="515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7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A718-1494-C4AE-5E1B-F4C029AC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90" y="186450"/>
            <a:ext cx="11984419" cy="5387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Work on </a:t>
            </a:r>
            <a:r>
              <a:rPr lang="en-US" sz="4000" dirty="0">
                <a:latin typeface="Miriam Fixed" panose="020B0509050101010101" pitchFamily="49" charset="-79"/>
                <a:ea typeface="Helvetica Neue" panose="02000503000000020004" pitchFamily="2" charset="0"/>
                <a:cs typeface="Miriam Fixed" panose="020B0509050101010101" pitchFamily="49" charset="-79"/>
              </a:rPr>
              <a:t>01_r_graphing_worksheet.md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41EDA-FCC5-8553-7F90-B6F694318586}"/>
              </a:ext>
            </a:extLst>
          </p:cNvPr>
          <p:cNvSpPr txBox="1"/>
          <p:nvPr/>
        </p:nvSpPr>
        <p:spPr>
          <a:xfrm>
            <a:off x="388881" y="916128"/>
            <a:ext cx="1083616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Next, we will compare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differential expression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between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cell lines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(SJSA, MCF7, HCT116, and HCT116 with p53 KO) to see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consistent the p53 response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across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these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cell lines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AutoNum type="arabicPeriod"/>
            </a:pP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6" name="Picture 5" descr="A diagram of a heart with different colored circles&#10;&#10;Description automatically generated">
            <a:extLst>
              <a:ext uri="{FF2B5EF4-FFF2-40B4-BE49-F238E27FC236}">
                <a16:creationId xmlns:a16="http://schemas.microsoft.com/office/drawing/2014/main" id="{D73C1835-985D-D5DC-8F5D-61024FD9E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250" y="2396843"/>
            <a:ext cx="5287310" cy="402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8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A718-1494-C4AE-5E1B-F4C029AC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90" y="186450"/>
            <a:ext cx="11984419" cy="5387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Work on 2</a:t>
            </a:r>
            <a:r>
              <a:rPr lang="en-US" sz="4000" dirty="0">
                <a:latin typeface="Miriam Fixed" panose="020B0509050101010101" pitchFamily="49" charset="-79"/>
                <a:ea typeface="Helvetica Neue" panose="02000503000000020004" pitchFamily="2" charset="0"/>
                <a:cs typeface="Miriam Fixed" panose="020B0509050101010101" pitchFamily="49" charset="-79"/>
              </a:rPr>
              <a:t>_go_analysis_worksheet.pdf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41EDA-FCC5-8553-7F90-B6F694318586}"/>
              </a:ext>
            </a:extLst>
          </p:cNvPr>
          <p:cNvSpPr txBox="1"/>
          <p:nvPr/>
        </p:nvSpPr>
        <p:spPr>
          <a:xfrm>
            <a:off x="388881" y="916128"/>
            <a:ext cx="1083616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Lastly, we will run a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analysis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 the genes we saved with a p53 peak (both bound and differentially expressed/bound, we saved these genes in </a:t>
            </a:r>
            <a:r>
              <a:rPr lang="en-US" sz="2800" dirty="0">
                <a:latin typeface="Miriam Fixed" panose="020B0509050101010101" pitchFamily="49" charset="-79"/>
                <a:ea typeface="Helvetica Neue" panose="02000503000000020004" pitchFamily="2" charset="0"/>
                <a:cs typeface="Miriam Fixed" panose="020B0509050101010101" pitchFamily="49" charset="-79"/>
              </a:rPr>
              <a:t>01_r_graphing_worksheet.md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AutoNum type="arabicPeriod"/>
            </a:pP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96FF0AE-F186-07F9-849A-2D192E4D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52" y="2571750"/>
            <a:ext cx="9459310" cy="326600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384609-057D-A563-B2E5-6B2D40038076}"/>
              </a:ext>
            </a:extLst>
          </p:cNvPr>
          <p:cNvCxnSpPr>
            <a:cxnSpLocks/>
          </p:cNvCxnSpPr>
          <p:nvPr/>
        </p:nvCxnSpPr>
        <p:spPr>
          <a:xfrm flipH="1">
            <a:off x="3647090" y="4125991"/>
            <a:ext cx="1608082" cy="1123182"/>
          </a:xfrm>
          <a:prstGeom prst="straightConnector1">
            <a:avLst/>
          </a:prstGeom>
          <a:ln w="1047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D80348-458A-9DF6-78A2-D4CA412C40D7}"/>
              </a:ext>
            </a:extLst>
          </p:cNvPr>
          <p:cNvSpPr txBox="1"/>
          <p:nvPr/>
        </p:nvSpPr>
        <p:spPr>
          <a:xfrm>
            <a:off x="5230884" y="3537412"/>
            <a:ext cx="20030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p53 ✅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AutoNum type="arabicPeriod"/>
            </a:pP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55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369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Arial MT</vt:lpstr>
      <vt:lpstr>Helvetica Neue</vt:lpstr>
      <vt:lpstr>Miriam Fixed</vt:lpstr>
      <vt:lpstr>Office Theme</vt:lpstr>
      <vt:lpstr>Day 9: R Visualizations &amp; GO Analysis for Project B </vt:lpstr>
      <vt:lpstr>Learning Objectives</vt:lpstr>
      <vt:lpstr>Recap of Yesterday</vt:lpstr>
      <vt:lpstr>Today we answer our overarching research questions: </vt:lpstr>
      <vt:lpstr>We’ve gotten close to answering these questions throughout this project</vt:lpstr>
      <vt:lpstr>Work on 01_r_graphing_worksheet.md</vt:lpstr>
      <vt:lpstr>Work on 01_r_graphing_worksheet.md</vt:lpstr>
      <vt:lpstr>Work on 2_go_analysis_worksheet.pdf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Georgia Barone</dc:creator>
  <cp:lastModifiedBy>Georgia Barone</cp:lastModifiedBy>
  <cp:revision>49</cp:revision>
  <dcterms:created xsi:type="dcterms:W3CDTF">2025-06-17T19:10:19Z</dcterms:created>
  <dcterms:modified xsi:type="dcterms:W3CDTF">2025-07-17T13:20:30Z</dcterms:modified>
</cp:coreProperties>
</file>