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89" r:id="rId3"/>
    <p:sldId id="262" r:id="rId4"/>
    <p:sldId id="280" r:id="rId5"/>
    <p:sldId id="281" r:id="rId6"/>
    <p:sldId id="282" r:id="rId7"/>
    <p:sldId id="278" r:id="rId8"/>
    <p:sldId id="290" r:id="rId9"/>
    <p:sldId id="284" r:id="rId10"/>
    <p:sldId id="285" r:id="rId11"/>
    <p:sldId id="279" r:id="rId12"/>
    <p:sldId id="296" r:id="rId13"/>
    <p:sldId id="257" r:id="rId14"/>
    <p:sldId id="258" r:id="rId15"/>
    <p:sldId id="259" r:id="rId16"/>
    <p:sldId id="260" r:id="rId17"/>
    <p:sldId id="261" r:id="rId18"/>
    <p:sldId id="292" r:id="rId19"/>
    <p:sldId id="286" r:id="rId20"/>
    <p:sldId id="287" r:id="rId21"/>
    <p:sldId id="288" r:id="rId22"/>
    <p:sldId id="291" r:id="rId23"/>
    <p:sldId id="268" r:id="rId24"/>
    <p:sldId id="269" r:id="rId25"/>
    <p:sldId id="270" r:id="rId26"/>
    <p:sldId id="271" r:id="rId27"/>
    <p:sldId id="272" r:id="rId28"/>
    <p:sldId id="294" r:id="rId29"/>
    <p:sldId id="273" r:id="rId30"/>
    <p:sldId id="274" r:id="rId31"/>
    <p:sldId id="275" r:id="rId32"/>
    <p:sldId id="276" r:id="rId33"/>
    <p:sldId id="277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04D8-A78A-B44E-A27C-EFC7D4CA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A0620-FAF4-AA42-A44D-01A1E4301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D3C4-9C0D-4D42-8A47-801E212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5A60-6EB5-A04C-A7A8-14230688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0A69-468D-F74B-8039-D3F2FE05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C81C-2564-7F41-9096-74A8D559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20D3-B33F-2E47-A41D-E37D6406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31FE-4285-E743-A52D-EA5F0E3D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46D8-1EB2-3246-A870-430C4A1E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6012-D160-7E45-B10D-98A95640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2321A-A7F6-0746-A1D5-F2D5C3367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F7D5-E878-894A-9510-86CDF325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87F1-AE4C-2740-B557-7CCFC93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B03D-C168-4242-BAA3-42D197F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6F56-6EC6-084B-80CC-3CA8010D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FD9C-8055-3E4F-BA3C-A10CA202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0207-161F-4244-9963-0C7FF90F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6B99-6C65-D546-8CFA-F2EAC114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CAE3-2ACD-874A-A132-4E9B236F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805D-6989-DB49-8507-6A8D97B1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3AAE-4161-9C4E-BE26-86BF0D3D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679C-505B-FD45-A930-EE5866E0C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8962-D054-8747-8ED3-4EA8A644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D0C3-F2D3-3447-83FA-B26365E8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76B2-A124-5241-9BF0-0B7312C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1BD2-A831-C845-BB8C-0F18D85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21B8-E99E-7144-9AFC-937E0D86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3BB58-315B-5247-8CC9-C9C2E958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66FEB-2114-F845-85CF-39C9C199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2F88-A761-594E-B208-03FC56F3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F17AC-8E27-B443-84C8-A6EA90B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4B73-3959-B140-A82F-540889BB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47594-0637-4640-8981-17D1A6B4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670C-85AA-6D47-ACFB-936CB544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04C1C-C8D4-7B47-B8DF-D429C50F1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228CA-9911-704C-B413-034AAAFEE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E4B4E-19D8-4D4B-87B6-CD900D10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2227-B953-7146-99AC-AE7D2EBA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7DA56-4A02-9D47-9AF7-863610A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2CB7-E3CC-8C41-A35E-E71B47CD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D9376-76EA-4948-992C-8FD827A2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9DEDA-DD01-4E4A-A1D4-6AEF79F9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6B6C-E4F9-E44A-AFE8-2297AD0D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245D8-73D6-EA44-BE43-2E8F65FD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3DE40-8DFA-5545-9B65-EB06FB4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68C04-246E-0847-AFA9-5373F802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7C8B-2C32-2440-80D3-9FF86000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7954-422D-3C49-81EA-EB4C9B567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6A81-265A-584D-A3D1-BDC5AC1B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85EB8-ADF1-654E-B95E-B2F8A253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9B0D-76B9-4244-B5F3-EB0E7D2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8BDD-845C-AB4A-9BA7-BD4FA44C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74-207F-2A43-ABFB-5FED19D9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31572-B466-9B4F-A0D0-1BD421B8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C4E20-A055-0A47-BFAB-ECCD870DF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5EE2-D31F-A94C-B74B-E25341C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CBC59-0AF4-1D46-A3C7-6F3728EA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08292-A8B0-664F-9A7A-4502BD87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F6D28-2487-834A-B635-74A5FF65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F4F-71CF-C34A-907D-F2A9D39C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4D55-FC92-0A4B-8592-53B8671F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56DA-8C90-1A48-A2D4-A09C7142E25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CCEC-2EDF-194A-8F7B-5BD2839D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FDA1-150B-154B-BD1B-98D8F2F9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05D8-BB93-3B44-84B5-EC7BA61B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A01F-AED7-484F-8718-0B0B9BC44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– 6</a:t>
            </a:r>
            <a:br>
              <a:rPr lang="en-US" dirty="0"/>
            </a:br>
            <a:r>
              <a:rPr lang="en-US" sz="4000" dirty="0"/>
              <a:t>STATINOMICS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4BCEE-A8BA-BC44-B284-51CECA3A7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 R DEEPAK KUMAR</a:t>
            </a:r>
          </a:p>
          <a:p>
            <a:pPr algn="r"/>
            <a:r>
              <a:rPr lang="en-US" dirty="0"/>
              <a:t>DEEPAK RAMESH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FB78-580A-B242-9143-A391C78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OF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F58C-CBA4-D941-9A7E-58448EF0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of Each Prediction:</a:t>
            </a:r>
          </a:p>
          <a:p>
            <a:pPr lvl="1"/>
            <a:r>
              <a:rPr lang="en-US" dirty="0"/>
              <a:t>Monday: 96%</a:t>
            </a:r>
          </a:p>
          <a:p>
            <a:pPr lvl="1"/>
            <a:r>
              <a:rPr lang="en-US" dirty="0"/>
              <a:t>Tuesday: 99%</a:t>
            </a:r>
          </a:p>
          <a:p>
            <a:pPr lvl="1"/>
            <a:r>
              <a:rPr lang="en-US" dirty="0"/>
              <a:t>Wednesday: 99%</a:t>
            </a:r>
          </a:p>
          <a:p>
            <a:pPr lvl="1"/>
            <a:r>
              <a:rPr lang="en-US" dirty="0"/>
              <a:t>Thursday: 99%</a:t>
            </a:r>
          </a:p>
          <a:p>
            <a:pPr lvl="1"/>
            <a:r>
              <a:rPr lang="en-US" dirty="0"/>
              <a:t>Friday: 96%</a:t>
            </a:r>
          </a:p>
          <a:p>
            <a:r>
              <a:rPr lang="en-US" dirty="0"/>
              <a:t>ADDED THE RESPECTIVE WEEK DAY CLUSTER AS ‘X’ TO PREDICT THE FUTURE</a:t>
            </a:r>
          </a:p>
          <a:p>
            <a:r>
              <a:rPr lang="en-US" dirty="0"/>
              <a:t>THE NEW CLUSTER FEATURE IS A ACCURACY BOOSTER FOR THE MODEL</a:t>
            </a:r>
          </a:p>
        </p:txBody>
      </p:sp>
    </p:spTree>
    <p:extLst>
      <p:ext uri="{BB962C8B-B14F-4D97-AF65-F5344CB8AC3E}">
        <p14:creationId xmlns:p14="http://schemas.microsoft.com/office/powerpoint/2010/main" val="280412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7A3D-692C-3E40-B6A9-94FA7AF8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1E89-D29B-8B46-9AB8-CC9A5060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WHO GET ABOVE 5 PASS ,OTHERS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722A-3658-B24D-AB80-33EDD8F1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9BF10-7E6F-5948-B029-AC353F355140}"/>
              </a:ext>
            </a:extLst>
          </p:cNvPr>
          <p:cNvSpPr txBox="1"/>
          <p:nvPr/>
        </p:nvSpPr>
        <p:spPr>
          <a:xfrm>
            <a:off x="480576" y="2371521"/>
            <a:ext cx="1423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3.570208 </a:t>
            </a:r>
          </a:p>
          <a:p>
            <a:r>
              <a:rPr lang="en-IN" dirty="0"/>
              <a:t>T 4.263480 </a:t>
            </a:r>
          </a:p>
          <a:p>
            <a:r>
              <a:rPr lang="en-IN" dirty="0"/>
              <a:t>W 4.870257 </a:t>
            </a:r>
          </a:p>
          <a:p>
            <a:r>
              <a:rPr lang="en-IN" dirty="0"/>
              <a:t>TH 5.720663 </a:t>
            </a:r>
          </a:p>
          <a:p>
            <a:r>
              <a:rPr lang="en-IN" dirty="0"/>
              <a:t>F 6.573691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6004-8D19-4C40-8124-29A0E8168820}"/>
              </a:ext>
            </a:extLst>
          </p:cNvPr>
          <p:cNvSpPr txBox="1"/>
          <p:nvPr/>
        </p:nvSpPr>
        <p:spPr>
          <a:xfrm>
            <a:off x="2377075" y="2468319"/>
            <a:ext cx="1390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1.728063 </a:t>
            </a:r>
          </a:p>
          <a:p>
            <a:r>
              <a:rPr lang="en-IN" dirty="0"/>
              <a:t>T 1.536609 </a:t>
            </a:r>
          </a:p>
          <a:p>
            <a:r>
              <a:rPr lang="en-IN" dirty="0"/>
              <a:t>W 1.298683 </a:t>
            </a:r>
          </a:p>
          <a:p>
            <a:r>
              <a:rPr lang="en-IN" dirty="0"/>
              <a:t>TH 1.377536</a:t>
            </a:r>
          </a:p>
          <a:p>
            <a:r>
              <a:rPr lang="en-IN" dirty="0"/>
              <a:t> F 1.488489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3FA8C-A45E-A84F-8224-03BB3486321A}"/>
              </a:ext>
            </a:extLst>
          </p:cNvPr>
          <p:cNvSpPr txBox="1"/>
          <p:nvPr/>
        </p:nvSpPr>
        <p:spPr>
          <a:xfrm>
            <a:off x="4899876" y="2435661"/>
            <a:ext cx="10727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3.556 </a:t>
            </a:r>
          </a:p>
          <a:p>
            <a:r>
              <a:rPr lang="en-IN" dirty="0"/>
              <a:t>T 4.229 </a:t>
            </a:r>
          </a:p>
          <a:p>
            <a:r>
              <a:rPr lang="en-IN" dirty="0"/>
              <a:t>W 4.842 </a:t>
            </a:r>
          </a:p>
          <a:p>
            <a:r>
              <a:rPr lang="en-IN" dirty="0"/>
              <a:t>TH 5.725 </a:t>
            </a:r>
          </a:p>
          <a:p>
            <a:r>
              <a:rPr lang="en-IN" dirty="0"/>
              <a:t>F 6.630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FA77C-7946-D447-8FD2-E3E0295E6DA0}"/>
              </a:ext>
            </a:extLst>
          </p:cNvPr>
          <p:cNvSpPr txBox="1"/>
          <p:nvPr/>
        </p:nvSpPr>
        <p:spPr>
          <a:xfrm>
            <a:off x="6379661" y="2371521"/>
            <a:ext cx="1423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1.726222 </a:t>
            </a:r>
          </a:p>
          <a:p>
            <a:r>
              <a:rPr lang="en-IN" dirty="0"/>
              <a:t>T 1.513555 </a:t>
            </a:r>
          </a:p>
          <a:p>
            <a:r>
              <a:rPr lang="en-IN" dirty="0"/>
              <a:t>W 1.295652 </a:t>
            </a:r>
          </a:p>
          <a:p>
            <a:r>
              <a:rPr lang="en-IN" dirty="0"/>
              <a:t>TH 1.373048 </a:t>
            </a:r>
          </a:p>
          <a:p>
            <a:r>
              <a:rPr lang="en-IN" dirty="0"/>
              <a:t>F 1.484353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692E2-E304-1D46-BCBD-985C08B12703}"/>
              </a:ext>
            </a:extLst>
          </p:cNvPr>
          <p:cNvSpPr txBox="1"/>
          <p:nvPr/>
        </p:nvSpPr>
        <p:spPr>
          <a:xfrm>
            <a:off x="8621485" y="2371521"/>
            <a:ext cx="10727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3.490 </a:t>
            </a:r>
          </a:p>
          <a:p>
            <a:r>
              <a:rPr lang="en-IN" dirty="0"/>
              <a:t>T 4.252 </a:t>
            </a:r>
          </a:p>
          <a:p>
            <a:r>
              <a:rPr lang="en-IN" dirty="0"/>
              <a:t>W 4.831 </a:t>
            </a:r>
          </a:p>
          <a:p>
            <a:r>
              <a:rPr lang="en-IN" dirty="0"/>
              <a:t>TH 5.742 </a:t>
            </a:r>
          </a:p>
          <a:p>
            <a:r>
              <a:rPr lang="en-IN" dirty="0"/>
              <a:t>F 6.672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B0968-B42B-4443-A423-518176F96918}"/>
              </a:ext>
            </a:extLst>
          </p:cNvPr>
          <p:cNvSpPr txBox="1"/>
          <p:nvPr/>
        </p:nvSpPr>
        <p:spPr>
          <a:xfrm>
            <a:off x="9930012" y="2371521"/>
            <a:ext cx="1423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1.786363 </a:t>
            </a:r>
          </a:p>
          <a:p>
            <a:r>
              <a:rPr lang="en-IN" dirty="0"/>
              <a:t>T 1.530633 </a:t>
            </a:r>
          </a:p>
          <a:p>
            <a:r>
              <a:rPr lang="en-IN" dirty="0"/>
              <a:t>W 1.300819 </a:t>
            </a:r>
          </a:p>
          <a:p>
            <a:r>
              <a:rPr lang="en-IN" dirty="0"/>
              <a:t>TH 1.355461 </a:t>
            </a:r>
          </a:p>
          <a:p>
            <a:r>
              <a:rPr lang="en-IN" dirty="0"/>
              <a:t>F 1.504220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496E7-2CF6-3247-845F-6A39DFE8072D}"/>
              </a:ext>
            </a:extLst>
          </p:cNvPr>
          <p:cNvSpPr txBox="1"/>
          <p:nvPr/>
        </p:nvSpPr>
        <p:spPr>
          <a:xfrm>
            <a:off x="767443" y="4310743"/>
            <a:ext cx="663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4 </a:t>
            </a:r>
          </a:p>
          <a:p>
            <a:r>
              <a:rPr lang="en-IN" dirty="0"/>
              <a:t>T 4 </a:t>
            </a:r>
          </a:p>
          <a:p>
            <a:r>
              <a:rPr lang="en-IN" dirty="0"/>
              <a:t>W 5 </a:t>
            </a:r>
          </a:p>
          <a:p>
            <a:r>
              <a:rPr lang="en-IN" dirty="0"/>
              <a:t>TH 6 </a:t>
            </a:r>
          </a:p>
          <a:p>
            <a:r>
              <a:rPr lang="en-IN" dirty="0"/>
              <a:t>F 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8ED8-1035-1E4E-939C-D594E70D59C7}"/>
              </a:ext>
            </a:extLst>
          </p:cNvPr>
          <p:cNvSpPr txBox="1"/>
          <p:nvPr/>
        </p:nvSpPr>
        <p:spPr>
          <a:xfrm>
            <a:off x="2468969" y="4310743"/>
            <a:ext cx="663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6 </a:t>
            </a:r>
          </a:p>
          <a:p>
            <a:r>
              <a:rPr lang="en-IN" dirty="0"/>
              <a:t>T 6 </a:t>
            </a:r>
          </a:p>
          <a:p>
            <a:r>
              <a:rPr lang="en-IN" dirty="0"/>
              <a:t>W 6 </a:t>
            </a:r>
          </a:p>
          <a:p>
            <a:r>
              <a:rPr lang="en-IN" dirty="0"/>
              <a:t>TH 7 </a:t>
            </a:r>
          </a:p>
          <a:p>
            <a:r>
              <a:rPr lang="en-IN" dirty="0"/>
              <a:t>F 8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C2782-C6CF-F242-91F8-4199B391B73C}"/>
              </a:ext>
            </a:extLst>
          </p:cNvPr>
          <p:cNvSpPr txBox="1"/>
          <p:nvPr/>
        </p:nvSpPr>
        <p:spPr>
          <a:xfrm>
            <a:off x="5070877" y="4278442"/>
            <a:ext cx="663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4 </a:t>
            </a:r>
          </a:p>
          <a:p>
            <a:r>
              <a:rPr lang="en-IN" dirty="0"/>
              <a:t>T 4 </a:t>
            </a:r>
          </a:p>
          <a:p>
            <a:r>
              <a:rPr lang="en-IN" dirty="0"/>
              <a:t>W 5 </a:t>
            </a:r>
          </a:p>
          <a:p>
            <a:r>
              <a:rPr lang="en-IN" dirty="0"/>
              <a:t>TH 6 </a:t>
            </a:r>
          </a:p>
          <a:p>
            <a:r>
              <a:rPr lang="en-IN" dirty="0"/>
              <a:t>F 7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90771-5476-1840-9590-2BEC89EBC0D7}"/>
              </a:ext>
            </a:extLst>
          </p:cNvPr>
          <p:cNvSpPr txBox="1"/>
          <p:nvPr/>
        </p:nvSpPr>
        <p:spPr>
          <a:xfrm>
            <a:off x="6662057" y="4229100"/>
            <a:ext cx="663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6 </a:t>
            </a:r>
          </a:p>
          <a:p>
            <a:r>
              <a:rPr lang="en-IN" dirty="0"/>
              <a:t>T 6 </a:t>
            </a:r>
          </a:p>
          <a:p>
            <a:r>
              <a:rPr lang="en-IN" dirty="0"/>
              <a:t>W 6 </a:t>
            </a:r>
          </a:p>
          <a:p>
            <a:r>
              <a:rPr lang="en-IN" dirty="0"/>
              <a:t>TH 7 </a:t>
            </a:r>
          </a:p>
          <a:p>
            <a:r>
              <a:rPr lang="en-IN" dirty="0"/>
              <a:t>F 8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0208-13B5-3547-BAE1-4B232BC23FDD}"/>
              </a:ext>
            </a:extLst>
          </p:cNvPr>
          <p:cNvSpPr txBox="1"/>
          <p:nvPr/>
        </p:nvSpPr>
        <p:spPr>
          <a:xfrm>
            <a:off x="8833757" y="4212771"/>
            <a:ext cx="663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3</a:t>
            </a:r>
          </a:p>
          <a:p>
            <a:r>
              <a:rPr lang="en-IN" dirty="0"/>
              <a:t>T 4 </a:t>
            </a:r>
          </a:p>
          <a:p>
            <a:r>
              <a:rPr lang="en-IN" dirty="0"/>
              <a:t>W 5 </a:t>
            </a:r>
          </a:p>
          <a:p>
            <a:r>
              <a:rPr lang="en-IN" dirty="0"/>
              <a:t>TH 6 </a:t>
            </a:r>
          </a:p>
          <a:p>
            <a:r>
              <a:rPr lang="en-IN" dirty="0"/>
              <a:t>F 7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1FCB3-ECB8-3542-930C-CE6720B70C6E}"/>
              </a:ext>
            </a:extLst>
          </p:cNvPr>
          <p:cNvSpPr txBox="1"/>
          <p:nvPr/>
        </p:nvSpPr>
        <p:spPr>
          <a:xfrm>
            <a:off x="10172700" y="4229100"/>
            <a:ext cx="663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4 </a:t>
            </a:r>
          </a:p>
          <a:p>
            <a:r>
              <a:rPr lang="en-IN" dirty="0"/>
              <a:t>T 4 </a:t>
            </a:r>
          </a:p>
          <a:p>
            <a:r>
              <a:rPr lang="en-IN" dirty="0"/>
              <a:t>W 5 </a:t>
            </a:r>
          </a:p>
          <a:p>
            <a:r>
              <a:rPr lang="en-IN" dirty="0"/>
              <a:t>TH 6 </a:t>
            </a:r>
          </a:p>
          <a:p>
            <a:r>
              <a:rPr lang="en-IN" dirty="0"/>
              <a:t>F 7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4A8EE-EFDE-584F-A03B-5932331217D1}"/>
              </a:ext>
            </a:extLst>
          </p:cNvPr>
          <p:cNvSpPr txBox="1"/>
          <p:nvPr/>
        </p:nvSpPr>
        <p:spPr>
          <a:xfrm>
            <a:off x="1464674" y="150602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72D54-513B-C547-946B-F56F681D0FB6}"/>
              </a:ext>
            </a:extLst>
          </p:cNvPr>
          <p:cNvSpPr txBox="1"/>
          <p:nvPr/>
        </p:nvSpPr>
        <p:spPr>
          <a:xfrm>
            <a:off x="6005834" y="15311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C70D4-F095-6848-B979-3CD28D654F08}"/>
              </a:ext>
            </a:extLst>
          </p:cNvPr>
          <p:cNvSpPr txBox="1"/>
          <p:nvPr/>
        </p:nvSpPr>
        <p:spPr>
          <a:xfrm>
            <a:off x="9540031" y="1531143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6E220-D459-1242-B142-FB2466BEADA4}"/>
              </a:ext>
            </a:extLst>
          </p:cNvPr>
          <p:cNvSpPr txBox="1"/>
          <p:nvPr/>
        </p:nvSpPr>
        <p:spPr>
          <a:xfrm>
            <a:off x="829352" y="209898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B1BBF-EF29-2C40-845F-5EB4DBC4953F}"/>
              </a:ext>
            </a:extLst>
          </p:cNvPr>
          <p:cNvSpPr txBox="1"/>
          <p:nvPr/>
        </p:nvSpPr>
        <p:spPr>
          <a:xfrm>
            <a:off x="2670571" y="20989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39EDE5-E030-0342-88C2-6284D6CC5D4B}"/>
              </a:ext>
            </a:extLst>
          </p:cNvPr>
          <p:cNvSpPr txBox="1"/>
          <p:nvPr/>
        </p:nvSpPr>
        <p:spPr>
          <a:xfrm>
            <a:off x="5058203" y="207020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88D11-854A-3946-91A3-C0E95C93940A}"/>
              </a:ext>
            </a:extLst>
          </p:cNvPr>
          <p:cNvSpPr txBox="1"/>
          <p:nvPr/>
        </p:nvSpPr>
        <p:spPr>
          <a:xfrm>
            <a:off x="6662057" y="20989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6340A7-0A34-8F40-A173-F14AB0519CDA}"/>
              </a:ext>
            </a:extLst>
          </p:cNvPr>
          <p:cNvSpPr txBox="1"/>
          <p:nvPr/>
        </p:nvSpPr>
        <p:spPr>
          <a:xfrm>
            <a:off x="8717583" y="20048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8BA7D-91B8-9F47-8CC8-127DEA3650AD}"/>
              </a:ext>
            </a:extLst>
          </p:cNvPr>
          <p:cNvSpPr txBox="1"/>
          <p:nvPr/>
        </p:nvSpPr>
        <p:spPr>
          <a:xfrm>
            <a:off x="10292925" y="20091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18DF7-8473-7445-A1C4-E66D019648B5}"/>
              </a:ext>
            </a:extLst>
          </p:cNvPr>
          <p:cNvSpPr txBox="1"/>
          <p:nvPr/>
        </p:nvSpPr>
        <p:spPr>
          <a:xfrm>
            <a:off x="734745" y="391298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F5606-0A9D-0A4A-B4C5-F18FFEC51870}"/>
              </a:ext>
            </a:extLst>
          </p:cNvPr>
          <p:cNvSpPr txBox="1"/>
          <p:nvPr/>
        </p:nvSpPr>
        <p:spPr>
          <a:xfrm>
            <a:off x="2433848" y="394352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15AC50-7E30-564D-ABC4-9CE41F9521D8}"/>
              </a:ext>
            </a:extLst>
          </p:cNvPr>
          <p:cNvSpPr txBox="1"/>
          <p:nvPr/>
        </p:nvSpPr>
        <p:spPr>
          <a:xfrm>
            <a:off x="5000557" y="384884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9EDE1-D6AF-4F41-ADF4-8D32C43F986B}"/>
              </a:ext>
            </a:extLst>
          </p:cNvPr>
          <p:cNvSpPr txBox="1"/>
          <p:nvPr/>
        </p:nvSpPr>
        <p:spPr>
          <a:xfrm>
            <a:off x="6671800" y="390829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3AC5-B041-6445-9F20-74E2C1EA9FEB}"/>
              </a:ext>
            </a:extLst>
          </p:cNvPr>
          <p:cNvSpPr txBox="1"/>
          <p:nvPr/>
        </p:nvSpPr>
        <p:spPr>
          <a:xfrm>
            <a:off x="8738940" y="385683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44448-96FE-7E42-93B4-3A9890F82AEB}"/>
              </a:ext>
            </a:extLst>
          </p:cNvPr>
          <p:cNvSpPr txBox="1"/>
          <p:nvPr/>
        </p:nvSpPr>
        <p:spPr>
          <a:xfrm>
            <a:off x="10292925" y="387270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13307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2EF7-1DA7-F043-B9BA-2419DA60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7AF15-4E41-EC46-B65E-8157EB4F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37061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0985F-A3B5-5243-AD17-0E58AA2A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15" y="0"/>
            <a:ext cx="3918857" cy="43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F25FE-686E-444B-8B27-2ABE81C0C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472" y="0"/>
            <a:ext cx="3902528" cy="417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C14F0-5C55-1E47-BFB9-1A9F7CDA7920}"/>
              </a:ext>
            </a:extLst>
          </p:cNvPr>
          <p:cNvSpPr txBox="1"/>
          <p:nvPr/>
        </p:nvSpPr>
        <p:spPr>
          <a:xfrm>
            <a:off x="770965" y="4625788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0.33,0.66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3DD80-A065-574F-9CBC-9E0DD0B6456B}"/>
              </a:ext>
            </a:extLst>
          </p:cNvPr>
          <p:cNvSpPr txBox="1"/>
          <p:nvPr/>
        </p:nvSpPr>
        <p:spPr>
          <a:xfrm>
            <a:off x="5916706" y="467957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0.31,0.69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11D41-579F-4749-81A2-0AA2B2655AB0}"/>
              </a:ext>
            </a:extLst>
          </p:cNvPr>
          <p:cNvSpPr txBox="1"/>
          <p:nvPr/>
        </p:nvSpPr>
        <p:spPr>
          <a:xfrm>
            <a:off x="9897035" y="4589929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0.29,0.71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0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3ECB-39DF-3A43-B4A2-DAB6811B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DC627-FE04-9946-80CF-62DAE3FE2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6442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A620E-6B0B-D94C-8B5D-5E1A3377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0"/>
            <a:ext cx="3932943" cy="431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D814A-835F-B847-81F4-58FB5741E72E}"/>
              </a:ext>
            </a:extLst>
          </p:cNvPr>
          <p:cNvSpPr txBox="1"/>
          <p:nvPr/>
        </p:nvSpPr>
        <p:spPr>
          <a:xfrm>
            <a:off x="1237129" y="451821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0.5,0.5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55D0A-F143-BC46-8ED1-5C8759C82A68}"/>
              </a:ext>
            </a:extLst>
          </p:cNvPr>
          <p:cNvSpPr txBox="1"/>
          <p:nvPr/>
        </p:nvSpPr>
        <p:spPr>
          <a:xfrm>
            <a:off x="5667859" y="4359959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0.48,0.52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26472A-A2C2-0046-AC4E-41BD2DBA3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4" y="0"/>
            <a:ext cx="4027716" cy="427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65AF1-119F-8B44-BEBF-87B37CED27DD}"/>
              </a:ext>
            </a:extLst>
          </p:cNvPr>
          <p:cNvSpPr txBox="1"/>
          <p:nvPr/>
        </p:nvSpPr>
        <p:spPr>
          <a:xfrm>
            <a:off x="10237694" y="4625788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0.48,0.52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25D-3B1B-DC4C-9AE0-C064E791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7E74-72BA-5743-B4C9-042D8B60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2377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EAB8E-720D-A54D-B84B-54839FAF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18" y="0"/>
            <a:ext cx="3870324" cy="43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278AA-97D3-0941-B145-DDBE4590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042" y="0"/>
            <a:ext cx="4083957" cy="417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DAB3F5-E35A-5D46-9548-D0C04C5DEA7D}"/>
              </a:ext>
            </a:extLst>
          </p:cNvPr>
          <p:cNvSpPr txBox="1"/>
          <p:nvPr/>
        </p:nvSpPr>
        <p:spPr>
          <a:xfrm>
            <a:off x="1219200" y="4500282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0.64,0.35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0F843-5BDD-534B-A344-09E0784D6A51}"/>
              </a:ext>
            </a:extLst>
          </p:cNvPr>
          <p:cNvSpPr txBox="1"/>
          <p:nvPr/>
        </p:nvSpPr>
        <p:spPr>
          <a:xfrm>
            <a:off x="5844988" y="45720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0.6,0.4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7BCD7-165B-0844-9981-2DF5DFEEE7C3}"/>
              </a:ext>
            </a:extLst>
          </p:cNvPr>
          <p:cNvSpPr txBox="1"/>
          <p:nvPr/>
        </p:nvSpPr>
        <p:spPr>
          <a:xfrm>
            <a:off x="9897035" y="455407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0.63,0.37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F795-0C51-F04C-955B-5379C7BB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9104F-ABB8-9444-81C7-554F9788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1529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046E8-0ABC-B843-850D-4736A1A0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0"/>
            <a:ext cx="4033157" cy="43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D204BC-442E-4741-B58D-BD30E403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7" y="0"/>
            <a:ext cx="4005943" cy="417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5BFA24-74AC-6645-95EF-A48117EF5F7C}"/>
              </a:ext>
            </a:extLst>
          </p:cNvPr>
          <p:cNvSpPr txBox="1"/>
          <p:nvPr/>
        </p:nvSpPr>
        <p:spPr>
          <a:xfrm>
            <a:off x="1237129" y="469750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0.8,0.2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B402E-03E6-0C4C-A3F3-6FA59AF7D90E}"/>
              </a:ext>
            </a:extLst>
          </p:cNvPr>
          <p:cNvSpPr txBox="1"/>
          <p:nvPr/>
        </p:nvSpPr>
        <p:spPr>
          <a:xfrm>
            <a:off x="6078071" y="4661647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0.78,0.22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62399-6F3A-6C40-93CC-305313784A85}"/>
              </a:ext>
            </a:extLst>
          </p:cNvPr>
          <p:cNvSpPr txBox="1"/>
          <p:nvPr/>
        </p:nvSpPr>
        <p:spPr>
          <a:xfrm>
            <a:off x="9771529" y="4625788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0.78,0.22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D999-378B-2C44-9016-BD0A7E5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16483-EDD4-0E42-8A7E-0BAEE8A04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98417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ACB60-CD67-6E4A-B62A-D008CA1F7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71" y="33338"/>
            <a:ext cx="4049486" cy="43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EFB57-2165-5642-ACDA-8ED93588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42" y="0"/>
            <a:ext cx="4223658" cy="417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CDF837-055A-344B-AB70-1E1AC5910A31}"/>
              </a:ext>
            </a:extLst>
          </p:cNvPr>
          <p:cNvSpPr txBox="1"/>
          <p:nvPr/>
        </p:nvSpPr>
        <p:spPr>
          <a:xfrm>
            <a:off x="1111624" y="4733365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0.92,0.07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A3724-4E41-1041-8224-803B31CB4AF5}"/>
              </a:ext>
            </a:extLst>
          </p:cNvPr>
          <p:cNvSpPr txBox="1"/>
          <p:nvPr/>
        </p:nvSpPr>
        <p:spPr>
          <a:xfrm>
            <a:off x="5378824" y="4661647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0.91,0.09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096BC-4036-1E49-9A84-8630F3C8165D}"/>
              </a:ext>
            </a:extLst>
          </p:cNvPr>
          <p:cNvSpPr txBox="1"/>
          <p:nvPr/>
        </p:nvSpPr>
        <p:spPr>
          <a:xfrm>
            <a:off x="9879106" y="4518212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0.93,0.07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2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CB11-2B10-D147-A403-1900A66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E17E37-E409-2246-8F3F-797E5817B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177489"/>
              </p:ext>
            </p:extLst>
          </p:nvPr>
        </p:nvGraphicFramePr>
        <p:xfrm>
          <a:off x="838200" y="1690688"/>
          <a:ext cx="10672482" cy="335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504">
                  <a:extLst>
                    <a:ext uri="{9D8B030D-6E8A-4147-A177-3AD203B41FA5}">
                      <a16:colId xmlns:a16="http://schemas.microsoft.com/office/drawing/2014/main" val="3387756613"/>
                    </a:ext>
                  </a:extLst>
                </a:gridCol>
                <a:gridCol w="1347504">
                  <a:extLst>
                    <a:ext uri="{9D8B030D-6E8A-4147-A177-3AD203B41FA5}">
                      <a16:colId xmlns:a16="http://schemas.microsoft.com/office/drawing/2014/main" val="2510759058"/>
                    </a:ext>
                  </a:extLst>
                </a:gridCol>
                <a:gridCol w="1347504">
                  <a:extLst>
                    <a:ext uri="{9D8B030D-6E8A-4147-A177-3AD203B41FA5}">
                      <a16:colId xmlns:a16="http://schemas.microsoft.com/office/drawing/2014/main" val="1222501634"/>
                    </a:ext>
                  </a:extLst>
                </a:gridCol>
                <a:gridCol w="1012210">
                  <a:extLst>
                    <a:ext uri="{9D8B030D-6E8A-4147-A177-3AD203B41FA5}">
                      <a16:colId xmlns:a16="http://schemas.microsoft.com/office/drawing/2014/main" val="2423601977"/>
                    </a:ext>
                  </a:extLst>
                </a:gridCol>
                <a:gridCol w="1847281">
                  <a:extLst>
                    <a:ext uri="{9D8B030D-6E8A-4147-A177-3AD203B41FA5}">
                      <a16:colId xmlns:a16="http://schemas.microsoft.com/office/drawing/2014/main" val="2860691212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3980749238"/>
                    </a:ext>
                  </a:extLst>
                </a:gridCol>
                <a:gridCol w="1847281">
                  <a:extLst>
                    <a:ext uri="{9D8B030D-6E8A-4147-A177-3AD203B41FA5}">
                      <a16:colId xmlns:a16="http://schemas.microsoft.com/office/drawing/2014/main" val="1598322888"/>
                    </a:ext>
                  </a:extLst>
                </a:gridCol>
              </a:tblGrid>
              <a:tr h="305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x-mean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(x-mean)^2*M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(x-mean)^3*M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(x-mean)^4*M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273573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-3.556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25.290272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-89.93220723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319.7989289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871335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-2.556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1006.102944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-2571.599125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6573.007363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809706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416.435392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-647.97347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1008.246719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298426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48.534352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-26.98509971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15.00371544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643342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35.48448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15.75510912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6.995268449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829352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298.174448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430.5639029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621.7342758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4906746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1146.842112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2802.882122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6850.243906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762346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72537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2976.864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-87.288768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15395.03018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567832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2.976864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-0.087288768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15.39503018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53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7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52739D9-5D30-6F4D-9100-30B61E0AAB33}"/>
              </a:ext>
            </a:extLst>
          </p:cNvPr>
          <p:cNvSpPr txBox="1"/>
          <p:nvPr/>
        </p:nvSpPr>
        <p:spPr>
          <a:xfrm>
            <a:off x="44821" y="200438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E76A7-5C93-494D-BD5D-683F747C7B20}"/>
              </a:ext>
            </a:extLst>
          </p:cNvPr>
          <p:cNvSpPr txBox="1"/>
          <p:nvPr/>
        </p:nvSpPr>
        <p:spPr>
          <a:xfrm>
            <a:off x="5629835" y="200438"/>
            <a:ext cx="165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MONDAY_MICE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9D7C-82A4-5E45-9538-677A8B50F7C6}"/>
              </a:ext>
            </a:extLst>
          </p:cNvPr>
          <p:cNvSpPr txBox="1"/>
          <p:nvPr/>
        </p:nvSpPr>
        <p:spPr>
          <a:xfrm>
            <a:off x="4661642" y="1701102"/>
            <a:ext cx="16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MONDAY_PRED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038B07D-0D01-AB4D-A727-001D9461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67838"/>
              </p:ext>
            </p:extLst>
          </p:nvPr>
        </p:nvGraphicFramePr>
        <p:xfrm>
          <a:off x="80680" y="569770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931257917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1538626266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678187019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42377357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-7.47392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381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193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-0.21063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674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0.131118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5494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45A4636-BD37-584D-816B-E565A3F4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97275"/>
              </p:ext>
            </p:extLst>
          </p:nvPr>
        </p:nvGraphicFramePr>
        <p:xfrm>
          <a:off x="5665694" y="569770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3141867554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655888991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455495205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941732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-8.17334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525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760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-0.17171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52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0.137667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13008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205DBCB-3230-CC44-986B-23A05F35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3233"/>
              </p:ext>
            </p:extLst>
          </p:nvPr>
        </p:nvGraphicFramePr>
        <p:xfrm>
          <a:off x="3379694" y="2133600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3094703339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626577512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949052134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1916915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-8.65742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079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95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-0.03141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148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0.277962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5935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F952A1B-1237-994D-A96F-59B10E5DA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20755"/>
              </p:ext>
            </p:extLst>
          </p:nvPr>
        </p:nvGraphicFramePr>
        <p:xfrm>
          <a:off x="98604" y="3606486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3267023782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636174362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725844573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140031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-6.93304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063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578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-0.52342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741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-0.18106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27299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FC70720-0444-3A49-9433-3358D2908397}"/>
              </a:ext>
            </a:extLst>
          </p:cNvPr>
          <p:cNvSpPr txBox="1"/>
          <p:nvPr/>
        </p:nvSpPr>
        <p:spPr>
          <a:xfrm>
            <a:off x="0" y="3225486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EBBAB-A2D8-3A43-A09B-511CD7F7EB4C}"/>
              </a:ext>
            </a:extLst>
          </p:cNvPr>
          <p:cNvSpPr txBox="1"/>
          <p:nvPr/>
        </p:nvSpPr>
        <p:spPr>
          <a:xfrm>
            <a:off x="6060141" y="337072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TUESDAY_MICE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A962D17-2556-9E49-9A41-47A05725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27607"/>
              </p:ext>
            </p:extLst>
          </p:nvPr>
        </p:nvGraphicFramePr>
        <p:xfrm>
          <a:off x="6173155" y="3700644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614022826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073854079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60657750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5523044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-7.7252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747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894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-0.46341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8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-0.15404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684576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7843FEB-5E5D-B04B-BD66-EE16A7FAE192}"/>
              </a:ext>
            </a:extLst>
          </p:cNvPr>
          <p:cNvSpPr txBox="1"/>
          <p:nvPr/>
        </p:nvSpPr>
        <p:spPr>
          <a:xfrm>
            <a:off x="4769224" y="4823012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TUESDAY_PRED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F11B8EC-DEAB-4347-A5E8-D0C8D3AC6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66597"/>
              </p:ext>
            </p:extLst>
          </p:nvPr>
        </p:nvGraphicFramePr>
        <p:xfrm>
          <a:off x="3157652" y="5404823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2751756183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856228597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2972162054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5281993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-7.98872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812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237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-0.44439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211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-0.13501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60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16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B2A0-805A-6944-8220-F8A24E7F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9" y="2026023"/>
            <a:ext cx="10515600" cy="4491598"/>
          </a:xfrm>
        </p:spPr>
        <p:txBody>
          <a:bodyPr/>
          <a:lstStyle/>
          <a:p>
            <a:r>
              <a:rPr lang="en-US" dirty="0"/>
              <a:t>MONDAY</a:t>
            </a:r>
          </a:p>
          <a:p>
            <a:pPr lvl="1"/>
            <a:r>
              <a:rPr lang="en-IN" dirty="0"/>
              <a:t>[0.82,0.18]</a:t>
            </a:r>
          </a:p>
          <a:p>
            <a:r>
              <a:rPr lang="en-US" dirty="0"/>
              <a:t>TUESDAY</a:t>
            </a:r>
          </a:p>
          <a:p>
            <a:pPr lvl="1"/>
            <a:r>
              <a:rPr lang="en-IN" dirty="0"/>
              <a:t>[0.82,0.18]</a:t>
            </a:r>
            <a:endParaRPr lang="en-US" dirty="0"/>
          </a:p>
          <a:p>
            <a:r>
              <a:rPr lang="en-US" dirty="0"/>
              <a:t>WEDNESDAY</a:t>
            </a:r>
          </a:p>
          <a:p>
            <a:pPr lvl="1"/>
            <a:r>
              <a:rPr lang="en-IN" dirty="0"/>
              <a:t>[0.82,0.18]</a:t>
            </a:r>
          </a:p>
          <a:p>
            <a:r>
              <a:rPr lang="en-IN" dirty="0"/>
              <a:t>THURSDAY</a:t>
            </a:r>
          </a:p>
          <a:p>
            <a:pPr lvl="1"/>
            <a:r>
              <a:rPr lang="en-IN" dirty="0"/>
              <a:t>[0.78,0.22]</a:t>
            </a:r>
          </a:p>
          <a:p>
            <a:r>
              <a:rPr lang="en-IN" dirty="0"/>
              <a:t>FRIDAY</a:t>
            </a:r>
          </a:p>
          <a:p>
            <a:pPr lvl="1"/>
            <a:r>
              <a:rPr lang="en-IN" dirty="0"/>
              <a:t>[0.82,0.18]</a:t>
            </a:r>
          </a:p>
          <a:p>
            <a:pPr lvl="1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8082E-6898-B545-B612-D16C2135C211}"/>
              </a:ext>
            </a:extLst>
          </p:cNvPr>
          <p:cNvSpPr txBox="1"/>
          <p:nvPr/>
        </p:nvSpPr>
        <p:spPr>
          <a:xfrm>
            <a:off x="891989" y="824753"/>
            <a:ext cx="5458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732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A4DC3A-64B1-9946-83A0-D1FAF1B82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29971"/>
              </p:ext>
            </p:extLst>
          </p:nvPr>
        </p:nvGraphicFramePr>
        <p:xfrm>
          <a:off x="502024" y="946666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580070703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726373882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1201606981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13045885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-1.93737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586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097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-1.00933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7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-0.66717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1643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0E8C0F-56E5-A24D-B9B5-AE771444970E}"/>
              </a:ext>
            </a:extLst>
          </p:cNvPr>
          <p:cNvSpPr txBox="1"/>
          <p:nvPr/>
        </p:nvSpPr>
        <p:spPr>
          <a:xfrm>
            <a:off x="502024" y="46616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98290-40D5-F445-BA3D-8FB4F98683A7}"/>
              </a:ext>
            </a:extLst>
          </p:cNvPr>
          <p:cNvSpPr txBox="1"/>
          <p:nvPr/>
        </p:nvSpPr>
        <p:spPr>
          <a:xfrm>
            <a:off x="6203576" y="591671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WEDNESDAY_MICE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0B1E43-DA6C-3F41-808F-C7DF01928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61325"/>
              </p:ext>
            </p:extLst>
          </p:nvPr>
        </p:nvGraphicFramePr>
        <p:xfrm>
          <a:off x="6239435" y="946666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517993211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589032236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377477040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40054241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-3.17445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391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669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-0.92994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790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-0.62056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96943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194C4A-3CCB-A04E-98BD-C371215AFB73}"/>
              </a:ext>
            </a:extLst>
          </p:cNvPr>
          <p:cNvSpPr txBox="1"/>
          <p:nvPr/>
        </p:nvSpPr>
        <p:spPr>
          <a:xfrm>
            <a:off x="4948518" y="2169459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WEDNESDAY_PRED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51D7B8-9950-6B4A-A242-D4EE97CD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05142"/>
              </p:ext>
            </p:extLst>
          </p:nvPr>
        </p:nvGraphicFramePr>
        <p:xfrm>
          <a:off x="3658079" y="2536122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830479074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6535041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928896926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6490760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-2.82216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8665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4518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-0.94999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68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-0.64062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3885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EE28A2-2E7A-DF49-A342-C13EFC9F9248}"/>
              </a:ext>
            </a:extLst>
          </p:cNvPr>
          <p:cNvSpPr txBox="1"/>
          <p:nvPr/>
        </p:nvSpPr>
        <p:spPr>
          <a:xfrm>
            <a:off x="502024" y="3662972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23279A-E032-0240-A5A1-CD643E1AB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09391"/>
              </p:ext>
            </p:extLst>
          </p:nvPr>
        </p:nvGraphicFramePr>
        <p:xfrm>
          <a:off x="6633882" y="4112097"/>
          <a:ext cx="4607859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950">
                  <a:extLst>
                    <a:ext uri="{9D8B030D-6E8A-4147-A177-3AD203B41FA5}">
                      <a16:colId xmlns:a16="http://schemas.microsoft.com/office/drawing/2014/main" val="1262075957"/>
                    </a:ext>
                  </a:extLst>
                </a:gridCol>
                <a:gridCol w="680634">
                  <a:extLst>
                    <a:ext uri="{9D8B030D-6E8A-4147-A177-3AD203B41FA5}">
                      <a16:colId xmlns:a16="http://schemas.microsoft.com/office/drawing/2014/main" val="2549810181"/>
                    </a:ext>
                  </a:extLst>
                </a:gridCol>
                <a:gridCol w="1661641">
                  <a:extLst>
                    <a:ext uri="{9D8B030D-6E8A-4147-A177-3AD203B41FA5}">
                      <a16:colId xmlns:a16="http://schemas.microsoft.com/office/drawing/2014/main" val="819893586"/>
                    </a:ext>
                  </a:extLst>
                </a:gridCol>
                <a:gridCol w="680634">
                  <a:extLst>
                    <a:ext uri="{9D8B030D-6E8A-4147-A177-3AD203B41FA5}">
                      <a16:colId xmlns:a16="http://schemas.microsoft.com/office/drawing/2014/main" val="2773853436"/>
                    </a:ext>
                  </a:extLst>
                </a:gridCol>
              </a:tblGrid>
              <a:tr h="1665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Test Statistic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0.878595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441873"/>
                  </a:ext>
                </a:extLst>
              </a:tr>
              <a:tr h="16651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893511"/>
                  </a:ext>
                </a:extLst>
              </a:tr>
              <a:tr h="16651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-1.05767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95110"/>
                  </a:ext>
                </a:extLst>
              </a:tr>
              <a:tr h="16651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-0.7483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0055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361574-3410-4D42-88F7-F000B25A1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72722"/>
              </p:ext>
            </p:extLst>
          </p:nvPr>
        </p:nvGraphicFramePr>
        <p:xfrm>
          <a:off x="502024" y="4112097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3362372926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1338948999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4078811561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9309977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0.786569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0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447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-1.09196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3776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-0.7427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37126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D556D55-945D-C943-ACE4-FDAAB39C1865}"/>
              </a:ext>
            </a:extLst>
          </p:cNvPr>
          <p:cNvSpPr txBox="1"/>
          <p:nvPr/>
        </p:nvSpPr>
        <p:spPr>
          <a:xfrm>
            <a:off x="6633882" y="3747247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THURSDAY_MICE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2C4D0-DBD0-CB42-9DA2-F3EBEEF78116}"/>
              </a:ext>
            </a:extLst>
          </p:cNvPr>
          <p:cNvSpPr txBox="1"/>
          <p:nvPr/>
        </p:nvSpPr>
        <p:spPr>
          <a:xfrm>
            <a:off x="5038166" y="5107628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THURSDAY_PRED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8C114E0-AFE0-9D40-9E57-63F5B4F9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91952"/>
              </p:ext>
            </p:extLst>
          </p:nvPr>
        </p:nvGraphicFramePr>
        <p:xfrm>
          <a:off x="3658079" y="5430806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732198193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1349236838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408036516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9509510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-0.35544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60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4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-1.05521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559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-0.74583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64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2F50BB-599C-0B45-9A8C-D516E8B61F9E}"/>
              </a:ext>
            </a:extLst>
          </p:cNvPr>
          <p:cNvSpPr txBox="1"/>
          <p:nvPr/>
        </p:nvSpPr>
        <p:spPr>
          <a:xfrm>
            <a:off x="1057836" y="699247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0126DD-725A-F548-A13F-7E0473F75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5697"/>
              </p:ext>
            </p:extLst>
          </p:nvPr>
        </p:nvGraphicFramePr>
        <p:xfrm>
          <a:off x="1075765" y="1068579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3511916997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356430549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3906663402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2510834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1.502153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99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979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-1.07471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226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-0.73339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5192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B72270-8CEC-8741-BAD7-7981AB18658A}"/>
              </a:ext>
            </a:extLst>
          </p:cNvPr>
          <p:cNvSpPr txBox="1"/>
          <p:nvPr/>
        </p:nvSpPr>
        <p:spPr>
          <a:xfrm>
            <a:off x="6744884" y="668760"/>
            <a:ext cx="14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FRIDAY_MICE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D3F8A2-4DBF-6C48-94DE-5B302312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31817"/>
              </p:ext>
            </p:extLst>
          </p:nvPr>
        </p:nvGraphicFramePr>
        <p:xfrm>
          <a:off x="6744884" y="1068579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2200450691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146909293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1995296625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5965015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3.325734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43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956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-1.15023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577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-0.84085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5029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8E66D59-A9EE-654B-B7D9-0057639CFA87}"/>
              </a:ext>
            </a:extLst>
          </p:cNvPr>
          <p:cNvSpPr txBox="1"/>
          <p:nvPr/>
        </p:nvSpPr>
        <p:spPr>
          <a:xfrm>
            <a:off x="5181600" y="2510118"/>
            <a:ext cx="14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FRIDAY_PRED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DEEC4F-49B8-0D4E-89F4-181C2CD01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2787"/>
              </p:ext>
            </p:extLst>
          </p:nvPr>
        </p:nvGraphicFramePr>
        <p:xfrm>
          <a:off x="3818965" y="2905455"/>
          <a:ext cx="457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16">
                  <a:extLst>
                    <a:ext uri="{9D8B030D-6E8A-4147-A177-3AD203B41FA5}">
                      <a16:colId xmlns:a16="http://schemas.microsoft.com/office/drawing/2014/main" val="2759775814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245953022"/>
                    </a:ext>
                  </a:extLst>
                </a:gridCol>
                <a:gridCol w="1648710">
                  <a:extLst>
                    <a:ext uri="{9D8B030D-6E8A-4147-A177-3AD203B41FA5}">
                      <a16:colId xmlns:a16="http://schemas.microsoft.com/office/drawing/2014/main" val="1447684750"/>
                    </a:ext>
                  </a:extLst>
                </a:gridCol>
                <a:gridCol w="675337">
                  <a:extLst>
                    <a:ext uri="{9D8B030D-6E8A-4147-A177-3AD203B41FA5}">
                      <a16:colId xmlns:a16="http://schemas.microsoft.com/office/drawing/2014/main" val="35436731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Statistic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6.854922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736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647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95% confidence Interval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-1.35187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15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-1.04249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45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2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410B-A9BB-634E-AAD0-2DE53957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DE51-2BB4-4D40-B46D-6C420696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TAKEN FROM POPULATION HAS TO FOLLOW POISSON DISTRIBUTION, SAMPLE IS BEING WITH STUDENTS WHO HAVE THE SAME PERSONA</a:t>
            </a:r>
          </a:p>
          <a:p>
            <a:r>
              <a:rPr lang="en-US" dirty="0"/>
              <a:t>THE DISTRIBUTION OF STUDENTS ACCORDING TO SCORES OF THE SAMPLE MUST REPRESENT THE POPULATION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1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74B6-1344-F44E-A0D0-2B1C1667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910E9-9E8F-3245-B9A9-244A6AA05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038"/>
            <a:ext cx="4027713" cy="328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8A869-B89D-9840-8212-B7E96B00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3" y="46038"/>
            <a:ext cx="4441372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7DE9C-5BDD-3D40-8E12-1C43DA1F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085" y="46038"/>
            <a:ext cx="3722915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2F1E3-5984-2F48-8D4A-24CBAEDF5216}"/>
              </a:ext>
            </a:extLst>
          </p:cNvPr>
          <p:cNvSpPr txBox="1"/>
          <p:nvPr/>
        </p:nvSpPr>
        <p:spPr>
          <a:xfrm>
            <a:off x="735106" y="3496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E57D0E-9440-504F-83A2-EACBF7982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58338"/>
              </p:ext>
            </p:extLst>
          </p:nvPr>
        </p:nvGraphicFramePr>
        <p:xfrm>
          <a:off x="735106" y="3332163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14417437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857585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8595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32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220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19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827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8279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071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145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79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983183-844D-794C-BCA1-B68CA162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22649"/>
              </p:ext>
            </p:extLst>
          </p:nvPr>
        </p:nvGraphicFramePr>
        <p:xfrm>
          <a:off x="5952565" y="3496235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39929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464978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8084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854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5883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2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536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91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509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33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6805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923A14-2DB0-A449-8447-E5FBE9637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81544"/>
              </p:ext>
            </p:extLst>
          </p:nvPr>
        </p:nvGraphicFramePr>
        <p:xfrm>
          <a:off x="9841753" y="3496235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58023275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46068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95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360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64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6486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9319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855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75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00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49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3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DC4A-7C18-814D-BFD2-D36E3C3F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9855E-3F72-4744-BF7E-1035DF916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538"/>
            <a:ext cx="4376057" cy="328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2FCA8-AFD0-1842-8936-B9714352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109538"/>
            <a:ext cx="4131129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27322-4DC7-2649-AC41-B2EEE197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86" y="109538"/>
            <a:ext cx="3684814" cy="33528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D07746-33E8-324D-902D-F0838A866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59500"/>
              </p:ext>
            </p:extLst>
          </p:nvPr>
        </p:nvGraphicFramePr>
        <p:xfrm>
          <a:off x="1362635" y="3585882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53322918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307327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322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19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010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2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7693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558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87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4069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2896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AADA9B-D1A3-F145-B0F6-F500B6CC7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30552"/>
              </p:ext>
            </p:extLst>
          </p:nvPr>
        </p:nvGraphicFramePr>
        <p:xfrm>
          <a:off x="5952565" y="3585882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53288155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91786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674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118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823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207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540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29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20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101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3388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3973B3C-3F10-E048-ADF6-BC9BF0753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4011"/>
              </p:ext>
            </p:extLst>
          </p:nvPr>
        </p:nvGraphicFramePr>
        <p:xfrm>
          <a:off x="9869395" y="3585882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96004571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536881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x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977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564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771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2593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441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979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379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11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48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8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D77D-1990-9E4C-97A8-EE7C7FE8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73290-79E5-9D46-A0AA-670FB378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038"/>
            <a:ext cx="4392386" cy="328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DD238-55D9-884C-8B8B-81FCC013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87" y="36967"/>
            <a:ext cx="3902528" cy="3289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DA334-FC53-FC44-819D-730E4E3D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15" y="24040"/>
            <a:ext cx="3897085" cy="33528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42A0A6-81F6-CC48-859F-9655B68BE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02437"/>
              </p:ext>
            </p:extLst>
          </p:nvPr>
        </p:nvGraphicFramePr>
        <p:xfrm>
          <a:off x="1523093" y="3654425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56441257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195397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708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111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953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540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217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2616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454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8953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C4351A-DCCD-AA44-BFDF-12BF7B853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56728"/>
              </p:ext>
            </p:extLst>
          </p:nvPr>
        </p:nvGraphicFramePr>
        <p:xfrm>
          <a:off x="6006353" y="3542273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5155384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66287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690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66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3285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217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22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428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5793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827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17785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50EF3A4-F8F6-D24B-83CC-579D7031B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9682"/>
              </p:ext>
            </p:extLst>
          </p:nvPr>
        </p:nvGraphicFramePr>
        <p:xfrm>
          <a:off x="9816513" y="3542273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0185647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615548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78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549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481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630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213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380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308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33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97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1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84E2-D6D3-094F-9B6E-BB1D9C45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F4A27-DF24-C54E-B962-9E8F0819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130" y="46038"/>
            <a:ext cx="3951514" cy="328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6707B-4E5A-F347-A548-27517F6E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8"/>
            <a:ext cx="4131129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89891-39FA-1346-9BE1-7280991E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44" y="46038"/>
            <a:ext cx="4109356" cy="33528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A1F811-9BFB-C04A-A032-CD3E89A6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1431"/>
              </p:ext>
            </p:extLst>
          </p:nvPr>
        </p:nvGraphicFramePr>
        <p:xfrm>
          <a:off x="1293636" y="3734690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29526194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6942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74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731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058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7889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570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796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440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26569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1739BA-BD3A-074C-A132-5AEDAC2A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0379"/>
              </p:ext>
            </p:extLst>
          </p:nvPr>
        </p:nvGraphicFramePr>
        <p:xfrm>
          <a:off x="5422900" y="3734690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7973544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14749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207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490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650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861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310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194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885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822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30027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D031EB-7222-2C4A-810D-C02F7177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83419"/>
              </p:ext>
            </p:extLst>
          </p:nvPr>
        </p:nvGraphicFramePr>
        <p:xfrm>
          <a:off x="9609797" y="3734690"/>
          <a:ext cx="1346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4112997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429593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133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351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378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46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7842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5309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631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9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7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49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92EF-CA1E-AC44-B8C3-714AFF1E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54CC7-ABFC-7F43-8B9F-E27CCAED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0" y="46038"/>
            <a:ext cx="4114800" cy="328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810DA-B2F0-7741-9F20-34AB6A74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8"/>
            <a:ext cx="4000500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E5B20-70F0-5440-B0A5-5A589E599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46038"/>
            <a:ext cx="4076700" cy="33528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1AA67-6836-954B-9259-60F8A8EEB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70238"/>
              </p:ext>
            </p:extLst>
          </p:nvPr>
        </p:nvGraphicFramePr>
        <p:xfrm>
          <a:off x="1248128" y="3592887"/>
          <a:ext cx="1346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551789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218423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561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735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504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974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153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949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215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60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456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7317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0BECC8-8713-4041-A647-5B7F2A6A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97464"/>
              </p:ext>
            </p:extLst>
          </p:nvPr>
        </p:nvGraphicFramePr>
        <p:xfrm>
          <a:off x="5422900" y="3539098"/>
          <a:ext cx="1346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99342005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019310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445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51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2330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87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9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235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359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317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498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60151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2457B5-82E3-8146-8F9A-2276DECF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19354"/>
              </p:ext>
            </p:extLst>
          </p:nvPr>
        </p:nvGraphicFramePr>
        <p:xfrm>
          <a:off x="9597672" y="3539098"/>
          <a:ext cx="1346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840032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308707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3557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96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14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184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821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1763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629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5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160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68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5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7BFF-7B4F-BA40-8CB4-6267BC49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8FAC-D09D-EE4C-A835-6FB912CC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MEAN AND STANDARD DEVIATION FOR EACH WEEK DAY FROM WEEK-1 TO WEEK-6</a:t>
            </a:r>
          </a:p>
          <a:p>
            <a:r>
              <a:rPr lang="en-US" dirty="0"/>
              <a:t>EX: M1, M2, M3, M4, M5</a:t>
            </a:r>
          </a:p>
          <a:p>
            <a:r>
              <a:rPr lang="en-US" dirty="0"/>
              <a:t>EX: M1, M2, M3, M4, M5, M6</a:t>
            </a:r>
          </a:p>
          <a:p>
            <a:r>
              <a:rPr lang="en-US" dirty="0"/>
              <a:t>EX: M1, M2, M3, M4, M5, M6, PREDICTED WEEK-7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7617-75EB-C94B-9E86-08F82AD5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4316B-1775-EB4D-B53D-56C4633A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3801033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70549-D0B9-BD47-ACBB-05281C28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34" y="14288"/>
            <a:ext cx="4171577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F007C-7E29-2140-8895-6ED793556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12" y="0"/>
            <a:ext cx="4219388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52C4E0-CD76-D045-A352-B1225F2A2E90}"/>
              </a:ext>
            </a:extLst>
          </p:cNvPr>
          <p:cNvSpPr txBox="1"/>
          <p:nvPr/>
        </p:nvSpPr>
        <p:spPr>
          <a:xfrm>
            <a:off x="788894" y="387275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(3.2, 1.56)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B2F60-45E4-1E46-8380-1E6617F55177}"/>
              </a:ext>
            </a:extLst>
          </p:cNvPr>
          <p:cNvSpPr txBox="1"/>
          <p:nvPr/>
        </p:nvSpPr>
        <p:spPr>
          <a:xfrm>
            <a:off x="5038165" y="376517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(3.27, 1.6)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B649B-179E-0740-864B-C7FE32ADD9B1}"/>
              </a:ext>
            </a:extLst>
          </p:cNvPr>
          <p:cNvSpPr txBox="1"/>
          <p:nvPr/>
        </p:nvSpPr>
        <p:spPr>
          <a:xfrm>
            <a:off x="9269506" y="369345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(3.3, 1.6)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F038-5C1B-EC43-9B34-94998B97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1236E-79C5-AD49-91D5-4BC28EB7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402" y="19210"/>
            <a:ext cx="4212771" cy="35922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4FF0A-3EBA-274D-B284-923A20AA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72" y="19210"/>
            <a:ext cx="3984171" cy="3592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B0E8F-EB76-CF4B-AD67-036DA4F94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3" y="3290888"/>
            <a:ext cx="4049486" cy="3592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6986A9-C401-724D-80A2-81B5D7A6D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769" y="3617460"/>
            <a:ext cx="3706587" cy="326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0895D-17E0-5D48-8E7C-5A3DB9479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57" y="3559629"/>
            <a:ext cx="4049486" cy="3298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0C1089-DA76-0F41-9010-AEA6C986C43F}"/>
              </a:ext>
            </a:extLst>
          </p:cNvPr>
          <p:cNvSpPr txBox="1"/>
          <p:nvPr/>
        </p:nvSpPr>
        <p:spPr>
          <a:xfrm>
            <a:off x="35375" y="1747996"/>
            <a:ext cx="4238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29065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0210-50F2-4E45-9A42-DC06B826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0A976-85BE-B44D-84F2-40F927F61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8"/>
            <a:ext cx="4315012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BB34D-E3B4-B843-A67B-C94EE768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12" y="14288"/>
            <a:ext cx="4075953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4C4C7-9400-8946-A505-4359102B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65" y="14288"/>
            <a:ext cx="3801035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4DA49-133A-3247-A57C-0A5AEE203CBC}"/>
              </a:ext>
            </a:extLst>
          </p:cNvPr>
          <p:cNvSpPr txBox="1"/>
          <p:nvPr/>
        </p:nvSpPr>
        <p:spPr>
          <a:xfrm>
            <a:off x="1039906" y="380103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(4, 1.5)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0F9B4-80F0-574D-A1DF-B21DCB1753EC}"/>
              </a:ext>
            </a:extLst>
          </p:cNvPr>
          <p:cNvSpPr txBox="1"/>
          <p:nvPr/>
        </p:nvSpPr>
        <p:spPr>
          <a:xfrm>
            <a:off x="5673448" y="371792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(4, 1.5)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6CECF-AD37-DD40-9D6F-23A103201FB8}"/>
              </a:ext>
            </a:extLst>
          </p:cNvPr>
          <p:cNvSpPr txBox="1"/>
          <p:nvPr/>
        </p:nvSpPr>
        <p:spPr>
          <a:xfrm>
            <a:off x="9843247" y="369345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(4.05, 1.5)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1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0931-4E06-1A47-A5C6-EE1ACAF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764BC-2A9C-1E48-A1C4-9C643DBBE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288"/>
            <a:ext cx="4183529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54C41-E377-654E-A55B-019756EE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529" y="14288"/>
            <a:ext cx="3854824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34479-49E6-BB45-B5AA-122FCD89D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53" y="14288"/>
            <a:ext cx="4153647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F899C-C2FE-FA4A-A2DF-9942E4E46AD6}"/>
              </a:ext>
            </a:extLst>
          </p:cNvPr>
          <p:cNvSpPr txBox="1"/>
          <p:nvPr/>
        </p:nvSpPr>
        <p:spPr>
          <a:xfrm>
            <a:off x="717176" y="387275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(4.7, 1.4)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3E272-F206-7848-AD14-E8335F84DC36}"/>
              </a:ext>
            </a:extLst>
          </p:cNvPr>
          <p:cNvSpPr txBox="1"/>
          <p:nvPr/>
        </p:nvSpPr>
        <p:spPr>
          <a:xfrm>
            <a:off x="5522259" y="376517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(4.7, 1.4)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04F4E-F8B8-1B41-AB1B-83CCE57967BA}"/>
              </a:ext>
            </a:extLst>
          </p:cNvPr>
          <p:cNvSpPr txBox="1"/>
          <p:nvPr/>
        </p:nvSpPr>
        <p:spPr>
          <a:xfrm>
            <a:off x="9592235" y="376517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4.75, 1.38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5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8C76-00B5-664B-B46F-F4E63AB3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C5296-E951-424B-8261-6F167B34C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040095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FA9D2-CEE8-3C41-8790-A71708AF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95" y="14288"/>
            <a:ext cx="3866776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65A43-6191-5946-9F29-8DB2261C5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871" y="14288"/>
            <a:ext cx="4285129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CB3F1-C608-E343-BE1F-7E5CE917F9D1}"/>
              </a:ext>
            </a:extLst>
          </p:cNvPr>
          <p:cNvSpPr txBox="1"/>
          <p:nvPr/>
        </p:nvSpPr>
        <p:spPr>
          <a:xfrm>
            <a:off x="753035" y="378310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(5.4, 1.3)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2574A-772E-B548-9FB2-66261E516EC9}"/>
              </a:ext>
            </a:extLst>
          </p:cNvPr>
          <p:cNvSpPr txBox="1"/>
          <p:nvPr/>
        </p:nvSpPr>
        <p:spPr>
          <a:xfrm>
            <a:off x="5346548" y="378310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(5.48, 1.32)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D365B-EC11-BA44-899C-13B29835BD62}"/>
              </a:ext>
            </a:extLst>
          </p:cNvPr>
          <p:cNvSpPr txBox="1"/>
          <p:nvPr/>
        </p:nvSpPr>
        <p:spPr>
          <a:xfrm>
            <a:off x="10049435" y="379137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(5.5, 1.3)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21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8FAC-E0E9-9B40-B713-010B78A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4F6A3-6A23-1E47-9B9A-B1D82F3BB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8"/>
            <a:ext cx="4123765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DD8D3-5192-1745-8358-E37AA3AB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5" y="14288"/>
            <a:ext cx="3944469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1AEE4-A9A1-AA45-8A27-EAB60C40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4" y="14288"/>
            <a:ext cx="4123765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7DFEC5-F279-F945-9BF1-99A0B6374F09}"/>
              </a:ext>
            </a:extLst>
          </p:cNvPr>
          <p:cNvSpPr txBox="1"/>
          <p:nvPr/>
        </p:nvSpPr>
        <p:spPr>
          <a:xfrm>
            <a:off x="788894" y="374724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(6.07, 1.2)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50272-882B-F34C-AF68-20D35DFE5D16}"/>
              </a:ext>
            </a:extLst>
          </p:cNvPr>
          <p:cNvSpPr txBox="1"/>
          <p:nvPr/>
        </p:nvSpPr>
        <p:spPr>
          <a:xfrm>
            <a:off x="5145741" y="383689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(6.16, 1.28)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6D86A-EECC-E842-B585-126687550F12}"/>
              </a:ext>
            </a:extLst>
          </p:cNvPr>
          <p:cNvSpPr txBox="1"/>
          <p:nvPr/>
        </p:nvSpPr>
        <p:spPr>
          <a:xfrm>
            <a:off x="9323294" y="380103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(6.2, 1.32)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C8E7-7E89-CF46-A02D-B0CF89473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14437-F58E-974B-8F40-679AAF2CE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7A740-BCD1-C946-A3E2-D8E24864E127}"/>
              </a:ext>
            </a:extLst>
          </p:cNvPr>
          <p:cNvSpPr txBox="1"/>
          <p:nvPr/>
        </p:nvSpPr>
        <p:spPr>
          <a:xfrm>
            <a:off x="6220557" y="125506"/>
            <a:ext cx="5971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2, silhouette score is 0.32761960021319964)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3, silhouette score is 0.3606736737936344)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4, silhouette score is 0.35780067995291)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5, silhouette score is 0.34277974691483687)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6, silhouette score is 0.3637536927960447)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7, silhouette score is 0.3622605888705192)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8, silhouette score is 0.3577252271686808)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9, silhouette score is 0.35249946100226304)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5B379-5E13-A44B-AEE4-5B70261F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57" y="-40429"/>
            <a:ext cx="5016500" cy="3367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C40D82-21C4-F743-83F4-05DE8A305FCF}"/>
              </a:ext>
            </a:extLst>
          </p:cNvPr>
          <p:cNvSpPr txBox="1"/>
          <p:nvPr/>
        </p:nvSpPr>
        <p:spPr>
          <a:xfrm>
            <a:off x="6220557" y="2433830"/>
            <a:ext cx="154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D874B-A3E9-A349-BC88-0A2A01FFD55F}"/>
              </a:ext>
            </a:extLst>
          </p:cNvPr>
          <p:cNvSpPr txBox="1"/>
          <p:nvPr/>
        </p:nvSpPr>
        <p:spPr>
          <a:xfrm>
            <a:off x="6220557" y="3724209"/>
            <a:ext cx="5971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2, silhouette score is 0.38566369826783214)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3, silhouette score is 0.4022869065382034)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4, silhouette score is 0.43275900882135315)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5, silhouette score is 0.41684966354534025)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6, silhouette score is 0.40006472299069074)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7, silhouette score is 0.3867595034896286)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8, silhouette score is 0.3934541612149311)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9, silhouette score is 0.38110899320126884)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8A3023-FF30-C44B-9959-972A9569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57" y="3327400"/>
            <a:ext cx="5016500" cy="353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3E3838-977F-4A4E-9557-D1F567DB5CAF}"/>
              </a:ext>
            </a:extLst>
          </p:cNvPr>
          <p:cNvSpPr txBox="1"/>
          <p:nvPr/>
        </p:nvSpPr>
        <p:spPr>
          <a:xfrm>
            <a:off x="6266557" y="6032533"/>
            <a:ext cx="149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TUESDAY</a:t>
            </a:r>
          </a:p>
        </p:txBody>
      </p:sp>
    </p:spTree>
    <p:extLst>
      <p:ext uri="{BB962C8B-B14F-4D97-AF65-F5344CB8AC3E}">
        <p14:creationId xmlns:p14="http://schemas.microsoft.com/office/powerpoint/2010/main" val="23640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BDAEC-AD63-7040-BCFB-44B62AD7F11F}"/>
              </a:ext>
            </a:extLst>
          </p:cNvPr>
          <p:cNvSpPr txBox="1"/>
          <p:nvPr/>
        </p:nvSpPr>
        <p:spPr>
          <a:xfrm>
            <a:off x="6273457" y="0"/>
            <a:ext cx="59185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2, silhouette score is 0.3726794782112048)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3, silhouette score is 0.40518939545587024)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4, silhouette score is 0.4380658965175449)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5, silhouette score is 0.4052089569988323)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6, silhouette score is 0.3800210971671763)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7, silhouette score is 0.3741568272039008)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8, silhouette score is 0.3880249208397771)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9, silhouette score is 0.3856760815733098)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D7721-C4E6-3A42-A165-7CE30185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91" y="0"/>
            <a:ext cx="5016500" cy="3462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A1AB8-2D65-E045-9DD8-38CCACDFE3EC}"/>
              </a:ext>
            </a:extLst>
          </p:cNvPr>
          <p:cNvSpPr txBox="1"/>
          <p:nvPr/>
        </p:nvSpPr>
        <p:spPr>
          <a:xfrm>
            <a:off x="6273457" y="2308324"/>
            <a:ext cx="204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WEDNESDAY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C4257-0B91-2C45-80EF-C540CAEF4C7D}"/>
              </a:ext>
            </a:extLst>
          </p:cNvPr>
          <p:cNvSpPr txBox="1"/>
          <p:nvPr/>
        </p:nvSpPr>
        <p:spPr>
          <a:xfrm>
            <a:off x="6273457" y="3462486"/>
            <a:ext cx="5971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2, silhouette score is 0.41315613583546473)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3, silhouette score is 0.3799091330017175)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4, silhouette score is 0.40252492989691596)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5, silhouette score is 0.4010365256583583)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6, silhouette score is 0.392423449082482)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7, silhouette score is 0.37827386515755496)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8, silhouette score is 0.3720053683043028)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9, silhouette score is 0.3646382148136735)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530D1F-FEF5-154A-8D9F-60CE2DC5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91" y="3327400"/>
            <a:ext cx="5016500" cy="353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DAE845-182A-3E49-BBF4-D2032568FBD5}"/>
              </a:ext>
            </a:extLst>
          </p:cNvPr>
          <p:cNvSpPr txBox="1"/>
          <p:nvPr/>
        </p:nvSpPr>
        <p:spPr>
          <a:xfrm>
            <a:off x="6273457" y="5770810"/>
            <a:ext cx="174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THURSDAY</a:t>
            </a:r>
          </a:p>
        </p:txBody>
      </p:sp>
    </p:spTree>
    <p:extLst>
      <p:ext uri="{BB962C8B-B14F-4D97-AF65-F5344CB8AC3E}">
        <p14:creationId xmlns:p14="http://schemas.microsoft.com/office/powerpoint/2010/main" val="6344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3FB4A-ACFB-2D4A-A72D-3F9452B045B7}"/>
              </a:ext>
            </a:extLst>
          </p:cNvPr>
          <p:cNvSpPr txBox="1"/>
          <p:nvPr/>
        </p:nvSpPr>
        <p:spPr>
          <a:xfrm>
            <a:off x="6167659" y="268941"/>
            <a:ext cx="6024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2, silhouette score is 0.5319579981048834)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3, silhouette score is 0.46863261681987944)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4, silhouette score is 0.4804255405435305)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5, silhouette score is 0.4446579230839993)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6, silhouette score is 0.4269674032985802)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7, silhouette score is 0.4184119642337698)</a:t>
            </a:r>
          </a:p>
          <a:p>
            <a:r>
              <a:rPr lang="en-IN" dirty="0"/>
              <a:t> For </a:t>
            </a:r>
            <a:r>
              <a:rPr lang="en-IN" dirty="0" err="1"/>
              <a:t>n_clusters</a:t>
            </a:r>
            <a:r>
              <a:rPr lang="en-IN" dirty="0"/>
              <a:t> = 8, silhouette score is 0.41539859019214664) </a:t>
            </a:r>
          </a:p>
          <a:p>
            <a:r>
              <a:rPr lang="en-IN" dirty="0"/>
              <a:t>For </a:t>
            </a:r>
            <a:r>
              <a:rPr lang="en-IN" dirty="0" err="1"/>
              <a:t>n_clusters</a:t>
            </a:r>
            <a:r>
              <a:rPr lang="en-IN" dirty="0"/>
              <a:t> = 9, silhouette score is 0.4126341713815101)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B3222-0DF3-994A-903E-92304830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59" y="268941"/>
            <a:ext cx="5016500" cy="353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AE993-9D1C-D141-B58D-4C87EB9073BE}"/>
              </a:ext>
            </a:extLst>
          </p:cNvPr>
          <p:cNvSpPr txBox="1"/>
          <p:nvPr/>
        </p:nvSpPr>
        <p:spPr>
          <a:xfrm>
            <a:off x="6167659" y="2577265"/>
            <a:ext cx="12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789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26D6-C4C3-9A44-8D78-E500F53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91D4E-1A58-D846-9931-E85F504C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482" y="-11112"/>
            <a:ext cx="3926541" cy="340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A8E08-D929-9346-88A9-AB6878ED5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3" y="0"/>
            <a:ext cx="4069977" cy="340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14C6B-A151-994B-8E90-C0F6D5E06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2488"/>
            <a:ext cx="4195482" cy="3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2E86D3-C401-FB4A-8A58-CF690CA8A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477" y="3392488"/>
            <a:ext cx="3823447" cy="340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CEBC-F9A6-C248-ADA4-0620B5B3A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924" y="3414712"/>
            <a:ext cx="4362076" cy="3403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75CC7-1E68-A142-89FC-FF9CC4545805}"/>
              </a:ext>
            </a:extLst>
          </p:cNvPr>
          <p:cNvSpPr txBox="1"/>
          <p:nvPr/>
        </p:nvSpPr>
        <p:spPr>
          <a:xfrm>
            <a:off x="125505" y="1794203"/>
            <a:ext cx="4277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DISTRIBUTION OF CLUSTERS</a:t>
            </a:r>
          </a:p>
        </p:txBody>
      </p:sp>
    </p:spTree>
    <p:extLst>
      <p:ext uri="{BB962C8B-B14F-4D97-AF65-F5344CB8AC3E}">
        <p14:creationId xmlns:p14="http://schemas.microsoft.com/office/powerpoint/2010/main" val="118381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91B6-785F-664E-B7C0-4826FD52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6BA80-A603-5049-81F6-FAADC7897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09601"/>
            <a:ext cx="12191999" cy="4635547"/>
          </a:xfrm>
        </p:spPr>
      </p:pic>
    </p:spTree>
    <p:extLst>
      <p:ext uri="{BB962C8B-B14F-4D97-AF65-F5344CB8AC3E}">
        <p14:creationId xmlns:p14="http://schemas.microsoft.com/office/powerpoint/2010/main" val="220938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A088-0912-604B-A082-0EA39E29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IMPORATANT FEATURES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2248-0C80-9C43-88D1-989B85E6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 REGRESSOR:</a:t>
            </a:r>
          </a:p>
          <a:p>
            <a:pPr lvl="1"/>
            <a:r>
              <a:rPr lang="en-US" dirty="0"/>
              <a:t>For Monday : Tuesday</a:t>
            </a:r>
          </a:p>
          <a:p>
            <a:pPr lvl="1"/>
            <a:r>
              <a:rPr lang="en-US" dirty="0"/>
              <a:t>For Tuesday : Monday and Wednesday</a:t>
            </a:r>
          </a:p>
          <a:p>
            <a:pPr lvl="1"/>
            <a:r>
              <a:rPr lang="en-US" dirty="0"/>
              <a:t>For Wednesday : Tuesday and Thursday</a:t>
            </a:r>
          </a:p>
          <a:p>
            <a:pPr lvl="1"/>
            <a:r>
              <a:rPr lang="en-US" dirty="0"/>
              <a:t>For Thursday : Wednesday and Friday</a:t>
            </a:r>
          </a:p>
          <a:p>
            <a:pPr lvl="1"/>
            <a:r>
              <a:rPr lang="en-US" dirty="0"/>
              <a:t>For Friday : Thursday</a:t>
            </a:r>
          </a:p>
        </p:txBody>
      </p:sp>
    </p:spTree>
    <p:extLst>
      <p:ext uri="{BB962C8B-B14F-4D97-AF65-F5344CB8AC3E}">
        <p14:creationId xmlns:p14="http://schemas.microsoft.com/office/powerpoint/2010/main" val="19175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1536</Words>
  <Application>Microsoft Macintosh PowerPoint</Application>
  <PresentationFormat>Widescreen</PresentationFormat>
  <Paragraphs>634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WEEK – 6 STATINOMICS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IMPORATANT FEATURES FOR PREDICTION</vt:lpstr>
      <vt:lpstr>SCORES OF PREDICTION</vt:lpstr>
      <vt:lpstr>BERNOULLI DISTRIBUTION</vt:lpstr>
      <vt:lpstr>CENTRAL TENDENCIES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MOMENTS OF THE DATA</vt:lpstr>
      <vt:lpstr>PowerPoint Presentation</vt:lpstr>
      <vt:lpstr>PowerPoint Presentation</vt:lpstr>
      <vt:lpstr>PowerPoint Presentation</vt:lpstr>
      <vt:lpstr>POISSON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 DEEPAK KUMAR</dc:creator>
  <cp:lastModifiedBy>CR DEEPAK KUMAR</cp:lastModifiedBy>
  <cp:revision>28</cp:revision>
  <dcterms:created xsi:type="dcterms:W3CDTF">2021-01-29T09:55:14Z</dcterms:created>
  <dcterms:modified xsi:type="dcterms:W3CDTF">2021-01-30T03:55:55Z</dcterms:modified>
</cp:coreProperties>
</file>