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93" r:id="rId2"/>
    <p:sldMasterId id="2147483711" r:id="rId3"/>
  </p:sldMasterIdLst>
  <p:notesMasterIdLst>
    <p:notesMasterId r:id="rId15"/>
  </p:notesMasterIdLst>
  <p:sldIdLst>
    <p:sldId id="270" r:id="rId4"/>
    <p:sldId id="271" r:id="rId5"/>
    <p:sldId id="272" r:id="rId6"/>
    <p:sldId id="274" r:id="rId7"/>
    <p:sldId id="275" r:id="rId8"/>
    <p:sldId id="283" r:id="rId9"/>
    <p:sldId id="276" r:id="rId10"/>
    <p:sldId id="277" r:id="rId11"/>
    <p:sldId id="278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7" autoAdjust="0"/>
    <p:restoredTop sz="96373" autoAdjust="0"/>
  </p:normalViewPr>
  <p:slideViewPr>
    <p:cSldViewPr snapToGrid="0">
      <p:cViewPr varScale="1">
        <p:scale>
          <a:sx n="110" d="100"/>
          <a:sy n="110" d="100"/>
        </p:scale>
        <p:origin x="750" y="108"/>
      </p:cViewPr>
      <p:guideLst>
        <p:guide orient="horz" pos="2159"/>
        <p:guide pos="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11.11.2024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A255E0C-BA46-414C-B93B-463A74B6056A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6">
            <a:extLst>
              <a:ext uri="{FF2B5EF4-FFF2-40B4-BE49-F238E27FC236}">
                <a16:creationId xmlns:a16="http://schemas.microsoft.com/office/drawing/2014/main" id="{34CE5320-35BE-2940-A98A-E8624493D0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456F2AD-B082-4C40-B548-5501F8DAA2FD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129015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F4EBDE6-AB90-41AA-9FD9-5846A1BF5E6C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40A20F6-92DA-404A-A087-191B135303C4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</a:t>
            </a:r>
          </a:p>
          <a:p>
            <a:pPr lvl="3"/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B89AAD7E-45FA-4315-A93D-FBFB11BECEC9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F31C92CB-E887-49A1-89D8-F84D7E851A6D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88EC468-4A16-43E1-AE8D-AFB1783B0BBF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79F28A5-A458-41A3-A1F3-3D6D30ECF45F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74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3">
            <a:extLst>
              <a:ext uri="{FF2B5EF4-FFF2-40B4-BE49-F238E27FC236}">
                <a16:creationId xmlns:a16="http://schemas.microsoft.com/office/drawing/2014/main" id="{352817DA-0A74-AE46-BBA5-4ADB5D4F88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9" b="31679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6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ildplatzhalter 3">
            <a:extLst>
              <a:ext uri="{FF2B5EF4-FFF2-40B4-BE49-F238E27FC236}">
                <a16:creationId xmlns:a16="http://schemas.microsoft.com/office/drawing/2014/main" id="{E8F0924D-5395-FD43-B8E8-D373CC7C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68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974CED3-EFED-4069-95EA-4CD91F652799}" type="datetime4">
              <a:rPr lang="en-US" noProof="0" smtClean="0"/>
              <a:t>November 11, 2024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48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24C77D95-51C1-4D00-BFF0-7F99CC3627C5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88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A352D04-419C-4B25-A572-CBA5FE51B2EF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82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1A6A913-06DA-4771-B4FD-7A780A785411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82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CD596A2-C669-4CD0-A976-13ED2B2147EE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93688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A8B043BB-F1AC-41E3-A31B-3BED2C404C7F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7071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DA42B4DC-7C82-BE42-8B43-98733C90CC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F0F412E-6302-43BD-86F3-68C92BCEFAA7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24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B8D648-917D-4B0C-9FBD-207A63C03E30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124728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E69B8DE6-021B-7F4B-B1A0-828F13A9BD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2BAD8AA-579C-4682-B026-173A722795AB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2207789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67F34DA-B1E1-4786-BB5F-D171B8612B89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6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72A1FD8-603F-438E-AC40-DD7043440C8D}" type="datetime4">
              <a:rPr lang="en-US" noProof="0" smtClean="0"/>
              <a:t>November 11, 2024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ACDFCFC-E949-42B0-9976-6FB2A855129B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927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CF4CAD5-4F8E-4ED3-BFA6-CA791BA9F821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9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2542C8C-558F-4137-8265-9B321A1AE65B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912580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E74290C-0FB7-4906-971D-5853136A201E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30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A9EFB5C-AFDB-4565-A383-24999B966811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867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91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3">
            <a:extLst>
              <a:ext uri="{FF2B5EF4-FFF2-40B4-BE49-F238E27FC236}">
                <a16:creationId xmlns:a16="http://schemas.microsoft.com/office/drawing/2014/main" id="{EBDFCD1D-3B9E-AD48-9904-77642DDBE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6" b="31616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4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62C1F81-0292-4658-B990-314031B5EEE0}" type="datetime4">
              <a:rPr lang="en-US" noProof="0" smtClean="0"/>
              <a:t>November 11, 2024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26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558F984-26B4-4933-8516-FE1535DED93C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540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3E4C659-E679-417B-A9E8-A603DCE1B207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8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5654299-21F5-4380-A5B0-36A76B3ABC3F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4BD4C5A-35E9-47D6-BDD6-A15EE1F6811B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257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046FD4F-6F20-4022-8CF1-AABFBE35CA69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66610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63BD3E5-C6B0-41CB-8EEA-5A19D71A579A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780322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1E5EB97-EF72-C743-B225-36D9314C2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20197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DD5701E-F27F-4FC7-9A65-8970DD43482C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926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24FF91D-7296-4205-8BDB-A92220A41345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24689504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C4C0195D-65D3-B64E-9505-9813519B3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18261"/>
          <a:stretch/>
        </p:blipFill>
        <p:spPr>
          <a:xfrm>
            <a:off x="1" y="1771495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0A5B49F6-B86F-4AD3-8EB4-0DC3B07A0E87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9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3AD220D-9F11-4B7D-8A9D-9C2F5BED8E3F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740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4502107-A1C5-4378-9800-447D95495502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715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FAC4E8C-1250-48A6-B04C-BC56622F1CB3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893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92D16ED-EDD1-4A5D-BA1C-CC77859519F8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85676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DB31224-A2BA-46E6-8C08-B9EBE4CA9847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75D5D3D-2EDA-453D-A98B-ACA198EE4F58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673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B47A60A-81C1-450A-8258-62C9DE38B110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335A851-D77C-41AE-86D7-230684EEBDD1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D4E77B-683C-46D8-9FBD-45D28C443896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48B8F8E-2E80-4FE8-B44D-BD31B836C218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AD469279-E5C8-404C-94A7-9CE4F8C2F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0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AE96706-7997-401A-B3C6-DD0629218309}" type="datetime4">
              <a:rPr lang="en-US" smtClean="0"/>
              <a:t>November 11,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4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94C81A-DFE5-4252-ACE3-7B558C600C33}" type="datetime4">
              <a:rPr lang="en-US" smtClean="0"/>
              <a:t>November 11, 2024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Lena Hauswald – Heat </a:t>
            </a:r>
            <a:r>
              <a:rPr lang="de-DE" sz="1200" dirty="0" err="1"/>
              <a:t>flow</a:t>
            </a:r>
            <a:r>
              <a:rPr lang="de-DE" sz="1200" dirty="0"/>
              <a:t> </a:t>
            </a:r>
            <a:r>
              <a:rPr lang="de-DE" sz="1200" dirty="0" err="1"/>
              <a:t>simulations</a:t>
            </a:r>
            <a:endParaRPr lang="de-DE" sz="1200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Institute of Micro- and </a:t>
            </a:r>
            <a:r>
              <a:rPr lang="en-US" altLang="de-DE" sz="1200" dirty="0" err="1"/>
              <a:t>Nanoelectronic</a:t>
            </a:r>
            <a:r>
              <a:rPr lang="en-US" altLang="de-DE" sz="1200" dirty="0"/>
              <a:t> Systems</a:t>
            </a:r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  <p:sldLayoutId id="2147483675" r:id="rId3"/>
    <p:sldLayoutId id="2147483677" r:id="rId4"/>
    <p:sldLayoutId id="2147483687" r:id="rId5"/>
    <p:sldLayoutId id="2147483678" r:id="rId6"/>
    <p:sldLayoutId id="2147483686" r:id="rId7"/>
    <p:sldLayoutId id="2147483688" r:id="rId8"/>
    <p:sldLayoutId id="2147483691" r:id="rId9"/>
    <p:sldLayoutId id="2147483689" r:id="rId10"/>
    <p:sldLayoutId id="2147483692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02C4C1C-1ED3-4954-B0E9-D63D775CC421}" type="datetime4">
              <a:rPr lang="en-US" smtClean="0"/>
              <a:t>November 11, 2024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Name of Division, Institute,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36758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6BE16BE-510F-4DC1-B9F9-23B25996BEBF}" type="datetime4">
              <a:rPr lang="en-US" smtClean="0"/>
              <a:t>November 11, 2024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/>
              <a:t>Name of Division, Institute, Business Unit</a:t>
            </a:r>
            <a:endParaRPr lang="en-US" altLang="de-DE" sz="1200" dirty="0"/>
          </a:p>
        </p:txBody>
      </p:sp>
    </p:spTree>
    <p:extLst>
      <p:ext uri="{BB962C8B-B14F-4D97-AF65-F5344CB8AC3E}">
        <p14:creationId xmlns:p14="http://schemas.microsoft.com/office/powerpoint/2010/main" val="42402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8C5C20C4-8C92-408B-84C8-8C89DA205E3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" b="675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487258" y="1944684"/>
            <a:ext cx="11366076" cy="380035"/>
          </a:xfrm>
        </p:spPr>
        <p:txBody>
          <a:bodyPr>
            <a:noAutofit/>
          </a:bodyPr>
          <a:lstStyle/>
          <a:p>
            <a:r>
              <a:rPr lang="de-DE" dirty="0"/>
              <a:t>Heat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simulations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487258" y="2412671"/>
            <a:ext cx="11354233" cy="679663"/>
          </a:xfrm>
        </p:spPr>
        <p:txBody>
          <a:bodyPr>
            <a:normAutofit/>
          </a:bodyPr>
          <a:lstStyle/>
          <a:p>
            <a:r>
              <a:rPr lang="de-DE" dirty="0" err="1"/>
              <a:t>DELight</a:t>
            </a:r>
            <a:r>
              <a:rPr lang="de-DE" dirty="0"/>
              <a:t> Meeting 19.11.23</a:t>
            </a:r>
          </a:p>
          <a:p>
            <a:r>
              <a:rPr lang="de-DE" sz="2000" b="0" dirty="0"/>
              <a:t>Lena Hauswald</a:t>
            </a:r>
          </a:p>
        </p:txBody>
      </p:sp>
    </p:spTree>
    <p:extLst>
      <p:ext uri="{BB962C8B-B14F-4D97-AF65-F5344CB8AC3E}">
        <p14:creationId xmlns:p14="http://schemas.microsoft.com/office/powerpoint/2010/main" val="283892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CD9D8781-138E-4AC4-9F0C-A31C90997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Parameters:</a:t>
                </a:r>
              </a:p>
              <a:p>
                <a:pPr lvl="1"/>
                <a:r>
                  <a:rPr lang="de-DE" dirty="0" err="1"/>
                  <a:t>Specific</a:t>
                </a:r>
                <a:r>
                  <a:rPr lang="de-DE" dirty="0"/>
                  <a:t> </a:t>
                </a:r>
                <a:r>
                  <a:rPr lang="de-DE" dirty="0" err="1"/>
                  <a:t>heat</a:t>
                </a:r>
                <a:r>
                  <a:rPr lang="de-DE" dirty="0"/>
                  <a:t> </a:t>
                </a:r>
                <a:r>
                  <a:rPr lang="de-DE" dirty="0" err="1"/>
                  <a:t>capacity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=0.65⋅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J</m:t>
                    </m:r>
                    <m:r>
                      <a:rPr lang="de-DE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K</m:t>
                    </m:r>
                    <m:r>
                      <a:rPr lang="de-DE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de-DE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Heat </a:t>
                </a:r>
                <a:r>
                  <a:rPr lang="de-DE" dirty="0" err="1"/>
                  <a:t>conductivity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=2.37⋅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W</m:t>
                    </m:r>
                    <m:r>
                      <a:rPr lang="de-DE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K</m:t>
                    </m:r>
                    <m:r>
                      <a:rPr lang="de-DE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Density: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=3.98 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g</m:t>
                    </m:r>
                    <m:r>
                      <a:rPr lang="de-DE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de-DE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Wafer </a:t>
                </a:r>
                <a:r>
                  <a:rPr lang="de-DE" dirty="0" err="1"/>
                  <a:t>size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1"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430 µ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CD9D8781-138E-4AC4-9F0C-A31C90997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" t="-3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B660781-D6D6-43D1-995B-0CAC2B61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November 11,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384C22-C468-4580-BECC-8F55BD56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0ABB1EC-3DB0-4BF9-82B9-0AFD3475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Sapphire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6AA4708-CAE6-4E9A-B675-D3A6754C5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583" y="1583512"/>
            <a:ext cx="4128642" cy="40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69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95DE802-3A50-4461-BEB4-326EBE71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83512"/>
            <a:ext cx="4970417" cy="4486472"/>
          </a:xfrm>
        </p:spPr>
        <p:txBody>
          <a:bodyPr/>
          <a:lstStyle/>
          <a:p>
            <a:r>
              <a:rPr lang="de-DE" dirty="0" err="1"/>
              <a:t>Risetime</a:t>
            </a:r>
            <a:r>
              <a:rPr lang="de-DE" dirty="0"/>
              <a:t> </a:t>
            </a:r>
            <a:r>
              <a:rPr lang="de-DE" dirty="0" err="1"/>
              <a:t>determination</a:t>
            </a:r>
            <a:r>
              <a:rPr lang="de-DE" dirty="0"/>
              <a:t>: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FFAAAF-FDCA-487C-87D8-375B90E4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November 13,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40FF8E-13DB-48E3-A84A-A070B160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92BA1FC-7D24-43C0-94A0-7213C5C2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Sapphire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B009565-8B21-4F58-8DBF-D1DCFFD81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65" y="1968852"/>
            <a:ext cx="4276737" cy="4101132"/>
          </a:xfrm>
          <a:prstGeom prst="rect">
            <a:avLst/>
          </a:prstGeom>
        </p:spPr>
      </p:pic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9DD2145E-9FCB-4B1C-AD3C-F9253406E6D7}"/>
              </a:ext>
            </a:extLst>
          </p:cNvPr>
          <p:cNvSpPr txBox="1">
            <a:spLocks/>
          </p:cNvSpPr>
          <p:nvPr/>
        </p:nvSpPr>
        <p:spPr>
          <a:xfrm>
            <a:off x="5867400" y="1583512"/>
            <a:ext cx="4970417" cy="4486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71448" indent="-271448" algn="l" defTabSz="914347" rtl="0" eaLnBrk="1" latinLnBrk="0" hangingPunct="1">
              <a:lnSpc>
                <a:spcPct val="90000"/>
              </a:lnSpc>
              <a:spcBef>
                <a:spcPts val="480"/>
              </a:spcBef>
              <a:buSzPct val="88000"/>
              <a:buFontTx/>
              <a:buBlip>
                <a:blip r:embed="rId3"/>
              </a:buBlip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27" indent="-271448" algn="l" defTabSz="914347" rtl="0" eaLnBrk="1" latinLnBrk="0" hangingPunct="1">
              <a:lnSpc>
                <a:spcPct val="90000"/>
              </a:lnSpc>
              <a:spcBef>
                <a:spcPts val="480"/>
              </a:spcBef>
              <a:buSzPct val="88000"/>
              <a:buFontTx/>
              <a:buBlip>
                <a:blip r:embed="rId3"/>
              </a:buBlip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2606" indent="-265098" algn="l" defTabSz="898472" rtl="0" eaLnBrk="1" latinLnBrk="0" hangingPunct="1">
              <a:lnSpc>
                <a:spcPct val="90000"/>
              </a:lnSpc>
              <a:spcBef>
                <a:spcPts val="480"/>
              </a:spcBef>
              <a:buSzPct val="88000"/>
              <a:buFontTx/>
              <a:buBlip>
                <a:blip r:embed="rId3"/>
              </a:buBlip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535" indent="-271448" algn="l" defTabSz="914347" rtl="0" eaLnBrk="1" latinLnBrk="0" hangingPunct="1">
              <a:lnSpc>
                <a:spcPct val="90000"/>
              </a:lnSpc>
              <a:spcBef>
                <a:spcPts val="480"/>
              </a:spcBef>
              <a:buSzPct val="88000"/>
              <a:buFontTx/>
              <a:buBlip>
                <a:blip r:embed="rId3"/>
              </a:buBlip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114" indent="-265098" algn="l" defTabSz="914347" rtl="0" eaLnBrk="1" latinLnBrk="0" hangingPunct="1">
              <a:lnSpc>
                <a:spcPct val="90000"/>
              </a:lnSpc>
              <a:spcBef>
                <a:spcPts val="480"/>
              </a:spcBef>
              <a:buSzPct val="88000"/>
              <a:buFontTx/>
              <a:buBlip>
                <a:blip r:embed="rId3"/>
              </a:buBlip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53" indent="-228587" algn="l" defTabSz="91434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26" indent="-228587" algn="l" defTabSz="91434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0" indent="-228587" algn="l" defTabSz="91434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3" indent="-228587" algn="l" defTabSz="91434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silicon</a:t>
            </a:r>
            <a:endParaRPr lang="de-DE" dirty="0"/>
          </a:p>
        </p:txBody>
      </p:sp>
      <p:pic>
        <p:nvPicPr>
          <p:cNvPr id="10" name="Inhaltsplatzhalter 6">
            <a:extLst>
              <a:ext uri="{FF2B5EF4-FFF2-40B4-BE49-F238E27FC236}">
                <a16:creationId xmlns:a16="http://schemas.microsoft.com/office/drawing/2014/main" id="{C4A3441C-28A6-4B2B-845A-622C6206F4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78" y="1977306"/>
            <a:ext cx="3512526" cy="3368299"/>
          </a:xfrm>
          <a:prstGeom prst="rect">
            <a:avLst/>
          </a:prstGeom>
        </p:spPr>
      </p:pic>
      <p:sp>
        <p:nvSpPr>
          <p:cNvPr id="11" name="Inhaltsplatzhalter 1">
            <a:extLst>
              <a:ext uri="{FF2B5EF4-FFF2-40B4-BE49-F238E27FC236}">
                <a16:creationId xmlns:a16="http://schemas.microsoft.com/office/drawing/2014/main" id="{108C6505-E98E-444D-B3A8-841939D91E6E}"/>
              </a:ext>
            </a:extLst>
          </p:cNvPr>
          <p:cNvSpPr txBox="1">
            <a:spLocks/>
          </p:cNvSpPr>
          <p:nvPr/>
        </p:nvSpPr>
        <p:spPr>
          <a:xfrm>
            <a:off x="6096000" y="5419585"/>
            <a:ext cx="5562600" cy="650399"/>
          </a:xfrm>
          <a:prstGeom prst="rect">
            <a:avLst/>
          </a:prstGeom>
        </p:spPr>
        <p:txBody>
          <a:bodyPr vert="horz" lIns="0" tIns="0" rIns="0" bIns="0" rtlCol="0">
            <a:normAutofit fontScale="55000" lnSpcReduction="20000"/>
          </a:bodyPr>
          <a:lstStyle>
            <a:lvl1pPr marL="271448" indent="-271448" algn="l" defTabSz="914347" rtl="0" eaLnBrk="1" latinLnBrk="0" hangingPunct="1">
              <a:lnSpc>
                <a:spcPct val="90000"/>
              </a:lnSpc>
              <a:spcBef>
                <a:spcPts val="480"/>
              </a:spcBef>
              <a:buSzPct val="88000"/>
              <a:buFontTx/>
              <a:buBlip>
                <a:blip r:embed="rId3"/>
              </a:buBlip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7027" indent="-271448" algn="l" defTabSz="914347" rtl="0" eaLnBrk="1" latinLnBrk="0" hangingPunct="1">
              <a:lnSpc>
                <a:spcPct val="90000"/>
              </a:lnSpc>
              <a:spcBef>
                <a:spcPts val="480"/>
              </a:spcBef>
              <a:buSzPct val="88000"/>
              <a:buFontTx/>
              <a:buBlip>
                <a:blip r:embed="rId3"/>
              </a:buBlip>
              <a:defRPr sz="23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2606" indent="-265098" algn="l" defTabSz="898472" rtl="0" eaLnBrk="1" latinLnBrk="0" hangingPunct="1">
              <a:lnSpc>
                <a:spcPct val="90000"/>
              </a:lnSpc>
              <a:spcBef>
                <a:spcPts val="480"/>
              </a:spcBef>
              <a:buSzPct val="88000"/>
              <a:buFontTx/>
              <a:buBlip>
                <a:blip r:embed="rId3"/>
              </a:buBlip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535" indent="-271448" algn="l" defTabSz="914347" rtl="0" eaLnBrk="1" latinLnBrk="0" hangingPunct="1">
              <a:lnSpc>
                <a:spcPct val="90000"/>
              </a:lnSpc>
              <a:spcBef>
                <a:spcPts val="480"/>
              </a:spcBef>
              <a:buSzPct val="88000"/>
              <a:buFontTx/>
              <a:buBlip>
                <a:blip r:embed="rId3"/>
              </a:buBlip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0114" indent="-265098" algn="l" defTabSz="914347" rtl="0" eaLnBrk="1" latinLnBrk="0" hangingPunct="1">
              <a:lnSpc>
                <a:spcPct val="90000"/>
              </a:lnSpc>
              <a:spcBef>
                <a:spcPts val="480"/>
              </a:spcBef>
              <a:buSzPct val="88000"/>
              <a:buFontTx/>
              <a:buBlip>
                <a:blip r:embed="rId3"/>
              </a:buBlip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53" indent="-228587" algn="l" defTabSz="91434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26" indent="-228587" algn="l" defTabSz="91434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00" indent="-228587" algn="l" defTabSz="91434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73" indent="-228587" algn="l" defTabSz="91434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 err="1"/>
              <a:t>Conclusion</a:t>
            </a:r>
            <a:r>
              <a:rPr lang="de-DE" b="1" dirty="0"/>
              <a:t>:</a:t>
            </a:r>
          </a:p>
          <a:p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rise</a:t>
            </a:r>
            <a:r>
              <a:rPr lang="de-DE" dirty="0"/>
              <a:t> time </a:t>
            </a:r>
            <a:r>
              <a:rPr lang="de-DE" dirty="0" err="1"/>
              <a:t>even</a:t>
            </a:r>
            <a:r>
              <a:rPr lang="de-DE" dirty="0"/>
              <a:t> in thermal </a:t>
            </a:r>
            <a:r>
              <a:rPr lang="de-DE" dirty="0" err="1"/>
              <a:t>mode</a:t>
            </a:r>
            <a:endParaRPr lang="de-DE" dirty="0"/>
          </a:p>
          <a:p>
            <a:r>
              <a:rPr lang="de-DE" dirty="0"/>
              <a:t>Validation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substrate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→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rise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sapphire</a:t>
            </a:r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8355327-051A-4FCB-AB8C-189996ED1196}"/>
              </a:ext>
            </a:extLst>
          </p:cNvPr>
          <p:cNvSpPr/>
          <p:nvPr/>
        </p:nvSpPr>
        <p:spPr>
          <a:xfrm>
            <a:off x="6026332" y="5347036"/>
            <a:ext cx="5303519" cy="79549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52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74B25C5-B6A4-E94E-A101-8E8D322A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Rise</a:t>
            </a:r>
            <a:r>
              <a:rPr lang="de-DE" dirty="0"/>
              <a:t> time </a:t>
            </a:r>
            <a:r>
              <a:rPr lang="de-DE" dirty="0" err="1"/>
              <a:t>determination</a:t>
            </a:r>
            <a:endParaRPr lang="de-DE" dirty="0"/>
          </a:p>
          <a:p>
            <a:r>
              <a:rPr lang="de-DE" dirty="0" err="1"/>
              <a:t>Radially</a:t>
            </a:r>
            <a:r>
              <a:rPr lang="de-DE" dirty="0"/>
              <a:t> </a:t>
            </a:r>
            <a:r>
              <a:rPr lang="de-DE" dirty="0" err="1"/>
              <a:t>symmetrical</a:t>
            </a:r>
            <a:r>
              <a:rPr lang="de-DE" dirty="0"/>
              <a:t> → 2D-problem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8DFA1D-1E67-ED4F-853D-A810F491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D90B-27A7-49E8-9856-FB81265ECD30}" type="datetime4">
              <a:rPr lang="en-US" noProof="0" smtClean="0"/>
              <a:t>November 11,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129646-DAB2-7B4D-8450-A969602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8E15B8B-7C43-A64A-B8B9-EB7D076B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Heat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simulation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FE148BA-8D77-47FF-A987-C2C50AE13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511" y="3081783"/>
            <a:ext cx="5540136" cy="148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4219BEA8-58AE-48E1-9462-474DE76FC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For an </a:t>
                </a:r>
                <a:r>
                  <a:rPr lang="de-DE" dirty="0" err="1"/>
                  <a:t>isotropic</a:t>
                </a:r>
                <a:r>
                  <a:rPr lang="de-DE" dirty="0"/>
                  <a:t> material: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 err="1"/>
                  <a:t>Temperature-dependent</a:t>
                </a:r>
                <a:r>
                  <a:rPr lang="de-DE" dirty="0"/>
                  <a:t> </a:t>
                </a:r>
                <a:r>
                  <a:rPr lang="de-DE" dirty="0" err="1"/>
                  <a:t>parameters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/>
                  <a:t>Density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de-DE" dirty="0"/>
                  <a:t> → </a:t>
                </a:r>
                <a:r>
                  <a:rPr lang="de-DE" dirty="0" err="1"/>
                  <a:t>negligibly</a:t>
                </a:r>
                <a:r>
                  <a:rPr lang="de-DE" dirty="0"/>
                  <a:t> </a:t>
                </a:r>
                <a:r>
                  <a:rPr lang="de-DE" dirty="0" err="1"/>
                  <a:t>small</a:t>
                </a:r>
                <a:endParaRPr lang="de-DE" dirty="0"/>
              </a:p>
              <a:p>
                <a:pPr lvl="1"/>
                <a:r>
                  <a:rPr lang="de-DE" dirty="0" err="1"/>
                  <a:t>Specific</a:t>
                </a:r>
                <a:r>
                  <a:rPr lang="de-DE" dirty="0"/>
                  <a:t> </a:t>
                </a:r>
                <a:r>
                  <a:rPr lang="de-DE" dirty="0" err="1"/>
                  <a:t>heat</a:t>
                </a:r>
                <a:r>
                  <a:rPr lang="de-DE" dirty="0"/>
                  <a:t> </a:t>
                </a:r>
                <a:r>
                  <a:rPr lang="de-DE" dirty="0" err="1"/>
                  <a:t>capacity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Heat </a:t>
                </a:r>
                <a:r>
                  <a:rPr lang="de-DE" dirty="0" err="1"/>
                  <a:t>conductivity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4219BEA8-58AE-48E1-9462-474DE76FC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" t="-3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63A0A-8F46-4F30-8E15-D3A2C1D0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November 11,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E2A465-37E4-40A6-A091-B39ADFD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43FD208-E253-49BA-A745-C9632955A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Diffusion </a:t>
            </a:r>
            <a:r>
              <a:rPr lang="de-DE" dirty="0" err="1"/>
              <a:t>equation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00ECAD7-D188-490E-970C-6AEC34122015}"/>
                  </a:ext>
                </a:extLst>
              </p:cNvPr>
              <p:cNvSpPr txBox="1"/>
              <p:nvPr/>
            </p:nvSpPr>
            <p:spPr>
              <a:xfrm>
                <a:off x="2955585" y="2096472"/>
                <a:ext cx="5491888" cy="7285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00ECAD7-D188-490E-970C-6AEC34122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585" y="2096472"/>
                <a:ext cx="5491888" cy="7285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hteck 6">
            <a:extLst>
              <a:ext uri="{FF2B5EF4-FFF2-40B4-BE49-F238E27FC236}">
                <a16:creationId xmlns:a16="http://schemas.microsoft.com/office/drawing/2014/main" id="{CDB16DA5-31D2-427B-BEE8-60186D7D2080}"/>
              </a:ext>
            </a:extLst>
          </p:cNvPr>
          <p:cNvSpPr/>
          <p:nvPr/>
        </p:nvSpPr>
        <p:spPr>
          <a:xfrm>
            <a:off x="2868658" y="2030235"/>
            <a:ext cx="5665742" cy="86100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CB518089-A7B8-4727-A034-BA84645795A8}"/>
                  </a:ext>
                </a:extLst>
              </p:cNvPr>
              <p:cNvSpPr/>
              <p:nvPr/>
            </p:nvSpPr>
            <p:spPr>
              <a:xfrm>
                <a:off x="2291965" y="2943945"/>
                <a:ext cx="7821658" cy="394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55579" lvl="1" indent="0">
                  <a:buNone/>
                </a:pPr>
                <a:r>
                  <a:rPr lang="de-DE" sz="1800" dirty="0" err="1"/>
                  <a:t>specific</a:t>
                </a:r>
                <a:r>
                  <a:rPr lang="de-DE" sz="1800" dirty="0"/>
                  <a:t> </a:t>
                </a:r>
                <a:r>
                  <a:rPr lang="de-DE" sz="1800" dirty="0" err="1"/>
                  <a:t>heat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capacity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80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de-DE" sz="1800" dirty="0"/>
                  <a:t>, heat </a:t>
                </a:r>
                <a:r>
                  <a:rPr lang="de-DE" sz="1800" dirty="0" err="1"/>
                  <a:t>conductivity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de-DE" sz="1800" dirty="0"/>
                  <a:t>, </a:t>
                </a:r>
                <a:r>
                  <a:rPr lang="de-DE" sz="1800" dirty="0" err="1"/>
                  <a:t>heat</a:t>
                </a:r>
                <a:r>
                  <a:rPr lang="de-DE" sz="1800" dirty="0"/>
                  <a:t> source </a:t>
                </a:r>
                <a14:m>
                  <m:oMath xmlns:m="http://schemas.openxmlformats.org/officeDocument/2006/math">
                    <m:r>
                      <a:rPr lang="de-DE" sz="18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de-DE" sz="1800" dirty="0"/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CB518089-A7B8-4727-A034-BA8464579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965" y="2943945"/>
                <a:ext cx="7821658" cy="394019"/>
              </a:xfrm>
              <a:prstGeom prst="rect">
                <a:avLst/>
              </a:prstGeom>
              <a:blipFill>
                <a:blip r:embed="rId4"/>
                <a:stretch>
                  <a:fillRect t="-9231" b="-1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726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AC5AA6C8-62BB-455A-B94D-6C36F0DE50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Debye-model: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low</a:t>
                </a:r>
                <a:r>
                  <a:rPr lang="de-DE" dirty="0"/>
                  <a:t> </a:t>
                </a:r>
                <a:r>
                  <a:rPr lang="de-DE" dirty="0" err="1"/>
                  <a:t>temperatures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≪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dirty="0"/>
                  <a:t>: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AC5AA6C8-62BB-455A-B94D-6C36F0DE5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" t="-3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355E1F-BFEB-43DD-91E8-311CD53C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November 11,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479ED2-EA6E-42BF-B95F-AE82404D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A53D32C-F24F-4838-98BE-948AB219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capacity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17E5227-1052-4864-8335-6CE95E6F20B6}"/>
                  </a:ext>
                </a:extLst>
              </p:cNvPr>
              <p:cNvSpPr txBox="1"/>
              <p:nvPr/>
            </p:nvSpPr>
            <p:spPr>
              <a:xfrm>
                <a:off x="3053205" y="1585675"/>
                <a:ext cx="5026697" cy="902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=9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nary>
                        <m:nary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p>
                                          </m:sSup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fNam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17E5227-1052-4864-8335-6CE95E6F2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205" y="1585675"/>
                <a:ext cx="5026697" cy="902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664A4D5-6E33-496B-AE69-B40E311325D1}"/>
                  </a:ext>
                </a:extLst>
              </p:cNvPr>
              <p:cNvSpPr txBox="1"/>
              <p:nvPr/>
            </p:nvSpPr>
            <p:spPr>
              <a:xfrm>
                <a:off x="4216027" y="3872403"/>
                <a:ext cx="2979726" cy="902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664A4D5-6E33-496B-AE69-B40E31132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027" y="3872403"/>
                <a:ext cx="2979726" cy="9028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>
            <a:extLst>
              <a:ext uri="{FF2B5EF4-FFF2-40B4-BE49-F238E27FC236}">
                <a16:creationId xmlns:a16="http://schemas.microsoft.com/office/drawing/2014/main" id="{2603048D-9387-4AE3-8361-F7F24A4CE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624" y="2651227"/>
            <a:ext cx="3890559" cy="3678584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FD9266D1-5806-4DEB-B353-E37704C4FAA3}"/>
              </a:ext>
            </a:extLst>
          </p:cNvPr>
          <p:cNvSpPr/>
          <p:nvPr/>
        </p:nvSpPr>
        <p:spPr>
          <a:xfrm>
            <a:off x="2990585" y="1539967"/>
            <a:ext cx="5151936" cy="99422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FB6BFF1-CE0F-4DF8-8092-6C7EB35DBA89}"/>
              </a:ext>
            </a:extLst>
          </p:cNvPr>
          <p:cNvSpPr/>
          <p:nvPr/>
        </p:nvSpPr>
        <p:spPr>
          <a:xfrm>
            <a:off x="4183370" y="3826695"/>
            <a:ext cx="3045040" cy="994226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8BE20503-1405-4065-BFE5-1BCC7015EFA3}"/>
                  </a:ext>
                </a:extLst>
              </p:cNvPr>
              <p:cNvSpPr txBox="1"/>
              <p:nvPr/>
            </p:nvSpPr>
            <p:spPr>
              <a:xfrm>
                <a:off x="3053205" y="2585754"/>
                <a:ext cx="2556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800" dirty="0" err="1"/>
                  <a:t>debye-temperature</a:t>
                </a:r>
                <a:r>
                  <a:rPr lang="de-DE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e-DE" sz="18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de-DE" sz="1800" dirty="0"/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8BE20503-1405-4065-BFE5-1BCC7015E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205" y="2585754"/>
                <a:ext cx="2556213" cy="369332"/>
              </a:xfrm>
              <a:prstGeom prst="rect">
                <a:avLst/>
              </a:prstGeom>
              <a:blipFill>
                <a:blip r:embed="rId6"/>
                <a:stretch>
                  <a:fillRect l="-2148" t="-8197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38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4F804670-E5E0-4A19-B399-A78B97BF4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dirty="0" err="1"/>
                  <a:t>Carried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acoustic</a:t>
                </a:r>
                <a:r>
                  <a:rPr lang="de-DE" dirty="0"/>
                  <a:t> </a:t>
                </a:r>
                <a:r>
                  <a:rPr lang="de-DE" dirty="0" err="1"/>
                  <a:t>phonones</a:t>
                </a:r>
                <a:r>
                  <a:rPr lang="de-DE" dirty="0"/>
                  <a:t>: </a:t>
                </a:r>
              </a:p>
              <a:p>
                <a:pPr lvl="1"/>
                <a:r>
                  <a:rPr lang="de-DE" dirty="0"/>
                  <a:t>Silicon: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trans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=5.34⋅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cm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Sapphire: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trans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6.45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cm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de-DE" dirty="0"/>
              </a:p>
              <a:p>
                <a:pPr marL="355579" lvl="1" indent="0">
                  <a:buNone/>
                </a:pPr>
                <a:endParaRPr lang="de-DE" dirty="0"/>
              </a:p>
              <a:p>
                <a:r>
                  <a:rPr lang="de-DE" dirty="0"/>
                  <a:t>Mean </a:t>
                </a:r>
                <a:r>
                  <a:rPr lang="de-DE" dirty="0" err="1"/>
                  <a:t>free</a:t>
                </a:r>
                <a:r>
                  <a:rPr lang="de-DE" dirty="0"/>
                  <a:t> </a:t>
                </a:r>
                <a:r>
                  <a:rPr lang="de-DE" dirty="0" err="1"/>
                  <a:t>path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lvl="1"/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low</a:t>
                </a:r>
                <a:r>
                  <a:rPr lang="de-DE" dirty="0"/>
                  <a:t> </a:t>
                </a:r>
                <a:r>
                  <a:rPr lang="de-DE" dirty="0" err="1"/>
                  <a:t>temperatures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20 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mK</m:t>
                    </m:r>
                  </m:oMath>
                </a14:m>
                <a:r>
                  <a:rPr lang="de-DE" dirty="0"/>
                  <a:t>): Phonon </a:t>
                </a:r>
                <a:r>
                  <a:rPr lang="de-DE" dirty="0" err="1"/>
                  <a:t>umklapp</a:t>
                </a:r>
                <a:r>
                  <a:rPr lang="de-DE" dirty="0"/>
                  <a:t> </a:t>
                </a:r>
                <a:r>
                  <a:rPr lang="de-DE" dirty="0" err="1"/>
                  <a:t>scattering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ph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b="1" dirty="0"/>
                  <a:t>negligible</a:t>
                </a:r>
              </a:p>
              <a:p>
                <a:pPr lvl="1"/>
                <a:r>
                  <a:rPr lang="de-DE" dirty="0" err="1"/>
                  <a:t>For</a:t>
                </a:r>
                <a:r>
                  <a:rPr lang="de-DE" dirty="0"/>
                  <a:t> high </a:t>
                </a:r>
                <a:r>
                  <a:rPr lang="de-DE" dirty="0" err="1"/>
                  <a:t>purity</a:t>
                </a:r>
                <a:r>
                  <a:rPr lang="de-DE" dirty="0"/>
                  <a:t> </a:t>
                </a:r>
                <a:r>
                  <a:rPr lang="de-DE" dirty="0" err="1"/>
                  <a:t>materials</a:t>
                </a:r>
                <a:r>
                  <a:rPr lang="de-DE" dirty="0"/>
                  <a:t>: </a:t>
                </a:r>
                <a:r>
                  <a:rPr lang="de-DE" dirty="0" err="1"/>
                  <a:t>Defect</a:t>
                </a:r>
                <a:r>
                  <a:rPr lang="de-DE" dirty="0"/>
                  <a:t> </a:t>
                </a:r>
                <a:r>
                  <a:rPr lang="de-DE" dirty="0" err="1"/>
                  <a:t>scattering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b="1" dirty="0"/>
                  <a:t>negliglible</a:t>
                </a:r>
              </a:p>
              <a:p>
                <a:pPr lvl="1"/>
                <a:r>
                  <a:rPr lang="de-DE" dirty="0"/>
                  <a:t>Surface </a:t>
                </a:r>
                <a:r>
                  <a:rPr lang="de-DE" dirty="0" err="1"/>
                  <a:t>scattering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de-DE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(sample </a:t>
                </a:r>
                <a:r>
                  <a:rPr lang="de-DE" dirty="0" err="1"/>
                  <a:t>diameter</a:t>
                </a:r>
                <a:r>
                  <a:rPr lang="de-DE" dirty="0"/>
                  <a:t>)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4F804670-E5E0-4A19-B399-A78B97BF4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" t="-3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CE2D3F0-28B6-44AD-8F3B-62A27C15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November 11,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AF81D5-E340-4C3F-AEFC-09E4F2C6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C338C9A-0C9D-47ED-8424-D9CD3D47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Heat </a:t>
            </a:r>
            <a:r>
              <a:rPr lang="de-DE" dirty="0" err="1"/>
              <a:t>conductivity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D31886A-0EE1-4090-9F41-6BB1CC9BCC78}"/>
                  </a:ext>
                </a:extLst>
              </p:cNvPr>
              <p:cNvSpPr txBox="1"/>
              <p:nvPr/>
            </p:nvSpPr>
            <p:spPr>
              <a:xfrm>
                <a:off x="7598933" y="1669764"/>
                <a:ext cx="1910010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D31886A-0EE1-4090-9F41-6BB1CC9BC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933" y="1669764"/>
                <a:ext cx="1910010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DC0B462-241A-452A-82BC-E04D27760BD5}"/>
                  </a:ext>
                </a:extLst>
              </p:cNvPr>
              <p:cNvSpPr txBox="1"/>
              <p:nvPr/>
            </p:nvSpPr>
            <p:spPr>
              <a:xfrm>
                <a:off x="7528096" y="3028378"/>
                <a:ext cx="2264338" cy="801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ph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DC0B462-241A-452A-82BC-E04D27760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096" y="3028378"/>
                <a:ext cx="2264338" cy="801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70DA8F32-FA02-44E6-B100-5D2C90A4B53F}"/>
              </a:ext>
            </a:extLst>
          </p:cNvPr>
          <p:cNvSpPr/>
          <p:nvPr/>
        </p:nvSpPr>
        <p:spPr>
          <a:xfrm>
            <a:off x="7528096" y="1616064"/>
            <a:ext cx="2051685" cy="801245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AFD1191-AB2B-4788-964F-E6FCFB098BB3}"/>
              </a:ext>
            </a:extLst>
          </p:cNvPr>
          <p:cNvSpPr/>
          <p:nvPr/>
        </p:nvSpPr>
        <p:spPr>
          <a:xfrm>
            <a:off x="7410176" y="2984443"/>
            <a:ext cx="2500178" cy="889114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1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DE349B3-3321-4068-A33E-0DFFA2C156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Mean </a:t>
                </a:r>
                <a:r>
                  <a:rPr lang="de-DE" dirty="0" err="1"/>
                  <a:t>free</a:t>
                </a:r>
                <a:r>
                  <a:rPr lang="de-DE" dirty="0"/>
                  <a:t> </a:t>
                </a:r>
                <a:r>
                  <a:rPr lang="de-DE" dirty="0" err="1"/>
                  <a:t>path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de-DE" dirty="0"/>
                  <a:t>:</a:t>
                </a:r>
              </a:p>
              <a:p>
                <a:pPr lvl="1"/>
                <a:r>
                  <a:rPr lang="de-DE" dirty="0"/>
                  <a:t>Silicon: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=279 µ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Sapphire: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=430 µ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DE349B3-3321-4068-A33E-0DFFA2C15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" t="-3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61C7A6-231A-4E28-986D-8278C0EE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November 11,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5CB7EE-FA6B-4F22-BE3B-7030F1F7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7D1527E-FBA6-4827-98C5-415AF095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Heat </a:t>
            </a:r>
            <a:r>
              <a:rPr lang="de-DE" dirty="0" err="1"/>
              <a:t>conductivity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CB71FCD-E06D-4112-A938-547757468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9" y="1683190"/>
            <a:ext cx="4520194" cy="428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4FA54AF-C910-48BF-9640-6A697B6B8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Finite-Elemente-Methode (FEM)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Elmer </a:t>
            </a:r>
          </a:p>
          <a:p>
            <a:pPr lvl="1"/>
            <a:r>
              <a:rPr lang="en-US" dirty="0"/>
              <a:t>Subdivision of the area into small </a:t>
            </a:r>
            <a:r>
              <a:rPr lang="en-US" dirty="0" err="1"/>
              <a:t>triagonals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760E06-A4A0-449D-AAC5-738BDB96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November 11,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4E19A5-EBDC-4E02-9EC9-A8FCA678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96462F2-9DD6-4F6A-A7A9-607D54EA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475E192-067B-482B-9EC2-4D67ED21A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18" y="2900734"/>
            <a:ext cx="6608686" cy="24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97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9F9221E9-24F0-4CA3-90D1-5C9ECACFDE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Parameters:</a:t>
                </a:r>
              </a:p>
              <a:p>
                <a:pPr lvl="1"/>
                <a:r>
                  <a:rPr lang="de-DE" dirty="0" err="1"/>
                  <a:t>Specific</a:t>
                </a:r>
                <a:r>
                  <a:rPr lang="de-DE" dirty="0"/>
                  <a:t> </a:t>
                </a:r>
                <a:r>
                  <a:rPr lang="de-DE" dirty="0" err="1"/>
                  <a:t>heat</a:t>
                </a:r>
                <a:r>
                  <a:rPr lang="de-DE" dirty="0"/>
                  <a:t> </a:t>
                </a:r>
                <a:r>
                  <a:rPr lang="de-DE" dirty="0" err="1"/>
                  <a:t>capacity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=2.06⋅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Heat </a:t>
                </a:r>
                <a:r>
                  <a:rPr lang="de-DE" dirty="0" err="1"/>
                  <a:t>conductivity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=2.39⋅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Density: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=2.336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de-DE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e-DE" dirty="0"/>
              </a:p>
              <a:p>
                <a:pPr lvl="1"/>
                <a:r>
                  <a:rPr lang="de-DE" dirty="0"/>
                  <a:t>Wafer </a:t>
                </a:r>
                <a:r>
                  <a:rPr lang="de-DE" dirty="0" err="1"/>
                  <a:t>size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1" ×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279 µ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9F9221E9-24F0-4CA3-90D1-5C9ECACFDE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" t="-3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BE879A-76F4-4FF6-A3B4-70706231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November 11,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2883CD-B7B5-4E2D-A878-449C8302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752A1E7-DDA4-4FFE-A806-F3FBF7DF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Silicon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EAC0A1-70B7-4AE8-AF26-B2DF6EB0F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251" y="1583512"/>
            <a:ext cx="3986349" cy="402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3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C7ABC6E9-11DC-46E4-8D53-6D113B35AF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Risetime </a:t>
                </a:r>
                <a:r>
                  <a:rPr lang="de-DE" dirty="0" err="1"/>
                  <a:t>determination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/>
                  <a:t>Spline </a:t>
                </a:r>
                <a:r>
                  <a:rPr lang="de-DE" dirty="0" err="1"/>
                  <a:t>interpolation</a:t>
                </a:r>
                <a:endParaRPr lang="de-DE" dirty="0"/>
              </a:p>
              <a:p>
                <a:pPr lvl="1"/>
                <a:r>
                  <a:rPr lang="de-DE" dirty="0"/>
                  <a:t>Determination </a:t>
                </a:r>
                <a:r>
                  <a:rPr lang="de-DE" dirty="0" err="1"/>
                  <a:t>temperature</a:t>
                </a:r>
                <a:r>
                  <a:rPr lang="de-DE" dirty="0"/>
                  <a:t> </a:t>
                </a:r>
                <a:r>
                  <a:rPr lang="de-DE" dirty="0" err="1"/>
                  <a:t>peak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𝑟𝑖𝑠𝑒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0.9⋅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i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C7ABC6E9-11DC-46E4-8D53-6D113B35AF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" t="-32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41A89C-D077-4508-AED8-4D4A115D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November 11,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59DEFD-E24D-401E-AE07-78E2D5F93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DEA834D-221B-463B-B3BF-7643C2C99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Silicon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BB4EE81-0AF3-450A-8E54-BFAC68FAF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1" y="1583512"/>
            <a:ext cx="4404360" cy="422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4509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Fächer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Folienmaster_Form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3.xml><?xml version="1.0" encoding="utf-8"?>
<a:theme xmlns:a="http://schemas.openxmlformats.org/drawingml/2006/main" name="Folienmaster_Punkte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368</Words>
  <Application>Microsoft Office PowerPoint</Application>
  <PresentationFormat>Breitbild</PresentationFormat>
  <Paragraphs>91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Folienmaster_Fächer</vt:lpstr>
      <vt:lpstr>Folienmaster_Form</vt:lpstr>
      <vt:lpstr>Folienmaster_Punkte</vt:lpstr>
      <vt:lpstr>PowerPoint-Präsentation</vt:lpstr>
      <vt:lpstr>Heat flow simulation</vt:lpstr>
      <vt:lpstr>Diffusion equation</vt:lpstr>
      <vt:lpstr>Specific heat capacity</vt:lpstr>
      <vt:lpstr>Heat conductivity</vt:lpstr>
      <vt:lpstr>Heat conductivity</vt:lpstr>
      <vt:lpstr>Simulation of heat flow</vt:lpstr>
      <vt:lpstr>Silicon</vt:lpstr>
      <vt:lpstr>Silicon</vt:lpstr>
      <vt:lpstr>Sapphire</vt:lpstr>
      <vt:lpstr>Sapphire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Lena Hauswald</cp:lastModifiedBy>
  <cp:revision>112</cp:revision>
  <dcterms:created xsi:type="dcterms:W3CDTF">2017-12-07T14:50:50Z</dcterms:created>
  <dcterms:modified xsi:type="dcterms:W3CDTF">2024-11-13T13:29:36Z</dcterms:modified>
</cp:coreProperties>
</file>