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72" r:id="rId2"/>
    <p:sldId id="334" r:id="rId3"/>
    <p:sldId id="359" r:id="rId4"/>
    <p:sldId id="273" r:id="rId5"/>
    <p:sldId id="333" r:id="rId6"/>
    <p:sldId id="339" r:id="rId7"/>
    <p:sldId id="341" r:id="rId8"/>
    <p:sldId id="356" r:id="rId9"/>
    <p:sldId id="357" r:id="rId10"/>
    <p:sldId id="343" r:id="rId11"/>
    <p:sldId id="350" r:id="rId12"/>
    <p:sldId id="349" r:id="rId13"/>
    <p:sldId id="352" r:id="rId14"/>
    <p:sldId id="355" r:id="rId15"/>
    <p:sldId id="358" r:id="rId16"/>
  </p:sldIdLst>
  <p:sldSz cx="9144000" cy="5145088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EA63C55-DB20-4B28-A674-6D51A9C52789}">
          <p14:sldIdLst>
            <p14:sldId id="272"/>
            <p14:sldId id="334"/>
            <p14:sldId id="359"/>
            <p14:sldId id="273"/>
            <p14:sldId id="333"/>
            <p14:sldId id="339"/>
            <p14:sldId id="341"/>
            <p14:sldId id="356"/>
            <p14:sldId id="357"/>
            <p14:sldId id="343"/>
            <p14:sldId id="350"/>
            <p14:sldId id="349"/>
            <p14:sldId id="352"/>
            <p14:sldId id="355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97" userDrawn="1">
          <p15:clr>
            <a:srgbClr val="A4A3A4"/>
          </p15:clr>
        </p15:guide>
        <p15:guide id="2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682"/>
    <a:srgbClr val="A22223"/>
    <a:srgbClr val="7FCAC0"/>
    <a:srgbClr val="B2DFD9"/>
    <a:srgbClr val="F56F0B"/>
    <a:srgbClr val="526EAF"/>
    <a:srgbClr val="4968B1"/>
    <a:srgbClr val="7A90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2" autoAdjust="0"/>
    <p:restoredTop sz="88000" autoAdjust="0"/>
  </p:normalViewPr>
  <p:slideViewPr>
    <p:cSldViewPr snapToGrid="0">
      <p:cViewPr varScale="1">
        <p:scale>
          <a:sx n="128" d="100"/>
          <a:sy n="128" d="100"/>
        </p:scale>
        <p:origin x="876" y="120"/>
      </p:cViewPr>
      <p:guideLst>
        <p:guide orient="horz" pos="2097"/>
        <p:guide pos="5511"/>
      </p:guideLst>
    </p:cSldViewPr>
  </p:slideViewPr>
  <p:outlineViewPr>
    <p:cViewPr>
      <p:scale>
        <a:sx n="33" d="100"/>
        <a:sy n="33" d="100"/>
      </p:scale>
      <p:origin x="0" y="-53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2981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37E5D87-00D9-484D-A198-35BE0BAC06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2D9BE5-C8A1-43DD-A7C2-5F9426DE8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8780EA03-2C76-4FDB-BF0E-AC1745D83102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D64BEF-409C-4696-A109-AE8ABE4037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5FA94B-2665-4F92-91DA-5C5773E296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9A1BABE1-3154-4539-A1E9-CBC6670F6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843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19.11.2024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498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781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96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217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089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4809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643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200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06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45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1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67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523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4691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1467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746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825" noProof="0" dirty="0"/>
              <a:t>KIT – Die Forschungsuniversität in der Helmholtz-Gemeinschaft</a:t>
            </a:r>
            <a:endParaRPr lang="en-US" sz="825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33427" cy="75240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Folientitel: Arial 26pt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Unterzeile: Arial 18pt </a:t>
            </a:r>
            <a:r>
              <a:rPr lang="de-DE" dirty="0" err="1"/>
              <a:t>bold</a:t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85D09-29FC-4EBB-A496-87B1A8D5597F}" type="datetime1">
              <a:rPr lang="de-DE" smtClean="0"/>
              <a:t>19.11.2024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8DF63-4BA0-4CB3-9814-492269A7A82F}" type="datetime1">
              <a:rPr lang="de-DE" smtClean="0"/>
              <a:t>19.11.2024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EB2B-5FCD-433B-94BD-183514EE11C4}" type="datetime1">
              <a:rPr lang="de-DE" smtClean="0"/>
              <a:t>19.11.2024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de-DE" alt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4700-66E3-474B-B6D7-62A57D27E934}" type="datetime1">
              <a:rPr lang="de-DE" smtClean="0"/>
              <a:t>19.11.2024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4CA9-E733-4991-A50B-F3C1583DB286}" type="datetime1">
              <a:rPr lang="de-DE" smtClean="0"/>
              <a:t>19.11.2024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1676C5-EC3D-4362-8750-8151A22F1334}" type="datetime1">
              <a:rPr lang="de-DE" smtClean="0"/>
              <a:t>19.11.2024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6A62-769E-47CD-8F3B-03CFE9D55DEC}" type="datetime1">
              <a:rPr lang="de-DE" smtClean="0"/>
              <a:t>19.11.2024</a:t>
            </a:fld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de-DE" alt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de-DE" alt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7C101-9FBC-4DD5-B85A-84F10F9705A0}" type="datetime1">
              <a:rPr lang="de-DE" smtClean="0"/>
              <a:t>19.11.2024</a:t>
            </a:fld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de-DE" alt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altLang="de-DE"/>
              <a:t>Formatvorlagen des Textmasters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de-DE" altLang="de-DE"/>
              <a:t>Formatvorlagen des Textmasters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BCA8-C6C8-470F-B662-0C6A86E19919}" type="datetime1">
              <a:rPr lang="de-DE" smtClean="0"/>
              <a:t>19.11.2024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8F2-D417-4CD5-AB1D-26C0A89BFF4D}" type="datetime1">
              <a:rPr lang="de-DE" smtClean="0"/>
              <a:t>19.11.2024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4CE3-CCA6-4134-A582-BAFC71EADF4B}" type="datetime1">
              <a:rPr lang="de-DE" smtClean="0"/>
              <a:t>19.11.2024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1FD3-1A3C-40B8-B415-6A32EEDC576B}" type="datetime1">
              <a:rPr lang="de-DE" smtClean="0"/>
              <a:t>19.11.2024</a:t>
            </a:fld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de-DE" altLang="de-DE"/>
              <a:t>Titelmasterformat durch Klicken 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smtClean="0"/>
            </a:lvl1pPr>
          </a:lstStyle>
          <a:p>
            <a:fld id="{71D89714-6ABD-4EA0-AF85-8B898FD69D6A}" type="datetime1">
              <a:rPr lang="de-DE" smtClean="0"/>
              <a:t>19.11.2024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1700330" y="4748824"/>
            <a:ext cx="4448222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Friedrich Wagner</a:t>
            </a:r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1374"/>
            <a:ext cx="3245053" cy="4037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de-DE" sz="900" dirty="0"/>
              <a:t>Institut für Mikro- und Nanoelektronische Systeme</a:t>
            </a:r>
            <a:endParaRPr lang="en-US" altLang="de-DE" sz="9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9" y="331200"/>
            <a:ext cx="1086290" cy="500374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1873A3-C3B3-FE04-EB49-1D67BC912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79" r:id="rId7"/>
    <p:sldLayoutId id="2147483688" r:id="rId8"/>
    <p:sldLayoutId id="214748368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>
          <p15:clr>
            <a:srgbClr val="F26B43"/>
          </p15:clr>
        </p15:guide>
        <p15:guide id="4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6" b="3296"/>
          <a:stretch>
            <a:fillRect/>
          </a:stretch>
        </p:blipFill>
        <p:spPr/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BFFF9F79-4CEF-4A27-BD29-07CDB7A6988F}"/>
              </a:ext>
            </a:extLst>
          </p:cNvPr>
          <p:cNvSpPr txBox="1">
            <a:spLocks/>
          </p:cNvSpPr>
          <p:nvPr/>
        </p:nvSpPr>
        <p:spPr>
          <a:xfrm>
            <a:off x="380675" y="1192913"/>
            <a:ext cx="5577972" cy="3802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0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0" dirty="0"/>
              <a:t>	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E9338400-5B26-A3C4-18D3-D40A08D34BD5}"/>
              </a:ext>
            </a:extLst>
          </p:cNvPr>
          <p:cNvSpPr txBox="1">
            <a:spLocks/>
          </p:cNvSpPr>
          <p:nvPr/>
        </p:nvSpPr>
        <p:spPr>
          <a:xfrm>
            <a:off x="380675" y="1573149"/>
            <a:ext cx="8199913" cy="3482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0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DELight</a:t>
            </a:r>
            <a:r>
              <a:rPr lang="en-US" sz="2000" dirty="0"/>
              <a:t> Heat Capacity Simulations</a:t>
            </a:r>
            <a:endParaRPr lang="de-DE" sz="2000" dirty="0"/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5C964BE7-1811-3057-9570-9A300E84C282}"/>
              </a:ext>
            </a:extLst>
          </p:cNvPr>
          <p:cNvSpPr txBox="1">
            <a:spLocks/>
          </p:cNvSpPr>
          <p:nvPr/>
        </p:nvSpPr>
        <p:spPr>
          <a:xfrm>
            <a:off x="380675" y="2042795"/>
            <a:ext cx="8515675" cy="550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7550" indent="0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315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5100" indent="0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 typeface="Arial" panose="020B0604020202020204" pitchFamily="34" charset="0"/>
              <a:buNone/>
              <a:defRPr sz="18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 err="1"/>
              <a:t>DELight</a:t>
            </a:r>
            <a:r>
              <a:rPr lang="de-DE" sz="1600" dirty="0"/>
              <a:t> Meeting 19.11.24</a:t>
            </a:r>
          </a:p>
          <a:p>
            <a:r>
              <a:rPr lang="de-DE" sz="1400" b="0" dirty="0"/>
              <a:t>Friedrich Wagner</a:t>
            </a:r>
          </a:p>
        </p:txBody>
      </p:sp>
    </p:spTree>
    <p:extLst>
      <p:ext uri="{BB962C8B-B14F-4D97-AF65-F5344CB8AC3E}">
        <p14:creationId xmlns:p14="http://schemas.microsoft.com/office/powerpoint/2010/main" val="12250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AB11BF-DA34-4E9F-AAB6-FD7DDD2D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92ABBE-8884-49D6-8439-36B645EF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BA7EDCF-611D-4464-9CEE-8D16B929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51" y="1996555"/>
            <a:ext cx="6869178" cy="575989"/>
          </a:xfrm>
        </p:spPr>
        <p:txBody>
          <a:bodyPr/>
          <a:lstStyle/>
          <a:p>
            <a:r>
              <a:rPr lang="de-DE" dirty="0" err="1"/>
              <a:t>Athermal</a:t>
            </a:r>
            <a:r>
              <a:rPr lang="de-DE" dirty="0"/>
              <a:t> </a:t>
            </a:r>
            <a:r>
              <a:rPr lang="de-DE" dirty="0" err="1"/>
              <a:t>Detector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913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55B0D2-F211-CC86-61ED-CD4F7ED6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D6249D-E357-428D-9E10-CC5F67B945C9}" type="datetime1">
              <a:rPr lang="de-DE" noProof="0" smtClean="0"/>
              <a:pPr>
                <a:spcAft>
                  <a:spcPts val="600"/>
                </a:spcAft>
              </a:pPr>
              <a:t>19.11.2024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86C6AE-3899-B9AE-AABF-6E9BD234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5B0B8B-F158-2E4C-F40F-68758DA2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dirty="0"/>
              <a:t>FEMM Simulation</a:t>
            </a:r>
            <a:endParaRPr lang="en-US" dirty="0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E709DCD-EEDE-4250-B67C-637C310A935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96000" y="1036899"/>
            <a:ext cx="5458298" cy="2946221"/>
          </a:xfr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9EDF31E-77F7-4345-9A9C-D2BDC7E663A7}"/>
              </a:ext>
            </a:extLst>
          </p:cNvPr>
          <p:cNvSpPr/>
          <p:nvPr/>
        </p:nvSpPr>
        <p:spPr>
          <a:xfrm>
            <a:off x="5015559" y="2660073"/>
            <a:ext cx="2617693" cy="1729710"/>
          </a:xfrm>
          <a:prstGeom prst="roundRect">
            <a:avLst>
              <a:gd name="adj" fmla="val 31020"/>
            </a:avLst>
          </a:prstGeom>
          <a:solidFill>
            <a:schemeClr val="bg1"/>
          </a:solidFill>
          <a:ln w="25400"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Inhaltsplatzhalter 1">
                <a:extLst>
                  <a:ext uri="{FF2B5EF4-FFF2-40B4-BE49-F238E27FC236}">
                    <a16:creationId xmlns:a16="http://schemas.microsoft.com/office/drawing/2014/main" id="{E81B8B07-CC54-FAAB-7D88-F76FA0AE4D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59887" y="2812218"/>
                <a:ext cx="2257077" cy="1425419"/>
              </a:xfrm>
              <a:prstGeom prst="rect">
                <a:avLst/>
              </a:prstGeom>
              <a:noFill/>
            </p:spPr>
            <p:txBody>
              <a:bodyPr vert="horz" lIns="0" tIns="0" rIns="0" bIns="0" rtlCol="0">
                <a:normAutofit fontScale="62500" lnSpcReduction="20000"/>
              </a:bodyPr>
              <a:lstStyle>
                <a:lvl1pPr marL="203652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0423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7194" indent="-198888" algn="l" defTabSz="67407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8729" indent="-203652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75500" indent="-198888" algn="l" defTabSz="685983" rtl="0" eaLnBrk="1" latinLnBrk="0" hangingPunct="1">
                  <a:lnSpc>
                    <a:spcPct val="90000"/>
                  </a:lnSpc>
                  <a:spcBef>
                    <a:spcPts val="360"/>
                  </a:spcBef>
                  <a:buSzPct val="88000"/>
                  <a:buFontTx/>
                  <a:buBlip>
                    <a:blip r:embed="rId4"/>
                  </a:buBlip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6453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9444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2436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5427" indent="-171496" algn="l" defTabSz="685983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de-DE" sz="1800" dirty="0"/>
                  <a:t>Sensor and </a:t>
                </a:r>
                <a:r>
                  <a:rPr lang="de-DE" sz="1800" dirty="0" err="1"/>
                  <a:t>stripline</a:t>
                </a:r>
                <a:r>
                  <a:rPr lang="de-DE" sz="1800" dirty="0"/>
                  <a:t> </a:t>
                </a:r>
                <a:r>
                  <a:rPr lang="de-DE" sz="1800" dirty="0" err="1"/>
                  <a:t>pick-up</a:t>
                </a:r>
                <a:r>
                  <a:rPr lang="de-DE" sz="1800" dirty="0"/>
                  <a:t> </a:t>
                </a:r>
                <a:r>
                  <a:rPr lang="de-DE" sz="1800" dirty="0" err="1"/>
                  <a:t>coil</a:t>
                </a:r>
                <a:endParaRPr lang="de-DE" sz="1800" dirty="0"/>
              </a:p>
              <a:p>
                <a:endParaRPr lang="de-DE" sz="1800" dirty="0"/>
              </a:p>
              <a:p>
                <a:pPr marL="266771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en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de-DE" sz="800" dirty="0"/>
                  <a:t> </a:t>
                </a:r>
                <a:r>
                  <a:rPr lang="de-DE" sz="1600" dirty="0"/>
                  <a:t>µm,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sens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de-DE" sz="800" dirty="0"/>
                  <a:t> </a:t>
                </a:r>
                <a:r>
                  <a:rPr lang="de-DE" sz="1600" dirty="0"/>
                  <a:t>µm</a:t>
                </a:r>
              </a:p>
              <a:p>
                <a:pPr marL="266771" lvl="1" indent="0">
                  <a:buNone/>
                </a:pPr>
                <a:endParaRPr lang="de-DE" sz="1600" dirty="0"/>
              </a:p>
              <a:p>
                <a:pPr marL="266771" lvl="1" indent="0">
                  <a:buNone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0.7</m:t>
                    </m:r>
                  </m:oMath>
                </a14:m>
                <a:r>
                  <a:rPr lang="de-DE" sz="800" dirty="0"/>
                  <a:t> </a:t>
                </a:r>
                <a:r>
                  <a:rPr lang="de-DE" sz="1600" dirty="0"/>
                  <a:t>µm</a:t>
                </a:r>
              </a:p>
              <a:p>
                <a:pPr marL="266771" lvl="1" indent="0">
                  <a:buNone/>
                </a:pPr>
                <a:endParaRPr lang="de-DE" sz="1600" dirty="0"/>
              </a:p>
              <a:p>
                <a:pPr marL="266771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Si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</m:e>
                          <m:sub>
                            <m: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200</m:t>
                    </m:r>
                  </m:oMath>
                </a14:m>
                <a:r>
                  <a:rPr lang="de-DE" sz="800" dirty="0"/>
                  <a:t> </a:t>
                </a:r>
                <a:r>
                  <a:rPr lang="de-DE" sz="1600" dirty="0"/>
                  <a:t>nm</a:t>
                </a:r>
              </a:p>
              <a:p>
                <a:pPr marL="266771" lvl="1" indent="0">
                  <a:buNone/>
                </a:pPr>
                <a:endParaRPr lang="de-DE" sz="1600" dirty="0"/>
              </a:p>
              <a:p>
                <a:pPr marL="266771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de-DE" sz="800" dirty="0"/>
                  <a:t> </a:t>
                </a:r>
                <a:r>
                  <a:rPr lang="de-DE" sz="1600" dirty="0" err="1"/>
                  <a:t>nm</a:t>
                </a:r>
                <a:r>
                  <a:rPr lang="de-DE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N</m:t>
                        </m:r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a:rPr lang="de-DE" sz="16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r>
                  <a:rPr lang="de-DE" sz="800" dirty="0"/>
                  <a:t> </a:t>
                </a:r>
                <a:r>
                  <a:rPr lang="de-DE" sz="1600" dirty="0"/>
                  <a:t>nm  </a:t>
                </a:r>
                <a:r>
                  <a:rPr lang="de-DE" sz="1800" dirty="0"/>
                  <a:t>  </a:t>
                </a:r>
              </a:p>
              <a:p>
                <a:endParaRPr lang="de-DE" sz="1800" dirty="0"/>
              </a:p>
              <a:p>
                <a:endParaRPr lang="de-DE" sz="1800" dirty="0"/>
              </a:p>
            </p:txBody>
          </p:sp>
        </mc:Choice>
        <mc:Fallback xmlns="">
          <p:sp>
            <p:nvSpPr>
              <p:cNvPr id="13" name="Inhaltsplatzhalter 1">
                <a:extLst>
                  <a:ext uri="{FF2B5EF4-FFF2-40B4-BE49-F238E27FC236}">
                    <a16:creationId xmlns:a16="http://schemas.microsoft.com/office/drawing/2014/main" id="{E81B8B07-CC54-FAAB-7D88-F76FA0AE4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887" y="2812218"/>
                <a:ext cx="2257077" cy="1425419"/>
              </a:xfrm>
              <a:prstGeom prst="rect">
                <a:avLst/>
              </a:prstGeom>
              <a:blipFill>
                <a:blip r:embed="rId5"/>
                <a:stretch>
                  <a:fillRect l="-4054" t="-6838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03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E41EE-6141-854B-7701-8B06E904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52236"/>
            <a:ext cx="1027755" cy="396264"/>
          </a:xfrm>
        </p:spPr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2D94BA-B914-447E-8961-683CE763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52236"/>
            <a:ext cx="326368" cy="396264"/>
          </a:xfrm>
        </p:spPr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AE93DC-23D9-D404-FFD4-4564E559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Pick-Up Coil – </a:t>
            </a:r>
            <a:r>
              <a:rPr lang="de-DE" dirty="0" err="1"/>
              <a:t>Collector</a:t>
            </a:r>
            <a:r>
              <a:rPr lang="de-DE" dirty="0"/>
              <a:t> Arrangement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2C5A68-D44D-4919-97F2-8A20EBD6D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124" y="1392422"/>
            <a:ext cx="3142695" cy="30228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1948262-36EF-423F-B147-AE84A9B0F60E}"/>
              </a:ext>
            </a:extLst>
          </p:cNvPr>
          <p:cNvSpPr txBox="1"/>
          <p:nvPr/>
        </p:nvSpPr>
        <p:spPr>
          <a:xfrm>
            <a:off x="542368" y="4427274"/>
            <a:ext cx="198137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Spiral </a:t>
            </a:r>
            <a:r>
              <a:rPr lang="de-DE" sz="1000" dirty="0" err="1"/>
              <a:t>Inductance</a:t>
            </a:r>
            <a:r>
              <a:rPr lang="de-DE" sz="1000" dirty="0"/>
              <a:t>:  15.94 </a:t>
            </a:r>
            <a:r>
              <a:rPr lang="de-DE" sz="1000" dirty="0" err="1"/>
              <a:t>nH</a:t>
            </a:r>
            <a:endParaRPr lang="de-DE" sz="1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79D445-A2C4-492E-8CF7-7B6BCF2D1F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8136" y="1360792"/>
            <a:ext cx="3141020" cy="302281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D765C64-B8DA-4913-B262-53A2FA2D433D}"/>
              </a:ext>
            </a:extLst>
          </p:cNvPr>
          <p:cNvSpPr/>
          <p:nvPr/>
        </p:nvSpPr>
        <p:spPr>
          <a:xfrm>
            <a:off x="1559685" y="1039643"/>
            <a:ext cx="110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Two</a:t>
            </a:r>
            <a:r>
              <a:rPr lang="de-DE" dirty="0"/>
              <a:t>-inch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644340F-C666-4DB2-8BB4-7ED405401D96}"/>
              </a:ext>
            </a:extLst>
          </p:cNvPr>
          <p:cNvSpPr/>
          <p:nvPr/>
        </p:nvSpPr>
        <p:spPr>
          <a:xfrm>
            <a:off x="5634880" y="1039643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Three</a:t>
            </a:r>
            <a:r>
              <a:rPr lang="de-DE" dirty="0"/>
              <a:t>-inch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ED800E7-C8CF-4F90-9004-65C8085F5409}"/>
              </a:ext>
            </a:extLst>
          </p:cNvPr>
          <p:cNvSpPr/>
          <p:nvPr/>
        </p:nvSpPr>
        <p:spPr>
          <a:xfrm>
            <a:off x="4708136" y="4427274"/>
            <a:ext cx="17908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/>
              <a:t>Spiral </a:t>
            </a:r>
            <a:r>
              <a:rPr lang="de-DE" sz="1000" dirty="0" err="1"/>
              <a:t>Inductance</a:t>
            </a:r>
            <a:r>
              <a:rPr lang="de-DE" sz="1000" dirty="0"/>
              <a:t>:  22.12 </a:t>
            </a:r>
            <a:r>
              <a:rPr lang="de-DE" sz="1000" dirty="0" err="1"/>
              <a:t>nH</a:t>
            </a:r>
            <a:endParaRPr lang="de-DE" sz="1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B88269-584F-4BDB-A1A9-529E4E9A4C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368" y="1392422"/>
            <a:ext cx="3142695" cy="30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845BC83D-F3C6-475F-AF64-E277F684C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de-DE" dirty="0"/>
                  <a:t>Different </a:t>
                </a:r>
                <a:r>
                  <a:rPr lang="de-DE" dirty="0" err="1"/>
                  <a:t>simulations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lvl="1"/>
                <a:r>
                  <a:rPr lang="de-DE" b="1" dirty="0" err="1"/>
                  <a:t>Athermal</a:t>
                </a:r>
                <a:r>
                  <a:rPr lang="de-DE" b="1" dirty="0"/>
                  <a:t> </a:t>
                </a:r>
                <a:r>
                  <a:rPr lang="de-DE" b="1" dirty="0" err="1"/>
                  <a:t>detection</a:t>
                </a:r>
                <a:r>
                  <a:rPr lang="de-DE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for</a:t>
                </a:r>
                <a:r>
                  <a:rPr lang="de-DE" b="0" dirty="0"/>
                  <a:t> Al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i="0" dirty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  <m:r>
                      <a:rPr lang="de-DE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dirty="0" smtClean="0">
                            <a:latin typeface="Cambria Math" panose="02040503050406030204" pitchFamily="18" charset="0"/>
                          </a:rPr>
                          <m:t>coll</m:t>
                        </m:r>
                      </m:sub>
                    </m:sSub>
                  </m:oMath>
                </a14:m>
                <a:r>
                  <a:rPr lang="de-DE" b="0" dirty="0"/>
                  <a:t> </a:t>
                </a:r>
                <a:r>
                  <a:rPr lang="de-DE" b="0" dirty="0" err="1"/>
                  <a:t>for</a:t>
                </a:r>
                <a:r>
                  <a:rPr lang="de-DE" b="0" dirty="0"/>
                  <a:t> Au</a:t>
                </a:r>
              </a:p>
              <a:p>
                <a:pPr lvl="1"/>
                <a:endParaRPr lang="de-DE" dirty="0"/>
              </a:p>
              <a:p>
                <a:pPr lvl="1"/>
                <a:endParaRPr lang="de-DE" b="0" dirty="0"/>
              </a:p>
              <a:p>
                <a:pPr lvl="1"/>
                <a:r>
                  <a:rPr lang="de-DE" b="1" dirty="0"/>
                  <a:t>Thermal </a:t>
                </a:r>
                <a:r>
                  <a:rPr lang="de-DE" b="1" dirty="0" err="1"/>
                  <a:t>detection</a:t>
                </a:r>
                <a:r>
                  <a:rPr lang="de-DE" b="1" dirty="0"/>
                  <a:t>: </a:t>
                </a:r>
                <a:r>
                  <a:rPr lang="de-DE" dirty="0"/>
                  <a:t>Heat </a:t>
                </a:r>
                <a:r>
                  <a:rPr lang="de-DE" dirty="0" err="1"/>
                  <a:t>capacity</a:t>
                </a:r>
                <a:r>
                  <a:rPr lang="de-DE" dirty="0"/>
                  <a:t> </a:t>
                </a:r>
                <a:r>
                  <a:rPr lang="de-DE" dirty="0" err="1"/>
                  <a:t>calculations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</a:t>
                </a:r>
                <a:r>
                  <a:rPr lang="de-DE" dirty="0" err="1"/>
                  <a:t>done</a:t>
                </a:r>
                <a:r>
                  <a:rPr lang="de-DE" dirty="0"/>
                  <a:t> </a:t>
                </a:r>
                <a:r>
                  <a:rPr lang="de-DE" dirty="0" err="1"/>
                  <a:t>before</a:t>
                </a:r>
                <a:endParaRPr lang="de-DE" dirty="0"/>
              </a:p>
              <a:p>
                <a:pPr lvl="1"/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r>
                  <a:rPr lang="de-DE" b="1" dirty="0"/>
                  <a:t>Thermal </a:t>
                </a:r>
                <a:r>
                  <a:rPr lang="de-DE" b="1" dirty="0" err="1"/>
                  <a:t>detection</a:t>
                </a:r>
                <a:r>
                  <a:rPr lang="de-DE" b="1" dirty="0"/>
                  <a:t> x10 and x100: </a:t>
                </a:r>
                <a:r>
                  <a:rPr lang="de-DE" dirty="0"/>
                  <a:t>Crystal </a:t>
                </a:r>
                <a:r>
                  <a:rPr lang="de-DE" dirty="0" err="1"/>
                  <a:t>absorber</a:t>
                </a:r>
                <a:r>
                  <a:rPr lang="de-DE" dirty="0"/>
                  <a:t> </a:t>
                </a:r>
                <a:r>
                  <a:rPr lang="de-DE" dirty="0" err="1"/>
                  <a:t>heat</a:t>
                </a:r>
                <a:r>
                  <a:rPr lang="de-DE" dirty="0"/>
                  <a:t> </a:t>
                </a:r>
                <a:r>
                  <a:rPr lang="de-DE" dirty="0" err="1"/>
                  <a:t>capacity</a:t>
                </a:r>
                <a:r>
                  <a:rPr lang="de-DE" dirty="0"/>
                  <a:t> </a:t>
                </a:r>
                <a:r>
                  <a:rPr lang="de-DE" dirty="0" err="1"/>
                  <a:t>multiplied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10 and 100, </a:t>
                </a:r>
                <a:r>
                  <a:rPr lang="de-DE" dirty="0" err="1"/>
                  <a:t>respectively</a:t>
                </a:r>
                <a:endParaRPr lang="de-DE" dirty="0"/>
              </a:p>
              <a:p>
                <a:pPr lvl="1"/>
                <a:endParaRPr lang="de-DE" b="0" dirty="0"/>
              </a:p>
              <a:p>
                <a:r>
                  <a:rPr lang="de-DE" dirty="0" err="1"/>
                  <a:t>For</a:t>
                </a:r>
                <a:r>
                  <a:rPr lang="de-DE" dirty="0"/>
                  <a:t> all </a:t>
                </a:r>
                <a:r>
                  <a:rPr lang="de-DE" dirty="0" err="1"/>
                  <a:t>simulations</a:t>
                </a:r>
                <a:r>
                  <a:rPr lang="de-DE" dirty="0"/>
                  <a:t> </a:t>
                </a:r>
                <a:r>
                  <a:rPr lang="de-DE" dirty="0" err="1"/>
                  <a:t>length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sensor</a:t>
                </a:r>
                <a:r>
                  <a:rPr lang="de-DE" dirty="0"/>
                  <a:t> was </a:t>
                </a:r>
                <a:r>
                  <a:rPr lang="de-DE" dirty="0" err="1"/>
                  <a:t>fixed</a:t>
                </a:r>
                <a:endParaRPr lang="de-DE" b="0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845BC83D-F3C6-475F-AF64-E277F684C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" t="-3986" b="-1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E19AB1-B1D9-46B2-9186-5FEFC77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3B00EE-D391-4B7E-B6BE-8F4D6FEC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46A3242-982D-4BE1-8D1B-72CD8B14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Simulations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286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6FA730E-C486-4D80-B1A9-1A82BB32C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711" y="1163301"/>
            <a:ext cx="6474578" cy="3585523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A78C1C-0EEA-1761-05DA-B918213D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D6249D-E357-428D-9E10-CC5F67B945C9}" type="datetime1">
              <a:rPr lang="de-DE" noProof="0" smtClean="0"/>
              <a:pPr>
                <a:spcAft>
                  <a:spcPts val="600"/>
                </a:spcAft>
              </a:pPr>
              <a:t>19.11.2024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F76BCB-C875-41D5-6ED2-A9DC99A3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en-US" noProof="0" smtClean="0"/>
              <a:pPr>
                <a:spcAft>
                  <a:spcPts val="600"/>
                </a:spcAft>
              </a:pPr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2DC83F1-F494-EF78-0769-8CE0D8E2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dirty="0"/>
              <a:t>Simulation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Comparison</a:t>
            </a:r>
            <a:r>
              <a:rPr lang="de-DE" dirty="0"/>
              <a:t> Si and Al2O3 </a:t>
            </a:r>
            <a:endParaRPr lang="en-US" dirty="0"/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F4F9C843-227E-40D8-AB28-68344D1DDB00}"/>
              </a:ext>
            </a:extLst>
          </p:cNvPr>
          <p:cNvSpPr txBox="1">
            <a:spLocks/>
          </p:cNvSpPr>
          <p:nvPr/>
        </p:nvSpPr>
        <p:spPr>
          <a:xfrm>
            <a:off x="400050" y="1188000"/>
            <a:ext cx="8343900" cy="33658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595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6FA730E-C486-4D80-B1A9-1A82BB32C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34711" y="1163301"/>
            <a:ext cx="6474578" cy="3585523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A78C1C-0EEA-1761-05DA-B918213D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D6249D-E357-428D-9E10-CC5F67B945C9}" type="datetime1">
              <a:rPr lang="de-DE" noProof="0" smtClean="0"/>
              <a:pPr>
                <a:spcAft>
                  <a:spcPts val="600"/>
                </a:spcAft>
              </a:pPr>
              <a:t>19.11.2024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F76BCB-C875-41D5-6ED2-A9DC99A3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en-US" noProof="0" smtClean="0"/>
              <a:pPr>
                <a:spcAft>
                  <a:spcPts val="600"/>
                </a:spcAft>
              </a:pPr>
              <a:t>15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2DC83F1-F494-EF78-0769-8CE0D8E2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dirty="0"/>
              <a:t>Simulation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Comparison</a:t>
            </a:r>
            <a:r>
              <a:rPr lang="de-DE" dirty="0"/>
              <a:t> Si and Al2O3 </a:t>
            </a:r>
            <a:endParaRPr lang="en-US" dirty="0"/>
          </a:p>
        </p:txBody>
      </p:sp>
      <p:sp>
        <p:nvSpPr>
          <p:cNvPr id="19" name="Inhaltsplatzhalter 9">
            <a:extLst>
              <a:ext uri="{FF2B5EF4-FFF2-40B4-BE49-F238E27FC236}">
                <a16:creationId xmlns:a16="http://schemas.microsoft.com/office/drawing/2014/main" id="{F4F9C843-227E-40D8-AB28-68344D1DDB00}"/>
              </a:ext>
            </a:extLst>
          </p:cNvPr>
          <p:cNvSpPr txBox="1">
            <a:spLocks/>
          </p:cNvSpPr>
          <p:nvPr/>
        </p:nvSpPr>
        <p:spPr>
          <a:xfrm>
            <a:off x="400050" y="1188000"/>
            <a:ext cx="8343900" cy="336589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4374C9B-0DD1-41D6-9116-EA272F4CCD56}"/>
              </a:ext>
            </a:extLst>
          </p:cNvPr>
          <p:cNvSpPr/>
          <p:nvPr/>
        </p:nvSpPr>
        <p:spPr>
          <a:xfrm>
            <a:off x="0" y="1"/>
            <a:ext cx="9144000" cy="5145088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622F3CFB-002B-482C-A4B7-028D2C53E04E}"/>
              </a:ext>
            </a:extLst>
          </p:cNvPr>
          <p:cNvSpPr/>
          <p:nvPr/>
        </p:nvSpPr>
        <p:spPr>
          <a:xfrm>
            <a:off x="2050098" y="1945355"/>
            <a:ext cx="5043804" cy="1254381"/>
          </a:xfrm>
          <a:prstGeom prst="roundRect">
            <a:avLst>
              <a:gd name="adj" fmla="val 31020"/>
            </a:avLst>
          </a:prstGeom>
          <a:solidFill>
            <a:schemeClr val="bg1"/>
          </a:solidFill>
          <a:ln w="25400"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65A1BCF2-B275-4A49-AAAF-6C3916160355}"/>
              </a:ext>
            </a:extLst>
          </p:cNvPr>
          <p:cNvSpPr txBox="1">
            <a:spLocks/>
          </p:cNvSpPr>
          <p:nvPr/>
        </p:nvSpPr>
        <p:spPr>
          <a:xfrm>
            <a:off x="2236535" y="2034794"/>
            <a:ext cx="4670930" cy="1075502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5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 err="1"/>
              <a:t>Conclusion</a:t>
            </a:r>
            <a:r>
              <a:rPr lang="de-DE" sz="1800" dirty="0"/>
              <a:t>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en-US" sz="1800" dirty="0"/>
              <a:t>Even for larger heat capacities of the crystals, the energy  resolution is good enough</a:t>
            </a:r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1347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AB11BF-DA34-4E9F-AAB6-FD7DDD2D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92ABBE-8884-49D6-8439-36B645EF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BA7EDCF-611D-4464-9CEE-8D16B929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51" y="1996555"/>
            <a:ext cx="6869178" cy="575989"/>
          </a:xfrm>
        </p:spPr>
        <p:txBody>
          <a:bodyPr/>
          <a:lstStyle/>
          <a:p>
            <a:r>
              <a:rPr lang="de-DE" dirty="0" err="1"/>
              <a:t>Meander</a:t>
            </a:r>
            <a:r>
              <a:rPr lang="de-DE" dirty="0"/>
              <a:t> MMC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Dielectric</a:t>
            </a:r>
            <a:r>
              <a:rPr lang="de-DE" dirty="0"/>
              <a:t> Absorber</a:t>
            </a:r>
          </a:p>
        </p:txBody>
      </p:sp>
    </p:spTree>
    <p:extLst>
      <p:ext uri="{BB962C8B-B14F-4D97-AF65-F5344CB8AC3E}">
        <p14:creationId xmlns:p14="http://schemas.microsoft.com/office/powerpoint/2010/main" val="422146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8FBD6E9E-CE17-435C-9EA5-4D524105E5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13519"/>
          <a:stretch/>
        </p:blipFill>
        <p:spPr>
          <a:xfrm>
            <a:off x="282279" y="982468"/>
            <a:ext cx="5882302" cy="3656120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55B0D2-F211-CC86-61ED-CD4F7ED6E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D6249D-E357-428D-9E10-CC5F67B945C9}" type="datetime1">
              <a:rPr lang="de-DE" noProof="0" smtClean="0"/>
              <a:pPr>
                <a:spcAft>
                  <a:spcPts val="600"/>
                </a:spcAft>
              </a:pPr>
              <a:t>19.11.2024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86C6AE-3899-B9AE-AABF-6E9BD234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1696EC4-B4CF-4701-AD06-A8439D6D8E12}" type="slidenum">
              <a:rPr lang="en-US" noProof="0" smtClean="0"/>
              <a:pPr>
                <a:spcAft>
                  <a:spcPts val="600"/>
                </a:spcAft>
              </a:pPr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A5B0B8B-F158-2E4C-F40F-68758DA2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 anchor="b">
            <a:normAutofit/>
          </a:bodyPr>
          <a:lstStyle/>
          <a:p>
            <a:r>
              <a:rPr lang="de-DE" dirty="0"/>
              <a:t>FEMM Simulation</a:t>
            </a:r>
            <a:endParaRPr lang="en-US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E81B8B07-CC54-FAAB-7D88-F76FA0AE4D81}"/>
              </a:ext>
            </a:extLst>
          </p:cNvPr>
          <p:cNvSpPr txBox="1">
            <a:spLocks/>
          </p:cNvSpPr>
          <p:nvPr/>
        </p:nvSpPr>
        <p:spPr>
          <a:xfrm>
            <a:off x="5243653" y="2792086"/>
            <a:ext cx="3389595" cy="112823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4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/>
              <a:t>Meander</a:t>
            </a:r>
            <a:r>
              <a:rPr lang="de-DE" sz="1800" dirty="0"/>
              <a:t> </a:t>
            </a:r>
            <a:r>
              <a:rPr lang="de-DE" sz="1800" dirty="0" err="1"/>
              <a:t>pick-up</a:t>
            </a:r>
            <a:r>
              <a:rPr lang="de-DE" sz="1800" dirty="0"/>
              <a:t> </a:t>
            </a:r>
            <a:r>
              <a:rPr lang="de-DE" sz="1800" dirty="0" err="1"/>
              <a:t>coil</a:t>
            </a:r>
            <a:endParaRPr lang="de-DE" sz="1800" dirty="0"/>
          </a:p>
          <a:p>
            <a:pPr lvl="1"/>
            <a:r>
              <a:rPr lang="de-DE" sz="1600" i="1" dirty="0"/>
              <a:t>w = </a:t>
            </a:r>
            <a:r>
              <a:rPr lang="de-DE" sz="1600" dirty="0"/>
              <a:t>3</a:t>
            </a:r>
            <a:r>
              <a:rPr lang="de-DE" sz="800" dirty="0"/>
              <a:t> </a:t>
            </a:r>
            <a:r>
              <a:rPr lang="de-DE" sz="1600" dirty="0"/>
              <a:t>µm, </a:t>
            </a:r>
            <a:r>
              <a:rPr lang="de-DE" sz="1600" i="1" dirty="0"/>
              <a:t>p</a:t>
            </a:r>
            <a:r>
              <a:rPr lang="de-DE" sz="1600" dirty="0"/>
              <a:t> = 6</a:t>
            </a:r>
            <a:r>
              <a:rPr lang="de-DE" sz="800" dirty="0"/>
              <a:t> </a:t>
            </a:r>
            <a:r>
              <a:rPr lang="de-DE" sz="1600" dirty="0"/>
              <a:t>µm, </a:t>
            </a:r>
            <a:r>
              <a:rPr lang="de-DE" sz="1600" i="1" dirty="0"/>
              <a:t>d</a:t>
            </a:r>
            <a:r>
              <a:rPr lang="de-DE" sz="1600" dirty="0"/>
              <a:t> = 250</a:t>
            </a:r>
            <a:r>
              <a:rPr lang="de-DE" sz="800" dirty="0"/>
              <a:t> </a:t>
            </a:r>
            <a:r>
              <a:rPr lang="de-DE" sz="1600" dirty="0" err="1"/>
              <a:t>nm</a:t>
            </a:r>
            <a:endParaRPr lang="de-DE" sz="1600" dirty="0"/>
          </a:p>
          <a:p>
            <a:pPr lvl="1"/>
            <a:endParaRPr lang="de-DE" sz="1600" dirty="0"/>
          </a:p>
          <a:p>
            <a:r>
              <a:rPr lang="de-DE" sz="1800" dirty="0"/>
              <a:t>SiO2 </a:t>
            </a:r>
            <a:r>
              <a:rPr lang="de-DE" sz="1800" dirty="0" err="1"/>
              <a:t>thickness</a:t>
            </a:r>
            <a:r>
              <a:rPr lang="de-DE" sz="1800" dirty="0"/>
              <a:t>:</a:t>
            </a:r>
            <a:r>
              <a:rPr lang="de-DE" sz="1800" i="1" dirty="0"/>
              <a:t> </a:t>
            </a:r>
            <a:r>
              <a:rPr lang="de-DE" sz="1800" dirty="0"/>
              <a:t>300</a:t>
            </a:r>
            <a:r>
              <a:rPr lang="de-DE" sz="1000" dirty="0"/>
              <a:t> </a:t>
            </a:r>
            <a:r>
              <a:rPr lang="de-DE" sz="1800" dirty="0" err="1"/>
              <a:t>nm</a:t>
            </a:r>
            <a:r>
              <a:rPr lang="de-DE" sz="1800" dirty="0"/>
              <a:t>   </a:t>
            </a:r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  <a:p>
            <a:endParaRPr lang="de-DE" sz="1800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9EDF31E-77F7-4345-9A9C-D2BDC7E663A7}"/>
              </a:ext>
            </a:extLst>
          </p:cNvPr>
          <p:cNvSpPr/>
          <p:nvPr/>
        </p:nvSpPr>
        <p:spPr>
          <a:xfrm>
            <a:off x="5015559" y="2660073"/>
            <a:ext cx="3801744" cy="1323048"/>
          </a:xfrm>
          <a:prstGeom prst="roundRect">
            <a:avLst>
              <a:gd name="adj" fmla="val 31020"/>
            </a:avLst>
          </a:prstGeom>
          <a:noFill/>
          <a:ln w="25400"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Inhaltsplatzhalter 9">
            <a:extLst>
              <a:ext uri="{FF2B5EF4-FFF2-40B4-BE49-F238E27FC236}">
                <a16:creationId xmlns:a16="http://schemas.microsoft.com/office/drawing/2014/main" id="{659208DC-017B-4782-9C70-F741BEF7A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06" b="58284"/>
          <a:stretch/>
        </p:blipFill>
        <p:spPr>
          <a:xfrm>
            <a:off x="5015559" y="982468"/>
            <a:ext cx="904253" cy="152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5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E41EE-6141-854B-7701-8B06E904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2D94BA-B914-447E-8961-683CE763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AE93DC-23D9-D404-FFD4-4564E559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Crystal Heat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537E7F1-234A-4BED-9440-CBD0D4F0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crystal</a:t>
            </a:r>
            <a:r>
              <a:rPr lang="de-DE" dirty="0"/>
              <a:t> </a:t>
            </a:r>
            <a:r>
              <a:rPr lang="de-DE" dirty="0" err="1"/>
              <a:t>absorber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Further </a:t>
            </a:r>
            <a:r>
              <a:rPr lang="de-DE" dirty="0" err="1"/>
              <a:t>contributions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insulator</a:t>
            </a:r>
            <a:r>
              <a:rPr lang="de-DE" dirty="0"/>
              <a:t> and </a:t>
            </a:r>
            <a:r>
              <a:rPr lang="de-DE" dirty="0" err="1"/>
              <a:t>superconductor</a:t>
            </a:r>
            <a:r>
              <a:rPr lang="de-DE" dirty="0"/>
              <a:t> </a:t>
            </a:r>
            <a:r>
              <a:rPr lang="de-DE" dirty="0" err="1"/>
              <a:t>materials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7">
                <a:extLst>
                  <a:ext uri="{FF2B5EF4-FFF2-40B4-BE49-F238E27FC236}">
                    <a16:creationId xmlns:a16="http://schemas.microsoft.com/office/drawing/2014/main" id="{AF5C0708-B5CC-C787-2462-2E8A12EB3459}"/>
                  </a:ext>
                </a:extLst>
              </p:cNvPr>
              <p:cNvSpPr txBox="1"/>
              <p:nvPr/>
            </p:nvSpPr>
            <p:spPr>
              <a:xfrm>
                <a:off x="396001" y="1583478"/>
                <a:ext cx="3943535" cy="7785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atom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b="0" i="0" smtClean="0">
                                          <a:latin typeface="Cambria Math" panose="02040503050406030204" pitchFamily="18" charset="0"/>
                                        </a:rPr>
                                        <m:t>debye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feld 7">
                <a:extLst>
                  <a:ext uri="{FF2B5EF4-FFF2-40B4-BE49-F238E27FC236}">
                    <a16:creationId xmlns:a16="http://schemas.microsoft.com/office/drawing/2014/main" id="{AF5C0708-B5CC-C787-2462-2E8A12EB3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01" y="1583478"/>
                <a:ext cx="3943535" cy="778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29A39A06-0FDB-40C8-9051-DE7EDC3A711F}"/>
                  </a:ext>
                </a:extLst>
              </p:cNvPr>
              <p:cNvSpPr/>
              <p:nvPr/>
            </p:nvSpPr>
            <p:spPr>
              <a:xfrm>
                <a:off x="510369" y="2459490"/>
                <a:ext cx="396613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atom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atoms</a:t>
                </a:r>
                <a:r>
                  <a:rPr lang="de-DE" dirty="0"/>
                  <a:t> per </a:t>
                </a:r>
                <a:r>
                  <a:rPr lang="de-DE" dirty="0" err="1"/>
                  <a:t>volume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29A39A06-0FDB-40C8-9051-DE7EDC3A7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9" y="2459490"/>
                <a:ext cx="3966130" cy="646331"/>
              </a:xfrm>
              <a:prstGeom prst="rect">
                <a:avLst/>
              </a:prstGeom>
              <a:blipFill>
                <a:blip r:embed="rId4"/>
                <a:stretch>
                  <a:fillRect t="-4717" r="-12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3998B1F-E029-422D-8107-9BF2307D0ADA}"/>
                  </a:ext>
                </a:extLst>
              </p:cNvPr>
              <p:cNvSpPr/>
              <p:nvPr/>
            </p:nvSpPr>
            <p:spPr>
              <a:xfrm>
                <a:off x="510369" y="2876532"/>
                <a:ext cx="3115725" cy="394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debye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/>
                  <a:t>Debye </a:t>
                </a:r>
                <a:r>
                  <a:rPr lang="de-DE" dirty="0" err="1"/>
                  <a:t>temperature</a:t>
                </a:r>
                <a:r>
                  <a:rPr lang="de-DE" dirty="0"/>
                  <a:t> </a:t>
                </a:r>
              </a:p>
            </p:txBody>
          </p:sp>
        </mc:Choice>
        <mc:Fallback xmlns=""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23998B1F-E029-422D-8107-9BF2307D0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9" y="2876532"/>
                <a:ext cx="3115725" cy="394852"/>
              </a:xfrm>
              <a:prstGeom prst="rect">
                <a:avLst/>
              </a:prstGeom>
              <a:blipFill>
                <a:blip r:embed="rId5"/>
                <a:stretch>
                  <a:fillRect t="-9231" b="-1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elle 13">
                <a:extLst>
                  <a:ext uri="{FF2B5EF4-FFF2-40B4-BE49-F238E27FC236}">
                    <a16:creationId xmlns:a16="http://schemas.microsoft.com/office/drawing/2014/main" id="{5ABE6F82-2CA7-4920-AA94-3AF0C47CF1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617513"/>
                  </p:ext>
                </p:extLst>
              </p:nvPr>
            </p:nvGraphicFramePr>
            <p:xfrm>
              <a:off x="4476499" y="1451887"/>
              <a:ext cx="4599528" cy="1710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3176">
                      <a:extLst>
                        <a:ext uri="{9D8B030D-6E8A-4147-A177-3AD203B41FA5}">
                          <a16:colId xmlns:a16="http://schemas.microsoft.com/office/drawing/2014/main" val="2626690598"/>
                        </a:ext>
                      </a:extLst>
                    </a:gridCol>
                    <a:gridCol w="1533176">
                      <a:extLst>
                        <a:ext uri="{9D8B030D-6E8A-4147-A177-3AD203B41FA5}">
                          <a16:colId xmlns:a16="http://schemas.microsoft.com/office/drawing/2014/main" val="652818667"/>
                        </a:ext>
                      </a:extLst>
                    </a:gridCol>
                    <a:gridCol w="1533176">
                      <a:extLst>
                        <a:ext uri="{9D8B030D-6E8A-4147-A177-3AD203B41FA5}">
                          <a16:colId xmlns:a16="http://schemas.microsoft.com/office/drawing/2014/main" val="3973340189"/>
                        </a:ext>
                      </a:extLst>
                    </a:gridCol>
                  </a:tblGrid>
                  <a:tr h="295625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Silicon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Sapphire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137971"/>
                      </a:ext>
                    </a:extLst>
                  </a:tr>
                  <a:tr h="295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>
                                        <a:latin typeface="Cambria Math" panose="02040503050406030204" pitchFamily="18" charset="0"/>
                                      </a:rPr>
                                      <m:t>debye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dirty="0" smtClean="0"/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de-DE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b="0" i="0" dirty="0" smtClean="0"/>
                                  <m:t>K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640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1035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2205"/>
                      </a:ext>
                    </a:extLst>
                  </a:tr>
                  <a:tr h="295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m:rPr>
                                    <m:nor/>
                                  </m:rPr>
                                  <a:rPr lang="de-DE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e-DE" dirty="0" smtClean="0"/>
                                  <m:t>/ </m:t>
                                </m:r>
                                <m:r>
                                  <m:rPr>
                                    <m:nor/>
                                  </m:rPr>
                                  <a:rPr lang="de-DE" dirty="0" smtClean="0"/>
                                  <m:t>m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5.43⋅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 − </m:t>
                                </m:r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4.81⋅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p>
                                </m:s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br>
                            <a:rPr lang="de-DE" b="0" i="1" dirty="0">
                              <a:latin typeface="Cambria Math" panose="02040503050406030204" pitchFamily="18" charset="0"/>
                            </a:rPr>
                          </a:br>
                          <a:r>
                            <a:rPr lang="de-DE" b="0" i="0" dirty="0">
                              <a:latin typeface="Cambria Math" panose="02040503050406030204" pitchFamily="18" charset="0"/>
                            </a:rPr>
                            <a:t>13.11</a:t>
                          </a:r>
                          <a14:m>
                            <m:oMath xmlns:m="http://schemas.openxmlformats.org/officeDocument/2006/math"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975015"/>
                      </a:ext>
                    </a:extLst>
                  </a:tr>
                  <a:tr h="295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cell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 smtClean="0"/>
                                      <m:t>/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 smtClean="0"/>
                                      <m:t>m</m:t>
                                    </m:r>
                                  </m:e>
                                  <m:sup>
                                    <m: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1.60⋅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2.63⋅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184340"/>
                      </a:ext>
                    </a:extLst>
                  </a:tr>
                  <a:tr h="29562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atoms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 smtClean="0"/>
                                      <m:t>/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b="0" i="0" dirty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dirty="0" smtClean="0"/>
                                      <m:t>m</m:t>
                                    </m:r>
                                  </m:e>
                                  <m:sup>
                                    <m:r>
                                      <a:rPr lang="de-DE" b="0" i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4.99⋅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1.14⋅</m:t>
                                </m:r>
                                <m:sSup>
                                  <m:sSup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043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elle 13">
                <a:extLst>
                  <a:ext uri="{FF2B5EF4-FFF2-40B4-BE49-F238E27FC236}">
                    <a16:creationId xmlns:a16="http://schemas.microsoft.com/office/drawing/2014/main" id="{5ABE6F82-2CA7-4920-AA94-3AF0C47CF1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5617513"/>
                  </p:ext>
                </p:extLst>
              </p:nvPr>
            </p:nvGraphicFramePr>
            <p:xfrm>
              <a:off x="4476499" y="1451887"/>
              <a:ext cx="4599528" cy="17105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33176">
                      <a:extLst>
                        <a:ext uri="{9D8B030D-6E8A-4147-A177-3AD203B41FA5}">
                          <a16:colId xmlns:a16="http://schemas.microsoft.com/office/drawing/2014/main" val="2626690598"/>
                        </a:ext>
                      </a:extLst>
                    </a:gridCol>
                    <a:gridCol w="1533176">
                      <a:extLst>
                        <a:ext uri="{9D8B030D-6E8A-4147-A177-3AD203B41FA5}">
                          <a16:colId xmlns:a16="http://schemas.microsoft.com/office/drawing/2014/main" val="652818667"/>
                        </a:ext>
                      </a:extLst>
                    </a:gridCol>
                    <a:gridCol w="1533176">
                      <a:extLst>
                        <a:ext uri="{9D8B030D-6E8A-4147-A177-3AD203B41FA5}">
                          <a16:colId xmlns:a16="http://schemas.microsoft.com/office/drawing/2014/main" val="3973340189"/>
                        </a:ext>
                      </a:extLst>
                    </a:gridCol>
                  </a:tblGrid>
                  <a:tr h="297180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Silicon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Sapphire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137971"/>
                      </a:ext>
                    </a:extLst>
                  </a:tr>
                  <a:tr h="316103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397" t="-96154" r="-201587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100797" t="-96154" r="-102390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96154" r="-1984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2205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397" t="-124390" r="-201587" b="-1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100797" t="-124390" r="-102390" b="-121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24390" r="-1984" b="-121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2975015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397" t="-375510" r="-201587" b="-1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100797" t="-375510" r="-102390" b="-10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375510" r="-1984" b="-10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6184340"/>
                      </a:ext>
                    </a:extLst>
                  </a:tr>
                  <a:tr h="2971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397" t="-475510" r="-201587" b="-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100797" t="-475510" r="-102390" b="-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475510" r="-1984" b="-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043367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8CD8AF58-1BCC-4755-8FC5-AD1B1BE5BFB5}"/>
              </a:ext>
            </a:extLst>
          </p:cNvPr>
          <p:cNvSpPr/>
          <p:nvPr/>
        </p:nvSpPr>
        <p:spPr>
          <a:xfrm>
            <a:off x="396000" y="1567563"/>
            <a:ext cx="3943536" cy="794461"/>
          </a:xfrm>
          <a:prstGeom prst="roundRect">
            <a:avLst>
              <a:gd name="adj" fmla="val 31020"/>
            </a:avLst>
          </a:prstGeom>
          <a:noFill/>
          <a:ln w="25400"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64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nhaltsplatzhalter 8">
                <a:extLst>
                  <a:ext uri="{FF2B5EF4-FFF2-40B4-BE49-F238E27FC236}">
                    <a16:creationId xmlns:a16="http://schemas.microsoft.com/office/drawing/2014/main" id="{FA7D89E1-ADB7-4B19-BC5C-A5B477AB4D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188000"/>
                <a:ext cx="8343900" cy="3365893"/>
              </a:xfrm>
            </p:spPr>
            <p:txBody>
              <a:bodyPr/>
              <a:lstStyle/>
              <a:p>
                <a:r>
                  <a:rPr lang="de-DE" dirty="0"/>
                  <a:t>Two-inch </a:t>
                </a:r>
                <a:r>
                  <a:rPr lang="de-DE" dirty="0" err="1"/>
                  <a:t>wafer</a:t>
                </a:r>
                <a:r>
                  <a:rPr lang="de-DE" dirty="0"/>
                  <a:t> </a:t>
                </a:r>
                <a:r>
                  <a:rPr lang="de-DE" dirty="0" err="1"/>
                  <a:t>thickness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=279</m:t>
                    </m:r>
                  </m:oMath>
                </a14:m>
                <a:r>
                  <a:rPr lang="de-DE" sz="1000" dirty="0"/>
                  <a:t> </a:t>
                </a:r>
                <a:r>
                  <a:rPr lang="de-DE" dirty="0"/>
                  <a:t>µm </a:t>
                </a:r>
              </a:p>
              <a:p>
                <a:endParaRPr lang="de-DE" dirty="0"/>
              </a:p>
              <a:p>
                <a:r>
                  <a:rPr lang="de-DE" dirty="0" err="1"/>
                  <a:t>Three</a:t>
                </a:r>
                <a:r>
                  <a:rPr lang="de-DE" dirty="0"/>
                  <a:t>-inch </a:t>
                </a:r>
                <a:r>
                  <a:rPr lang="de-DE" dirty="0" err="1"/>
                  <a:t>wafer</a:t>
                </a:r>
                <a:r>
                  <a:rPr lang="de-DE" dirty="0"/>
                  <a:t> </a:t>
                </a:r>
                <a:r>
                  <a:rPr lang="de-DE" dirty="0" err="1"/>
                  <a:t>thickness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350</m:t>
                    </m:r>
                  </m:oMath>
                </a14:m>
                <a:r>
                  <a:rPr lang="de-DE" sz="1000" dirty="0"/>
                  <a:t> </a:t>
                </a:r>
                <a:r>
                  <a:rPr lang="de-DE" dirty="0"/>
                  <a:t>µm </a:t>
                </a:r>
              </a:p>
              <a:p>
                <a:endParaRPr lang="de-DE" dirty="0"/>
              </a:p>
              <a:p>
                <a:r>
                  <a:rPr lang="de-DE" dirty="0" err="1"/>
                  <a:t>Assumption</a:t>
                </a:r>
                <a:r>
                  <a:rPr lang="de-DE" dirty="0"/>
                  <a:t> </a:t>
                </a:r>
                <a:r>
                  <a:rPr lang="de-DE" dirty="0" err="1"/>
                  <a:t>insulation</a:t>
                </a:r>
                <a:r>
                  <a:rPr lang="de-DE" dirty="0"/>
                  <a:t> </a:t>
                </a:r>
                <a:r>
                  <a:rPr lang="de-DE" dirty="0" err="1"/>
                  <a:t>layer</a:t>
                </a:r>
                <a:r>
                  <a:rPr lang="de-DE" dirty="0"/>
                  <a:t> and </a:t>
                </a:r>
                <a:r>
                  <a:rPr lang="de-DE" dirty="0" err="1"/>
                  <a:t>meander</a:t>
                </a:r>
                <a:r>
                  <a:rPr lang="de-DE" dirty="0"/>
                  <a:t> </a:t>
                </a:r>
                <a:r>
                  <a:rPr lang="de-DE" dirty="0" err="1"/>
                  <a:t>cover</a:t>
                </a:r>
                <a:r>
                  <a:rPr lang="de-DE" dirty="0"/>
                  <a:t> 0.2</a:t>
                </a:r>
                <a:r>
                  <a:rPr lang="de-DE" sz="1000" dirty="0"/>
                  <a:t> </a:t>
                </a:r>
                <a:r>
                  <a:rPr lang="de-DE" dirty="0"/>
                  <a:t>%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absorber</a:t>
                </a:r>
                <a:r>
                  <a:rPr lang="de-DE" dirty="0"/>
                  <a:t> </a:t>
                </a:r>
                <a:r>
                  <a:rPr lang="de-DE" dirty="0" err="1"/>
                  <a:t>surface</a:t>
                </a:r>
                <a:r>
                  <a:rPr lang="de-DE" dirty="0"/>
                  <a:t> (</a:t>
                </a:r>
                <a:r>
                  <a:rPr lang="de-DE" dirty="0" err="1"/>
                  <a:t>overestimation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21" name="Inhaltsplatzhalter 8">
                <a:extLst>
                  <a:ext uri="{FF2B5EF4-FFF2-40B4-BE49-F238E27FC236}">
                    <a16:creationId xmlns:a16="http://schemas.microsoft.com/office/drawing/2014/main" id="{FA7D89E1-ADB7-4B19-BC5C-A5B477AB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188000"/>
                <a:ext cx="8343900" cy="3365893"/>
              </a:xfrm>
              <a:blipFill>
                <a:blip r:embed="rId3"/>
                <a:stretch>
                  <a:fillRect l="-73" t="-308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B1851B-89F6-4174-96B8-FC94AEA6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5F8725-89F6-4C38-9187-F3601D2B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C8AC9E9-97B0-4510-AA75-C343A81C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</p:spPr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Geometry</a:t>
            </a:r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E9BEA409-9536-4720-AD9C-FA14081B8862}"/>
              </a:ext>
            </a:extLst>
          </p:cNvPr>
          <p:cNvSpPr txBox="1">
            <a:spLocks/>
          </p:cNvSpPr>
          <p:nvPr/>
        </p:nvSpPr>
        <p:spPr>
          <a:xfrm>
            <a:off x="396000" y="2275053"/>
            <a:ext cx="3584985" cy="39626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6859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>
                <a:solidFill>
                  <a:schemeClr val="tx1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A5F96F7-07B2-4290-8C94-EDFEAC9A2DAE}"/>
              </a:ext>
            </a:extLst>
          </p:cNvPr>
          <p:cNvSpPr/>
          <p:nvPr/>
        </p:nvSpPr>
        <p:spPr>
          <a:xfrm>
            <a:off x="1558901" y="3535672"/>
            <a:ext cx="5794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script</a:t>
            </a:r>
            <a:r>
              <a:rPr lang="de-DE" dirty="0"/>
              <a:t>: </a:t>
            </a:r>
            <a:r>
              <a:rPr lang="de-DE"/>
              <a:t>Uses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capacity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optimal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resolution</a:t>
            </a:r>
            <a:endParaRPr lang="de-DE" dirty="0"/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AF2607CC-9BC5-4533-AD1F-070586214AE7}"/>
              </a:ext>
            </a:extLst>
          </p:cNvPr>
          <p:cNvSpPr/>
          <p:nvPr/>
        </p:nvSpPr>
        <p:spPr>
          <a:xfrm>
            <a:off x="1558901" y="3447889"/>
            <a:ext cx="5794399" cy="791602"/>
          </a:xfrm>
          <a:prstGeom prst="roundRect">
            <a:avLst>
              <a:gd name="adj" fmla="val 31020"/>
            </a:avLst>
          </a:prstGeom>
          <a:noFill/>
          <a:ln w="25400">
            <a:solidFill>
              <a:srgbClr val="0096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14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E41EE-6141-854B-7701-8B06E904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52236"/>
            <a:ext cx="1027755" cy="396264"/>
          </a:xfrm>
        </p:spPr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2D94BA-B914-447E-8961-683CE763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52236"/>
            <a:ext cx="326368" cy="396264"/>
          </a:xfrm>
        </p:spPr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AE93DC-23D9-D404-FFD4-4564E559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Factor</a:t>
            </a:r>
            <a:endParaRPr lang="en-US" dirty="0"/>
          </a:p>
        </p:txBody>
      </p:sp>
      <p:sp>
        <p:nvSpPr>
          <p:cNvPr id="24" name="Inhaltsplatzhalter 1">
            <a:extLst>
              <a:ext uri="{FF2B5EF4-FFF2-40B4-BE49-F238E27FC236}">
                <a16:creationId xmlns:a16="http://schemas.microsoft.com/office/drawing/2014/main" id="{27D0F55B-8607-4111-B03F-422B53469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50" y="1188000"/>
            <a:ext cx="4081266" cy="3446153"/>
          </a:xfrm>
        </p:spPr>
        <p:txBody>
          <a:bodyPr>
            <a:normAutofit/>
          </a:bodyPr>
          <a:lstStyle/>
          <a:p>
            <a:r>
              <a:rPr lang="en-US" sz="1800" dirty="0"/>
              <a:t>Simulation of increased heat capacity for crystal absorber (x3, x10, x100)</a:t>
            </a:r>
          </a:p>
          <a:p>
            <a:endParaRPr lang="en-US" sz="1600" dirty="0"/>
          </a:p>
          <a:p>
            <a:pPr lvl="1"/>
            <a:r>
              <a:rPr lang="en-US" sz="1600" dirty="0"/>
              <a:t>Sensor geometries optimized for base heat capacity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Height and length then assumed to be fixed</a:t>
            </a:r>
          </a:p>
          <a:p>
            <a:endParaRPr lang="de-DE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E5E435C-AF97-4FA4-A5D7-92367BCA9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0919" y="1224451"/>
            <a:ext cx="3355326" cy="324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3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0E41EE-6141-854B-7701-8B06E904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234" y="4752236"/>
            <a:ext cx="1027755" cy="396264"/>
          </a:xfrm>
        </p:spPr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2D94BA-B914-447E-8961-683CE763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6000" y="4752236"/>
            <a:ext cx="326368" cy="396264"/>
          </a:xfrm>
        </p:spPr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EAE93DC-23D9-D404-FFD4-4564E559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Simulation </a:t>
            </a:r>
            <a:r>
              <a:rPr lang="de-DE" dirty="0" err="1"/>
              <a:t>Results</a:t>
            </a:r>
            <a:r>
              <a:rPr lang="de-DE" dirty="0"/>
              <a:t> : Energy </a:t>
            </a:r>
            <a:r>
              <a:rPr lang="de-DE" dirty="0" err="1"/>
              <a:t>Resolutions</a:t>
            </a:r>
            <a:r>
              <a:rPr lang="de-DE" dirty="0"/>
              <a:t> @ 10</a:t>
            </a:r>
            <a:r>
              <a:rPr lang="de-DE" sz="1200" dirty="0"/>
              <a:t> </a:t>
            </a:r>
            <a:r>
              <a:rPr lang="de-DE" dirty="0" err="1"/>
              <a:t>mK</a:t>
            </a:r>
            <a:endParaRPr lang="en-US" dirty="0"/>
          </a:p>
        </p:txBody>
      </p:sp>
      <p:sp>
        <p:nvSpPr>
          <p:cNvPr id="13" name="Inhaltsplatzhalter 8">
            <a:extLst>
              <a:ext uri="{FF2B5EF4-FFF2-40B4-BE49-F238E27FC236}">
                <a16:creationId xmlns:a16="http://schemas.microsoft.com/office/drawing/2014/main" id="{3E94AC7E-C9FF-C2A5-29EC-CA1E55C8702D}"/>
              </a:ext>
            </a:extLst>
          </p:cNvPr>
          <p:cNvSpPr txBox="1">
            <a:spLocks/>
          </p:cNvSpPr>
          <p:nvPr/>
        </p:nvSpPr>
        <p:spPr>
          <a:xfrm>
            <a:off x="592841" y="3126123"/>
            <a:ext cx="4226541" cy="14268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EAA7F7-795E-48E3-A1D2-7C61CBAAD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234" y="872233"/>
            <a:ext cx="6869178" cy="390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395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2BF00CA-CEBC-47A7-96EB-5C7ED00E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C3DB90-EF8B-44B0-A1E6-7590C45D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4ADB2E3-B940-4D47-9576-DF11CB26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Simulation: </a:t>
            </a:r>
            <a:r>
              <a:rPr lang="de-DE" dirty="0" err="1"/>
              <a:t>Geometry</a:t>
            </a:r>
            <a:r>
              <a:rPr lang="de-DE" dirty="0"/>
              <a:t> Not Fixed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FA93E57-7D75-44CC-A967-2DEE8701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52516" y="1129366"/>
            <a:ext cx="33909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7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C73A18-52C2-4501-9889-3846C2A4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6249D-E357-428D-9E10-CC5F67B945C9}" type="datetime1">
              <a:rPr lang="de-DE" noProof="0" smtClean="0"/>
              <a:t>19.11.2024</a:t>
            </a:fld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07F675-0F15-4E74-9C01-E7BF9CC0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12855B-BB79-41B1-9754-D15715E26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Simulation </a:t>
            </a:r>
            <a:r>
              <a:rPr lang="de-DE" dirty="0" err="1"/>
              <a:t>Results</a:t>
            </a:r>
            <a:r>
              <a:rPr lang="de-DE" dirty="0"/>
              <a:t>: </a:t>
            </a:r>
            <a:r>
              <a:rPr lang="de-DE" dirty="0" err="1"/>
              <a:t>Geometry</a:t>
            </a:r>
            <a:r>
              <a:rPr lang="de-DE" dirty="0"/>
              <a:t> Not Fixed @ 10</a:t>
            </a:r>
            <a:r>
              <a:rPr lang="de-DE" sz="1200" dirty="0"/>
              <a:t> </a:t>
            </a:r>
            <a:r>
              <a:rPr lang="de-DE" dirty="0" err="1"/>
              <a:t>mK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1BEF28B-B77E-4647-B126-FDC30E3F9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592" y="984672"/>
            <a:ext cx="6796079" cy="386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351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design1" id="{49CE8351-9A0E-4E43-BC37-17C5C2BC589F}" vid="{0603F156-9974-4C30-9512-1D163CB45AB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400</Words>
  <Application>Microsoft Office PowerPoint</Application>
  <PresentationFormat>Benutzerdefiniert</PresentationFormat>
  <Paragraphs>145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Design1</vt:lpstr>
      <vt:lpstr>PowerPoint-Präsentation</vt:lpstr>
      <vt:lpstr>Meander MMC with Dielectric Absorber</vt:lpstr>
      <vt:lpstr>FEMM Simulation</vt:lpstr>
      <vt:lpstr>Crystal Heat Capacity Calculation</vt:lpstr>
      <vt:lpstr>Simulation Geometry</vt:lpstr>
      <vt:lpstr>Scaling Factor</vt:lpstr>
      <vt:lpstr>Simulation Results : Energy Resolutions @ 10 mK</vt:lpstr>
      <vt:lpstr>Simulation: Geometry Not Fixed</vt:lpstr>
      <vt:lpstr>Simulation Results: Geometry Not Fixed @ 10 mK</vt:lpstr>
      <vt:lpstr>Athermal Detector Simulations</vt:lpstr>
      <vt:lpstr>FEMM Simulation</vt:lpstr>
      <vt:lpstr>Pick-Up Coil – Collector Arrangement</vt:lpstr>
      <vt:lpstr>Optimization Simulations </vt:lpstr>
      <vt:lpstr>Simulation Results: Comparison Si and Al2O3 </vt:lpstr>
      <vt:lpstr>Simulation Results: Comparison Si and Al2O3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Friedrich Wagner</dc:creator>
  <cp:lastModifiedBy>Friedrich Wagner</cp:lastModifiedBy>
  <cp:revision>1681</cp:revision>
  <cp:lastPrinted>2024-10-18T09:44:49Z</cp:lastPrinted>
  <dcterms:created xsi:type="dcterms:W3CDTF">2021-11-05T08:09:51Z</dcterms:created>
  <dcterms:modified xsi:type="dcterms:W3CDTF">2024-11-19T11:21:36Z</dcterms:modified>
</cp:coreProperties>
</file>