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50128E-7275-430A-ADA8-7EB37194755B}">
  <a:tblStyle styleId="{2A50128E-7275-430A-ADA8-7EB371947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46A685-94EB-4EB9-832B-D5A20D02504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44" Type="http://schemas.openxmlformats.org/officeDocument/2006/relationships/font" Target="fonts/Lato-bold.fntdata"/><Relationship Id="rId21" Type="http://schemas.openxmlformats.org/officeDocument/2006/relationships/slide" Target="slides/slide14.xml"/><Relationship Id="rId43" Type="http://schemas.openxmlformats.org/officeDocument/2006/relationships/font" Target="fonts/Lato-regular.fntdata"/><Relationship Id="rId24" Type="http://schemas.openxmlformats.org/officeDocument/2006/relationships/slide" Target="slides/slide17.xml"/><Relationship Id="rId46" Type="http://schemas.openxmlformats.org/officeDocument/2006/relationships/font" Target="fonts/Lato-boldItalic.fntdata"/><Relationship Id="rId23" Type="http://schemas.openxmlformats.org/officeDocument/2006/relationships/slide" Target="slides/slide16.xml"/><Relationship Id="rId45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aleway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aleway-italic.fntdata"/><Relationship Id="rId14" Type="http://schemas.openxmlformats.org/officeDocument/2006/relationships/slide" Target="slides/slide7.xml"/><Relationship Id="rId36" Type="http://schemas.openxmlformats.org/officeDocument/2006/relationships/font" Target="fonts/Raleway-bold.fntdata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5cf4631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5cf4631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# of seeds to determine how many particles to reconstruct is not very accurate, just in general, for charged particles, # of tacks should definitely be the key to determine how many clusters to reco. So mention post-analysis in the later page.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05cf463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05cf463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041a61cb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9041a61cb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05cf4631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05cf4631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05cf4631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05cf4631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041a61cb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041a61cb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041a61cb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041a61cb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041a61cb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041a61cb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041a61cb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041a61cb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05cf4631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05cf4631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041a61c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041a61c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05cf4631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05cf4631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05cf4631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05cf4631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05cf4631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05cf4631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05cf4631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05cf4631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041a61cb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041a61cb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05cf46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05cf46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912d3e2c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912d3e2c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05cf463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05cf463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041a61c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041a61c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05cf463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05cf463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05cf463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05cf463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05cf4631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05cf4631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05cf463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05cf463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05cf4631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05cf4631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5cf4631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5cf4631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hyperlink" Target="https://github.com/Dowling7/DQ_Dowling" TargetMode="External"/><Relationship Id="rId11" Type="http://schemas.openxmlformats.org/officeDocument/2006/relationships/image" Target="../media/image33.png"/><Relationship Id="rId10" Type="http://schemas.openxmlformats.org/officeDocument/2006/relationships/image" Target="../media/image29.png"/><Relationship Id="rId12" Type="http://schemas.openxmlformats.org/officeDocument/2006/relationships/image" Target="../media/image32.png"/><Relationship Id="rId9" Type="http://schemas.openxmlformats.org/officeDocument/2006/relationships/image" Target="../media/image23.png"/><Relationship Id="rId5" Type="http://schemas.openxmlformats.org/officeDocument/2006/relationships/hyperlink" Target="https://github.com/Dowling7/dwong" TargetMode="External"/><Relationship Id="rId6" Type="http://schemas.openxmlformats.org/officeDocument/2006/relationships/hyperlink" Target="https://github.com/Dowling7/dwong" TargetMode="External"/><Relationship Id="rId7" Type="http://schemas.openxmlformats.org/officeDocument/2006/relationships/hyperlink" Target="https://github.com/Dowling7/dwong" TargetMode="External"/><Relationship Id="rId8" Type="http://schemas.openxmlformats.org/officeDocument/2006/relationships/hyperlink" Target="https://pypi.org/project/dwon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2607850" y="3798950"/>
            <a:ext cx="64158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Dowling W</a:t>
            </a:r>
            <a:r>
              <a:rPr b="1" lang="en" sz="2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ong,    A.Apyan, </a:t>
            </a: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(Brandeis)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W.P.McCormack,  P.C.Harris (MIT)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	Oct. 2023</a:t>
            </a:r>
            <a:endParaRPr b="1" sz="25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5" y="45725"/>
            <a:ext cx="2227702" cy="7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 txBox="1"/>
          <p:nvPr/>
        </p:nvSpPr>
        <p:spPr>
          <a:xfrm>
            <a:off x="1109250" y="669725"/>
            <a:ext cx="6925500" cy="154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</a:t>
            </a:r>
            <a:r>
              <a:rPr b="1" lang="en" sz="4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Pa</a:t>
            </a:r>
            <a:r>
              <a:rPr b="1" lang="en" sz="4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rticle ID</a:t>
            </a:r>
            <a:endParaRPr b="1" sz="48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49" y="0"/>
            <a:ext cx="7325249" cy="36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4"/>
          <p:cNvSpPr/>
          <p:nvPr/>
        </p:nvSpPr>
        <p:spPr>
          <a:xfrm>
            <a:off x="3663300" y="1294920"/>
            <a:ext cx="438000" cy="12486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6195274" y="1200648"/>
            <a:ext cx="276000" cy="14370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043578" y="1389056"/>
            <a:ext cx="371100" cy="11544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6287876" y="986602"/>
            <a:ext cx="319800" cy="19593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>
            <a:off x="6772613" y="986602"/>
            <a:ext cx="844200" cy="21327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204225" y="3752125"/>
            <a:ext cx="88062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track(st1+st2+st3)</a:t>
            </a:r>
            <a:r>
              <a:rPr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</a:t>
            </a:r>
            <a:r>
              <a:rPr lang="en" sz="1500">
                <a:solidFill>
                  <a:srgbClr val="0000FF"/>
                </a:solidFill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[E/p]</a:t>
            </a:r>
            <a:r>
              <a:rPr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effectively distinguish between muon and electron</a:t>
            </a:r>
            <a:endParaRPr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St3_stracklet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		Position and direction to extrapolate trajectory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EMCal						*</a:t>
            </a:r>
            <a:r>
              <a:rPr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Currently use # of seeds to determine how to reconstruct</a:t>
            </a:r>
            <a:br>
              <a:rPr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	Finally will depends on #of trkls and EMCal energy seeds</a:t>
            </a:r>
            <a:endParaRPr sz="15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Hodoscope</a:t>
            </a:r>
            <a:r>
              <a:rPr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		Efficiently get muon and pi+- separated.</a:t>
            </a:r>
            <a:endParaRPr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116400" y="130950"/>
            <a:ext cx="14115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endParaRPr sz="23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b="0" l="70880" r="15410" t="23494"/>
          <a:stretch/>
        </p:blipFill>
        <p:spPr>
          <a:xfrm>
            <a:off x="2242500" y="2628400"/>
            <a:ext cx="1012776" cy="2433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5"/>
          <p:cNvGrpSpPr/>
          <p:nvPr/>
        </p:nvGrpSpPr>
        <p:grpSpPr>
          <a:xfrm>
            <a:off x="285903" y="635105"/>
            <a:ext cx="2138716" cy="2023592"/>
            <a:chOff x="1293736" y="1258050"/>
            <a:chExt cx="2547000" cy="2547000"/>
          </a:xfrm>
        </p:grpSpPr>
        <p:sp>
          <p:nvSpPr>
            <p:cNvPr id="220" name="Google Shape;220;p35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Track finding &amp; EMCal clustering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35"/>
          <p:cNvGrpSpPr/>
          <p:nvPr/>
        </p:nvGrpSpPr>
        <p:grpSpPr>
          <a:xfrm>
            <a:off x="65432" y="3005992"/>
            <a:ext cx="2138716" cy="2023592"/>
            <a:chOff x="5123977" y="1258050"/>
            <a:chExt cx="2547000" cy="2547000"/>
          </a:xfrm>
        </p:grpSpPr>
        <p:sp>
          <p:nvSpPr>
            <p:cNvPr id="224" name="Google Shape;224;p35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35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*</a:t>
              </a: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Post ana for “missing muon”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" name="Google Shape;227;p35"/>
          <p:cNvSpPr txBox="1"/>
          <p:nvPr/>
        </p:nvSpPr>
        <p:spPr>
          <a:xfrm>
            <a:off x="116400" y="40013"/>
            <a:ext cx="42123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Reconstruction Logic</a:t>
            </a:r>
            <a:endParaRPr b="1" sz="3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650" y="2571750"/>
            <a:ext cx="4360356" cy="25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-1310" l="-1960" r="1960" t="1310"/>
          <a:stretch/>
        </p:blipFill>
        <p:spPr>
          <a:xfrm>
            <a:off x="4464625" y="160050"/>
            <a:ext cx="4679363" cy="2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" name="Google Shape;231;p35"/>
          <p:cNvGrpSpPr/>
          <p:nvPr/>
        </p:nvGrpSpPr>
        <p:grpSpPr>
          <a:xfrm>
            <a:off x="3054293" y="3060274"/>
            <a:ext cx="2138716" cy="2023592"/>
            <a:chOff x="3203958" y="1258050"/>
            <a:chExt cx="2547000" cy="2547000"/>
          </a:xfrm>
        </p:grpSpPr>
        <p:sp>
          <p:nvSpPr>
            <p:cNvPr id="232" name="Google Shape;232;p3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3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tagger on “particles”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35"/>
          <p:cNvGrpSpPr/>
          <p:nvPr/>
        </p:nvGrpSpPr>
        <p:grpSpPr>
          <a:xfrm>
            <a:off x="2644935" y="683466"/>
            <a:ext cx="2138716" cy="2023592"/>
            <a:chOff x="3203958" y="1258050"/>
            <a:chExt cx="2547000" cy="2547000"/>
          </a:xfrm>
        </p:grpSpPr>
        <p:sp>
          <p:nvSpPr>
            <p:cNvPr id="236" name="Google Shape;236;p35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35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Clusters match track &amp; hodoscope hits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9" name="Google Shape;239;p35"/>
          <p:cNvSpPr txBox="1"/>
          <p:nvPr/>
        </p:nvSpPr>
        <p:spPr>
          <a:xfrm>
            <a:off x="3602400" y="2571750"/>
            <a:ext cx="726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μ+-</a:t>
            </a:r>
            <a:endParaRPr b="1" sz="20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0" name="Google Shape;240;p35"/>
          <p:cNvCxnSpPr/>
          <p:nvPr/>
        </p:nvCxnSpPr>
        <p:spPr>
          <a:xfrm>
            <a:off x="2037383" y="3163780"/>
            <a:ext cx="1405800" cy="14700"/>
          </a:xfrm>
          <a:prstGeom prst="straightConnector1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5"/>
          <p:cNvCxnSpPr/>
          <p:nvPr/>
        </p:nvCxnSpPr>
        <p:spPr>
          <a:xfrm flipH="1" rot="10800000">
            <a:off x="2238525" y="3050225"/>
            <a:ext cx="1170600" cy="6237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5"/>
          <p:cNvSpPr txBox="1"/>
          <p:nvPr/>
        </p:nvSpPr>
        <p:spPr>
          <a:xfrm>
            <a:off x="3545775" y="3229650"/>
            <a:ext cx="2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𝛄</a:t>
            </a:r>
            <a:endParaRPr b="1" sz="26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>
            <a:off x="234625" y="523375"/>
            <a:ext cx="8644500" cy="44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ece of duct tape sticking a note to the slide" id="249" name="Google Shape;249;p36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66184" r="0" t="14965"/>
          <a:stretch/>
        </p:blipFill>
        <p:spPr>
          <a:xfrm>
            <a:off x="577500" y="1127975"/>
            <a:ext cx="3122226" cy="3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1400075" y="1597201"/>
            <a:ext cx="611400" cy="2209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3477500" y="1668325"/>
            <a:ext cx="5401500" cy="24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Clustering</a:t>
            </a: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Efficiency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 -&gt; mm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 -&gt; ee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particle guns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Diphoton samples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25" y="2435050"/>
            <a:ext cx="3740875" cy="27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659376" cy="32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4212275" y="145500"/>
            <a:ext cx="44523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Step1.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Set a energy 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threshold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emin. Collect all hits with eng above this level.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[x_i, y_i, eng_i]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Step2.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Loop through the hits,within distance threshold, no hits have higher energy.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*currently set emin=0.2GeV, radius=50cm. Low energy threshold make sure hard to miss a particle.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38225" y="3288350"/>
            <a:ext cx="47871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Step3.</a:t>
            </a:r>
            <a:r>
              <a:rPr lang="en" sz="16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Run Kmean once, find if some cluster has been missed(mainly for muon). *exceed </a:t>
            </a:r>
            <a:r>
              <a:rPr lang="en" sz="16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tolerance.&amp; </a:t>
            </a:r>
            <a:r>
              <a:rPr lang="en" sz="1600">
                <a:solidFill>
                  <a:srgbClr val="0D5DDF"/>
                </a:solidFill>
                <a:latin typeface="Comic Sans MS"/>
                <a:ea typeface="Comic Sans MS"/>
                <a:cs typeface="Comic Sans MS"/>
                <a:sym typeface="Comic Sans MS"/>
              </a:rPr>
              <a:t>(post-ana)</a:t>
            </a:r>
            <a:endParaRPr sz="1600">
              <a:solidFill>
                <a:srgbClr val="0D5DD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Step4.</a:t>
            </a:r>
            <a:r>
              <a:rPr lang="en" sz="16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Once get seeds all set, tagging each hits to clusters.</a:t>
            </a:r>
            <a:endParaRPr sz="16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31" y="0"/>
            <a:ext cx="65505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idx="4294967295" type="title"/>
          </p:nvPr>
        </p:nvSpPr>
        <p:spPr>
          <a:xfrm>
            <a:off x="225525" y="181600"/>
            <a:ext cx="25365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55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A’-&gt;mm</a:t>
            </a:r>
            <a:endParaRPr b="1" sz="4255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4">
                <a:solidFill>
                  <a:srgbClr val="0D5DD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 tagging efficiency</a:t>
            </a:r>
            <a:endParaRPr b="1" sz="1744">
              <a:solidFill>
                <a:srgbClr val="0D5DD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55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609 possible mass and coupling</a:t>
            </a:r>
            <a:endParaRPr b="1" sz="20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combination. </a:t>
            </a:r>
            <a:endParaRPr sz="20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59800" y="2674275"/>
            <a:ext cx="28110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eff_st=(</a:t>
            </a:r>
            <a:r>
              <a:rPr b="1" lang="en" sz="3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𝝨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# seeds /</a:t>
            </a:r>
            <a:r>
              <a:rPr b="1" lang="en" sz="3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𝝨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# 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trkls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1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7925"/>
            <a:ext cx="5042801" cy="245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happened to low mass A’?</a:t>
            </a:r>
            <a:endParaRPr b="1" sz="342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3004900" y="3465125"/>
            <a:ext cx="14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*From Ming</a:t>
            </a:r>
            <a:endParaRPr b="1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4301200" y="1017725"/>
            <a:ext cx="2689200" cy="35013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4755250" y="3251850"/>
            <a:ext cx="15837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EMCal cell</a:t>
            </a:r>
            <a:endParaRPr b="1" sz="32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311700" y="4306175"/>
            <a:ext cx="4507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r>
              <a:rPr lang="en" sz="19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Diphoton has the same problem</a:t>
            </a:r>
            <a:endParaRPr sz="19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400" y="3030849"/>
            <a:ext cx="2375750" cy="155730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6946300" y="2264175"/>
            <a:ext cx="1674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Like Angular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resolution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Verification of Guess</a:t>
            </a:r>
            <a:endParaRPr b="1" sz="282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Even lower the energy threshold and radius to 0.1, 10. Still doesn’t give visible difference.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Conclusion after manually checking dark blue samples: there are higher density of events has only one hit on EMCAL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50" y="3058125"/>
            <a:ext cx="2896425" cy="2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820" y="0"/>
            <a:ext cx="63241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838575" y="3252475"/>
            <a:ext cx="1176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Dark red 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25" y="3561300"/>
            <a:ext cx="1933575" cy="1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type="title"/>
          </p:nvPr>
        </p:nvSpPr>
        <p:spPr>
          <a:xfrm>
            <a:off x="174600" y="319825"/>
            <a:ext cx="24930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55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A’-&gt;ee</a:t>
            </a:r>
            <a:endParaRPr b="1" sz="4255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4">
                <a:solidFill>
                  <a:srgbClr val="0D5DD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 t</a:t>
            </a:r>
            <a:r>
              <a:rPr b="1" lang="en" sz="1744">
                <a:solidFill>
                  <a:srgbClr val="0D5DD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agging efficiency</a:t>
            </a:r>
            <a:endParaRPr b="1" sz="1744">
              <a:solidFill>
                <a:srgbClr val="0D5DD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55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443 possible mass and coupling</a:t>
            </a:r>
            <a:endParaRPr b="1" sz="20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combination. </a:t>
            </a:r>
            <a:endParaRPr sz="20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900" y="834275"/>
            <a:ext cx="5578718" cy="41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0" y="0"/>
            <a:ext cx="9059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7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 tagging efficiency of single particle gun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892800" y="1500413"/>
            <a:ext cx="15747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1=100%</a:t>
            </a:r>
            <a:endParaRPr b="1" sz="26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45725" y="4381500"/>
            <a:ext cx="3002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*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 Klong, ratio is #evts w/ seed / evts w/ valid EMCal record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59800" y="2674275"/>
            <a:ext cx="28281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eff_st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=(</a:t>
            </a:r>
            <a:r>
              <a:rPr b="1" lang="en" sz="3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𝝨 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# seeds /</a:t>
            </a:r>
            <a:r>
              <a:rPr b="1" lang="en" sz="30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𝝨</a:t>
            </a:r>
            <a:r>
              <a:rPr b="1" lang="en" sz="21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# trkls)</a:t>
            </a:r>
            <a:endParaRPr b="1" sz="21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/>
          <p:nvPr/>
        </p:nvSpPr>
        <p:spPr>
          <a:xfrm>
            <a:off x="234625" y="523375"/>
            <a:ext cx="8644500" cy="44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ece of duct tape sticking a note to the slide" id="316" name="Google Shape;316;p43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 rotWithShape="1">
          <a:blip r:embed="rId4">
            <a:alphaModFix/>
          </a:blip>
          <a:srcRect b="0" l="66184" r="0" t="14965"/>
          <a:stretch/>
        </p:blipFill>
        <p:spPr>
          <a:xfrm>
            <a:off x="577500" y="1127975"/>
            <a:ext cx="3122226" cy="3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3"/>
          <p:cNvSpPr/>
          <p:nvPr/>
        </p:nvSpPr>
        <p:spPr>
          <a:xfrm>
            <a:off x="1400075" y="1597201"/>
            <a:ext cx="611400" cy="2209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 txBox="1"/>
          <p:nvPr>
            <p:ph idx="4294967295" type="body"/>
          </p:nvPr>
        </p:nvSpPr>
        <p:spPr>
          <a:xfrm>
            <a:off x="3520475" y="1668325"/>
            <a:ext cx="5526300" cy="24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Particle ID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versions w/ and w/o track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both muon and electron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Tagging efficiency vs Pz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234625" y="523375"/>
            <a:ext cx="8644500" cy="44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Piece of duct tape sticking a note to the slide" id="128" name="Google Shape;128;p26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/>
        </p:nvSpPr>
        <p:spPr>
          <a:xfrm>
            <a:off x="541400" y="898825"/>
            <a:ext cx="7956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INDEX</a:t>
            </a:r>
            <a:endParaRPr b="1" sz="29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about particle ID 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version of ID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Clustering algorithm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Optimized analysis package</a:t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# of page: 27</a:t>
            </a:r>
            <a:endParaRPr b="1" sz="24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Comic Sans MS"/>
              <a:buChar char="●"/>
            </a:pPr>
            <a:r>
              <a:rPr b="1" lang="en" sz="24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 time: 20mins</a:t>
            </a:r>
            <a:endParaRPr b="1" sz="2400">
              <a:solidFill>
                <a:srgbClr val="00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/>
        </p:nvSpPr>
        <p:spPr>
          <a:xfrm>
            <a:off x="429225" y="145500"/>
            <a:ext cx="39723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preparation</a:t>
            </a:r>
            <a:endParaRPr b="1"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312825" y="865750"/>
            <a:ext cx="82428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With the reconstruction logic mentioned above, we can connect hits on each station to a consistent particle 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trajectory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With information array for each particle as NN input. Save into CSV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[wid_x, wid_y, wew_x, wew_y, seed_x, seed_y,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trkl_x, trkl_y, trkl_z, trkl_px, trkl_py, trkl_pz,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0000FF"/>
                </a:solidFill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E/p,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h4_41, h4_42, h4_43, h4_44, h4_45, h4_46]</a:t>
            </a:r>
            <a:endParaRPr b="1"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●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Preparing with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 my package dwong, mention later.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300" y="2437150"/>
            <a:ext cx="5806974" cy="26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3657357" y="3354423"/>
            <a:ext cx="347100" cy="8844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4"/>
          <p:cNvSpPr/>
          <p:nvPr/>
        </p:nvSpPr>
        <p:spPr>
          <a:xfrm>
            <a:off x="5664538" y="3287644"/>
            <a:ext cx="218700" cy="10179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4751550" y="3421106"/>
            <a:ext cx="294300" cy="817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/>
          <p:nvPr/>
        </p:nvSpPr>
        <p:spPr>
          <a:xfrm>
            <a:off x="5737947" y="3136022"/>
            <a:ext cx="253500" cy="1387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6122215" y="3136022"/>
            <a:ext cx="669300" cy="1510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/>
        </p:nvSpPr>
        <p:spPr>
          <a:xfrm>
            <a:off x="179975" y="0"/>
            <a:ext cx="5696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Result: ROC curve for </a:t>
            </a:r>
            <a:r>
              <a:rPr b="1"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 w/o full track(E/p)</a:t>
            </a:r>
            <a:endParaRPr b="1"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877625" y="3644125"/>
            <a:ext cx="29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lectron ID</a:t>
            </a:r>
            <a:endParaRPr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00" y="690600"/>
            <a:ext cx="3735524" cy="2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0" y="690600"/>
            <a:ext cx="3735524" cy="294058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5"/>
          <p:cNvSpPr txBox="1"/>
          <p:nvPr/>
        </p:nvSpPr>
        <p:spPr>
          <a:xfrm>
            <a:off x="5833650" y="3644125"/>
            <a:ext cx="29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Muon</a:t>
            </a: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ID</a:t>
            </a:r>
            <a:endParaRPr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432500" y="4279550"/>
            <a:ext cx="80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53535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[wid_x, wid_y, wew_x, wew_y, seed_x, seed_y,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trkl_x, trkl_y, trkl_z, trkl_px, trkl_py, trkl_pz,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h4_41, h4_42, h4_43, h4_44, h4_45, h4_46]</a:t>
            </a:r>
            <a:endParaRPr b="1"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1325"/>
            <a:ext cx="4232100" cy="3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900" y="581325"/>
            <a:ext cx="4232100" cy="333149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6"/>
          <p:cNvSpPr txBox="1"/>
          <p:nvPr/>
        </p:nvSpPr>
        <p:spPr>
          <a:xfrm>
            <a:off x="228975" y="0"/>
            <a:ext cx="5696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Result: ROC curve for ID w/ full track(E/p)</a:t>
            </a:r>
            <a:endParaRPr b="1" sz="1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817825" y="3973400"/>
            <a:ext cx="29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 ID</a:t>
            </a:r>
            <a:endParaRPr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5925375" y="3989525"/>
            <a:ext cx="29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</a:t>
            </a:r>
            <a:r>
              <a:rPr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ID</a:t>
            </a:r>
            <a:endParaRPr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367400" y="4511275"/>
            <a:ext cx="8065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53535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[wid_x, wid_y, wew_x, wew_y, seed_x, seed_y,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trkl_x, trkl_y, trkl_z, trkl_px, trkl_py, trkl_pz,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0000FF"/>
                </a:solidFill>
                <a:highlight>
                  <a:srgbClr val="00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E/p,</a:t>
            </a:r>
            <a:r>
              <a:rPr b="1"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h4_41, h4_42, h4_43, h4_44, h4_45, h4_46]</a:t>
            </a:r>
            <a:endParaRPr b="1"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10500"/>
            <a:ext cx="4453547" cy="332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99" y="952900"/>
            <a:ext cx="4396701" cy="32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>
            <a:off x="451100" y="240725"/>
            <a:ext cx="56964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Result: Tagging efficiency vs Pz</a:t>
            </a:r>
            <a:endParaRPr b="1" sz="2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988" y="4333975"/>
            <a:ext cx="4806013" cy="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408375" y="4417250"/>
            <a:ext cx="3453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range 5-80GeV?</a:t>
            </a:r>
            <a:endParaRPr b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234625" y="523375"/>
            <a:ext cx="8644500" cy="44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descr="Piece of duct tape sticking a note to the slide" id="371" name="Google Shape;371;p48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>
            <p:ph idx="4294967295" type="body"/>
          </p:nvPr>
        </p:nvSpPr>
        <p:spPr>
          <a:xfrm>
            <a:off x="3904250" y="1295400"/>
            <a:ext cx="4792200" cy="30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 dwong!!!</a:t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DQ analysis package dwong released on pip. People could play around.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Include analysis functions, NN-ID model, training frame, csv saving tools, samples and EMCal plot tools.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Optimized with numpy and cython.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75" y="876300"/>
            <a:ext cx="3070676" cy="34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0" y="860550"/>
            <a:ext cx="5659000" cy="42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9"/>
          <p:cNvSpPr txBox="1"/>
          <p:nvPr/>
        </p:nvSpPr>
        <p:spPr>
          <a:xfrm>
            <a:off x="6237150" y="733150"/>
            <a:ext cx="26913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Repo for analysis code: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Repo for dwong </a:t>
            </a: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package</a:t>
            </a: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7"/>
              </a:rPr>
              <a:t>: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8"/>
              </a:rPr>
              <a:t>Pypi page of dwong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8000" y="1132325"/>
            <a:ext cx="939850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08000" y="2419350"/>
            <a:ext cx="939850" cy="9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2520" y="126074"/>
            <a:ext cx="7815255" cy="7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13425" y="3800950"/>
            <a:ext cx="1281400" cy="12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53518" cy="5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/>
        </p:nvSpPr>
        <p:spPr>
          <a:xfrm>
            <a:off x="843900" y="632925"/>
            <a:ext cx="75297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10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Questions?</a:t>
            </a:r>
            <a:endParaRPr sz="10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6" name="Google Shape;396;p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234625" y="523375"/>
            <a:ext cx="8644500" cy="441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ece of duct tape sticking a note to the slide" id="136" name="Google Shape;136;p27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 rotWithShape="1">
          <a:blip r:embed="rId4">
            <a:alphaModFix/>
          </a:blip>
          <a:srcRect b="0" l="66184" r="0" t="14965"/>
          <a:stretch/>
        </p:blipFill>
        <p:spPr>
          <a:xfrm>
            <a:off x="577500" y="1127975"/>
            <a:ext cx="3122226" cy="35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/>
          <p:nvPr/>
        </p:nvSpPr>
        <p:spPr>
          <a:xfrm>
            <a:off x="1400075" y="1597201"/>
            <a:ext cx="611400" cy="22098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4294967295" type="body"/>
          </p:nvPr>
        </p:nvSpPr>
        <p:spPr>
          <a:xfrm>
            <a:off x="3856700" y="1370550"/>
            <a:ext cx="4641300" cy="24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ID</a:t>
            </a:r>
            <a:endParaRPr sz="3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 introduction &amp; goal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pattern for different particles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Historical versions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34640" r="0" t="0"/>
          <a:stretch/>
        </p:blipFill>
        <p:spPr>
          <a:xfrm>
            <a:off x="480975" y="2752325"/>
            <a:ext cx="3368726" cy="2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593700" y="249125"/>
            <a:ext cx="7956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Particle ID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7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aims to classify different particles in each event, where a particle is reconstructed using multiple detector components.  This information helps us to form a complete picture of what happened in events.</a:t>
            </a:r>
            <a:endParaRPr sz="17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The ultimate goal for our work is to build a particle ID like tagging system of particle flows at CMS. That we use </a:t>
            </a:r>
            <a:r>
              <a:rPr b="1" lang="en" sz="1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tracking chambers,</a:t>
            </a: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calorimeter,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1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hodoscope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information to reconstruct trajectories and tag particles in each single event.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4572000" y="3214300"/>
            <a:ext cx="4268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 considerable part of our work is exploratory, and highly customized for DarkQuest experiment setup.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25" y="0"/>
            <a:ext cx="7311300" cy="389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3601875" y="1339550"/>
            <a:ext cx="458700" cy="13806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/>
          <p:nvPr/>
        </p:nvSpPr>
        <p:spPr>
          <a:xfrm>
            <a:off x="6163175" y="1235300"/>
            <a:ext cx="288900" cy="15891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/>
          <p:nvPr/>
        </p:nvSpPr>
        <p:spPr>
          <a:xfrm>
            <a:off x="5011225" y="1443650"/>
            <a:ext cx="388500" cy="12765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6270450" y="982650"/>
            <a:ext cx="334800" cy="21666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6747700" y="998600"/>
            <a:ext cx="814200" cy="2313000"/>
          </a:xfrm>
          <a:prstGeom prst="rect">
            <a:avLst/>
          </a:prstGeom>
          <a:solidFill>
            <a:srgbClr val="9E9E9E">
              <a:alpha val="0"/>
            </a:srgbClr>
          </a:solidFill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240600" y="3926725"/>
            <a:ext cx="8662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track(st1+st2+st3)</a:t>
            </a:r>
            <a:r>
              <a:rPr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[E/p]</a:t>
            </a:r>
            <a:endParaRPr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st3_stracklet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		[x, y, z, px, py, pz]</a:t>
            </a:r>
            <a:endParaRPr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EMCal						</a:t>
            </a:r>
            <a:r>
              <a:rPr lang="en" sz="15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[widthx, widthy, Wew_x, Wew_y, seed_x, seed_y]</a:t>
            </a:r>
            <a:endParaRPr sz="15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Hodoscope</a:t>
            </a:r>
            <a:r>
              <a:rPr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		[det41_y, det42_y, det43_y, det44_y, det45_x, det46_x]</a:t>
            </a:r>
            <a:endParaRPr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250"/>
            <a:ext cx="3880175" cy="272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124" y="635250"/>
            <a:ext cx="4073875" cy="288881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541425" y="3537275"/>
            <a:ext cx="8193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quantitatively</a:t>
            </a: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 study the shape of cluster on Emcal, we plot the distribution of width(x and y), Energy Weighted width of particles on EMCal. As in DQ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Along with track extrapolation points on EMCal, Energy over momentum, we implemented the first version of ParticleID.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358850" y="93975"/>
            <a:ext cx="498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Quantifying cluster shapes</a:t>
            </a:r>
            <a:endParaRPr sz="2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4779750" y="143675"/>
            <a:ext cx="41031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Full track(st1+st2+st3)</a:t>
            </a:r>
            <a:r>
              <a:rPr lang="en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, 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st3_stracklet</a:t>
            </a:r>
            <a:r>
              <a:rPr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Hodoscope. </a:t>
            </a:r>
            <a:r>
              <a:rPr b="1" lang="en" sz="15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has a single value for each particle</a:t>
            </a:r>
            <a:r>
              <a:rPr b="1"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sz="15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			</a:t>
            </a:r>
            <a:endParaRPr sz="15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1"/>
          <p:cNvGraphicFramePr/>
          <p:nvPr/>
        </p:nvGraphicFramePr>
        <p:xfrm>
          <a:off x="0" y="84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{2A50128E-7275-430A-ADA8-7EB37194755B}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8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Types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Full track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(E/P)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st3_tracklet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EMCal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Cluster size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Hodoscope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Muon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Yes, ~0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Few Points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Yes, through absorber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8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Electron/Positron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Yes, ~1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Large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Pi+/Pi-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Yes, (0,1)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Yes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Middle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Some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Pi0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XLarge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Photon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Large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Klong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Middle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311" y="4676275"/>
            <a:ext cx="717889" cy="4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825" y="2350514"/>
            <a:ext cx="709774" cy="5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875" y="1700615"/>
            <a:ext cx="637675" cy="47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2875" y="4127857"/>
            <a:ext cx="601625" cy="45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6825" y="3579459"/>
            <a:ext cx="709775" cy="47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2288" y="3093000"/>
            <a:ext cx="547925" cy="4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288750" y="99250"/>
            <a:ext cx="79317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Spreadsheet for particle characteristics</a:t>
            </a:r>
            <a:endParaRPr b="1"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333900" y="252675"/>
            <a:ext cx="56487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Cut-Based ID for </a:t>
            </a:r>
            <a:r>
              <a:rPr b="1" lang="en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</a:t>
            </a:r>
            <a:endParaRPr b="1"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88" name="Google Shape;188;p32"/>
          <p:cNvGraphicFramePr/>
          <p:nvPr/>
        </p:nvGraphicFramePr>
        <p:xfrm>
          <a:off x="450175" y="11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{FA46A685-94EB-4EB9-832B-D5A20D025045}</a:tableStyleId>
              </a:tblPr>
              <a:tblGrid>
                <a:gridCol w="1724025"/>
                <a:gridCol w="1724025"/>
              </a:tblGrid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Pass Rate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muon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electron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59.50%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positron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55.70%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photon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0.40%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pi+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3.40%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pi-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3.80%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klong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pi0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46524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0.20%</a:t>
                      </a:r>
                      <a:endParaRPr sz="1500">
                        <a:solidFill>
                          <a:srgbClr val="F46524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32"/>
          <p:cNvSpPr txBox="1"/>
          <p:nvPr/>
        </p:nvSpPr>
        <p:spPr>
          <a:xfrm rot="1036168">
            <a:off x="6397694" y="2319105"/>
            <a:ext cx="1515835" cy="11567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Lato"/>
                <a:ea typeface="Lato"/>
                <a:cs typeface="Lato"/>
                <a:sym typeface="Lato"/>
              </a:rPr>
              <a:t>🧐</a:t>
            </a:r>
            <a:endParaRPr sz="1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624600" y="4125050"/>
            <a:ext cx="3384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Well, can we do a DNN based particle ID to improve the efficiency?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475750" y="974550"/>
            <a:ext cx="4493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Inputs:</a:t>
            </a:r>
            <a:endParaRPr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[widx, widy, Wew_x, Wew_y, Dist_x, Dist_y, E/P]</a:t>
            </a:r>
            <a:endParaRPr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095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08137">
            <a:off x="6871100" y="499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6484900" y="1856200"/>
            <a:ext cx="25749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NN-based ID has the same input as cut-based one, looks good?</a:t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analysis is 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</a:t>
            </a: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leading cluster of each single particle guns evts.</a:t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we are looking for dark photon into</a:t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4652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dimuon and dielectron, right?</a:t>
            </a:r>
            <a:endParaRPr b="1" sz="1500">
              <a:solidFill>
                <a:srgbClr val="F4652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