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5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EFC7A-BAD6-4E77-A37C-B78D98B20494}" v="7" dt="2021-10-26T03:54:09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Farm" userId="f6dc6ede-c944-4ef2-8370-dc2a56a49865" providerId="ADAL" clId="{E25EFC7A-BAD6-4E77-A37C-B78D98B20494}"/>
    <pc:docChg chg="modSld">
      <pc:chgData name="Michael Farm" userId="f6dc6ede-c944-4ef2-8370-dc2a56a49865" providerId="ADAL" clId="{E25EFC7A-BAD6-4E77-A37C-B78D98B20494}" dt="2021-10-26T03:58:03.196" v="90" actId="20577"/>
      <pc:docMkLst>
        <pc:docMk/>
      </pc:docMkLst>
      <pc:sldChg chg="addSp modSp mod">
        <pc:chgData name="Michael Farm" userId="f6dc6ede-c944-4ef2-8370-dc2a56a49865" providerId="ADAL" clId="{E25EFC7A-BAD6-4E77-A37C-B78D98B20494}" dt="2021-10-26T03:58:03.196" v="90" actId="20577"/>
        <pc:sldMkLst>
          <pc:docMk/>
          <pc:sldMk cId="3069348670" sldId="260"/>
        </pc:sldMkLst>
        <pc:spChg chg="mod">
          <ac:chgData name="Michael Farm" userId="f6dc6ede-c944-4ef2-8370-dc2a56a49865" providerId="ADAL" clId="{E25EFC7A-BAD6-4E77-A37C-B78D98B20494}" dt="2021-10-26T03:48:10.704" v="18" actId="20577"/>
          <ac:spMkLst>
            <pc:docMk/>
            <pc:sldMk cId="3069348670" sldId="260"/>
            <ac:spMk id="2" creationId="{7F42AF20-BE6C-4E90-8C0A-3DA11F27AF76}"/>
          </ac:spMkLst>
        </pc:spChg>
        <pc:spChg chg="add mod">
          <ac:chgData name="Michael Farm" userId="f6dc6ede-c944-4ef2-8370-dc2a56a49865" providerId="ADAL" clId="{E25EFC7A-BAD6-4E77-A37C-B78D98B20494}" dt="2021-10-26T03:53:23.891" v="69" actId="1076"/>
          <ac:spMkLst>
            <pc:docMk/>
            <pc:sldMk cId="3069348670" sldId="260"/>
            <ac:spMk id="3" creationId="{BDC42C42-144F-4D48-9C4C-0B2993890D00}"/>
          </ac:spMkLst>
        </pc:spChg>
        <pc:spChg chg="add mod">
          <ac:chgData name="Michael Farm" userId="f6dc6ede-c944-4ef2-8370-dc2a56a49865" providerId="ADAL" clId="{E25EFC7A-BAD6-4E77-A37C-B78D98B20494}" dt="2021-10-26T03:58:03.196" v="90" actId="20577"/>
          <ac:spMkLst>
            <pc:docMk/>
            <pc:sldMk cId="3069348670" sldId="260"/>
            <ac:spMk id="7" creationId="{21F38E4A-3FB9-4E71-9A45-0487E444354F}"/>
          </ac:spMkLst>
        </pc:spChg>
        <pc:picChg chg="add mod">
          <ac:chgData name="Michael Farm" userId="f6dc6ede-c944-4ef2-8370-dc2a56a49865" providerId="ADAL" clId="{E25EFC7A-BAD6-4E77-A37C-B78D98B20494}" dt="2021-10-26T03:51:47.817" v="53" actId="1076"/>
          <ac:picMkLst>
            <pc:docMk/>
            <pc:sldMk cId="3069348670" sldId="260"/>
            <ac:picMk id="8" creationId="{F9DB56E0-9CF6-4B38-A8FE-CE6C10215FCD}"/>
          </ac:picMkLst>
        </pc:picChg>
      </pc:sldChg>
      <pc:sldChg chg="addSp modSp mod">
        <pc:chgData name="Michael Farm" userId="f6dc6ede-c944-4ef2-8370-dc2a56a49865" providerId="ADAL" clId="{E25EFC7A-BAD6-4E77-A37C-B78D98B20494}" dt="2021-10-26T03:54:44.452" v="82" actId="1076"/>
        <pc:sldMkLst>
          <pc:docMk/>
          <pc:sldMk cId="2501676307" sldId="265"/>
        </pc:sldMkLst>
        <pc:spChg chg="add mod">
          <ac:chgData name="Michael Farm" userId="f6dc6ede-c944-4ef2-8370-dc2a56a49865" providerId="ADAL" clId="{E25EFC7A-BAD6-4E77-A37C-B78D98B20494}" dt="2021-10-26T03:53:02.084" v="65" actId="1076"/>
          <ac:spMkLst>
            <pc:docMk/>
            <pc:sldMk cId="2501676307" sldId="265"/>
            <ac:spMk id="7" creationId="{01851630-E68E-44F8-919C-1146858670E9}"/>
          </ac:spMkLst>
        </pc:spChg>
        <pc:picChg chg="add mod">
          <ac:chgData name="Michael Farm" userId="f6dc6ede-c944-4ef2-8370-dc2a56a49865" providerId="ADAL" clId="{E25EFC7A-BAD6-4E77-A37C-B78D98B20494}" dt="2021-10-26T03:53:45.316" v="72" actId="1076"/>
          <ac:picMkLst>
            <pc:docMk/>
            <pc:sldMk cId="2501676307" sldId="265"/>
            <ac:picMk id="8" creationId="{79067191-50DC-4ED0-93EA-160D775FCC4C}"/>
          </ac:picMkLst>
        </pc:picChg>
        <pc:picChg chg="add mod">
          <ac:chgData name="Michael Farm" userId="f6dc6ede-c944-4ef2-8370-dc2a56a49865" providerId="ADAL" clId="{E25EFC7A-BAD6-4E77-A37C-B78D98B20494}" dt="2021-10-26T03:53:53.169" v="74" actId="1076"/>
          <ac:picMkLst>
            <pc:docMk/>
            <pc:sldMk cId="2501676307" sldId="265"/>
            <ac:picMk id="9" creationId="{1D7728C1-3889-49C8-9D94-9FFC37FB4472}"/>
          </ac:picMkLst>
        </pc:picChg>
        <pc:picChg chg="add mod">
          <ac:chgData name="Michael Farm" userId="f6dc6ede-c944-4ef2-8370-dc2a56a49865" providerId="ADAL" clId="{E25EFC7A-BAD6-4E77-A37C-B78D98B20494}" dt="2021-10-26T03:54:04.373" v="76" actId="1076"/>
          <ac:picMkLst>
            <pc:docMk/>
            <pc:sldMk cId="2501676307" sldId="265"/>
            <ac:picMk id="10" creationId="{9B783438-1BDD-40E4-B4E1-B694136B49FE}"/>
          </ac:picMkLst>
        </pc:picChg>
        <pc:picChg chg="add mod">
          <ac:chgData name="Michael Farm" userId="f6dc6ede-c944-4ef2-8370-dc2a56a49865" providerId="ADAL" clId="{E25EFC7A-BAD6-4E77-A37C-B78D98B20494}" dt="2021-10-26T03:54:44.452" v="82" actId="1076"/>
          <ac:picMkLst>
            <pc:docMk/>
            <pc:sldMk cId="2501676307" sldId="265"/>
            <ac:picMk id="11" creationId="{73D97244-89D5-4608-96F4-81F6DD4761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70">
            <a:extLst>
              <a:ext uri="{FF2B5EF4-FFF2-40B4-BE49-F238E27FC236}">
                <a16:creationId xmlns:a16="http://schemas.microsoft.com/office/drawing/2014/main" id="{0A609FA1-66A6-415B-92B9-358030A69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72">
            <a:extLst>
              <a:ext uri="{FF2B5EF4-FFF2-40B4-BE49-F238E27FC236}">
                <a16:creationId xmlns:a16="http://schemas.microsoft.com/office/drawing/2014/main" id="{C6AAC2E7-7798-447E-893B-FB7FF71F6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1591A-5A37-4728-92B0-9AF5CF92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1545" y="852061"/>
            <a:ext cx="5317728" cy="3762441"/>
          </a:xfrm>
        </p:spPr>
        <p:txBody>
          <a:bodyPr anchor="t">
            <a:normAutofit/>
          </a:bodyPr>
          <a:lstStyle/>
          <a:p>
            <a:r>
              <a:rPr lang="en-US" dirty="0"/>
              <a:t>Project 4 –    </a:t>
            </a:r>
            <a:r>
              <a:rPr lang="en-US" sz="3200" dirty="0"/>
              <a:t>Breast Cancer Identifier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Is there a feature or set of features that best predicts whether the patient is Malignant or Benign?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67364-5FF2-4B06-8663-C32599E1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045" y="5167330"/>
            <a:ext cx="5639754" cy="6856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Scikit-learn -- Python-Pandas -- SQL Database</a:t>
            </a:r>
          </a:p>
        </p:txBody>
      </p:sp>
      <p:sp useBgFill="1">
        <p:nvSpPr>
          <p:cNvPr id="1049" name="Rectangle 74">
            <a:extLst>
              <a:ext uri="{FF2B5EF4-FFF2-40B4-BE49-F238E27FC236}">
                <a16:creationId xmlns:a16="http://schemas.microsoft.com/office/drawing/2014/main" id="{0C7A4652-999F-41AA-AE49-F6D4BFC35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8373" y="334928"/>
            <a:ext cx="4309798" cy="5709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east-cancer-ribbon - Myriad Genetics, Inc.">
            <a:extLst>
              <a:ext uri="{FF2B5EF4-FFF2-40B4-BE49-F238E27FC236}">
                <a16:creationId xmlns:a16="http://schemas.microsoft.com/office/drawing/2014/main" id="{7C93B467-7515-4B3B-BCBC-D5FD51DA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8270" y="717694"/>
            <a:ext cx="3196682" cy="499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6A21-6351-46F9-A636-527EE50C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6C593-0195-47CB-873C-1C066DF6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8A0168-EB40-45AF-89A1-87DE0A55FFC6}" type="datetime1">
              <a:rPr lang="en-US" smtClean="0"/>
              <a:pPr>
                <a:spcAft>
                  <a:spcPts val="600"/>
                </a:spcAft>
              </a:pPr>
              <a:t>10/25/2021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4B87-E2EE-4F6E-BE62-6C56FF53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1050" name="Rectangle 76">
            <a:extLst>
              <a:ext uri="{FF2B5EF4-FFF2-40B4-BE49-F238E27FC236}">
                <a16:creationId xmlns:a16="http://schemas.microsoft.com/office/drawing/2014/main" id="{4D71D159-A1DF-4F65-8788-481D96986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Straight Connector 78">
            <a:extLst>
              <a:ext uri="{FF2B5EF4-FFF2-40B4-BE49-F238E27FC236}">
                <a16:creationId xmlns:a16="http://schemas.microsoft.com/office/drawing/2014/main" id="{29E95324-29FA-4B64-9A99-0F7037323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34928"/>
            <a:ext cx="0" cy="571250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80">
            <a:extLst>
              <a:ext uri="{FF2B5EF4-FFF2-40B4-BE49-F238E27FC236}">
                <a16:creationId xmlns:a16="http://schemas.microsoft.com/office/drawing/2014/main" id="{957D6974-7D69-4C5A-9069-2C6D3351F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4994444"/>
            <a:ext cx="621479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6E5FCEE-5988-4D87-B294-5E39454ED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5280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84">
            <a:extLst>
              <a:ext uri="{FF2B5EF4-FFF2-40B4-BE49-F238E27FC236}">
                <a16:creationId xmlns:a16="http://schemas.microsoft.com/office/drawing/2014/main" id="{4859395A-E9B2-4640-911E-0C4DE63AA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10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CCF1-6808-4644-A193-48F1CC1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C5EF-D832-4601-A840-3B68C24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732032"/>
          </a:xfrm>
        </p:spPr>
        <p:txBody>
          <a:bodyPr/>
          <a:lstStyle/>
          <a:p>
            <a:r>
              <a:rPr lang="en-US" dirty="0"/>
              <a:t>1 in 8 Women in the United States will develop Breast Cancer in her lifetime.</a:t>
            </a:r>
          </a:p>
          <a:p>
            <a:r>
              <a:rPr lang="en-US" dirty="0"/>
              <a:t>63% of breast cancer cases are diagnosed at a localized stage (no sign that the cancer has spread outside of the breast), for which the 5-year survival rate is 99%.</a:t>
            </a:r>
          </a:p>
          <a:p>
            <a:r>
              <a:rPr lang="en-US" dirty="0"/>
              <a:t>There are over 3.8 million breast cancer survivors in the United States.</a:t>
            </a:r>
            <a:endParaRPr lang="en-US" b="0" i="0" dirty="0">
              <a:solidFill>
                <a:srgbClr val="46363B"/>
              </a:solidFill>
              <a:effectLst/>
              <a:latin typeface="Avenir Next Pro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C58B-7534-4C11-964A-42112DC7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4F296-4BF5-495B-9499-9C41EC96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1A69-F50B-4166-B90E-5D33C6C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8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9357-ED14-4318-B1E2-CC1E9279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8DA69-DA6E-410A-A58F-4A3B5907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Scikit-learn – Python Pandas – SQL Database.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Compiling, Training, and Evaluating the Model</a:t>
            </a:r>
          </a:p>
          <a:p>
            <a:r>
              <a:rPr lang="en-US" dirty="0"/>
              <a:t>Optimizing the Model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33424-C942-4EB7-B2D8-234190E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389C-0779-4DC0-83C0-2BCCA63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6786C-6289-46BD-ACE6-109EB178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2354-9163-449A-92B0-D7888DF2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43DD-94D4-412C-966C-9F067A64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A88F0-556B-4BB7-8AAB-D63AEB65C662}" type="datetime1"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A487-5ACC-4337-820E-81015714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all" spc="30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Toshi Torihara, Everett Waterman, Charissa Hoxie, and Michael Farm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all" spc="30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1E1B-411D-4A0A-91FC-327CA0DB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2C36F-4504-47C0-B82F-A167342A2754}" type="slidenum"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4A8F3B-E255-498F-91F8-7878F17A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3" y="1973006"/>
            <a:ext cx="4446469" cy="2229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A52C1-54D6-4A77-9CBE-064DB591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371" y="1973006"/>
            <a:ext cx="2110345" cy="40177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78D4BA-2A33-45AE-8C1C-9F47832CEB0B}"/>
              </a:ext>
            </a:extLst>
          </p:cNvPr>
          <p:cNvSpPr txBox="1"/>
          <p:nvPr/>
        </p:nvSpPr>
        <p:spPr>
          <a:xfrm>
            <a:off x="4919541" y="2110902"/>
            <a:ext cx="35718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target variable of the model was the column ‘Target’; [0]: Malignant, [1]: Benign.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3 (Mean, Error, Worst) sets of 10 features were used in the models.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625F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The features were renamed to replace the space for an underscore to easily translate into a SQL Database.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FE9FEC-6CFC-4FEE-8D66-469D01EC946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5208291" y="1690365"/>
            <a:ext cx="771096" cy="579506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E8F0F0-4963-4A5E-A804-17D86F1F1CD0}"/>
              </a:ext>
            </a:extLst>
          </p:cNvPr>
          <p:cNvSpPr txBox="1"/>
          <p:nvPr/>
        </p:nvSpPr>
        <p:spPr>
          <a:xfrm>
            <a:off x="3493269" y="5082001"/>
            <a:ext cx="420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</a:rPr>
              <a:t>Python Pandas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 SQL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625F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Database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Condensed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5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C42C42-144F-4D48-9C4C-0B2993890D00}"/>
              </a:ext>
            </a:extLst>
          </p:cNvPr>
          <p:cNvSpPr txBox="1"/>
          <p:nvPr/>
        </p:nvSpPr>
        <p:spPr>
          <a:xfrm>
            <a:off x="838199" y="1480081"/>
            <a:ext cx="252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Neural</a:t>
            </a:r>
            <a:r>
              <a:rPr lang="en-US" sz="1400" b="0" i="0" dirty="0">
                <a:effectLst/>
                <a:latin typeface="+mj-lt"/>
              </a:rPr>
              <a:t> </a:t>
            </a:r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Network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F38E4A-3FB9-4E71-9A45-0487E444354F}"/>
              </a:ext>
            </a:extLst>
          </p:cNvPr>
          <p:cNvSpPr txBox="1"/>
          <p:nvPr/>
        </p:nvSpPr>
        <p:spPr>
          <a:xfrm>
            <a:off x="461319" y="2117124"/>
            <a:ext cx="10091351" cy="376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dirty="0">
                <a:solidFill>
                  <a:schemeClr val="accent1"/>
                </a:solidFill>
              </a:rPr>
              <a:t>Number of neurons, layers, and activation function selected for the neural networks were as follows:</a:t>
            </a:r>
            <a:br>
              <a:rPr lang="en-US" sz="1600" dirty="0">
                <a:solidFill>
                  <a:schemeClr val="accent1"/>
                </a:solidFill>
              </a:rPr>
            </a:b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4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accent1"/>
                </a:solidFill>
              </a:rPr>
              <a:t>&lt;Summary&gt;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Trial and error to add more neurons and layers, and different configurations of activation functions were attempted in order to increase the model </a:t>
            </a:r>
            <a:r>
              <a:rPr lang="en-US" sz="1600">
                <a:solidFill>
                  <a:schemeClr val="accent1"/>
                </a:solidFill>
              </a:rPr>
              <a:t>performance.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&lt;Result&gt;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The accuracy rate of the best model, Model #2, was 97.2%. Better than the Model #1 by adding more units, the third hidden layer, and doubling the number of epochs. It turned out Model #3 was slightly less accurate even though it added even more units possibly due to overfitting the model.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9DB56E0-9CF6-4B38-A8FE-CE6C10215F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3" t="32768" r="17622" b="56088"/>
          <a:stretch/>
        </p:blipFill>
        <p:spPr>
          <a:xfrm>
            <a:off x="592103" y="2591322"/>
            <a:ext cx="9829782" cy="7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48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51630-E68E-44F8-919C-1146858670E9}"/>
              </a:ext>
            </a:extLst>
          </p:cNvPr>
          <p:cNvSpPr txBox="1"/>
          <p:nvPr/>
        </p:nvSpPr>
        <p:spPr>
          <a:xfrm>
            <a:off x="838199" y="1480081"/>
            <a:ext cx="7334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Principal Component Analysis - Visualization of clusters with </a:t>
            </a:r>
            <a:r>
              <a:rPr lang="en-US" sz="1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KMeans</a:t>
            </a:r>
            <a:endParaRPr lang="en-US" sz="1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図 8">
            <a:extLst>
              <a:ext uri="{FF2B5EF4-FFF2-40B4-BE49-F238E27FC236}">
                <a16:creationId xmlns:a16="http://schemas.microsoft.com/office/drawing/2014/main" id="{79067191-50DC-4ED0-93EA-160D775FC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42" t="19840" r="65862" b="42095"/>
          <a:stretch/>
        </p:blipFill>
        <p:spPr>
          <a:xfrm>
            <a:off x="543533" y="3429000"/>
            <a:ext cx="3325133" cy="2438500"/>
          </a:xfrm>
          <a:prstGeom prst="rect">
            <a:avLst/>
          </a:prstGeom>
        </p:spPr>
      </p:pic>
      <p:pic>
        <p:nvPicPr>
          <p:cNvPr id="9" name="図 6">
            <a:extLst>
              <a:ext uri="{FF2B5EF4-FFF2-40B4-BE49-F238E27FC236}">
                <a16:creationId xmlns:a16="http://schemas.microsoft.com/office/drawing/2014/main" id="{1D7728C1-3889-49C8-9D94-9FFC37FB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3" t="18413" r="66389" b="64500"/>
          <a:stretch/>
        </p:blipFill>
        <p:spPr>
          <a:xfrm>
            <a:off x="543533" y="2055798"/>
            <a:ext cx="3559612" cy="11979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B783438-1BDD-40E4-B4E1-B694136B4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2" t="61167" r="52088" b="23122"/>
          <a:stretch/>
        </p:blipFill>
        <p:spPr>
          <a:xfrm>
            <a:off x="4363033" y="2055798"/>
            <a:ext cx="6250999" cy="1241944"/>
          </a:xfrm>
          <a:prstGeom prst="rect">
            <a:avLst/>
          </a:prstGeom>
        </p:spPr>
      </p:pic>
      <p:pic>
        <p:nvPicPr>
          <p:cNvPr id="11" name="図 11" descr="グラフ, 散布図&#10;&#10;自動的に生成された説明">
            <a:extLst>
              <a:ext uri="{FF2B5EF4-FFF2-40B4-BE49-F238E27FC236}">
                <a16:creationId xmlns:a16="http://schemas.microsoft.com/office/drawing/2014/main" id="{73D97244-89D5-4608-96F4-81F6DD4761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2" t="12382" r="1503" b="11681"/>
          <a:stretch/>
        </p:blipFill>
        <p:spPr>
          <a:xfrm>
            <a:off x="4862524" y="3429000"/>
            <a:ext cx="5256269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7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AF20-BE6C-4E90-8C0A-3DA11F2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Compiling, Training, and Evaluating the Model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0FCD8-F7E2-45E0-BED5-0068F91D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8EC2B-D9FA-4177-9748-B38F7A73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F8DA-6708-4A3B-81D4-2F493A9E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0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5D31-3CC7-47FB-B107-6C55F09E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Optimizing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5000-5DD0-4989-99FF-7E758F09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B5A71-5C50-4A97-93D8-967E12A2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0D93-75DE-444B-AA63-FA714F9B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125E5-2583-463C-B946-7CE2ECD4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9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6438-566A-4755-9E3E-8DE90C4C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Results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6460D-6158-4E76-879F-B01B76DE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128C-0FC6-4DE3-849E-0B9C6225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Toshi</a:t>
            </a:r>
            <a:r>
              <a:rPr lang="en-US" dirty="0"/>
              <a:t> </a:t>
            </a:r>
            <a:r>
              <a:rPr lang="en-US" dirty="0" err="1"/>
              <a:t>Torihara</a:t>
            </a:r>
            <a:r>
              <a:rPr lang="en-US" dirty="0"/>
              <a:t>, Everett Waterman, Charissa Hoxie, and Michael Farm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7A43-2989-4B81-8799-C5C942A4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6003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Memo</Template>
  <TotalTime>80</TotalTime>
  <Words>474</Words>
  <Application>Microsoft Office PowerPoint</Application>
  <PresentationFormat>ワイド画面</PresentationFormat>
  <Paragraphs>56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Avenir Next Pro</vt:lpstr>
      <vt:lpstr>Arial</vt:lpstr>
      <vt:lpstr>Elephant</vt:lpstr>
      <vt:lpstr>Univers Condensed</vt:lpstr>
      <vt:lpstr>MemoVTI</vt:lpstr>
      <vt:lpstr>Project 4 –    Breast Cancer Identifier     Is there a feature or set of features that best predicts whether the patient is Malignant or Benign?</vt:lpstr>
      <vt:lpstr>Why?</vt:lpstr>
      <vt:lpstr>How?</vt:lpstr>
      <vt:lpstr>Data Processing</vt:lpstr>
      <vt:lpstr>Compiling, Training, and Evaluating the Model</vt:lpstr>
      <vt:lpstr>Compiling, Training, and Evaluating the Model</vt:lpstr>
      <vt:lpstr>Compiling, Training, and Evaluating the Model</vt:lpstr>
      <vt:lpstr>Optimizing the Model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–    Breast Cancer Identifier     Is there a feature or set of features that best predicts whether the patient is Malignant or Benign?</dc:title>
  <dc:creator>Michael Farm</dc:creator>
  <cp:lastModifiedBy>Hidetoshi Torihara</cp:lastModifiedBy>
  <cp:revision>5</cp:revision>
  <dcterms:created xsi:type="dcterms:W3CDTF">2021-10-26T01:50:15Z</dcterms:created>
  <dcterms:modified xsi:type="dcterms:W3CDTF">2021-10-26T05:06:14Z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d06e56-1756-4005-87f1-1edc72dd4bdf_Enabled">
    <vt:lpwstr>true</vt:lpwstr>
  </property>
  <property fmtid="{D5CDD505-2E9C-101B-9397-08002B2CF9AE}" pid="3" name="MSIP_Label_52d06e56-1756-4005-87f1-1edc72dd4bdf_SetDate">
    <vt:lpwstr>2021-10-26T02:17:41Z</vt:lpwstr>
  </property>
  <property fmtid="{D5CDD505-2E9C-101B-9397-08002B2CF9AE}" pid="4" name="MSIP_Label_52d06e56-1756-4005-87f1-1edc72dd4bdf_Method">
    <vt:lpwstr>Standard</vt:lpwstr>
  </property>
  <property fmtid="{D5CDD505-2E9C-101B-9397-08002B2CF9AE}" pid="5" name="MSIP_Label_52d06e56-1756-4005-87f1-1edc72dd4bdf_Name">
    <vt:lpwstr>General</vt:lpwstr>
  </property>
  <property fmtid="{D5CDD505-2E9C-101B-9397-08002B2CF9AE}" pid="6" name="MSIP_Label_52d06e56-1756-4005-87f1-1edc72dd4bdf_SiteId">
    <vt:lpwstr>9026c5f4-86d0-4b9f-bd39-b7d4d0fb4674</vt:lpwstr>
  </property>
  <property fmtid="{D5CDD505-2E9C-101B-9397-08002B2CF9AE}" pid="7" name="MSIP_Label_52d06e56-1756-4005-87f1-1edc72dd4bdf_ActionId">
    <vt:lpwstr>fc2fadf6-e158-40aa-b1bd-0000f1d7f36f</vt:lpwstr>
  </property>
  <property fmtid="{D5CDD505-2E9C-101B-9397-08002B2CF9AE}" pid="8" name="MSIP_Label_52d06e56-1756-4005-87f1-1edc72dd4bdf_ContentBits">
    <vt:lpwstr>0</vt:lpwstr>
  </property>
</Properties>
</file>