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</p:sldMasterIdLst>
  <p:notesMasterIdLst>
    <p:notesMasterId r:id="rId7"/>
  </p:notesMasterIdLst>
  <p:handoutMasterIdLst>
    <p:handoutMasterId r:id="rId83"/>
  </p:handoutMasterIdLst>
  <p:sldIdLst>
    <p:sldId id="918" r:id="rId5"/>
    <p:sldId id="1051" r:id="rId6"/>
    <p:sldId id="1066" r:id="rId8"/>
    <p:sldId id="975" r:id="rId9"/>
    <p:sldId id="974" r:id="rId10"/>
    <p:sldId id="976" r:id="rId11"/>
    <p:sldId id="977" r:id="rId12"/>
    <p:sldId id="978" r:id="rId13"/>
    <p:sldId id="1047" r:id="rId14"/>
    <p:sldId id="1001" r:id="rId15"/>
    <p:sldId id="979" r:id="rId16"/>
    <p:sldId id="996" r:id="rId17"/>
    <p:sldId id="995" r:id="rId18"/>
    <p:sldId id="997" r:id="rId19"/>
    <p:sldId id="998" r:id="rId20"/>
    <p:sldId id="999" r:id="rId21"/>
    <p:sldId id="1000" r:id="rId22"/>
    <p:sldId id="982" r:id="rId23"/>
    <p:sldId id="983" r:id="rId24"/>
    <p:sldId id="984" r:id="rId25"/>
    <p:sldId id="985" r:id="rId26"/>
    <p:sldId id="1052" r:id="rId27"/>
    <p:sldId id="987" r:id="rId28"/>
    <p:sldId id="988" r:id="rId29"/>
    <p:sldId id="989" r:id="rId30"/>
    <p:sldId id="991" r:id="rId31"/>
    <p:sldId id="992" r:id="rId32"/>
    <p:sldId id="994" r:id="rId33"/>
    <p:sldId id="1054" r:id="rId34"/>
    <p:sldId id="1053" r:id="rId35"/>
    <p:sldId id="1048" r:id="rId36"/>
    <p:sldId id="1002" r:id="rId37"/>
    <p:sldId id="1003" r:id="rId38"/>
    <p:sldId id="1004" r:id="rId39"/>
    <p:sldId id="1055" r:id="rId40"/>
    <p:sldId id="1007" r:id="rId41"/>
    <p:sldId id="1008" r:id="rId42"/>
    <p:sldId id="1009" r:id="rId43"/>
    <p:sldId id="1010" r:id="rId44"/>
    <p:sldId id="1011" r:id="rId45"/>
    <p:sldId id="1012" r:id="rId46"/>
    <p:sldId id="1013" r:id="rId47"/>
    <p:sldId id="1015" r:id="rId48"/>
    <p:sldId id="1016" r:id="rId49"/>
    <p:sldId id="1017" r:id="rId50"/>
    <p:sldId id="1018" r:id="rId51"/>
    <p:sldId id="1021" r:id="rId52"/>
    <p:sldId id="1022" r:id="rId53"/>
    <p:sldId id="1023" r:id="rId54"/>
    <p:sldId id="1024" r:id="rId55"/>
    <p:sldId id="1049" r:id="rId56"/>
    <p:sldId id="1025" r:id="rId57"/>
    <p:sldId id="1026" r:id="rId58"/>
    <p:sldId id="1034" r:id="rId59"/>
    <p:sldId id="1033" r:id="rId60"/>
    <p:sldId id="1027" r:id="rId61"/>
    <p:sldId id="1050" r:id="rId62"/>
    <p:sldId id="1028" r:id="rId63"/>
    <p:sldId id="1056" r:id="rId64"/>
    <p:sldId id="1029" r:id="rId65"/>
    <p:sldId id="1030" r:id="rId66"/>
    <p:sldId id="1031" r:id="rId67"/>
    <p:sldId id="1057" r:id="rId68"/>
    <p:sldId id="1036" r:id="rId69"/>
    <p:sldId id="1058" r:id="rId70"/>
    <p:sldId id="1037" r:id="rId71"/>
    <p:sldId id="1043" r:id="rId72"/>
    <p:sldId id="1044" r:id="rId73"/>
    <p:sldId id="1060" r:id="rId74"/>
    <p:sldId id="1059" r:id="rId75"/>
    <p:sldId id="1061" r:id="rId76"/>
    <p:sldId id="1045" r:id="rId77"/>
    <p:sldId id="1062" r:id="rId78"/>
    <p:sldId id="1063" r:id="rId79"/>
    <p:sldId id="1064" r:id="rId80"/>
    <p:sldId id="1046" r:id="rId81"/>
    <p:sldId id="1065" r:id="rId8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28287D"/>
    <a:srgbClr val="FF00FF"/>
    <a:srgbClr val="D1D1F0"/>
    <a:srgbClr val="10017D"/>
    <a:srgbClr val="00589A"/>
    <a:srgbClr val="0066FF"/>
    <a:srgbClr val="FF6161"/>
    <a:srgbClr val="B3D136"/>
    <a:srgbClr val="C5D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86247" autoAdjust="0"/>
  </p:normalViewPr>
  <p:slideViewPr>
    <p:cSldViewPr>
      <p:cViewPr varScale="1">
        <p:scale>
          <a:sx n="99" d="100"/>
          <a:sy n="99" d="100"/>
        </p:scale>
        <p:origin x="1560" y="84"/>
      </p:cViewPr>
      <p:guideLst>
        <p:guide orient="horz" pos="204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154"/>
    </p:cViewPr>
  </p:sorterViewPr>
  <p:notesViewPr>
    <p:cSldViewPr>
      <p:cViewPr varScale="1">
        <p:scale>
          <a:sx n="89" d="100"/>
          <a:sy n="89" d="100"/>
        </p:scale>
        <p:origin x="3840" y="160"/>
      </p:cViewPr>
      <p:guideLst>
        <p:guide orient="horz" pos="272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6" Type="http://schemas.openxmlformats.org/officeDocument/2006/relationships/tableStyles" Target="tableStyles.xml"/><Relationship Id="rId85" Type="http://schemas.openxmlformats.org/officeDocument/2006/relationships/viewProps" Target="viewProps.xml"/><Relationship Id="rId84" Type="http://schemas.openxmlformats.org/officeDocument/2006/relationships/presProps" Target="presProps.xml"/><Relationship Id="rId83" Type="http://schemas.openxmlformats.org/officeDocument/2006/relationships/handoutMaster" Target="handoutMasters/handoutMaster1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80" Type="http://schemas.openxmlformats.org/officeDocument/2006/relationships/slide" Target="slides/slide75.xml"/><Relationship Id="rId8" Type="http://schemas.openxmlformats.org/officeDocument/2006/relationships/slide" Target="slides/slide3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2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FB4ED-5DF3-407F-AFEA-42EF39A938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20A1C-BDFA-44B6-8216-15EAA25CB8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DF31161-5878-49EE-83D1-84626E97A680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CC74CA2-8F24-49E8-99E4-22CFDE545E8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C74CA2-8F24-49E8-99E4-22CFDE545E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传统文本文件读写，如果在文件开头或中间部门，加上或删除若干行，读取文件的代码需要重新改写</a:t>
            </a:r>
            <a:endParaRPr lang="en-US" altLang="zh-CN" smtClean="0"/>
          </a:p>
          <a:p>
            <a:r>
              <a:rPr lang="en-US" altLang="zh-CN" smtClean="0"/>
              <a:t>XML</a:t>
            </a:r>
            <a:r>
              <a:rPr lang="zh-CN" altLang="en-US" smtClean="0"/>
              <a:t>影响很小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C74CA2-8F24-49E8-99E4-22CFDE545E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转义字符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C74CA2-8F24-49E8-99E4-22CFDE545E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不能出现只有起始标签，而没有结束标签的情况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C74CA2-8F24-49E8-99E4-22CFDE545E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根元素名称可以自定义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C74CA2-8F24-49E8-99E4-22CFDE545E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可以输出，验证是否正确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C74CA2-8F24-49E8-99E4-22CFDE545E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standalone="yes"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C74CA2-8F24-49E8-99E4-22CFDE545E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4" Type="http://schemas.openxmlformats.org/officeDocument/2006/relationships/theme" Target="../theme/theme1.xml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jpe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"/>
          <p:cNvSpPr>
            <a:spLocks noChangeArrowheads="1"/>
          </p:cNvSpPr>
          <p:nvPr userDrawn="1"/>
        </p:nvSpPr>
        <p:spPr bwMode="auto">
          <a:xfrm>
            <a:off x="122238" y="120650"/>
            <a:ext cx="1785937" cy="5715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1500" b="1" smtClean="0">
              <a:solidFill>
                <a:srgbClr val="006600"/>
              </a:solidFill>
              <a:ea typeface="楷体_GB2312" pitchFamily="49" charset="-122"/>
            </a:endParaRPr>
          </a:p>
        </p:txBody>
      </p:sp>
      <p:pic>
        <p:nvPicPr>
          <p:cNvPr id="4099" name="图片 3" descr="校徽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188913"/>
            <a:ext cx="1071563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4" descr="湖北工业大学.jpg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395288"/>
            <a:ext cx="247332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33"/>
          <p:cNvSpPr>
            <a:spLocks noChangeArrowheads="1"/>
          </p:cNvSpPr>
          <p:nvPr userDrawn="1"/>
        </p:nvSpPr>
        <p:spPr bwMode="auto">
          <a:xfrm>
            <a:off x="838200" y="685800"/>
            <a:ext cx="8305800" cy="5562600"/>
          </a:xfrm>
          <a:prstGeom prst="rect">
            <a:avLst/>
          </a:prstGeom>
          <a:gradFill rotWithShape="1">
            <a:gsLst>
              <a:gs pos="0">
                <a:srgbClr val="81CFEB">
                  <a:alpha val="18999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1800" smtClean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102" name="Picture 11" descr="a_1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"/>
          <a:stretch>
            <a:fillRect/>
          </a:stretch>
        </p:blipFill>
        <p:spPr bwMode="auto">
          <a:xfrm>
            <a:off x="685800" y="685800"/>
            <a:ext cx="8458200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3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1800" smtClean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104" name="Picture 10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2" descr="a_1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"/>
          <a:stretch>
            <a:fillRect/>
          </a:stretch>
        </p:blipFill>
        <p:spPr bwMode="auto">
          <a:xfrm>
            <a:off x="0" y="0"/>
            <a:ext cx="9144000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Line 26"/>
          <p:cNvSpPr>
            <a:spLocks noChangeShapeType="1"/>
          </p:cNvSpPr>
          <p:nvPr userDrawn="1"/>
        </p:nvSpPr>
        <p:spPr bwMode="auto">
          <a:xfrm>
            <a:off x="0" y="374015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107" name="Line 27"/>
          <p:cNvSpPr>
            <a:spLocks noChangeShapeType="1"/>
          </p:cNvSpPr>
          <p:nvPr userDrawn="1"/>
        </p:nvSpPr>
        <p:spPr bwMode="auto">
          <a:xfrm>
            <a:off x="0" y="3203575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46" name="Rectangle 33"/>
          <p:cNvSpPr>
            <a:spLocks noChangeArrowheads="1"/>
          </p:cNvSpPr>
          <p:nvPr userDrawn="1"/>
        </p:nvSpPr>
        <p:spPr bwMode="auto">
          <a:xfrm>
            <a:off x="0" y="2060575"/>
            <a:ext cx="9144000" cy="105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1800" smtClean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09" name="Line 34"/>
          <p:cNvSpPr>
            <a:spLocks noChangeShapeType="1"/>
          </p:cNvSpPr>
          <p:nvPr userDrawn="1"/>
        </p:nvSpPr>
        <p:spPr bwMode="auto">
          <a:xfrm>
            <a:off x="0" y="3203575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  <p:pic>
        <p:nvPicPr>
          <p:cNvPr id="4110" name="Picture 77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0" y="4857750"/>
            <a:ext cx="1187450" cy="900113"/>
          </a:xfrm>
          <a:prstGeom prst="rect">
            <a:avLst/>
          </a:prstGeom>
          <a:noFill/>
          <a:ln w="317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79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0" y="3889375"/>
            <a:ext cx="1187450" cy="900113"/>
          </a:xfrm>
          <a:prstGeom prst="rect">
            <a:avLst/>
          </a:prstGeom>
          <a:noFill/>
          <a:ln w="317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38" descr="图形1副本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04825"/>
            <a:ext cx="3240087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 bwMode="auto">
          <a:xfrm>
            <a:off x="-6383" y="2109863"/>
            <a:ext cx="9150384" cy="1598737"/>
          </a:xfrm>
          <a:prstGeom prst="rect">
            <a:avLst/>
          </a:prstGeom>
          <a:gradFill flip="none" rotWithShape="1">
            <a:gsLst>
              <a:gs pos="21000">
                <a:schemeClr val="accent1"/>
              </a:gs>
              <a:gs pos="86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116" name="Picture 3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263" y="4865688"/>
            <a:ext cx="1225550" cy="890587"/>
          </a:xfrm>
          <a:prstGeom prst="rect">
            <a:avLst/>
          </a:prstGeom>
          <a:noFill/>
          <a:ln w="317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7" name="Picture 4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5840413"/>
            <a:ext cx="1227137" cy="900112"/>
          </a:xfrm>
          <a:prstGeom prst="rect">
            <a:avLst/>
          </a:prstGeom>
          <a:noFill/>
          <a:ln w="317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5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0" y="5840413"/>
            <a:ext cx="1179513" cy="900112"/>
          </a:xfrm>
          <a:prstGeom prst="rect">
            <a:avLst/>
          </a:prstGeom>
          <a:noFill/>
          <a:ln w="317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9" name="Picture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863" y="5840413"/>
            <a:ext cx="1223962" cy="900112"/>
          </a:xfrm>
          <a:prstGeom prst="rect">
            <a:avLst/>
          </a:prstGeom>
          <a:noFill/>
          <a:ln w="317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-6382" y="6476688"/>
            <a:ext cx="9150384" cy="381312"/>
          </a:xfrm>
          <a:prstGeom prst="rect">
            <a:avLst/>
          </a:prstGeom>
          <a:gradFill>
            <a:gsLst>
              <a:gs pos="80000">
                <a:srgbClr val="026DCE">
                  <a:alpha val="70000"/>
                </a:srgbClr>
              </a:gs>
              <a:gs pos="26000">
                <a:schemeClr val="tx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9" name="Picture 13" descr="图形1副本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278"/>
          <a:stretch>
            <a:fillRect/>
          </a:stretch>
        </p:blipFill>
        <p:spPr bwMode="auto">
          <a:xfrm>
            <a:off x="7308304" y="6520494"/>
            <a:ext cx="333320" cy="29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图形1副本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2"/>
          <a:stretch>
            <a:fillRect/>
          </a:stretch>
        </p:blipFill>
        <p:spPr bwMode="auto">
          <a:xfrm>
            <a:off x="7696350" y="6511436"/>
            <a:ext cx="1263782" cy="29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 bwMode="auto">
          <a:xfrm>
            <a:off x="-6383" y="0"/>
            <a:ext cx="9150384" cy="794667"/>
          </a:xfrm>
          <a:prstGeom prst="rect">
            <a:avLst/>
          </a:prstGeom>
          <a:gradFill flip="none" rotWithShape="1">
            <a:gsLst>
              <a:gs pos="21000">
                <a:schemeClr val="accent1"/>
              </a:gs>
              <a:gs pos="86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7300016" y="0"/>
            <a:ext cx="1664472" cy="794667"/>
          </a:xfrm>
          <a:prstGeom prst="ellipse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6063"/>
            <a:ext cx="32067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auto">
          <a:xfrm>
            <a:off x="-6382" y="6476688"/>
            <a:ext cx="9150384" cy="381312"/>
          </a:xfrm>
          <a:prstGeom prst="rect">
            <a:avLst/>
          </a:prstGeom>
          <a:gradFill>
            <a:gsLst>
              <a:gs pos="80000">
                <a:srgbClr val="026DCE">
                  <a:alpha val="70000"/>
                </a:srgbClr>
              </a:gs>
              <a:gs pos="26000">
                <a:schemeClr val="tx2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6383" y="0"/>
            <a:ext cx="9150384" cy="794667"/>
          </a:xfrm>
          <a:prstGeom prst="rect">
            <a:avLst/>
          </a:prstGeom>
          <a:gradFill flip="none" rotWithShape="1">
            <a:gsLst>
              <a:gs pos="21000">
                <a:schemeClr val="accent1"/>
              </a:gs>
              <a:gs pos="86000">
                <a:schemeClr val="tx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7300016" y="0"/>
            <a:ext cx="1664472" cy="794667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084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6063"/>
            <a:ext cx="32067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7" descr="파랑바닥02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2224304"/>
            <a:ext cx="9150350" cy="425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 descr="图形1副本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278"/>
          <a:stretch>
            <a:fillRect/>
          </a:stretch>
        </p:blipFill>
        <p:spPr bwMode="auto">
          <a:xfrm>
            <a:off x="7308304" y="6520494"/>
            <a:ext cx="333320" cy="29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图形1副本"/>
          <p:cNvPicPr>
            <a:picLocks noChangeAspect="1" noChangeArrowheads="1"/>
          </p:cNvPicPr>
          <p:nvPr userDrawn="1"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2"/>
          <a:stretch>
            <a:fillRect/>
          </a:stretch>
        </p:blipFill>
        <p:spPr bwMode="auto">
          <a:xfrm>
            <a:off x="7696350" y="6511436"/>
            <a:ext cx="1263782" cy="29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564904"/>
            <a:ext cx="9144000" cy="701731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999999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9pPr>
          </a:lstStyle>
          <a:p>
            <a:pPr algn="ctr" eaLnBrk="0" hangingPunc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4400" b="1">
                <a:solidFill>
                  <a:srgbClr val="FFFFFF"/>
                </a:solidFill>
                <a:ea typeface="微软雅黑" panose="020B0503020204020204" pitchFamily="34" charset="-122"/>
              </a:rPr>
              <a:t>XML</a:t>
            </a:r>
            <a:r>
              <a:rPr lang="zh-CN" altLang="en-US" sz="4400" b="1">
                <a:solidFill>
                  <a:srgbClr val="FFFFFF"/>
                </a:solidFill>
                <a:ea typeface="微软雅黑" panose="020B0503020204020204" pitchFamily="34" charset="-122"/>
              </a:rPr>
              <a:t>文件格式理解与</a:t>
            </a:r>
            <a:r>
              <a:rPr lang="zh-CN" altLang="en-US" sz="4400" b="1" smtClean="0">
                <a:solidFill>
                  <a:srgbClr val="FFFFFF"/>
                </a:solidFill>
                <a:ea typeface="微软雅黑" panose="020B0503020204020204" pitchFamily="34" charset="-122"/>
              </a:rPr>
              <a:t>解析</a:t>
            </a:r>
            <a:endParaRPr lang="en-US" altLang="zh-CN" sz="4400" b="1" smtClean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348261"/>
            <a:ext cx="9144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>
                <a:solidFill>
                  <a:srgbClr val="0058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曹金山</a:t>
            </a:r>
            <a:endParaRPr lang="en-US" altLang="zh-CN" sz="2800" b="1">
              <a:solidFill>
                <a:srgbClr val="0058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1" smtClean="0">
                <a:solidFill>
                  <a:srgbClr val="0058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800" b="1" smtClean="0">
                <a:solidFill>
                  <a:srgbClr val="0058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b="1" smtClean="0">
                <a:solidFill>
                  <a:srgbClr val="0058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2800" b="1" smtClean="0">
                <a:solidFill>
                  <a:srgbClr val="0058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b="1" smtClean="0">
                <a:solidFill>
                  <a:srgbClr val="0058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800" b="1" smtClean="0">
                <a:solidFill>
                  <a:srgbClr val="0058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en-US" altLang="zh-CN" sz="2800" b="1">
              <a:solidFill>
                <a:srgbClr val="0058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1061610" y="1916832"/>
            <a:ext cx="7020780" cy="4248472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fontAlgn="auto" hangingPunct="1">
              <a:spcBef>
                <a:spcPts val="120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文档主要有六种组成部分：</a:t>
            </a:r>
            <a:endParaRPr lang="en-US" altLang="zh-CN" sz="24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514350" indent="-514350" eaLnBrk="1" fontAlgn="auto" hangingPunct="1">
              <a:spcBef>
                <a:spcPts val="12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zh-CN" altLang="en-US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元素</a:t>
            </a:r>
            <a:r>
              <a:rPr lang="en-US" altLang="zh-CN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(Element)</a:t>
            </a:r>
            <a:endParaRPr lang="en-US" altLang="zh-CN" sz="2400" b="1" kern="0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514350" indent="-514350" eaLnBrk="1" fontAlgn="auto" hangingPunct="1">
              <a:spcBef>
                <a:spcPts val="12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zh-CN" altLang="en-US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属性</a:t>
            </a:r>
            <a:r>
              <a:rPr lang="en-US" altLang="zh-CN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(Attribute)</a:t>
            </a:r>
            <a:endParaRPr lang="en-US" altLang="zh-CN" sz="2400" b="1" kern="0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514350" indent="-514350" eaLnBrk="1" fontAlgn="auto" hangingPunct="1">
              <a:spcBef>
                <a:spcPts val="12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实体引用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(Entity Reference)</a:t>
            </a:r>
            <a:endParaRPr lang="en-US" altLang="zh-CN" sz="24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514350" indent="-514350" eaLnBrk="1" fontAlgn="auto" hangingPunct="1">
              <a:spcBef>
                <a:spcPts val="12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zh-CN" altLang="en-US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注释</a:t>
            </a:r>
            <a:r>
              <a:rPr lang="en-US" altLang="zh-CN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(Comment)</a:t>
            </a:r>
            <a:endParaRPr lang="en-US" altLang="zh-CN" sz="2400" b="1" kern="0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514350" indent="-514350" eaLnBrk="1" fontAlgn="auto" hangingPunct="1">
              <a:spcBef>
                <a:spcPts val="12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CDATA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块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(CDATA Section)</a:t>
            </a:r>
            <a:endParaRPr lang="en-US" altLang="zh-CN" sz="24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514350" indent="-514350" eaLnBrk="1" fontAlgn="auto" hangingPunct="1">
              <a:spcBef>
                <a:spcPts val="12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处理指令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(PI,Processing Instructions)</a:t>
            </a:r>
            <a:endParaRPr lang="en-US" altLang="zh-CN" sz="24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514350" indent="-514350" eaLnBrk="1" fontAlgn="auto" hangingPunct="1">
              <a:spcBef>
                <a:spcPts val="12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DTD(Document Type Definition)</a:t>
            </a:r>
            <a:endParaRPr lang="zh-CN" altLang="en-US" sz="2400" b="1" kern="0" dirty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文档结构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9632" y="2060848"/>
            <a:ext cx="6624736" cy="38164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b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&lt;?xml version="1.0" encoding="UTF-8"?&gt;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Worldcup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&lt;!--</a:t>
            </a:r>
            <a:r>
              <a:rPr lang="zh-CN" altLang="en-US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下面是</a:t>
            </a:r>
            <a:r>
              <a:rPr lang="en-US" altLang="zh-CN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zh-CN" altLang="en-US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字符引用</a:t>
            </a:r>
            <a:r>
              <a:rPr lang="en-US" altLang="zh-CN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--&gt;</a:t>
            </a:r>
            <a:endParaRPr lang="zh-CN" altLang="en-US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Group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&amp;quot;2002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年世界杯中国队所在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组情况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&amp;quot; 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2">
              <a:spcBef>
                <a:spcPts val="1200"/>
              </a:spcBef>
            </a:pP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ID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="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C1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"&gt;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巴西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ID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="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C2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"&gt;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土耳其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ID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="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C4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"&gt;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哥斯达黎加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Group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Worldcup</a:t>
            </a: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zh-CN" altLang="en-US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文档结构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632" y="1988840"/>
            <a:ext cx="6511432" cy="414380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文档结构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2049776"/>
            <a:ext cx="6624736" cy="38164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b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&lt;?xml version="1.0" encoding="UTF-8"?&gt;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Worldcup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&lt;!--</a:t>
            </a:r>
            <a:r>
              <a:rPr lang="zh-CN" altLang="en-US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下面是</a:t>
            </a:r>
            <a:r>
              <a:rPr lang="en-US" altLang="zh-CN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zh-CN" altLang="en-US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字符引用</a:t>
            </a:r>
            <a:r>
              <a:rPr lang="en-US" altLang="zh-CN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--&gt;</a:t>
            </a:r>
            <a:endParaRPr lang="zh-CN" altLang="en-US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Group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&amp;quot;2002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年世界杯中国队所在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组情况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&amp;quot; 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2">
              <a:spcBef>
                <a:spcPts val="1200"/>
              </a:spcBef>
            </a:pP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ID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="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C1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"&gt;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巴西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ID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="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C2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"&gt;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土耳其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ID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="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C4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"&gt;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哥斯达黎加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Group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Worldcup</a:t>
            </a: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zh-CN" altLang="en-US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1948731"/>
            <a:ext cx="6624736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012563" y="1844824"/>
            <a:ext cx="1830269" cy="2072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文档声明：</a:t>
            </a:r>
            <a:endParaRPr lang="en-US" altLang="zh-CN" b="1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定义</a:t>
            </a:r>
            <a:r>
              <a:rPr lang="zh-CN" altLang="en-US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了</a:t>
            </a:r>
            <a:r>
              <a:rPr lang="en-US" altLang="zh-CN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文件的</a:t>
            </a:r>
            <a:r>
              <a:rPr lang="zh-CN" altLang="en-US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版本</a:t>
            </a:r>
            <a:r>
              <a:rPr lang="zh-CN" altLang="en-US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和使用的</a:t>
            </a:r>
            <a:r>
              <a:rPr lang="zh-CN" altLang="en-US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字符集</a:t>
            </a:r>
            <a:r>
              <a:rPr lang="zh-CN" altLang="en-US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，此例为</a:t>
            </a:r>
            <a:r>
              <a:rPr lang="en-US" altLang="zh-CN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1.0</a:t>
            </a:r>
            <a:r>
              <a:rPr lang="zh-CN" altLang="en-US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版，</a:t>
            </a:r>
            <a:r>
              <a:rPr lang="zh-CN" altLang="en-US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使用</a:t>
            </a:r>
            <a:r>
              <a:rPr lang="en-US" altLang="zh-CN" b="1">
                <a:solidFill>
                  <a:srgbClr val="28287D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UTF-8</a:t>
            </a:r>
            <a:r>
              <a:rPr lang="zh-CN" altLang="en-US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字符集</a:t>
            </a:r>
            <a:endParaRPr lang="zh-CN" altLang="en-US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文档结构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1520" y="2049776"/>
            <a:ext cx="6624736" cy="38164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b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&lt;?xml version="1.0" encoding="UTF-8"?&gt;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Worldcup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&lt;!--</a:t>
            </a:r>
            <a:r>
              <a:rPr lang="zh-CN" altLang="en-US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下面是</a:t>
            </a:r>
            <a:r>
              <a:rPr lang="en-US" altLang="zh-CN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zh-CN" altLang="en-US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字符引用</a:t>
            </a:r>
            <a:r>
              <a:rPr lang="en-US" altLang="zh-CN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--&gt;</a:t>
            </a:r>
            <a:endParaRPr lang="zh-CN" altLang="en-US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Group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&amp;quot;2002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年世界杯中国队所在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组情况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&amp;quot; 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2">
              <a:spcBef>
                <a:spcPts val="1200"/>
              </a:spcBef>
            </a:pP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ID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="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C1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"&gt;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巴西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ID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="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C2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"&gt;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土耳其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ID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="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C4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"&gt;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哥斯达黎加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Group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Worldcup</a:t>
            </a: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zh-CN" altLang="en-US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2420888"/>
            <a:ext cx="6624736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30328" y="2348880"/>
            <a:ext cx="2034160" cy="2404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元素：</a:t>
            </a:r>
            <a:endParaRPr lang="en-US" altLang="zh-CN" b="1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文档的根元素</a:t>
            </a:r>
            <a:r>
              <a:rPr lang="en-US" altLang="zh-CN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&lt;Worldcup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r>
              <a:rPr lang="en-US" altLang="zh-CN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zh-CN" altLang="en-US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也就是该文档树状结构的根</a:t>
            </a:r>
            <a:r>
              <a:rPr lang="zh-CN" altLang="en-US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节点</a:t>
            </a:r>
            <a:endParaRPr lang="en-US" altLang="zh-CN" b="1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Group&gt;</a:t>
            </a:r>
            <a:r>
              <a:rPr lang="zh-CN" altLang="en-US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是其子元素</a:t>
            </a:r>
            <a:endParaRPr lang="zh-CN" altLang="en-US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文档结构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5362149"/>
            <a:ext cx="6624736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1520" y="2049776"/>
            <a:ext cx="6624736" cy="38164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b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&lt;?xml version="1.0" encoding="UTF-8"?&gt;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Worldcup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&lt;!--</a:t>
            </a:r>
            <a:r>
              <a:rPr lang="zh-CN" altLang="en-US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下面是</a:t>
            </a:r>
            <a:r>
              <a:rPr lang="en-US" altLang="zh-CN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zh-CN" altLang="en-US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字符引用</a:t>
            </a:r>
            <a:r>
              <a:rPr lang="en-US" altLang="zh-CN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--&gt;</a:t>
            </a:r>
            <a:endParaRPr lang="zh-CN" altLang="en-US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Group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&amp;quot;2002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年世界杯中国队所在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组情况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&amp;quot; 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2">
              <a:spcBef>
                <a:spcPts val="1200"/>
              </a:spcBef>
            </a:pP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ID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="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C1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"&gt;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巴西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ID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="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C2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"&gt;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土耳其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ID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="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C4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"&gt;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哥斯达黎加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Group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Worldcup</a:t>
            </a: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zh-CN" altLang="en-US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2813410"/>
            <a:ext cx="6624736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22714" y="2708920"/>
            <a:ext cx="192782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注释</a:t>
            </a:r>
            <a:r>
              <a:rPr lang="zh-CN" altLang="en-US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endParaRPr lang="en-US" altLang="zh-CN" b="1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包含</a:t>
            </a:r>
            <a:r>
              <a:rPr lang="zh-CN" altLang="en-US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说明性文字</a:t>
            </a:r>
            <a:endParaRPr lang="zh-CN" altLang="en-US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文档结构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3508" y="2049776"/>
            <a:ext cx="6840760" cy="3816429"/>
          </a:xfrm>
          <a:prstGeom prst="rect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txBody>
          <a:bodyPr wrap="square"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zh-CN" b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&lt;?xml version="1.0" encoding="UTF-8"?&gt;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Worldcup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zh-CN" altLang="en-US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&lt;!--</a:t>
            </a:r>
            <a:r>
              <a:rPr lang="zh-CN" altLang="en-US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下面是</a:t>
            </a:r>
            <a:r>
              <a:rPr lang="en-US" altLang="zh-CN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zh-CN" altLang="en-US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字符引用</a:t>
            </a:r>
            <a:r>
              <a:rPr lang="en-US" altLang="zh-CN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--&gt;</a:t>
            </a:r>
            <a:endParaRPr lang="zh-CN" altLang="en-US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Group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&amp;quot;2002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年世界杯中国队所在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组情况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&amp;quot; 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ID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="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C1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"&gt;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巴西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zh-CN" altLang="en-US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b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&lt;!--</a:t>
            </a:r>
            <a:endParaRPr lang="zh-CN" altLang="en-US" b="1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CN" b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&lt;</a:t>
            </a:r>
            <a:r>
              <a:rPr lang="en-US" altLang="zh-CN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 ID="C2"&gt;</a:t>
            </a:r>
            <a:r>
              <a:rPr lang="zh-CN" altLang="en-US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土耳其</a:t>
            </a:r>
            <a:r>
              <a:rPr lang="en-US" altLang="zh-CN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&lt;/TeamName&gt;</a:t>
            </a:r>
            <a:endParaRPr lang="en-US" altLang="zh-CN" b="1">
              <a:solidFill>
                <a:srgbClr val="80808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CN" b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&lt;</a:t>
            </a:r>
            <a:r>
              <a:rPr lang="en-US" altLang="zh-CN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 ID="C4"&gt;</a:t>
            </a:r>
            <a:r>
              <a:rPr lang="zh-CN" altLang="en-US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哥斯达黎加</a:t>
            </a:r>
            <a:r>
              <a:rPr lang="en-US" altLang="zh-CN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&lt;/TeamName&gt;</a:t>
            </a:r>
            <a:r>
              <a:rPr lang="en-US" altLang="zh-CN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--&gt;</a:t>
            </a:r>
            <a:endParaRPr lang="en-US" altLang="zh-CN" b="1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Group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Worldcup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zh-CN" altLang="en-US" b="1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51520" y="2049776"/>
            <a:ext cx="6624736" cy="38164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b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&lt;?xml version="1.0" encoding="UTF-8"?&gt;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Worldcup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&lt;!--</a:t>
            </a:r>
            <a:r>
              <a:rPr lang="zh-CN" altLang="en-US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下面是</a:t>
            </a:r>
            <a:r>
              <a:rPr lang="en-US" altLang="zh-CN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zh-CN" altLang="en-US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字符引用</a:t>
            </a:r>
            <a:r>
              <a:rPr lang="en-US" altLang="zh-CN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--&gt;</a:t>
            </a:r>
            <a:endParaRPr lang="zh-CN" altLang="en-US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Group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&amp;quot;2002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年世界杯中国队所在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组情况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&amp;quot; 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2">
              <a:spcBef>
                <a:spcPts val="1200"/>
              </a:spcBef>
            </a:pP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ID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="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C1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"&gt;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巴西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ID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="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C2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"&gt;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土耳其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ID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="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C4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"&gt;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哥斯达黎加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Group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Worldcup</a:t>
            </a: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zh-CN" altLang="en-US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3688" y="3228054"/>
            <a:ext cx="5112568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020272" y="3140968"/>
            <a:ext cx="1943777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实体引用：</a:t>
            </a:r>
            <a:endParaRPr lang="en-US" altLang="zh-CN" b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使用</a:t>
            </a:r>
            <a:r>
              <a:rPr lang="zh-CN" altLang="en-US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了</a:t>
            </a:r>
            <a:r>
              <a:rPr lang="en-US" altLang="zh-CN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保留字符，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&amp;quot;</a:t>
            </a:r>
            <a:endParaRPr lang="en-US" altLang="zh-CN" b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文档结构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904092" y="3284984"/>
            <a:ext cx="7335815" cy="2808312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lnSpc>
                <a:spcPct val="120000"/>
              </a:lnSpc>
              <a:spcBef>
                <a:spcPct val="50000"/>
              </a:spcBef>
              <a:buNone/>
              <a:defRPr/>
            </a:pPr>
            <a:r>
              <a:rPr kumimoji="1" lang="en-US" altLang="zh-CN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kumimoji="1" lang="zh-CN" altLang="en-US" sz="22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元素</a:t>
            </a:r>
            <a:r>
              <a:rPr kumimoji="1"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kumimoji="1" lang="zh-CN" altLang="en-US" sz="22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标签</a:t>
            </a:r>
            <a:r>
              <a:rPr kumimoji="1"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是不同</a:t>
            </a:r>
            <a:r>
              <a:rPr kumimoji="1"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的：</a:t>
            </a:r>
            <a:endParaRPr kumimoji="1" lang="en-US" altLang="zh-CN" sz="22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0045" lvl="1" indent="-360045" algn="just" defTabSz="762000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 2" panose="05020102010507070707" pitchFamily="18" charset="2"/>
              <a:buChar char=""/>
              <a:defRPr/>
            </a:pPr>
            <a:r>
              <a:rPr kumimoji="1" lang="zh-CN" altLang="en-US" sz="18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标签</a:t>
            </a:r>
            <a:r>
              <a:rPr kumimoji="1"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(Tag)</a:t>
            </a:r>
            <a:r>
              <a:rPr kumimoji="1" lang="zh-CN" altLang="en-US" sz="18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kumimoji="1" lang="en-US" altLang="zh-CN" sz="18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kumimoji="1" lang="zh-CN" altLang="en-US" sz="18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能够自己定义标签，用</a:t>
            </a:r>
            <a:r>
              <a:rPr kumimoji="1" lang="zh-CN" altLang="en-US" sz="18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尖括号进行限定</a:t>
            </a:r>
            <a:r>
              <a:rPr kumimoji="1" lang="zh-CN" altLang="en-US" sz="1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，如</a:t>
            </a:r>
            <a:r>
              <a:rPr kumimoji="1" lang="zh-CN" altLang="en-US" sz="18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kumimoji="1"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&lt;Group</a:t>
            </a:r>
            <a:r>
              <a:rPr kumimoji="1" lang="en-US" altLang="zh-CN" sz="18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r>
              <a:rPr kumimoji="1" lang="zh-CN" altLang="en-US" sz="1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，标签分为</a:t>
            </a:r>
            <a:r>
              <a:rPr kumimoji="1" lang="zh-CN" altLang="en-US" sz="1800" b="1" smtClean="0">
                <a:solidFill>
                  <a:srgbClr val="3333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起始</a:t>
            </a:r>
            <a:r>
              <a:rPr kumimoji="1" lang="zh-CN" altLang="en-US" sz="1800" b="1">
                <a:solidFill>
                  <a:srgbClr val="3333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标签、结束标签和</a:t>
            </a:r>
            <a:r>
              <a:rPr kumimoji="1" lang="zh-CN" altLang="en-US" sz="1800" b="1" smtClean="0">
                <a:solidFill>
                  <a:srgbClr val="3333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空元素标签</a:t>
            </a:r>
            <a:endParaRPr kumimoji="1" lang="en-US" altLang="zh-CN" sz="1800" b="1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60045" lvl="1" indent="-360045" algn="just" defTabSz="762000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 2" panose="05020102010507070707" pitchFamily="18" charset="2"/>
              <a:buChar char=""/>
              <a:defRPr/>
            </a:pPr>
            <a:r>
              <a:rPr kumimoji="1" lang="zh-CN" altLang="en-US" sz="18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元素</a:t>
            </a:r>
            <a:r>
              <a:rPr kumimoji="1"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(Element)</a:t>
            </a:r>
            <a:r>
              <a:rPr kumimoji="1" lang="zh-CN" altLang="en-US" sz="18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kumimoji="1" lang="en-US" altLang="zh-CN" sz="18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kumimoji="1" lang="zh-CN" altLang="en-US" sz="1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元素是整个</a:t>
            </a:r>
            <a:r>
              <a:rPr kumimoji="1" lang="zh-CN" altLang="en-US" sz="18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文档的主要</a:t>
            </a:r>
            <a:r>
              <a:rPr kumimoji="1" lang="zh-CN" altLang="en-US" sz="1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架构</a:t>
            </a:r>
            <a:endParaRPr kumimoji="1" lang="en-US" altLang="zh-CN" sz="1800" b="1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720090" lvl="1" indent="-342900" algn="just" defTabSz="762000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→"/>
              <a:defRPr/>
            </a:pPr>
            <a:r>
              <a:rPr kumimoji="1" lang="zh-CN" altLang="en-US" sz="18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元素本身可以是标签加上文字内容，或是元素内包含其他的</a:t>
            </a:r>
            <a:r>
              <a:rPr kumimoji="1" lang="zh-CN" altLang="en-US" sz="1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元素</a:t>
            </a:r>
            <a:endParaRPr kumimoji="1" lang="en-US" altLang="zh-CN" sz="1800" b="1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720090" lvl="1" indent="-342900" algn="just" defTabSz="762000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→"/>
              <a:defRPr/>
            </a:pPr>
            <a:r>
              <a:rPr kumimoji="1" lang="zh-CN" altLang="en-US" sz="1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元素</a:t>
            </a:r>
            <a:r>
              <a:rPr kumimoji="1" lang="zh-CN" altLang="en-US" sz="18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是一个完整的项目</a:t>
            </a:r>
            <a:r>
              <a:rPr kumimoji="1" lang="zh-CN" altLang="en-US" sz="1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，包含</a:t>
            </a:r>
            <a:r>
              <a:rPr kumimoji="1" lang="zh-CN" altLang="en-US" sz="18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标签</a:t>
            </a:r>
            <a:r>
              <a:rPr kumimoji="1" lang="zh-CN" altLang="en-US" sz="1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（起始标签和结束</a:t>
            </a:r>
            <a:r>
              <a:rPr kumimoji="1" lang="zh-CN" altLang="en-US" sz="18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标签</a:t>
            </a:r>
            <a:r>
              <a:rPr kumimoji="1" lang="zh-CN" altLang="en-US" sz="1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）、</a:t>
            </a:r>
            <a:r>
              <a:rPr kumimoji="1" lang="zh-CN" altLang="en-US" sz="18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属性</a:t>
            </a:r>
            <a:r>
              <a:rPr kumimoji="1" lang="zh-CN" altLang="en-US" sz="1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kumimoji="1" lang="zh-CN" altLang="en-US" sz="18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标签内文字内容</a:t>
            </a:r>
            <a:endParaRPr kumimoji="1" lang="zh-CN" altLang="en-US" sz="1800" b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3459" y="1645263"/>
            <a:ext cx="5328592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1400" b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&lt;?xml version="1.0" encoding="UTF-8"?&gt;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Worldcup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Group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&amp;quot;2002</a:t>
            </a:r>
            <a:r>
              <a:rPr lang="zh-CN" altLang="en-US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年世界杯中国队所在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lang="zh-CN" altLang="en-US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组情况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&amp;quot; 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2">
              <a:spcBef>
                <a:spcPts val="0"/>
              </a:spcBef>
            </a:pP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sz="14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ID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C1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"&gt;</a:t>
            </a:r>
            <a:r>
              <a:rPr lang="zh-CN" altLang="en-US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巴西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Group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Worldcup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zh-CN" altLang="en-US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zh-CN" altLang="en-US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(Element)</a:t>
            </a:r>
            <a:endParaRPr lang="en-US" altLang="zh-CN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1223628" y="2204864"/>
            <a:ext cx="6696744" cy="3240360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2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名称可以含</a:t>
            </a:r>
            <a:r>
              <a:rPr lang="zh-CN" altLang="en-US" sz="2200" b="1" ker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字母</a:t>
            </a:r>
            <a:r>
              <a:rPr lang="en-US" altLang="zh-CN" sz="22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(a-z,A-Z)</a:t>
            </a:r>
            <a:r>
              <a:rPr lang="zh-CN" altLang="en-US" sz="22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zh-CN" altLang="en-US" sz="2200" b="1" ker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数字</a:t>
            </a:r>
            <a:r>
              <a:rPr lang="en-US" altLang="zh-CN" sz="22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(0-9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及其他</a:t>
            </a:r>
            <a:r>
              <a:rPr lang="zh-CN" altLang="en-US" sz="22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字符</a:t>
            </a:r>
            <a:r>
              <a:rPr lang="en-US" altLang="zh-CN" sz="22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("</a:t>
            </a:r>
            <a:r>
              <a:rPr lang="en-US" altLang="zh-CN" sz="2200" b="1" ker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</a:t>
            </a:r>
            <a:r>
              <a:rPr lang="en-US" altLang="zh-CN" sz="22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zh-CN" altLang="en-US" sz="22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22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200" b="1" ker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-</a:t>
            </a:r>
            <a:r>
              <a:rPr lang="en-US" altLang="zh-CN" sz="22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zh-CN" altLang="en-US" sz="22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22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200" b="1" ker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_</a:t>
            </a:r>
            <a:r>
              <a:rPr lang="en-US" altLang="zh-CN" sz="22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")</a:t>
            </a:r>
            <a:r>
              <a:rPr lang="zh-CN" altLang="en-US" sz="22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endParaRPr lang="zh-CN" altLang="en-US" sz="2200" b="1" ker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名字开头必须是</a:t>
            </a:r>
            <a:r>
              <a:rPr lang="zh-CN" altLang="en-US" sz="22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字母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或</a:t>
            </a:r>
            <a:r>
              <a:rPr lang="zh-CN" altLang="en-US" sz="22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下划线</a:t>
            </a:r>
            <a:endParaRPr lang="en-US" altLang="zh-CN" sz="2200" b="1" kern="0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名称</a:t>
            </a:r>
            <a:r>
              <a:rPr lang="zh-CN" altLang="en-US" sz="22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不能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以字符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或者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开始 </a:t>
            </a:r>
            <a:endParaRPr lang="zh-CN" altLang="en-US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名称</a:t>
            </a:r>
            <a:r>
              <a:rPr lang="zh-CN" altLang="en-US" sz="2200" b="1" kern="0" smtClean="0">
                <a:solidFill>
                  <a:srgbClr val="3333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不能包含空格 </a:t>
            </a:r>
            <a:endParaRPr lang="zh-CN" altLang="en-US" sz="2200" b="1" kern="0" smtClean="0">
              <a:solidFill>
                <a:srgbClr val="3333FF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可使用任何名称，</a:t>
            </a:r>
            <a:r>
              <a:rPr lang="zh-CN" altLang="en-US" sz="2200" b="1" kern="0" smtClean="0">
                <a:solidFill>
                  <a:srgbClr val="3333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没有保留的字词</a:t>
            </a:r>
            <a:endParaRPr lang="zh-CN" altLang="en-US" sz="2200" b="1" kern="0" smtClean="0">
              <a:solidFill>
                <a:srgbClr val="3333FF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下面为非法字符：</a:t>
            </a:r>
            <a:r>
              <a:rPr lang="en-US" altLang="zh-CN" sz="22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-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Worldcup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22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dollar</a:t>
            </a:r>
            <a:r>
              <a:rPr lang="en-US" altLang="zh-CN" sz="22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$</a:t>
            </a:r>
            <a:endParaRPr lang="zh-CN" altLang="en-US" sz="2200" b="1" kern="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zh-CN" altLang="en-US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标签命名</a:t>
            </a:r>
            <a:r>
              <a:rPr lang="zh-CN" altLang="en-US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endParaRPr lang="en-US" altLang="zh-CN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1069979" y="2132856"/>
            <a:ext cx="7004041" cy="3672408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zh-CN"/>
            </a:defPPr>
            <a:lvl1pPr marL="342900" indent="-342900" algn="just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2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9pPr>
          </a:lstStyle>
          <a:p>
            <a:pPr>
              <a:spcBef>
                <a:spcPts val="1200"/>
              </a:spcBef>
            </a:pPr>
            <a:r>
              <a:rPr lang="zh-CN" altLang="en-US" sz="2400" smtClean="0"/>
              <a:t>名称</a:t>
            </a:r>
            <a:r>
              <a:rPr lang="zh-CN" altLang="en-US" sz="2400"/>
              <a:t>应当比较</a:t>
            </a:r>
            <a:r>
              <a:rPr lang="zh-CN" altLang="en-US" sz="2400">
                <a:solidFill>
                  <a:srgbClr val="FF0000"/>
                </a:solidFill>
              </a:rPr>
              <a:t>简短</a:t>
            </a:r>
            <a:r>
              <a:rPr lang="zh-CN" altLang="en-US" sz="2400" smtClean="0"/>
              <a:t>，如</a:t>
            </a:r>
            <a:r>
              <a:rPr lang="zh-CN" altLang="en-US" sz="2400"/>
              <a:t>：</a:t>
            </a:r>
            <a:r>
              <a:rPr lang="en-US" altLang="zh-CN" sz="2400"/>
              <a:t>&lt;book_title&gt;</a:t>
            </a:r>
            <a:r>
              <a:rPr lang="zh-CN" altLang="en-US" sz="2400"/>
              <a:t>，而不是：</a:t>
            </a:r>
            <a:r>
              <a:rPr lang="en-US" altLang="zh-CN" sz="2400"/>
              <a:t>&lt;the_title_of_the_book</a:t>
            </a:r>
            <a:r>
              <a:rPr lang="en-US" altLang="zh-CN" sz="2400" smtClean="0"/>
              <a:t>&gt;</a:t>
            </a:r>
            <a:endParaRPr lang="zh-CN" altLang="en-US" sz="2400"/>
          </a:p>
          <a:p>
            <a:pPr>
              <a:spcBef>
                <a:spcPts val="1200"/>
              </a:spcBef>
            </a:pPr>
            <a:r>
              <a:rPr lang="zh-CN" altLang="en-US" sz="2400" smtClean="0"/>
              <a:t>避免</a:t>
            </a:r>
            <a:r>
              <a:rPr lang="en-US" altLang="zh-CN" sz="2400" smtClean="0">
                <a:solidFill>
                  <a:srgbClr val="FF0000"/>
                </a:solidFill>
              </a:rPr>
              <a:t>"-"</a:t>
            </a:r>
            <a:r>
              <a:rPr lang="zh-CN" altLang="en-US" sz="2400" smtClean="0"/>
              <a:t>字符：</a:t>
            </a:r>
            <a:r>
              <a:rPr lang="en-US" altLang="zh-CN" sz="2400" smtClean="0"/>
              <a:t>"</a:t>
            </a:r>
            <a:r>
              <a:rPr lang="en-US" altLang="zh-CN" sz="2400">
                <a:solidFill>
                  <a:srgbClr val="FF0000"/>
                </a:solidFill>
              </a:rPr>
              <a:t>first-name</a:t>
            </a:r>
            <a:r>
              <a:rPr lang="en-US" altLang="zh-CN" sz="2400"/>
              <a:t>"</a:t>
            </a:r>
            <a:r>
              <a:rPr lang="zh-CN" altLang="en-US" sz="2400"/>
              <a:t>，一些软件会认为你需要提取第一个</a:t>
            </a:r>
            <a:r>
              <a:rPr lang="zh-CN" altLang="en-US" sz="2400" smtClean="0"/>
              <a:t>单词</a:t>
            </a:r>
            <a:endParaRPr lang="zh-CN" altLang="en-US" sz="2400"/>
          </a:p>
          <a:p>
            <a:pPr>
              <a:spcBef>
                <a:spcPts val="1200"/>
              </a:spcBef>
            </a:pPr>
            <a:r>
              <a:rPr lang="zh-CN" altLang="en-US" sz="2400" smtClean="0"/>
              <a:t>避免</a:t>
            </a:r>
            <a:r>
              <a:rPr lang="en-US" altLang="zh-CN" sz="2400" smtClean="0">
                <a:solidFill>
                  <a:srgbClr val="FF0000"/>
                </a:solidFill>
              </a:rPr>
              <a:t>"."</a:t>
            </a:r>
            <a:r>
              <a:rPr lang="zh-CN" altLang="en-US" sz="2400" smtClean="0"/>
              <a:t>字符：</a:t>
            </a:r>
            <a:r>
              <a:rPr lang="en-US" altLang="zh-CN" sz="2400" smtClean="0">
                <a:solidFill>
                  <a:srgbClr val="FF0000"/>
                </a:solidFill>
              </a:rPr>
              <a:t>"</a:t>
            </a:r>
            <a:r>
              <a:rPr lang="en-US" altLang="zh-CN" sz="2400">
                <a:solidFill>
                  <a:srgbClr val="FF0000"/>
                </a:solidFill>
              </a:rPr>
              <a:t>first.name"</a:t>
            </a:r>
            <a:r>
              <a:rPr lang="zh-CN" altLang="en-US" sz="2400"/>
              <a:t>，一些软件会</a:t>
            </a:r>
            <a:r>
              <a:rPr lang="zh-CN" altLang="en-US" sz="2400" smtClean="0"/>
              <a:t>认为</a:t>
            </a:r>
            <a:r>
              <a:rPr lang="en-US" altLang="zh-CN" sz="2400" smtClean="0"/>
              <a:t>"</a:t>
            </a:r>
            <a:r>
              <a:rPr lang="en-US" altLang="zh-CN" sz="2400"/>
              <a:t>name</a:t>
            </a:r>
            <a:r>
              <a:rPr lang="en-US" altLang="zh-CN" sz="2400" smtClean="0"/>
              <a:t>"</a:t>
            </a:r>
            <a:r>
              <a:rPr lang="zh-CN" altLang="en-US" sz="2400" smtClean="0"/>
              <a:t>是对象</a:t>
            </a:r>
            <a:r>
              <a:rPr lang="en-US" altLang="zh-CN" sz="2400" smtClean="0"/>
              <a:t>"</a:t>
            </a:r>
            <a:r>
              <a:rPr lang="en-US" altLang="zh-CN" sz="2400"/>
              <a:t>first</a:t>
            </a:r>
            <a:r>
              <a:rPr lang="en-US" altLang="zh-CN" sz="2400" smtClean="0"/>
              <a:t>"</a:t>
            </a:r>
            <a:r>
              <a:rPr lang="zh-CN" altLang="en-US" sz="2400" smtClean="0"/>
              <a:t>的属性</a:t>
            </a:r>
            <a:endParaRPr lang="zh-CN" altLang="en-US" sz="2400"/>
          </a:p>
          <a:p>
            <a:pPr>
              <a:spcBef>
                <a:spcPts val="1200"/>
              </a:spcBef>
            </a:pPr>
            <a:r>
              <a:rPr lang="zh-CN" altLang="en-US" sz="2400" smtClean="0"/>
              <a:t>避免</a:t>
            </a:r>
            <a:r>
              <a:rPr lang="en-US" altLang="zh-CN" sz="2400" smtClean="0">
                <a:solidFill>
                  <a:srgbClr val="FF0000"/>
                </a:solidFill>
              </a:rPr>
              <a:t>":"</a:t>
            </a:r>
            <a:r>
              <a:rPr lang="zh-CN" altLang="en-US" sz="2400" smtClean="0"/>
              <a:t>字符：冒号</a:t>
            </a:r>
            <a:r>
              <a:rPr lang="zh-CN" altLang="en-US" sz="2400"/>
              <a:t>会被转换为命名空间来使</a:t>
            </a:r>
            <a:r>
              <a:rPr lang="zh-CN" altLang="en-US" sz="2400" smtClean="0"/>
              <a:t>用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zh-CN" altLang="en-US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标签命名习惯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3588" y="1340768"/>
            <a:ext cx="7416824" cy="458587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&lt;?xml version="1.0" encoding="UTF-8" ?&gt;</a:t>
            </a:r>
            <a:endParaRPr lang="en-US" altLang="zh-CN" sz="16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6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 </a:t>
            </a:r>
            <a:r>
              <a:rPr lang="en-US" altLang="zh-CN" sz="1600" b="1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altLang="zh-CN" sz="16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ipsSosApp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  <a:endParaRPr lang="en-US" altLang="zh-CN" sz="16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6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600" b="1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CN" sz="16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 </a:t>
            </a:r>
            <a:r>
              <a:rPr lang="en-US" altLang="zh-CN" sz="1600" b="1" smtClean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&lt;!--comments--&gt;</a:t>
            </a:r>
            <a:endParaRPr lang="en-US" altLang="zh-CN" sz="1600" b="1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6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6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6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imageFiles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6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6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  </a:t>
            </a:r>
            <a:r>
              <a:rPr lang="en-US" altLang="zh-CN" sz="16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600" b="1" smtClean="0">
                <a:solidFill>
                  <a:srgbClr val="FFC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6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6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F:\00_Code\XmlTest\1.tif</a:t>
            </a:r>
            <a:r>
              <a:rPr lang="en-US" altLang="zh-CN" sz="16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600" b="1" smtClean="0">
                <a:solidFill>
                  <a:srgbClr val="FFC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6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600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6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  </a:t>
            </a:r>
            <a:r>
              <a:rPr lang="en-US" altLang="zh-CN" sz="16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600" b="1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6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6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F:\00_Code\XmlTest\2.tif</a:t>
            </a:r>
            <a:r>
              <a:rPr lang="en-US" altLang="zh-CN" sz="16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600" b="1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6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600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6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CN" sz="16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6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6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6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F:\00_Code\XmlTest\3.tif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6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6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6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CN" sz="16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6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6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6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F:\00_Code\XmlTest\4.tif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6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6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6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6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6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imageFiles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6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6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</a:t>
            </a:r>
            <a:r>
              <a:rPr lang="en-US" altLang="zh-CN" sz="16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CN" sz="16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6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auxFile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6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F:\00_Code\XmlTest\1.rpb.aux.xml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6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auxFile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6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6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6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gcpFile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6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F:\00_Code\XmlTest\1.gcp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6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gcpFile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6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6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600" b="1" smtClean="0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imageId</a:t>
            </a:r>
            <a:r>
              <a:rPr lang="en-US" altLang="zh-CN" sz="16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6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CN" sz="16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6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imageId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6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6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600" b="1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6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6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6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6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6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6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outDir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6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6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outDir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6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6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6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outCamFile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6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F:\00_Code\XmlTest\2.coef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6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outCamFile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6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6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6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6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6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6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3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935596" y="2204864"/>
            <a:ext cx="7272808" cy="28083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ts val="1200"/>
              </a:spcBef>
            </a:pP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在</a:t>
            </a:r>
            <a:r>
              <a:rPr lang="zh-CN" altLang="en-US" sz="2400" b="1" kern="0" smtClean="0">
                <a:solidFill>
                  <a:srgbClr val="3333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开始标签名称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后，可以给标签加上</a:t>
            </a:r>
            <a:r>
              <a:rPr lang="zh-CN" altLang="en-US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属性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，每一个属性都拥有</a:t>
            </a:r>
            <a:r>
              <a:rPr lang="zh-CN" altLang="en-US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属性名称和值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，而且值需要使用</a:t>
            </a:r>
            <a:r>
              <a:rPr lang="zh-CN" altLang="en-US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引号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括起，如：</a:t>
            </a:r>
            <a:endParaRPr lang="en-US" altLang="zh-CN" sz="24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 algn="just" eaLnBrk="1" hangingPunct="1">
              <a:lnSpc>
                <a:spcPct val="130000"/>
              </a:lnSpc>
              <a:spcBef>
                <a:spcPts val="1200"/>
              </a:spcBef>
              <a:buNone/>
            </a:pPr>
            <a:r>
              <a:rPr lang="zh-CN" altLang="en-US" sz="2400" b="1" ker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zh-CN" altLang="en-US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sz="2400" b="1" kern="0" smtClean="0">
                <a:solidFill>
                  <a:srgbClr val="3333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ID</a:t>
            </a:r>
            <a:r>
              <a:rPr lang="zh-CN" altLang="en-US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＝</a:t>
            </a:r>
            <a:r>
              <a:rPr lang="en-US" altLang="zh-CN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"C1"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巴西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&lt;/TeamName&gt;</a:t>
            </a:r>
            <a:endParaRPr lang="en-US" altLang="zh-CN" sz="24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 algn="just" eaLnBrk="1" hangingPunct="1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&lt;TeamName&gt;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标签拥有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ID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属性，其值为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C1</a:t>
            </a:r>
            <a:endParaRPr lang="zh-CN" altLang="en-US" sz="24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zh-CN" altLang="en-US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(Attribute)</a:t>
            </a:r>
            <a:endParaRPr lang="en-US" altLang="zh-CN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714400" y="1988840"/>
            <a:ext cx="7715200" cy="384502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just" eaLnBrk="1" hangingPunct="1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4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sz="2200" smtClean="0"/>
              <a:t>在</a:t>
            </a:r>
            <a:r>
              <a:rPr lang="en-US" altLang="zh-CN" sz="2200" smtClean="0"/>
              <a:t>XML</a:t>
            </a:r>
            <a:r>
              <a:rPr lang="zh-CN" altLang="en-US" sz="2200" smtClean="0"/>
              <a:t>中</a:t>
            </a:r>
            <a:r>
              <a:rPr lang="zh-CN" altLang="en-US" sz="2200"/>
              <a:t>，一些字符拥有特殊的</a:t>
            </a:r>
            <a:r>
              <a:rPr lang="zh-CN" altLang="en-US" sz="2200" smtClean="0"/>
              <a:t>意义</a:t>
            </a:r>
            <a:endParaRPr lang="zh-CN" altLang="en-US" sz="2200"/>
          </a:p>
          <a:p>
            <a:r>
              <a:rPr lang="zh-CN" altLang="en-US" sz="2200"/>
              <a:t>如果你把</a:t>
            </a:r>
            <a:r>
              <a:rPr lang="zh-CN" altLang="en-US" sz="2200" smtClean="0"/>
              <a:t>字符</a:t>
            </a:r>
            <a:r>
              <a:rPr lang="en-US" altLang="zh-CN" sz="2200" smtClean="0">
                <a:solidFill>
                  <a:srgbClr val="FF0000"/>
                </a:solidFill>
              </a:rPr>
              <a:t>"&lt;"</a:t>
            </a:r>
            <a:r>
              <a:rPr lang="zh-CN" altLang="en-US" sz="2200" smtClean="0"/>
              <a:t>放在</a:t>
            </a:r>
            <a:r>
              <a:rPr lang="en-US" altLang="zh-CN" sz="2200" smtClean="0"/>
              <a:t>XML</a:t>
            </a:r>
            <a:r>
              <a:rPr lang="zh-CN" altLang="en-US" sz="2200" smtClean="0"/>
              <a:t>元素</a:t>
            </a:r>
            <a:r>
              <a:rPr lang="zh-CN" altLang="en-US" sz="2200"/>
              <a:t>中，</a:t>
            </a:r>
            <a:r>
              <a:rPr lang="zh-CN" altLang="en-US" sz="2200">
                <a:solidFill>
                  <a:srgbClr val="FF0000"/>
                </a:solidFill>
              </a:rPr>
              <a:t>会发生错误</a:t>
            </a:r>
            <a:r>
              <a:rPr lang="zh-CN" altLang="en-US" sz="2200" smtClean="0"/>
              <a:t>，因为</a:t>
            </a:r>
            <a:r>
              <a:rPr lang="zh-CN" altLang="en-US" sz="2200"/>
              <a:t>解析器会把它当作新元素的</a:t>
            </a:r>
            <a:r>
              <a:rPr lang="zh-CN" altLang="en-US" sz="2200" smtClean="0"/>
              <a:t>开始</a:t>
            </a:r>
            <a:endParaRPr lang="zh-CN" altLang="en-US" sz="2200"/>
          </a:p>
          <a:p>
            <a:pPr marL="0" indent="0">
              <a:buNone/>
            </a:pPr>
            <a:r>
              <a:rPr lang="en-US" sz="2200" smtClean="0"/>
              <a:t>  &lt;</a:t>
            </a:r>
            <a:r>
              <a:rPr lang="en-US" sz="2200"/>
              <a:t>message&gt;if salary</a:t>
            </a:r>
            <a:r>
              <a:rPr lang="en-US" sz="2200">
                <a:solidFill>
                  <a:srgbClr val="FF0000"/>
                </a:solidFill>
              </a:rPr>
              <a:t> </a:t>
            </a:r>
            <a:r>
              <a:rPr lang="en-US" sz="2200" smtClean="0">
                <a:solidFill>
                  <a:srgbClr val="FF0000"/>
                </a:solidFill>
              </a:rPr>
              <a:t>&lt;</a:t>
            </a:r>
            <a:r>
              <a:rPr lang="en-US" sz="2200" smtClean="0"/>
              <a:t>1000 </a:t>
            </a:r>
            <a:r>
              <a:rPr lang="en-US" sz="2200"/>
              <a:t>then&lt;/message&gt;</a:t>
            </a:r>
            <a:endParaRPr lang="en-US" altLang="zh-CN" sz="2200"/>
          </a:p>
          <a:p>
            <a:r>
              <a:rPr lang="zh-CN" altLang="en-US" sz="2200"/>
              <a:t>为了避免这个错误</a:t>
            </a:r>
            <a:r>
              <a:rPr lang="zh-CN" altLang="en-US" sz="2200" smtClean="0"/>
              <a:t>，可用</a:t>
            </a:r>
            <a:r>
              <a:rPr lang="zh-CN" altLang="en-US" sz="2200"/>
              <a:t>一个</a:t>
            </a:r>
            <a:r>
              <a:rPr lang="zh-CN" altLang="en-US" sz="2200">
                <a:solidFill>
                  <a:srgbClr val="FF0000"/>
                </a:solidFill>
              </a:rPr>
              <a:t>实体引用</a:t>
            </a:r>
            <a:r>
              <a:rPr lang="zh-CN" altLang="en-US" sz="2200"/>
              <a:t>来</a:t>
            </a:r>
            <a:r>
              <a:rPr lang="zh-CN" altLang="en-US" sz="2200" smtClean="0"/>
              <a:t>代替</a:t>
            </a:r>
            <a:r>
              <a:rPr lang="en-US" altLang="zh-CN" sz="2200" smtClean="0">
                <a:solidFill>
                  <a:srgbClr val="FF0000"/>
                </a:solidFill>
              </a:rPr>
              <a:t>"&lt;</a:t>
            </a:r>
            <a:r>
              <a:rPr lang="en-US" altLang="zh-CN" sz="2200">
                <a:solidFill>
                  <a:srgbClr val="FF0000"/>
                </a:solidFill>
              </a:rPr>
              <a:t>"</a:t>
            </a:r>
            <a:r>
              <a:rPr lang="zh-CN" altLang="en-US" sz="2200" smtClean="0"/>
              <a:t>字符</a:t>
            </a:r>
            <a:r>
              <a:rPr lang="zh-CN" altLang="en-US" sz="2200"/>
              <a:t>，每一个实体引用都是</a:t>
            </a:r>
            <a:r>
              <a:rPr lang="zh-CN" altLang="en-US" sz="2200" smtClean="0"/>
              <a:t>由</a:t>
            </a:r>
            <a:r>
              <a:rPr lang="en-US" altLang="zh-CN" sz="2200" smtClean="0">
                <a:solidFill>
                  <a:srgbClr val="FF0000"/>
                </a:solidFill>
              </a:rPr>
              <a:t>"&amp;</a:t>
            </a:r>
            <a:r>
              <a:rPr lang="en-US" altLang="zh-CN" sz="2200">
                <a:solidFill>
                  <a:srgbClr val="FF0000"/>
                </a:solidFill>
              </a:rPr>
              <a:t>"</a:t>
            </a:r>
            <a:r>
              <a:rPr lang="zh-CN" altLang="en-US" sz="2200" smtClean="0"/>
              <a:t>开始</a:t>
            </a:r>
            <a:r>
              <a:rPr lang="zh-CN" altLang="en-US" sz="2200"/>
              <a:t>，</a:t>
            </a:r>
            <a:r>
              <a:rPr lang="zh-CN" altLang="en-US" sz="2200" smtClean="0"/>
              <a:t>以</a:t>
            </a:r>
            <a:r>
              <a:rPr lang="en-US" altLang="zh-CN" sz="2200" smtClean="0">
                <a:solidFill>
                  <a:srgbClr val="FF0000"/>
                </a:solidFill>
              </a:rPr>
              <a:t>";"</a:t>
            </a:r>
            <a:r>
              <a:rPr lang="zh-CN" altLang="en-US" sz="2200" smtClean="0"/>
              <a:t>结束</a:t>
            </a:r>
            <a:r>
              <a:rPr lang="zh-CN" altLang="en-US" sz="2200"/>
              <a:t>：</a:t>
            </a:r>
            <a:endParaRPr lang="en-US" altLang="zh-CN" sz="2200"/>
          </a:p>
          <a:p>
            <a:r>
              <a:rPr lang="en-US" sz="2200" smtClean="0"/>
              <a:t>&lt;</a:t>
            </a:r>
            <a:r>
              <a:rPr lang="en-US" sz="2200"/>
              <a:t>message&gt;if salary </a:t>
            </a:r>
            <a:r>
              <a:rPr lang="en-US" sz="2200">
                <a:solidFill>
                  <a:srgbClr val="FF0000"/>
                </a:solidFill>
              </a:rPr>
              <a:t>&amp;lt;</a:t>
            </a:r>
            <a:r>
              <a:rPr lang="en-US" sz="2200"/>
              <a:t>1000 then&lt;/message</a:t>
            </a:r>
            <a:r>
              <a:rPr lang="en-US" sz="2200" smtClean="0"/>
              <a:t>&gt;</a:t>
            </a:r>
            <a:endParaRPr lang="zh-CN" altLang="en-US" sz="2200"/>
          </a:p>
        </p:txBody>
      </p:sp>
      <p:sp>
        <p:nvSpPr>
          <p:cNvPr id="5" name="矩形 4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zh-CN" altLang="en-US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实体引用</a:t>
            </a:r>
            <a:r>
              <a:rPr lang="en-US" altLang="zh-CN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 Reference)</a:t>
            </a:r>
            <a:endParaRPr lang="en-US" altLang="zh-CN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1640" y="1988840"/>
            <a:ext cx="6624736" cy="38164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b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&lt;?xml version="1.0" encoding="UTF-8"?&gt;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Worldcup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&lt;!--</a:t>
            </a:r>
            <a:r>
              <a:rPr lang="zh-CN" altLang="en-US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下面是</a:t>
            </a:r>
            <a:r>
              <a:rPr lang="en-US" altLang="zh-CN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zh-CN" altLang="en-US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字符引用</a:t>
            </a:r>
            <a:r>
              <a:rPr lang="en-US" altLang="zh-CN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--&gt;</a:t>
            </a:r>
            <a:endParaRPr lang="zh-CN" altLang="en-US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Group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r>
              <a:rPr lang="en-US" altLang="zh-CN" b="1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&amp;quot;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2002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年世界杯中国队所在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组情况</a:t>
            </a:r>
            <a:r>
              <a:rPr lang="en-US" altLang="zh-CN" b="1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&amp;quot; </a:t>
            </a:r>
            <a:endParaRPr lang="en-US" altLang="zh-CN" b="1">
              <a:solidFill>
                <a:srgbClr val="00B05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2">
              <a:spcBef>
                <a:spcPts val="1200"/>
              </a:spcBef>
            </a:pP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ID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="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C1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"&gt;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巴西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ID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="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C2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"&gt;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土耳其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ID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="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C4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"&gt;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哥斯达黎加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Group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Worldcup</a:t>
            </a: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zh-CN" altLang="en-US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zh-CN" altLang="en-US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实体引用</a:t>
            </a:r>
            <a:r>
              <a:rPr lang="en-US" altLang="zh-CN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 Reference)</a:t>
            </a:r>
            <a:endParaRPr lang="en-US" altLang="zh-CN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13328" y="3228054"/>
            <a:ext cx="864096" cy="416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061800" y="3233010"/>
            <a:ext cx="864096" cy="4169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1547664" y="1882190"/>
          <a:ext cx="6048672" cy="3347010"/>
        </p:xfrm>
        <a:graphic>
          <a:graphicData uri="http://schemas.openxmlformats.org/drawingml/2006/table">
            <a:tbl>
              <a:tblPr/>
              <a:tblGrid>
                <a:gridCol w="3024336"/>
                <a:gridCol w="3024336"/>
              </a:tblGrid>
              <a:tr h="55783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287D"/>
                          </a:solidFill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字符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28287D"/>
                        </a:solidFill>
                        <a:effectLst/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287D"/>
                          </a:solidFill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实体引用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28287D"/>
                        </a:solidFill>
                        <a:effectLst/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83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287D"/>
                          </a:solidFill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&gt;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28287D"/>
                        </a:solidFill>
                        <a:effectLst/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287D"/>
                          </a:solidFill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&amp;gt;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28287D"/>
                        </a:solidFill>
                        <a:effectLst/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83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287D"/>
                          </a:solidFill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&lt;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28287D"/>
                        </a:solidFill>
                        <a:effectLst/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287D"/>
                          </a:solidFill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&amp;lt;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28287D"/>
                        </a:solidFill>
                        <a:effectLst/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83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287D"/>
                          </a:solidFill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&amp;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28287D"/>
                        </a:solidFill>
                        <a:effectLst/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287D"/>
                          </a:solidFill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&amp;amp;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28287D"/>
                        </a:solidFill>
                        <a:effectLst/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83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287D"/>
                          </a:solidFill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"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28287D"/>
                        </a:solidFill>
                        <a:effectLst/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287D"/>
                          </a:solidFill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&amp;quot;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28287D"/>
                        </a:solidFill>
                        <a:effectLst/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83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287D"/>
                          </a:solidFill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'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28287D"/>
                        </a:solidFill>
                        <a:effectLst/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287D"/>
                          </a:solidFill>
                          <a:effectLst/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&amp;apos;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28287D"/>
                        </a:solidFill>
                        <a:effectLst/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marL="92075" marR="92075" marT="46038" marB="460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26"/>
          <p:cNvSpPr txBox="1">
            <a:spLocks noChangeArrowheads="1"/>
          </p:cNvSpPr>
          <p:nvPr/>
        </p:nvSpPr>
        <p:spPr>
          <a:xfrm>
            <a:off x="1471189" y="5445224"/>
            <a:ext cx="6701211" cy="936104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在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中，只有字符</a:t>
            </a:r>
            <a:r>
              <a:rPr lang="en-US" altLang="zh-CN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"&lt;"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"&amp;"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是非法的</a:t>
            </a:r>
            <a:endParaRPr lang="en-US" altLang="zh-CN" sz="24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"&gt;"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是合法的，但是最好用实体引用来代替</a:t>
            </a:r>
            <a:endParaRPr lang="zh-CN" altLang="en-US" sz="24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zh-CN" sz="2400" b="1" kern="0" dirty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预定义</a:t>
            </a:r>
            <a:r>
              <a:rPr lang="zh-CN" altLang="en-US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的实体引用</a:t>
            </a:r>
            <a:endParaRPr lang="en-US" altLang="zh-CN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57200" y="1786458"/>
            <a:ext cx="8229600" cy="1052836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zh-CN"/>
            </a:defPPr>
            <a:lvl1pPr marL="342900" indent="-342900" eaLnBrk="1" fontAlgn="auto" hangingPunct="1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9pPr>
          </a:lstStyle>
          <a:p>
            <a:pPr>
              <a:spcBef>
                <a:spcPts val="1200"/>
              </a:spcBef>
            </a:pPr>
            <a:r>
              <a:rPr lang="zh-CN" altLang="en-US" smtClean="0"/>
              <a:t>注释用来</a:t>
            </a:r>
            <a:r>
              <a:rPr lang="zh-CN" altLang="en-US"/>
              <a:t>对文档进行</a:t>
            </a:r>
            <a:r>
              <a:rPr lang="zh-CN" altLang="en-US">
                <a:solidFill>
                  <a:srgbClr val="FF0000"/>
                </a:solidFill>
              </a:rPr>
              <a:t>解释</a:t>
            </a:r>
            <a:r>
              <a:rPr lang="zh-CN" altLang="en-US" smtClean="0">
                <a:solidFill>
                  <a:srgbClr val="FF0000"/>
                </a:solidFill>
              </a:rPr>
              <a:t>性说明</a:t>
            </a:r>
            <a:endParaRPr lang="en-US" altLang="zh-CN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/>
              <a:t>注释语句的基本格式是</a:t>
            </a:r>
            <a:r>
              <a:rPr lang="zh-CN" altLang="en-US" smtClean="0"/>
              <a:t>：</a:t>
            </a:r>
            <a:r>
              <a:rPr lang="en-US" altLang="zh-CN" smtClean="0">
                <a:solidFill>
                  <a:srgbClr val="FF0000"/>
                </a:solidFill>
              </a:rPr>
              <a:t>&lt;!--</a:t>
            </a:r>
            <a:r>
              <a:rPr lang="zh-CN" altLang="en-US">
                <a:solidFill>
                  <a:srgbClr val="FF0000"/>
                </a:solidFill>
              </a:rPr>
              <a:t>注释内容</a:t>
            </a:r>
            <a:r>
              <a:rPr lang="en-US" altLang="zh-CN" smtClean="0">
                <a:solidFill>
                  <a:srgbClr val="FF0000"/>
                </a:solidFill>
              </a:rPr>
              <a:t>--&gt;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zh-CN" altLang="en-US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6" y="3068960"/>
            <a:ext cx="6840760" cy="2888977"/>
          </a:xfrm>
          <a:prstGeom prst="rect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txBody>
          <a:bodyPr wrap="square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b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&lt;?xml version="1.0" encoding="UTF-8"?&gt;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Worldcup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zh-CN" altLang="en-US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&lt;!--</a:t>
            </a:r>
            <a:r>
              <a:rPr lang="zh-CN" altLang="en-US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下面是</a:t>
            </a:r>
            <a:r>
              <a:rPr lang="en-US" altLang="zh-CN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zh-CN" altLang="en-US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字符引用</a:t>
            </a:r>
            <a:r>
              <a:rPr lang="en-US" altLang="zh-CN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--&gt;</a:t>
            </a:r>
            <a:endParaRPr lang="zh-CN" altLang="en-US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Group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&amp;quot;2002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年世界杯中国队所在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组情况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&amp;quot; 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ID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="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C1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"&gt;</a:t>
            </a:r>
            <a:r>
              <a:rPr lang="zh-CN" altLang="en-US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巴西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zh-CN" altLang="en-US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</a:t>
            </a:r>
            <a:r>
              <a:rPr lang="en-US" altLang="zh-CN" b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&lt;!--</a:t>
            </a:r>
            <a:endParaRPr lang="zh-CN" altLang="en-US" b="1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b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&lt;</a:t>
            </a:r>
            <a:r>
              <a:rPr lang="en-US" altLang="zh-CN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 ID="C2"&gt;</a:t>
            </a:r>
            <a:r>
              <a:rPr lang="zh-CN" altLang="en-US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土耳其</a:t>
            </a:r>
            <a:r>
              <a:rPr lang="en-US" altLang="zh-CN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&lt;/TeamName&gt;</a:t>
            </a:r>
            <a:endParaRPr lang="en-US" altLang="zh-CN" b="1">
              <a:solidFill>
                <a:srgbClr val="80808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b="1" smtClean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  &lt;</a:t>
            </a:r>
            <a:r>
              <a:rPr lang="en-US" altLang="zh-CN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TeamName ID="C4"&gt;</a:t>
            </a:r>
            <a:r>
              <a:rPr lang="zh-CN" altLang="en-US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哥斯达黎加</a:t>
            </a:r>
            <a:r>
              <a:rPr lang="en-US" altLang="zh-CN" b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&lt;/TeamName&gt;</a:t>
            </a:r>
            <a:r>
              <a:rPr lang="en-US" altLang="zh-CN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--&gt;</a:t>
            </a:r>
            <a:endParaRPr lang="en-US" altLang="zh-CN" b="1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Group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</a:t>
            </a:r>
            <a:r>
              <a:rPr lang="en-US" altLang="zh-CN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Worldcup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zh-CN" altLang="en-US" b="1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863588" y="2132856"/>
            <a:ext cx="7416824" cy="3744416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fontAlgn="auto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对字符</a:t>
            </a:r>
            <a:r>
              <a:rPr lang="en-US" altLang="zh-CN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zh-CN" altLang="en-US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＜</a:t>
            </a:r>
            <a:r>
              <a:rPr lang="en-US" altLang="zh-CN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zh-CN" altLang="en-US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＆</a:t>
            </a:r>
            <a:r>
              <a:rPr lang="en-US" altLang="zh-CN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很敏感</a:t>
            </a:r>
            <a:endParaRPr lang="en-US" altLang="zh-CN" sz="24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对于包含</a:t>
            </a:r>
            <a:r>
              <a:rPr lang="zh-CN" altLang="en-US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大量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＜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＆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字符文本而言，虽然可以用预定义</a:t>
            </a:r>
            <a:r>
              <a:rPr lang="zh-CN" altLang="en-US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实体引用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进行处理，但麻烦且容易出错</a:t>
            </a:r>
            <a:endParaRPr lang="en-US" altLang="zh-CN" sz="24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对于上述问题，可用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CDATA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块来解决：</a:t>
            </a:r>
            <a:endParaRPr lang="zh-CN" altLang="en-US" sz="24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720090" lvl="1" indent="-342900" algn="just" defTabSz="762000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→"/>
              <a:defRPr/>
            </a:pPr>
            <a:r>
              <a:rPr kumimoji="1" lang="en-US" altLang="zh-CN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CDATA</a:t>
            </a:r>
            <a:r>
              <a:rPr kumimoji="1"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块以</a:t>
            </a:r>
            <a:r>
              <a:rPr kumimoji="1" lang="en-US" altLang="zh-CN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kumimoji="1" lang="en-US" altLang="zh-CN" sz="22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&lt;![CDATA[</a:t>
            </a:r>
            <a:r>
              <a:rPr kumimoji="1" lang="en-US" altLang="zh-CN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kumimoji="1"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开始，以</a:t>
            </a:r>
            <a:r>
              <a:rPr kumimoji="1" lang="en-US" altLang="zh-CN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kumimoji="1" lang="en-US" altLang="zh-CN" sz="22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]]&gt;</a:t>
            </a:r>
            <a:r>
              <a:rPr kumimoji="1" lang="en-US" altLang="zh-CN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kumimoji="1"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结束</a:t>
            </a:r>
            <a:endParaRPr kumimoji="1" lang="zh-CN" altLang="en-US" sz="22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720090" lvl="1" indent="-342900" algn="just" defTabSz="762000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→"/>
              <a:defRPr/>
            </a:pPr>
            <a:r>
              <a:rPr kumimoji="1" lang="en-US" altLang="zh-CN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kumimoji="1"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处理器对</a:t>
            </a:r>
            <a:r>
              <a:rPr kumimoji="1" lang="en-US" altLang="zh-CN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CDATA</a:t>
            </a:r>
            <a:r>
              <a:rPr kumimoji="1"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块中</a:t>
            </a:r>
            <a:r>
              <a:rPr kumimoji="1"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的字符数据</a:t>
            </a:r>
            <a:r>
              <a:rPr kumimoji="1" lang="zh-CN" altLang="en-US" sz="22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不进行</a:t>
            </a:r>
            <a:r>
              <a:rPr kumimoji="1" lang="zh-CN" altLang="en-US" sz="22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解析</a:t>
            </a:r>
            <a:r>
              <a:rPr kumimoji="1"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，实现</a:t>
            </a:r>
            <a:r>
              <a:rPr kumimoji="1" lang="zh-CN" altLang="en-US" sz="22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数据隐藏</a:t>
            </a:r>
            <a:endParaRPr kumimoji="1" lang="zh-CN" altLang="en-US" sz="2200" b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CDATA</a:t>
            </a:r>
            <a:r>
              <a:rPr lang="zh-CN" altLang="en-US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(CDATA Section)</a:t>
            </a:r>
            <a:endParaRPr lang="en-US" altLang="zh-CN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1439652" y="2204864"/>
            <a:ext cx="6264696" cy="2808312"/>
          </a:xfrm>
          <a:prstGeom prst="rect">
            <a:avLst/>
          </a:prstGeom>
          <a:ln>
            <a:solidFill>
              <a:srgbClr val="3333FF"/>
            </a:solidFill>
          </a:ln>
        </p:spPr>
        <p:txBody>
          <a:bodyPr/>
          <a:lstStyle>
            <a:defPPr>
              <a:defRPr lang="zh-CN"/>
            </a:defPPr>
            <a:lvl1pPr marL="342900" indent="-342900" eaLnBrk="1" hangingPunct="1">
              <a:spcBef>
                <a:spcPct val="20000"/>
              </a:spcBef>
              <a:buFont typeface="Wingdings 2" panose="05020102010507070707" pitchFamily="18" charset="2"/>
              <a:buNone/>
              <a:defRPr sz="2200" b="1" kern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>
                <a:solidFill>
                  <a:srgbClr val="28287D"/>
                </a:solidFill>
              </a:rPr>
              <a:t>&lt;script&gt;</a:t>
            </a:r>
            <a:endParaRPr lang="en-US" altLang="zh-CN">
              <a:solidFill>
                <a:srgbClr val="28287D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>
                <a:solidFill>
                  <a:srgbClr val="FF0000"/>
                </a:solidFill>
              </a:rPr>
              <a:t>	&lt;![CDATA[</a:t>
            </a:r>
            <a:endParaRPr lang="en-US" altLang="zh-CN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200" b="1">
                <a:solidFill>
                  <a:srgbClr val="2828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200" b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function add(int a, int b</a:t>
            </a:r>
            <a:r>
              <a:rPr lang="en-US" altLang="zh-CN" sz="2200" b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2200" b="1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200" b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endParaRPr lang="en-US" altLang="zh-CN" sz="2200" b="1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200" b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return </a:t>
            </a:r>
            <a:r>
              <a:rPr lang="en-US" altLang="zh-CN" sz="2200" b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a+b;</a:t>
            </a:r>
            <a:endParaRPr lang="en-US" altLang="zh-CN" sz="2200" b="1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200" b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altLang="zh-CN" sz="2200" b="1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>
                <a:solidFill>
                  <a:srgbClr val="FF0000"/>
                </a:solidFill>
              </a:rPr>
              <a:t>	]]&gt;</a:t>
            </a:r>
            <a:endParaRPr lang="en-US" altLang="zh-CN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>
                <a:solidFill>
                  <a:srgbClr val="28287D"/>
                </a:solidFill>
              </a:rPr>
              <a:t>&lt;/script&gt;</a:t>
            </a:r>
            <a:endParaRPr lang="en-US" altLang="zh-CN">
              <a:solidFill>
                <a:srgbClr val="28287D"/>
              </a:solidFill>
            </a:endParaRPr>
          </a:p>
          <a:p>
            <a:pPr>
              <a:spcBef>
                <a:spcPts val="0"/>
              </a:spcBef>
            </a:pPr>
            <a:endParaRPr lang="zh-CN" altLang="en-US" dirty="0">
              <a:solidFill>
                <a:srgbClr val="28287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CDATA</a:t>
            </a:r>
            <a:r>
              <a:rPr lang="zh-CN" altLang="en-US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</a:t>
            </a: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(CDATA Section)</a:t>
            </a:r>
            <a:endParaRPr lang="en-US" altLang="zh-CN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39752" y="5013176"/>
            <a:ext cx="4464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一般用</a:t>
            </a:r>
            <a:r>
              <a:rPr lang="en-US" altLang="zh-CN" sz="24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CDATA</a:t>
            </a:r>
            <a:r>
              <a:rPr lang="zh-CN" altLang="en-US" sz="24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块来存储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程序代码</a:t>
            </a:r>
            <a:endParaRPr lang="en-US" altLang="zh-CN" sz="2400" b="1" ker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kern="0" smtClean="0"/>
          </a:p>
        </p:txBody>
      </p:sp>
      <p:sp>
        <p:nvSpPr>
          <p:cNvPr id="4" name="内容占位符 2"/>
          <p:cNvSpPr txBox="1"/>
          <p:nvPr/>
        </p:nvSpPr>
        <p:spPr>
          <a:xfrm>
            <a:off x="415678" y="2060848"/>
            <a:ext cx="8312643" cy="3672408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PI</a:t>
            </a:r>
            <a:r>
              <a:rPr lang="en-US" altLang="zh-CN" sz="24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zh-CN" altLang="en-US" sz="24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处理指令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zh-CN" altLang="en-US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允许</a:t>
            </a:r>
            <a:r>
              <a:rPr lang="zh-CN" altLang="en-US" sz="2400" b="1" ker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文档中包含由应用程序来处理的</a:t>
            </a:r>
            <a:r>
              <a:rPr lang="zh-CN" altLang="en-US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指令</a:t>
            </a:r>
            <a:endParaRPr lang="en-US" altLang="zh-CN" sz="2400" b="1" kern="0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4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文档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中可能</a:t>
            </a:r>
            <a:r>
              <a:rPr lang="zh-CN" altLang="en-US" sz="24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会包含一些</a:t>
            </a:r>
            <a:r>
              <a:rPr lang="zh-CN" altLang="en-US" sz="2400" b="1" ker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非</a:t>
            </a:r>
            <a:r>
              <a:rPr lang="en-US" altLang="zh-CN" sz="2400" b="1" ker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400" b="1" ker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格式</a:t>
            </a:r>
            <a:r>
              <a:rPr lang="zh-CN" altLang="en-US" sz="24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的数据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4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处理器无法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处理</a:t>
            </a:r>
            <a:r>
              <a:rPr lang="zh-CN" altLang="en-US" sz="24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这些数据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，可以</a:t>
            </a:r>
            <a:r>
              <a:rPr lang="zh-CN" altLang="en-US" sz="24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通过处理指令来通知</a:t>
            </a:r>
            <a:r>
              <a:rPr lang="zh-CN" altLang="en-US" sz="2400" b="1" ker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其它应用程序</a:t>
            </a:r>
            <a:r>
              <a:rPr lang="zh-CN" altLang="en-US" sz="24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来处理这些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数据 </a:t>
            </a:r>
            <a:endParaRPr lang="en-US" altLang="zh-CN" sz="24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用法为：</a:t>
            </a:r>
            <a:r>
              <a:rPr lang="en-US" altLang="zh-CN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&lt;?</a:t>
            </a:r>
            <a:r>
              <a:rPr lang="zh-CN" altLang="en-US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处理指令名 处理指令信息</a:t>
            </a:r>
            <a:r>
              <a:rPr lang="en-US" altLang="zh-CN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?&gt;</a:t>
            </a:r>
            <a:endParaRPr lang="en-US" altLang="zh-CN" sz="2400" b="1" kern="0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 algn="ctr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altLang="zh-CN" sz="2000" b="1" kern="0" smtClean="0">
                <a:solidFill>
                  <a:srgbClr val="3333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&lt;?xml-stylesheet href</a:t>
            </a:r>
            <a:r>
              <a:rPr lang="en-US" altLang="zh-CN" sz="2000" b="1" kern="0">
                <a:solidFill>
                  <a:srgbClr val="3333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="hello.css" </a:t>
            </a:r>
            <a:r>
              <a:rPr lang="en-US" altLang="zh-CN" sz="2000" b="1" kern="0" smtClean="0">
                <a:solidFill>
                  <a:srgbClr val="3333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type</a:t>
            </a:r>
            <a:r>
              <a:rPr lang="en-US" altLang="zh-CN" sz="2000" b="1" kern="0">
                <a:solidFill>
                  <a:srgbClr val="3333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="</a:t>
            </a:r>
            <a:r>
              <a:rPr lang="en-US" altLang="zh-CN" sz="2000" b="1" kern="0" smtClean="0">
                <a:solidFill>
                  <a:srgbClr val="3333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text/css</a:t>
            </a:r>
            <a:r>
              <a:rPr lang="en-US" altLang="zh-CN" sz="2000" b="1" kern="0">
                <a:solidFill>
                  <a:srgbClr val="3333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000" b="1" kern="0" smtClean="0">
                <a:solidFill>
                  <a:srgbClr val="3333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?&gt;</a:t>
            </a:r>
            <a:endParaRPr lang="zh-CN" altLang="en-US" sz="2000" b="1" kern="0" smtClean="0">
              <a:solidFill>
                <a:srgbClr val="3333FF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PI(Processing </a:t>
            </a: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Instructions)</a:t>
            </a:r>
            <a:endParaRPr lang="en-US" altLang="zh-CN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971600" y="1791925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kern="0" smtClean="0"/>
          </a:p>
        </p:txBody>
      </p:sp>
      <p:sp>
        <p:nvSpPr>
          <p:cNvPr id="4" name="内容占位符 2"/>
          <p:cNvSpPr txBox="1"/>
          <p:nvPr/>
        </p:nvSpPr>
        <p:spPr>
          <a:xfrm>
            <a:off x="554968" y="1988840"/>
            <a:ext cx="8034064" cy="3477197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zh-CN"/>
            </a:defPPr>
            <a:lvl1pPr marL="342900" indent="-342900" algn="just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zh-CN" sz="2200" smtClean="0">
                <a:solidFill>
                  <a:srgbClr val="FF0000"/>
                </a:solidFill>
              </a:rPr>
              <a:t>DTD</a:t>
            </a:r>
            <a:r>
              <a:rPr lang="zh-CN" altLang="en-US" sz="2200"/>
              <a:t>是</a:t>
            </a:r>
            <a:r>
              <a:rPr lang="zh-CN" altLang="en-US" sz="2200" smtClean="0"/>
              <a:t>一</a:t>
            </a:r>
            <a:r>
              <a:rPr lang="zh-CN" altLang="en-US" sz="2200"/>
              <a:t>种</a:t>
            </a:r>
            <a:r>
              <a:rPr lang="zh-CN" altLang="en-US" sz="2200">
                <a:solidFill>
                  <a:srgbClr val="FF0000"/>
                </a:solidFill>
              </a:rPr>
              <a:t>验证</a:t>
            </a:r>
            <a:r>
              <a:rPr lang="en-US" altLang="zh-CN" sz="2200">
                <a:solidFill>
                  <a:srgbClr val="FF0000"/>
                </a:solidFill>
              </a:rPr>
              <a:t>XML</a:t>
            </a:r>
            <a:r>
              <a:rPr lang="zh-CN" altLang="en-US" sz="2200">
                <a:solidFill>
                  <a:srgbClr val="FF0000"/>
                </a:solidFill>
              </a:rPr>
              <a:t>文件有效性的</a:t>
            </a:r>
            <a:r>
              <a:rPr lang="zh-CN" altLang="en-US" sz="2200" smtClean="0">
                <a:solidFill>
                  <a:srgbClr val="FF0000"/>
                </a:solidFill>
              </a:rPr>
              <a:t>机制，</a:t>
            </a:r>
            <a:r>
              <a:rPr lang="zh-CN" altLang="en-US" sz="2200" smtClean="0"/>
              <a:t>定义了一</a:t>
            </a:r>
            <a:r>
              <a:rPr lang="zh-CN" altLang="en-US" sz="2200"/>
              <a:t>套关于标记符的</a:t>
            </a:r>
            <a:r>
              <a:rPr lang="zh-CN" altLang="en-US" sz="2200" smtClean="0"/>
              <a:t>语法规则，是</a:t>
            </a:r>
            <a:r>
              <a:rPr lang="en-US" altLang="zh-CN" sz="2200" smtClean="0"/>
              <a:t>XML1.0</a:t>
            </a:r>
            <a:r>
              <a:rPr lang="zh-CN" altLang="en-US" sz="2200"/>
              <a:t>版</a:t>
            </a:r>
            <a:r>
              <a:rPr lang="zh-CN" altLang="en-US" sz="2200" smtClean="0"/>
              <a:t>规则的一部分</a:t>
            </a:r>
            <a:endParaRPr lang="en-US" altLang="zh-CN" sz="2200" smtClean="0"/>
          </a:p>
          <a:p>
            <a:pPr>
              <a:spcBef>
                <a:spcPts val="1200"/>
              </a:spcBef>
            </a:pPr>
            <a:r>
              <a:rPr lang="en-US" altLang="zh-CN" sz="2200" smtClean="0"/>
              <a:t>DTD</a:t>
            </a:r>
            <a:r>
              <a:rPr lang="zh-CN" altLang="en-US" sz="2200"/>
              <a:t>文档包含：</a:t>
            </a:r>
            <a:r>
              <a:rPr lang="zh-CN" altLang="en-US" sz="2200">
                <a:solidFill>
                  <a:srgbClr val="3333FF"/>
                </a:solidFill>
              </a:rPr>
              <a:t>元素的定义</a:t>
            </a:r>
            <a:r>
              <a:rPr lang="zh-CN" altLang="en-US" sz="2200" smtClean="0">
                <a:solidFill>
                  <a:srgbClr val="3333FF"/>
                </a:solidFill>
              </a:rPr>
              <a:t>规则、元素</a:t>
            </a:r>
            <a:r>
              <a:rPr lang="zh-CN" altLang="en-US" sz="2200">
                <a:solidFill>
                  <a:srgbClr val="3333FF"/>
                </a:solidFill>
              </a:rPr>
              <a:t>间关系的定义</a:t>
            </a:r>
            <a:r>
              <a:rPr lang="zh-CN" altLang="en-US" sz="2200" smtClean="0">
                <a:solidFill>
                  <a:srgbClr val="3333FF"/>
                </a:solidFill>
              </a:rPr>
              <a:t>规则、元素</a:t>
            </a:r>
            <a:r>
              <a:rPr lang="zh-CN" altLang="en-US" sz="2200">
                <a:solidFill>
                  <a:srgbClr val="3333FF"/>
                </a:solidFill>
              </a:rPr>
              <a:t>可使用的</a:t>
            </a:r>
            <a:r>
              <a:rPr lang="zh-CN" altLang="en-US" sz="2200" smtClean="0">
                <a:solidFill>
                  <a:srgbClr val="3333FF"/>
                </a:solidFill>
              </a:rPr>
              <a:t>属性、可</a:t>
            </a:r>
            <a:r>
              <a:rPr lang="zh-CN" altLang="en-US" sz="2200">
                <a:solidFill>
                  <a:srgbClr val="3333FF"/>
                </a:solidFill>
              </a:rPr>
              <a:t>使用的实体或符号</a:t>
            </a:r>
            <a:r>
              <a:rPr lang="zh-CN" altLang="en-US" sz="2200" smtClean="0">
                <a:solidFill>
                  <a:srgbClr val="3333FF"/>
                </a:solidFill>
              </a:rPr>
              <a:t>规则</a:t>
            </a:r>
            <a:r>
              <a:rPr lang="zh-CN" altLang="en-US" sz="2200" smtClean="0"/>
              <a:t>等</a:t>
            </a:r>
            <a:endParaRPr lang="en-US" altLang="zh-CN" sz="2200" smtClean="0"/>
          </a:p>
          <a:p>
            <a:pPr>
              <a:spcBef>
                <a:spcPts val="1200"/>
              </a:spcBef>
            </a:pPr>
            <a:r>
              <a:rPr lang="en-US" altLang="zh-CN" sz="2200" smtClean="0"/>
              <a:t>DTD</a:t>
            </a:r>
            <a:r>
              <a:rPr lang="zh-CN" altLang="en-US" sz="2200" smtClean="0"/>
              <a:t>可以</a:t>
            </a:r>
            <a:r>
              <a:rPr lang="zh-CN" altLang="en-US" sz="2200" smtClean="0">
                <a:solidFill>
                  <a:srgbClr val="FF0000"/>
                </a:solidFill>
              </a:rPr>
              <a:t>保证</a:t>
            </a:r>
            <a:r>
              <a:rPr lang="en-US" altLang="zh-CN" sz="2200">
                <a:solidFill>
                  <a:srgbClr val="FF0000"/>
                </a:solidFill>
              </a:rPr>
              <a:t>XML</a:t>
            </a:r>
            <a:r>
              <a:rPr lang="zh-CN" altLang="en-US" sz="2200">
                <a:solidFill>
                  <a:srgbClr val="FF0000"/>
                </a:solidFill>
              </a:rPr>
              <a:t>文档格式</a:t>
            </a:r>
            <a:r>
              <a:rPr lang="zh-CN" altLang="en-US" sz="2200" smtClean="0">
                <a:solidFill>
                  <a:srgbClr val="FF0000"/>
                </a:solidFill>
              </a:rPr>
              <a:t>正确有效</a:t>
            </a:r>
            <a:r>
              <a:rPr lang="zh-CN" altLang="en-US" sz="2200" smtClean="0"/>
              <a:t>：通过</a:t>
            </a:r>
            <a:r>
              <a:rPr lang="zh-CN" altLang="en-US" sz="2200"/>
              <a:t>比较</a:t>
            </a:r>
            <a:r>
              <a:rPr lang="en-US" altLang="zh-CN" sz="2200"/>
              <a:t>XML</a:t>
            </a:r>
            <a:r>
              <a:rPr lang="zh-CN" altLang="en-US" sz="2200"/>
              <a:t>文档和</a:t>
            </a:r>
            <a:r>
              <a:rPr lang="en-US" altLang="zh-CN" sz="2200"/>
              <a:t>DTD</a:t>
            </a:r>
            <a:r>
              <a:rPr lang="zh-CN" altLang="en-US" sz="2200"/>
              <a:t>文件来看文档是否符合规范，元素和标签使用是否</a:t>
            </a:r>
            <a:r>
              <a:rPr lang="zh-CN" altLang="en-US" sz="2200" smtClean="0"/>
              <a:t>正确等</a:t>
            </a:r>
            <a:endParaRPr lang="en-US" altLang="zh-CN" sz="2200" smtClean="0"/>
          </a:p>
          <a:p>
            <a:pPr>
              <a:spcBef>
                <a:spcPts val="1200"/>
              </a:spcBef>
            </a:pPr>
            <a:endParaRPr lang="en-US" altLang="zh-CN" sz="2200"/>
          </a:p>
        </p:txBody>
      </p:sp>
      <p:sp>
        <p:nvSpPr>
          <p:cNvPr id="5" name="矩形 4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DTD(Document </a:t>
            </a: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 Definition)</a:t>
            </a:r>
            <a:endParaRPr lang="en-US" altLang="zh-CN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DTD(Document </a:t>
            </a: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 Definition)</a:t>
            </a:r>
            <a:endParaRPr lang="en-US" altLang="zh-CN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31640" y="2276872"/>
            <a:ext cx="6354706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微软提出了一种验证机制</a:t>
            </a:r>
            <a:r>
              <a:rPr lang="zh-CN" altLang="en-US" sz="22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Schema</a:t>
            </a:r>
            <a:r>
              <a:rPr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，和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DTD</a:t>
            </a:r>
            <a:r>
              <a:rPr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相比:</a:t>
            </a:r>
            <a:endParaRPr lang="en-US" altLang="zh-CN" sz="2200" b="1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DTD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拥有自己独特的语法和编写方式,它和XML文件的</a:t>
            </a:r>
            <a:r>
              <a:rPr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标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记</a:t>
            </a:r>
            <a:r>
              <a:rPr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架构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完全</a:t>
            </a:r>
            <a:r>
              <a:rPr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不同</a:t>
            </a:r>
            <a:endParaRPr lang="en-US" altLang="zh-CN" sz="2200" b="1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Schema本身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就是一份XML</a:t>
            </a:r>
            <a:r>
              <a:rPr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文件，使用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标记语法定义其他的XML</a:t>
            </a:r>
            <a:r>
              <a:rPr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文件</a:t>
            </a:r>
            <a:endParaRPr lang="zh-CN" altLang="en-US" sz="22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67744" y="1700808"/>
            <a:ext cx="4608512" cy="3970318"/>
          </a:xfrm>
          <a:prstGeom prst="rect">
            <a:avLst/>
          </a:prstGeom>
          <a:ln>
            <a:solidFill>
              <a:srgbClr val="3333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string</a:t>
            </a:r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strOrderFile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zh-CN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en-US" altLang="zh-CN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b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strOrderFile</a:t>
            </a:r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zh-CN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//...</a:t>
            </a:r>
            <a:endParaRPr lang="en-US" altLang="zh-CN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  <a:endParaRPr lang="en-US" altLang="zh-CN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971600" y="1791925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kern="0" smtClean="0"/>
          </a:p>
        </p:txBody>
      </p:sp>
      <p:sp>
        <p:nvSpPr>
          <p:cNvPr id="4" name="内容占位符 2"/>
          <p:cNvSpPr txBox="1"/>
          <p:nvPr/>
        </p:nvSpPr>
        <p:spPr>
          <a:xfrm>
            <a:off x="789963" y="2060848"/>
            <a:ext cx="7564073" cy="3600400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zh-CN"/>
            </a:defPPr>
            <a:lvl1pPr marL="342900" indent="-342900" algn="just" eaLnBrk="1" fontAlgn="auto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sz="2200" smtClean="0">
                <a:solidFill>
                  <a:srgbClr val="FF0000"/>
                </a:solidFill>
              </a:rPr>
              <a:t>"</a:t>
            </a:r>
            <a:r>
              <a:rPr lang="zh-CN" altLang="en-US" sz="2200" smtClean="0">
                <a:solidFill>
                  <a:srgbClr val="FF0000"/>
                </a:solidFill>
              </a:rPr>
              <a:t>有效性</a:t>
            </a:r>
            <a:r>
              <a:rPr lang="en-US" altLang="zh-CN" sz="2200">
                <a:solidFill>
                  <a:srgbClr val="FF0000"/>
                </a:solidFill>
              </a:rPr>
              <a:t>"</a:t>
            </a:r>
            <a:r>
              <a:rPr lang="zh-CN" altLang="en-US" sz="2200" smtClean="0"/>
              <a:t>是</a:t>
            </a:r>
            <a:r>
              <a:rPr lang="zh-CN" altLang="en-US" sz="2200"/>
              <a:t>指一个</a:t>
            </a:r>
            <a:r>
              <a:rPr lang="en-US" altLang="zh-CN" sz="2200"/>
              <a:t>XML</a:t>
            </a:r>
            <a:r>
              <a:rPr lang="zh-CN" altLang="en-US" sz="2200"/>
              <a:t>文档应当遵守</a:t>
            </a:r>
            <a:r>
              <a:rPr lang="en-US" altLang="zh-CN" sz="2200"/>
              <a:t>DTD</a:t>
            </a:r>
            <a:r>
              <a:rPr lang="zh-CN" altLang="en-US" sz="2200"/>
              <a:t>或</a:t>
            </a:r>
            <a:r>
              <a:rPr lang="en-US" altLang="zh-CN" sz="2200" smtClean="0"/>
              <a:t>Schema</a:t>
            </a:r>
            <a:r>
              <a:rPr lang="zh-CN" altLang="en-US" sz="2200" smtClean="0"/>
              <a:t>规定：</a:t>
            </a:r>
            <a:endParaRPr lang="en-US" altLang="zh-CN" sz="2200" smtClean="0"/>
          </a:p>
          <a:p>
            <a:pPr marL="720090" lvl="1" indent="-342900" algn="just" defTabSz="762000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→"/>
              <a:defRPr/>
            </a:pPr>
            <a:r>
              <a:rPr kumimoji="1" lang="zh-CN" altLang="en-US" sz="22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有效</a:t>
            </a:r>
            <a:r>
              <a:rPr kumimoji="1"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kumimoji="1" lang="en-US" altLang="zh-CN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kumimoji="1"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文档肯定是</a:t>
            </a:r>
            <a:r>
              <a:rPr kumimoji="1" lang="zh-CN" altLang="en-US" sz="22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格式良好</a:t>
            </a:r>
            <a:r>
              <a:rPr kumimoji="1"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kumimoji="1" lang="en-US" altLang="zh-CN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kumimoji="1"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文档</a:t>
            </a:r>
            <a:endParaRPr kumimoji="1" lang="en-US" altLang="zh-CN" sz="22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720090" lvl="1" indent="-342900" algn="just" defTabSz="762000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→"/>
              <a:defRPr/>
            </a:pPr>
            <a:r>
              <a:rPr kumimoji="1"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格式良好的</a:t>
            </a:r>
            <a:r>
              <a:rPr kumimoji="1" lang="en-US" altLang="zh-CN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kumimoji="1"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文档不一定是有效的</a:t>
            </a:r>
            <a:r>
              <a:rPr kumimoji="1" lang="en-US" altLang="zh-CN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kumimoji="1"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文档</a:t>
            </a:r>
            <a:endParaRPr kumimoji="1" lang="zh-CN" altLang="en-US" sz="22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zh-CN" altLang="en-US" sz="2200"/>
              <a:t>有效的</a:t>
            </a:r>
            <a:r>
              <a:rPr lang="en-US" altLang="zh-CN" sz="2200"/>
              <a:t>XML</a:t>
            </a:r>
            <a:r>
              <a:rPr lang="zh-CN" altLang="en-US" sz="2200"/>
              <a:t>文档与格式良好的</a:t>
            </a:r>
            <a:r>
              <a:rPr lang="en-US" altLang="zh-CN" sz="2200"/>
              <a:t>XML</a:t>
            </a:r>
            <a:r>
              <a:rPr lang="zh-CN" altLang="en-US" sz="2200"/>
              <a:t>文档的</a:t>
            </a:r>
            <a:r>
              <a:rPr lang="zh-CN" altLang="en-US" sz="2200">
                <a:solidFill>
                  <a:srgbClr val="FF0000"/>
                </a:solidFill>
              </a:rPr>
              <a:t>区别</a:t>
            </a:r>
            <a:r>
              <a:rPr lang="zh-CN" altLang="en-US" sz="2200"/>
              <a:t>在于</a:t>
            </a:r>
            <a:r>
              <a:rPr lang="zh-CN" altLang="en-US" sz="2200" smtClean="0"/>
              <a:t>：</a:t>
            </a:r>
            <a:endParaRPr lang="en-US" altLang="zh-CN" sz="2200" smtClean="0"/>
          </a:p>
          <a:p>
            <a:pPr marL="720090" lvl="1" indent="-342900" algn="just" defTabSz="762000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→"/>
              <a:defRPr/>
            </a:pPr>
            <a:r>
              <a:rPr kumimoji="1" lang="zh-CN" altLang="en-US" sz="22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格式良好</a:t>
            </a:r>
            <a:r>
              <a:rPr kumimoji="1"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kumimoji="1" lang="en-US" altLang="zh-CN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kumimoji="1"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文档，应遵守</a:t>
            </a:r>
            <a:r>
              <a:rPr kumimoji="1" lang="en-US" altLang="zh-CN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kumimoji="1"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标准定义的规则</a:t>
            </a:r>
            <a:endParaRPr kumimoji="1" lang="en-US" altLang="zh-CN" sz="22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720090" lvl="1" indent="-342900" algn="just" defTabSz="762000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→"/>
              <a:defRPr/>
            </a:pPr>
            <a:r>
              <a:rPr kumimoji="1" lang="zh-CN" altLang="en-US" sz="22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有效</a:t>
            </a:r>
            <a:r>
              <a:rPr kumimoji="1"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kumimoji="1" lang="en-US" altLang="zh-CN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kumimoji="1"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文档，除</a:t>
            </a:r>
            <a:r>
              <a:rPr kumimoji="1"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遵守</a:t>
            </a:r>
            <a:r>
              <a:rPr kumimoji="1" lang="en-US" altLang="zh-CN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kumimoji="1"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标准定义的规则之外，还要遵守</a:t>
            </a:r>
            <a:r>
              <a:rPr kumimoji="1" lang="en-US" altLang="zh-CN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DTD</a:t>
            </a:r>
            <a:r>
              <a:rPr kumimoji="1"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或</a:t>
            </a:r>
            <a:r>
              <a:rPr kumimoji="1" lang="en-US" altLang="zh-CN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Schema</a:t>
            </a:r>
            <a:r>
              <a:rPr kumimoji="1"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定义的规则</a:t>
            </a:r>
            <a:endParaRPr kumimoji="1" lang="zh-CN" altLang="en-US" sz="2200" b="1" dirty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DTD(Document </a:t>
            </a: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 Definition)</a:t>
            </a:r>
            <a:endParaRPr lang="en-US" altLang="zh-CN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3848" y="1916832"/>
            <a:ext cx="2736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简介</a:t>
            </a:r>
            <a:endParaRPr lang="en-US" altLang="zh-CN" sz="2800" b="1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文档结构</a:t>
            </a:r>
            <a:endParaRPr lang="en-US" altLang="zh-CN" sz="2800" b="1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8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语法</a:t>
            </a:r>
            <a:endParaRPr lang="en-US" altLang="zh-CN" sz="2800" b="1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编辑</a:t>
            </a:r>
            <a:endParaRPr lang="en-US" altLang="zh-CN" sz="2800" b="1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读写</a:t>
            </a:r>
            <a:endParaRPr lang="en-US" altLang="zh-CN" sz="28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kern="0" smtClean="0"/>
          </a:p>
        </p:txBody>
      </p:sp>
      <p:sp>
        <p:nvSpPr>
          <p:cNvPr id="4" name="内容占位符 2"/>
          <p:cNvSpPr txBox="1"/>
          <p:nvPr/>
        </p:nvSpPr>
        <p:spPr>
          <a:xfrm>
            <a:off x="539552" y="2132856"/>
            <a:ext cx="8147248" cy="3268960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fontAlgn="auto" hangingPunct="1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所有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文档都需要特别的程序代码，声明这份文档为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文档，语法如下：</a:t>
            </a:r>
            <a:endParaRPr lang="en-US" altLang="zh-CN" sz="2400" b="1" ker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 algn="ctr" eaLnBrk="1" fontAlgn="auto" hangingPunct="1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  <a:defRPr/>
            </a:pPr>
            <a:r>
              <a:rPr lang="en-US" altLang="zh-CN" sz="18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&lt;?xml version="1.0" encoding</a:t>
            </a:r>
            <a:r>
              <a:rPr lang="en-US" altLang="zh-CN" sz="1800" b="1" ker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="GB2312" standalone</a:t>
            </a:r>
            <a:r>
              <a:rPr lang="en-US" altLang="zh-CN" sz="18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="yes</a:t>
            </a:r>
            <a:r>
              <a:rPr lang="en-US" altLang="zh-CN" sz="1800" b="1" ker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"?&gt;</a:t>
            </a:r>
            <a:endParaRPr lang="en-US" altLang="zh-CN" sz="1800" b="1" kern="0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defRPr/>
            </a:pP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声明以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&lt;?xml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开始，以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en-US" altLang="zh-CN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?&gt;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结束</a:t>
            </a:r>
            <a:endParaRPr lang="en-US" altLang="zh-CN" sz="24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defRPr/>
            </a:pP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必须使用小写英文字母，其</a:t>
            </a:r>
            <a:r>
              <a:rPr lang="zh-CN" altLang="en-US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属性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是在说明</a:t>
            </a:r>
            <a:r>
              <a:rPr lang="zh-CN" altLang="en-US" sz="2400" b="1" kern="0" smtClean="0">
                <a:solidFill>
                  <a:srgbClr val="3333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文件版本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zh-CN" altLang="en-US" sz="2400" b="1" kern="0" smtClean="0">
                <a:solidFill>
                  <a:srgbClr val="3333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使用的字符集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zh-CN" altLang="en-US" sz="2400" b="1" kern="0" smtClean="0">
                <a:solidFill>
                  <a:srgbClr val="3333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是否为独立的文档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即不需要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DTD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文档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zh-CN" altLang="en-US" sz="2400" b="1" kern="0" dirty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文档的声明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1038436" y="2060848"/>
            <a:ext cx="7067128" cy="365876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version(</a:t>
            </a:r>
            <a:r>
              <a:rPr lang="zh-CN" altLang="en-US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版本属性</a:t>
            </a:r>
            <a:r>
              <a:rPr lang="en-US" altLang="zh-CN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2400" b="1" kern="0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720090" lvl="1" indent="-342900" algn="just" defTabSz="762000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→"/>
              <a:defRPr/>
            </a:pPr>
            <a:r>
              <a:rPr kumimoji="1" lang="en-US" altLang="zh-CN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version</a:t>
            </a:r>
            <a:r>
              <a:rPr kumimoji="1"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表明</a:t>
            </a:r>
            <a:r>
              <a:rPr kumimoji="1" lang="en-US" altLang="zh-CN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kumimoji="1"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kumimoji="1"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版本</a:t>
            </a:r>
            <a:endParaRPr kumimoji="1" lang="en-US" altLang="zh-CN" sz="22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720090" lvl="1" indent="-342900" algn="just" defTabSz="762000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→"/>
              <a:defRPr/>
            </a:pPr>
            <a:r>
              <a:rPr kumimoji="1"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对于一个</a:t>
            </a:r>
            <a:r>
              <a:rPr kumimoji="1" lang="en-US" altLang="zh-CN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kumimoji="1"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文档的声明而言，该属性</a:t>
            </a:r>
            <a:r>
              <a:rPr kumimoji="1" lang="zh-CN" altLang="en-US" sz="22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必须要</a:t>
            </a:r>
            <a:r>
              <a:rPr kumimoji="1" lang="zh-CN" altLang="en-US" sz="22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有</a:t>
            </a:r>
            <a:endParaRPr kumimoji="1" lang="zh-CN" altLang="en-US" sz="2200" b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encoding(</a:t>
            </a:r>
            <a:r>
              <a:rPr lang="zh-CN" altLang="en-US" sz="2400" b="1" ker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字符集属性</a:t>
            </a:r>
            <a:r>
              <a:rPr lang="en-US" altLang="zh-CN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endParaRPr lang="en-US" altLang="zh-CN" sz="2400" b="1" kern="0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720090" lvl="1" indent="-342900" algn="just" defTabSz="762000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→"/>
              <a:defRPr/>
            </a:pPr>
            <a:r>
              <a:rPr kumimoji="1" lang="en-US" altLang="zh-CN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encoding</a:t>
            </a:r>
            <a:r>
              <a:rPr kumimoji="1"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属性规定了文档的</a:t>
            </a:r>
            <a:r>
              <a:rPr kumimoji="1" lang="zh-CN" altLang="en-US" sz="22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语言编码</a:t>
            </a:r>
            <a:endParaRPr kumimoji="1" lang="en-US" altLang="zh-CN" sz="2200" b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720090" lvl="1" indent="-342900" algn="just" defTabSz="762000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→"/>
              <a:defRPr/>
            </a:pPr>
            <a:r>
              <a:rPr kumimoji="1"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默认值为</a:t>
            </a:r>
            <a:r>
              <a:rPr kumimoji="1" lang="en-US" altLang="zh-CN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UTF-8</a:t>
            </a:r>
            <a:r>
              <a:rPr kumimoji="1"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或</a:t>
            </a:r>
            <a:r>
              <a:rPr kumimoji="1" lang="en-US" altLang="zh-CN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UTF-16</a:t>
            </a:r>
            <a:endParaRPr kumimoji="1" lang="en-US" altLang="zh-CN" sz="22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720090" lvl="1" indent="-342900" algn="just" defTabSz="762000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→"/>
              <a:defRPr/>
            </a:pPr>
            <a:r>
              <a:rPr kumimoji="1"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上述例子使用了简体中文汉字的</a:t>
            </a:r>
            <a:r>
              <a:rPr kumimoji="1"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编码</a:t>
            </a:r>
            <a:r>
              <a:rPr kumimoji="1" lang="en-US" altLang="zh-CN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"GB2312"</a:t>
            </a:r>
            <a:endParaRPr kumimoji="1" lang="zh-CN" altLang="en-US" sz="22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文档的声明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755576" y="1916832"/>
            <a:ext cx="7632848" cy="380278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just" eaLnBrk="1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400" b="1" ker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720090" lvl="1" indent="-342900" algn="just" defTabSz="762000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→"/>
              <a:defRPr kumimoji="1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9pPr>
          </a:lstStyle>
          <a:p>
            <a:r>
              <a:rPr lang="en-US" altLang="zh-CN" smtClean="0"/>
              <a:t>standalone(</a:t>
            </a:r>
            <a:r>
              <a:rPr lang="zh-CN" altLang="en-US"/>
              <a:t>独立文档属性</a:t>
            </a:r>
            <a:r>
              <a:rPr lang="en-US" altLang="zh-CN" smtClean="0"/>
              <a:t>)</a:t>
            </a:r>
            <a:endParaRPr lang="en-US" altLang="zh-CN"/>
          </a:p>
          <a:p>
            <a:pPr lvl="1">
              <a:defRPr/>
            </a:pPr>
            <a:r>
              <a:rPr lang="en-US" altLang="zh-CN" smtClean="0"/>
              <a:t>XML</a:t>
            </a:r>
            <a:r>
              <a:rPr lang="zh-CN" altLang="en-US"/>
              <a:t>文档本身已经拥有</a:t>
            </a:r>
            <a:r>
              <a:rPr lang="en-US" altLang="zh-CN"/>
              <a:t>DTD</a:t>
            </a:r>
            <a:r>
              <a:rPr lang="zh-CN" altLang="en-US" smtClean="0"/>
              <a:t>，同时也有外部</a:t>
            </a:r>
            <a:r>
              <a:rPr lang="zh-CN" altLang="en-US"/>
              <a:t>的</a:t>
            </a:r>
            <a:r>
              <a:rPr lang="en-US" altLang="zh-CN"/>
              <a:t>DTD</a:t>
            </a:r>
            <a:r>
              <a:rPr lang="zh-CN" altLang="en-US"/>
              <a:t>文档，使用</a:t>
            </a:r>
            <a:r>
              <a:rPr lang="en-US" altLang="zh-CN"/>
              <a:t>standalone</a:t>
            </a:r>
            <a:r>
              <a:rPr lang="zh-CN" altLang="en-US"/>
              <a:t>属性</a:t>
            </a:r>
            <a:r>
              <a:rPr lang="zh-CN" altLang="en-US">
                <a:solidFill>
                  <a:srgbClr val="FF0000"/>
                </a:solidFill>
              </a:rPr>
              <a:t>设定</a:t>
            </a:r>
            <a:r>
              <a:rPr lang="zh-CN" altLang="en-US"/>
              <a:t>是否同时使用外部的</a:t>
            </a:r>
            <a:r>
              <a:rPr lang="en-US" altLang="zh-CN"/>
              <a:t>DTD</a:t>
            </a:r>
            <a:r>
              <a:rPr lang="zh-CN" altLang="en-US"/>
              <a:t>文档，还是只使用内部的</a:t>
            </a:r>
            <a:r>
              <a:rPr lang="en-US" altLang="zh-CN" smtClean="0"/>
              <a:t>DTD</a:t>
            </a:r>
            <a:endParaRPr lang="en-US" altLang="zh-CN"/>
          </a:p>
          <a:p>
            <a:r>
              <a:rPr lang="en-US" altLang="zh-CN">
                <a:solidFill>
                  <a:srgbClr val="28287D"/>
                </a:solidFill>
              </a:rPr>
              <a:t>standalone</a:t>
            </a:r>
            <a:r>
              <a:rPr lang="zh-CN" altLang="en-US">
                <a:solidFill>
                  <a:srgbClr val="28287D"/>
                </a:solidFill>
              </a:rPr>
              <a:t>的属性只有两种，如下所示：</a:t>
            </a:r>
            <a:endParaRPr lang="en-US" altLang="zh-CN">
              <a:solidFill>
                <a:srgbClr val="28287D"/>
              </a:solidFill>
            </a:endParaRPr>
          </a:p>
          <a:p>
            <a:pPr lvl="1">
              <a:defRPr/>
            </a:pP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en-US" altLang="zh-CN" smtClean="0">
                <a:solidFill>
                  <a:srgbClr val="FF0000"/>
                </a:solidFill>
              </a:rPr>
              <a:t>yes</a:t>
            </a:r>
            <a:r>
              <a:rPr lang="zh-CN" altLang="en-US"/>
              <a:t>：不使用外部</a:t>
            </a:r>
            <a:r>
              <a:rPr lang="en-US" altLang="zh-CN"/>
              <a:t>DTD</a:t>
            </a:r>
            <a:r>
              <a:rPr lang="zh-CN" altLang="en-US" smtClean="0"/>
              <a:t>文件</a:t>
            </a:r>
            <a:endParaRPr lang="en-US" altLang="zh-CN"/>
          </a:p>
          <a:p>
            <a:pPr lvl="1">
              <a:defRPr/>
            </a:pP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en-US" altLang="zh-CN" smtClean="0">
                <a:solidFill>
                  <a:srgbClr val="FF0000"/>
                </a:solidFill>
              </a:rPr>
              <a:t>no</a:t>
            </a:r>
            <a:r>
              <a:rPr lang="zh-CN" altLang="en-US"/>
              <a:t>：使用外部的</a:t>
            </a:r>
            <a:r>
              <a:rPr lang="en-US" altLang="zh-CN"/>
              <a:t>DTD</a:t>
            </a:r>
            <a:r>
              <a:rPr lang="zh-CN" altLang="en-US" smtClean="0"/>
              <a:t>文件</a:t>
            </a:r>
            <a:endParaRPr lang="en-US" altLang="zh-CN" smtClean="0"/>
          </a:p>
          <a:p>
            <a:r>
              <a:rPr lang="en-US" altLang="zh-CN" smtClean="0">
                <a:solidFill>
                  <a:srgbClr val="28287D"/>
                </a:solidFill>
              </a:rPr>
              <a:t>standalone</a:t>
            </a:r>
            <a:r>
              <a:rPr lang="zh-CN" altLang="en-US" smtClean="0">
                <a:solidFill>
                  <a:srgbClr val="28287D"/>
                </a:solidFill>
              </a:rPr>
              <a:t>属性可以省略</a:t>
            </a:r>
            <a:endParaRPr lang="en-US" altLang="zh-CN">
              <a:solidFill>
                <a:srgbClr val="28287D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文档的声明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827584" y="2132856"/>
            <a:ext cx="7742634" cy="2880320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just" eaLnBrk="1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400" b="1" ker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720090" lvl="1" indent="-342900" algn="just" defTabSz="762000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→"/>
              <a:defRPr kumimoji="1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/>
              <a:t>XML</a:t>
            </a:r>
            <a:r>
              <a:rPr lang="zh-CN" altLang="en-US"/>
              <a:t>标签</a:t>
            </a:r>
            <a:endParaRPr lang="en-US" altLang="zh-CN"/>
          </a:p>
          <a:p>
            <a:r>
              <a:rPr lang="en-US" altLang="zh-CN" smtClean="0">
                <a:solidFill>
                  <a:srgbClr val="28287D"/>
                </a:solidFill>
              </a:rPr>
              <a:t>XML</a:t>
            </a:r>
            <a:r>
              <a:rPr lang="zh-CN" altLang="en-US">
                <a:solidFill>
                  <a:srgbClr val="28287D"/>
                </a:solidFill>
              </a:rPr>
              <a:t>文档的</a:t>
            </a:r>
            <a:r>
              <a:rPr lang="zh-CN" altLang="en-US">
                <a:solidFill>
                  <a:srgbClr val="3333FF"/>
                </a:solidFill>
              </a:rPr>
              <a:t>元素</a:t>
            </a:r>
            <a:r>
              <a:rPr lang="zh-CN" altLang="en-US">
                <a:solidFill>
                  <a:srgbClr val="28287D"/>
                </a:solidFill>
              </a:rPr>
              <a:t>都是使用</a:t>
            </a:r>
            <a:r>
              <a:rPr lang="zh-CN" altLang="en-US" smtClean="0">
                <a:solidFill>
                  <a:srgbClr val="28287D"/>
                </a:solidFill>
              </a:rPr>
              <a:t>标签表示的，</a:t>
            </a:r>
            <a:r>
              <a:rPr lang="en-US" altLang="zh-CN">
                <a:solidFill>
                  <a:srgbClr val="28287D"/>
                </a:solidFill>
              </a:rPr>
              <a:t>XML</a:t>
            </a:r>
            <a:r>
              <a:rPr lang="zh-CN" altLang="en-US" smtClean="0">
                <a:solidFill>
                  <a:srgbClr val="28287D"/>
                </a:solidFill>
              </a:rPr>
              <a:t>标签分为：</a:t>
            </a:r>
            <a:endParaRPr lang="en-US" altLang="zh-CN" smtClean="0">
              <a:solidFill>
                <a:srgbClr val="28287D"/>
              </a:solidFill>
            </a:endParaRPr>
          </a:p>
          <a:p>
            <a:r>
              <a:rPr lang="zh-CN" altLang="en-US" smtClean="0"/>
              <a:t>起始标签</a:t>
            </a:r>
            <a:r>
              <a:rPr lang="en-US" altLang="zh-CN">
                <a:solidFill>
                  <a:srgbClr val="28287D"/>
                </a:solidFill>
              </a:rPr>
              <a:t>(Start-tag</a:t>
            </a:r>
            <a:r>
              <a:rPr lang="en-US" altLang="zh-CN" smtClean="0">
                <a:solidFill>
                  <a:srgbClr val="28287D"/>
                </a:solidFill>
              </a:rPr>
              <a:t>)</a:t>
            </a:r>
            <a:endParaRPr lang="en-US" altLang="zh-CN" smtClean="0">
              <a:solidFill>
                <a:srgbClr val="28287D"/>
              </a:solidFill>
            </a:endParaRPr>
          </a:p>
          <a:p>
            <a:r>
              <a:rPr lang="zh-CN" altLang="en-US" smtClean="0"/>
              <a:t>结束标签</a:t>
            </a:r>
            <a:r>
              <a:rPr lang="en-US" altLang="zh-CN">
                <a:solidFill>
                  <a:srgbClr val="28287D"/>
                </a:solidFill>
              </a:rPr>
              <a:t>(End-tag</a:t>
            </a:r>
            <a:r>
              <a:rPr lang="en-US" altLang="zh-CN" smtClean="0">
                <a:solidFill>
                  <a:srgbClr val="28287D"/>
                </a:solidFill>
              </a:rPr>
              <a:t>)</a:t>
            </a:r>
            <a:endParaRPr lang="en-US" altLang="zh-CN" smtClean="0">
              <a:solidFill>
                <a:srgbClr val="28287D"/>
              </a:solidFill>
            </a:endParaRPr>
          </a:p>
          <a:p>
            <a:r>
              <a:rPr lang="zh-CN" altLang="en-US" smtClean="0"/>
              <a:t>空</a:t>
            </a:r>
            <a:r>
              <a:rPr lang="zh-CN" altLang="en-US"/>
              <a:t>元素标签</a:t>
            </a:r>
            <a:r>
              <a:rPr lang="en-US" altLang="zh-CN">
                <a:solidFill>
                  <a:srgbClr val="28287D"/>
                </a:solidFill>
              </a:rPr>
              <a:t>(Empty-element Tages</a:t>
            </a:r>
            <a:r>
              <a:rPr lang="en-US" altLang="zh-CN" smtClean="0">
                <a:solidFill>
                  <a:srgbClr val="28287D"/>
                </a:solidFill>
              </a:rPr>
              <a:t>)</a:t>
            </a:r>
            <a:endParaRPr lang="en-US" altLang="zh-CN">
              <a:solidFill>
                <a:srgbClr val="28287D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zh-CN" altLang="en-US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格式良好的</a:t>
            </a: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567635" y="2147099"/>
            <a:ext cx="7848872" cy="3874189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zh-CN"/>
            </a:defPPr>
            <a:lvl1pPr marL="342900" indent="-342900" algn="just" eaLnBrk="1" fontAlgn="auto" hangingPunct="1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</a:pPr>
            <a:r>
              <a:rPr lang="en-US" altLang="zh-CN" sz="2200" smtClean="0">
                <a:solidFill>
                  <a:srgbClr val="C00000"/>
                </a:solidFill>
              </a:rPr>
              <a:t>tag_name</a:t>
            </a:r>
            <a:r>
              <a:rPr lang="zh-CN" altLang="en-US" sz="2200" smtClean="0"/>
              <a:t>：标签名称</a:t>
            </a:r>
            <a:r>
              <a:rPr lang="zh-CN" altLang="en-US" sz="2200" smtClean="0"/>
              <a:t>，区分英文大小写，</a:t>
            </a:r>
            <a:r>
              <a:rPr lang="en-US" altLang="zh-CN" sz="2200" smtClean="0"/>
              <a:t>&lt;Worldcup&gt;</a:t>
            </a:r>
            <a:r>
              <a:rPr lang="zh-CN" altLang="en-US" sz="2200"/>
              <a:t>和</a:t>
            </a:r>
            <a:r>
              <a:rPr lang="en-US" altLang="zh-CN" sz="2200"/>
              <a:t>&lt;</a:t>
            </a:r>
            <a:r>
              <a:rPr lang="en-US" altLang="zh-CN" sz="2200" smtClean="0"/>
              <a:t>worldcup&gt;</a:t>
            </a:r>
            <a:r>
              <a:rPr lang="zh-CN" altLang="en-US" sz="2200"/>
              <a:t>是两个不同的</a:t>
            </a:r>
            <a:r>
              <a:rPr lang="zh-CN" altLang="en-US" sz="2200" smtClean="0"/>
              <a:t>标签</a:t>
            </a:r>
            <a:endParaRPr lang="en-US" altLang="zh-CN" sz="2200"/>
          </a:p>
          <a:p>
            <a:pPr>
              <a:spcBef>
                <a:spcPts val="600"/>
              </a:spcBef>
            </a:pPr>
            <a:r>
              <a:rPr lang="en-US" altLang="zh-CN" sz="2200">
                <a:solidFill>
                  <a:srgbClr val="FF0000"/>
                </a:solidFill>
              </a:rPr>
              <a:t>attribute_name</a:t>
            </a:r>
            <a:r>
              <a:rPr lang="zh-CN" altLang="en-US" sz="2200"/>
              <a:t>：属性</a:t>
            </a:r>
            <a:r>
              <a:rPr lang="zh-CN" altLang="en-US" sz="2200" smtClean="0"/>
              <a:t>名称</a:t>
            </a:r>
            <a:endParaRPr lang="en-US" altLang="zh-CN" sz="2200"/>
          </a:p>
          <a:p>
            <a:pPr>
              <a:spcBef>
                <a:spcPts val="600"/>
              </a:spcBef>
            </a:pPr>
            <a:r>
              <a:rPr lang="en-US" altLang="zh-CN" sz="2200">
                <a:solidFill>
                  <a:schemeClr val="tx1"/>
                </a:solidFill>
              </a:rPr>
              <a:t>attribute_value</a:t>
            </a:r>
            <a:r>
              <a:rPr lang="zh-CN" altLang="en-US" sz="2200"/>
              <a:t>：属性值，需要使用</a:t>
            </a:r>
            <a:r>
              <a:rPr lang="zh-CN" altLang="en-US" sz="2200">
                <a:solidFill>
                  <a:srgbClr val="3333FF"/>
                </a:solidFill>
              </a:rPr>
              <a:t>单引号或双引号</a:t>
            </a:r>
            <a:r>
              <a:rPr lang="zh-CN" altLang="en-US" sz="2200" smtClean="0"/>
              <a:t>限定；如果不止一个属性，可使用</a:t>
            </a:r>
            <a:r>
              <a:rPr lang="zh-CN" altLang="en-US" sz="2200"/>
              <a:t>空格分隔，</a:t>
            </a:r>
            <a:r>
              <a:rPr lang="zh-CN" altLang="en-US" sz="2200" smtClean="0"/>
              <a:t>如：</a:t>
            </a:r>
            <a:endParaRPr lang="en-US" altLang="zh-CN" sz="220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200" smtClean="0"/>
              <a:t>  attr1="value1</a:t>
            </a:r>
            <a:r>
              <a:rPr lang="en-US" altLang="zh-CN" sz="2200"/>
              <a:t>"</a:t>
            </a:r>
            <a:r>
              <a:rPr lang="en-US" altLang="zh-CN" sz="2200" smtClean="0"/>
              <a:t> </a:t>
            </a:r>
            <a:r>
              <a:rPr lang="en-US" altLang="zh-CN" sz="2200"/>
              <a:t>attr2</a:t>
            </a:r>
            <a:r>
              <a:rPr lang="en-US" altLang="zh-CN" sz="2200" smtClean="0"/>
              <a:t>=</a:t>
            </a:r>
            <a:r>
              <a:rPr lang="en-US" altLang="zh-CN" sz="2200"/>
              <a:t>"</a:t>
            </a:r>
            <a:r>
              <a:rPr lang="en-US" altLang="zh-CN" sz="2200" smtClean="0"/>
              <a:t>value2"</a:t>
            </a:r>
            <a:endParaRPr lang="en-US" altLang="zh-CN" sz="2200" smtClean="0"/>
          </a:p>
          <a:p>
            <a:pPr marL="0" indent="0">
              <a:buNone/>
            </a:pPr>
            <a:r>
              <a:rPr lang="en-US" altLang="zh-CN" sz="2200" smtClean="0">
                <a:solidFill>
                  <a:srgbClr val="00B050"/>
                </a:solidFill>
              </a:rPr>
              <a:t>  &lt;TeamName ID</a:t>
            </a:r>
            <a:r>
              <a:rPr lang="zh-CN" altLang="en-US" sz="2200" smtClean="0">
                <a:solidFill>
                  <a:srgbClr val="00B050"/>
                </a:solidFill>
              </a:rPr>
              <a:t>＝</a:t>
            </a:r>
            <a:r>
              <a:rPr lang="en-US" altLang="zh-CN" sz="2200" smtClean="0">
                <a:solidFill>
                  <a:srgbClr val="00B050"/>
                </a:solidFill>
              </a:rPr>
              <a:t>"</a:t>
            </a:r>
            <a:r>
              <a:rPr lang="en-US" altLang="zh-CN" sz="2200">
                <a:solidFill>
                  <a:srgbClr val="00B050"/>
                </a:solidFill>
              </a:rPr>
              <a:t>C1</a:t>
            </a:r>
            <a:r>
              <a:rPr lang="en-US" altLang="zh-CN" sz="2200" smtClean="0">
                <a:solidFill>
                  <a:srgbClr val="00B050"/>
                </a:solidFill>
              </a:rPr>
              <a:t>"&gt;</a:t>
            </a:r>
            <a:endParaRPr lang="zh-CN" altLang="en-US" sz="2200">
              <a:solidFill>
                <a:srgbClr val="00B05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200" smtClean="0">
                <a:solidFill>
                  <a:srgbClr val="00B050"/>
                </a:solidFill>
              </a:rPr>
              <a:t>   </a:t>
            </a:r>
            <a:r>
              <a:rPr lang="zh-CN" altLang="en-US" sz="2200">
                <a:solidFill>
                  <a:srgbClr val="00B050"/>
                </a:solidFill>
              </a:rPr>
              <a:t>元素</a:t>
            </a:r>
            <a:r>
              <a:rPr lang="zh-CN" altLang="en-US" sz="2200" smtClean="0">
                <a:solidFill>
                  <a:srgbClr val="00B050"/>
                </a:solidFill>
              </a:rPr>
              <a:t>名称 属性</a:t>
            </a:r>
            <a:r>
              <a:rPr lang="zh-CN" altLang="en-US" sz="2200">
                <a:solidFill>
                  <a:srgbClr val="00B050"/>
                </a:solidFill>
              </a:rPr>
              <a:t>名 属性</a:t>
            </a:r>
            <a:r>
              <a:rPr lang="zh-CN" altLang="en-US" sz="2200" smtClean="0">
                <a:solidFill>
                  <a:srgbClr val="00B050"/>
                </a:solidFill>
              </a:rPr>
              <a:t>值</a:t>
            </a:r>
            <a:endParaRPr lang="zh-CN" altLang="en-US" sz="2200">
              <a:solidFill>
                <a:srgbClr val="00B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zh-CN" altLang="en-US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</a:t>
            </a:r>
            <a:r>
              <a:rPr lang="zh-CN" altLang="en-US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6597" y="1687985"/>
            <a:ext cx="7950949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6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tag_name</a:t>
            </a:r>
            <a:r>
              <a:rPr lang="en-US" altLang="zh-CN" sz="16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attribute_name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altLang="zh-CN" sz="16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attribute_value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  <a:r>
              <a:rPr lang="en-US" altLang="zh-CN" sz="16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tag_text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6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tag_name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zh-CN" altLang="en-US" sz="1600" b="1"/>
          </a:p>
        </p:txBody>
      </p:sp>
      <p:sp>
        <p:nvSpPr>
          <p:cNvPr id="9" name="矩形 8"/>
          <p:cNvSpPr/>
          <p:nvPr/>
        </p:nvSpPr>
        <p:spPr>
          <a:xfrm>
            <a:off x="600927" y="1677352"/>
            <a:ext cx="540060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978609" y="2492896"/>
            <a:ext cx="7026923" cy="20621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spcBef>
                <a:spcPts val="1200"/>
              </a:spcBef>
              <a:defRPr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smtClean="0"/>
              <a:t>由</a:t>
            </a:r>
            <a:r>
              <a:rPr lang="zh-CN" altLang="en-US" sz="2400" smtClean="0">
                <a:solidFill>
                  <a:srgbClr val="FF0000"/>
                </a:solidFill>
              </a:rPr>
              <a:t>反</a:t>
            </a:r>
            <a:r>
              <a:rPr lang="zh-CN" altLang="en-US" sz="2400">
                <a:solidFill>
                  <a:srgbClr val="FF0000"/>
                </a:solidFill>
              </a:rPr>
              <a:t>斜杠</a:t>
            </a:r>
            <a:r>
              <a:rPr lang="zh-CN" altLang="en-US" sz="2400"/>
              <a:t>和</a:t>
            </a:r>
            <a:r>
              <a:rPr lang="zh-CN" altLang="en-US" sz="2400" smtClean="0">
                <a:solidFill>
                  <a:srgbClr val="FF0000"/>
                </a:solidFill>
              </a:rPr>
              <a:t>元素名</a:t>
            </a:r>
            <a:r>
              <a:rPr lang="zh-CN" altLang="en-US" sz="2400"/>
              <a:t>组成，被包含在一对尖括号</a:t>
            </a:r>
            <a:r>
              <a:rPr lang="zh-CN" altLang="en-US" sz="2400" smtClean="0"/>
              <a:t>中</a:t>
            </a:r>
            <a:endParaRPr lang="en-US" altLang="zh-CN" sz="24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smtClean="0"/>
              <a:t>必须和</a:t>
            </a:r>
            <a:r>
              <a:rPr lang="zh-CN" altLang="en-US" sz="2400"/>
              <a:t>起始</a:t>
            </a:r>
            <a:r>
              <a:rPr lang="zh-CN" altLang="en-US" sz="2400" smtClean="0"/>
              <a:t>标签同名，</a:t>
            </a:r>
            <a:r>
              <a:rPr lang="zh-CN" altLang="en-US" sz="2400"/>
              <a:t>并且成对</a:t>
            </a:r>
            <a:r>
              <a:rPr lang="zh-CN" altLang="en-US" sz="2400" smtClean="0"/>
              <a:t>出现</a:t>
            </a:r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smtClean="0"/>
              <a:t>结束</a:t>
            </a:r>
            <a:r>
              <a:rPr lang="zh-CN" altLang="en-US" sz="2400"/>
              <a:t>标签的例子</a:t>
            </a:r>
            <a:r>
              <a:rPr lang="zh-CN" altLang="en-US" sz="2400" smtClean="0"/>
              <a:t>：</a:t>
            </a:r>
            <a:r>
              <a:rPr lang="en-US" altLang="zh-CN" sz="2400" smtClean="0"/>
              <a:t>&lt;/</a:t>
            </a:r>
            <a:r>
              <a:rPr lang="en-US" altLang="zh-CN" sz="2400">
                <a:solidFill>
                  <a:srgbClr val="C00000"/>
                </a:solidFill>
              </a:rPr>
              <a:t>tag_name</a:t>
            </a:r>
            <a:r>
              <a:rPr lang="en-US" altLang="zh-CN" sz="2400" smtClean="0"/>
              <a:t>&gt;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zh-CN" altLang="en-US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结束标签</a:t>
            </a:r>
            <a:endParaRPr lang="en-US" altLang="zh-CN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597" y="1687985"/>
            <a:ext cx="7950949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6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tag_name</a:t>
            </a:r>
            <a:r>
              <a:rPr lang="en-US" altLang="zh-CN" sz="16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attribute_name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altLang="zh-CN" sz="16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attribute_value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  <a:r>
              <a:rPr lang="en-US" altLang="zh-CN" sz="16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tag_text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6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tag_name</a:t>
            </a:r>
            <a:r>
              <a:rPr lang="en-US" altLang="zh-CN" sz="16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zh-CN" altLang="en-US" sz="1600" b="1"/>
          </a:p>
        </p:txBody>
      </p:sp>
      <p:sp>
        <p:nvSpPr>
          <p:cNvPr id="8" name="矩形 7"/>
          <p:cNvSpPr/>
          <p:nvPr/>
        </p:nvSpPr>
        <p:spPr>
          <a:xfrm>
            <a:off x="6948264" y="1661905"/>
            <a:ext cx="144016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49927" y="5021356"/>
            <a:ext cx="3284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smtClean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tag_text</a:t>
            </a:r>
            <a:r>
              <a:rPr lang="zh-CN" altLang="en-US" sz="2400" b="1" smtClean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：标签内容</a:t>
            </a:r>
            <a:endParaRPr lang="zh-CN" altLang="en-US" sz="2400">
              <a:solidFill>
                <a:srgbClr val="3333FF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788994" y="2060848"/>
            <a:ext cx="7566012" cy="39456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4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/>
              <a:t>空元素标签：</a:t>
            </a:r>
            <a:r>
              <a:rPr lang="zh-CN" altLang="en-US">
                <a:solidFill>
                  <a:srgbClr val="FF0000"/>
                </a:solidFill>
              </a:rPr>
              <a:t>不包含任何</a:t>
            </a:r>
            <a:r>
              <a:rPr lang="zh-CN" altLang="en-US" smtClean="0">
                <a:solidFill>
                  <a:srgbClr val="FF0000"/>
                </a:solidFill>
              </a:rPr>
              <a:t>内容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mtClean="0"/>
              <a:t>可以</a:t>
            </a:r>
            <a:r>
              <a:rPr lang="zh-CN" altLang="en-US"/>
              <a:t>用一个起始标签紧跟一个结束标签的</a:t>
            </a:r>
            <a:r>
              <a:rPr lang="zh-CN" altLang="en-US" smtClean="0"/>
              <a:t>方式表示：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&lt;</a:t>
            </a:r>
            <a:r>
              <a:rPr lang="en-US" altLang="zh-CN">
                <a:solidFill>
                  <a:srgbClr val="FF0000"/>
                </a:solidFill>
              </a:rPr>
              <a:t>empty&gt;&lt;/empty&gt;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mtClean="0"/>
              <a:t>空</a:t>
            </a:r>
            <a:r>
              <a:rPr lang="zh-CN" altLang="en-US"/>
              <a:t>元素标签</a:t>
            </a:r>
            <a:r>
              <a:rPr lang="zh-CN" altLang="en-US" smtClean="0"/>
              <a:t>指它</a:t>
            </a:r>
            <a:r>
              <a:rPr lang="zh-CN" altLang="en-US"/>
              <a:t>不含子元素和字符数据内容，但在其标签中</a:t>
            </a:r>
            <a:r>
              <a:rPr lang="zh-CN" altLang="en-US">
                <a:solidFill>
                  <a:srgbClr val="FF0000"/>
                </a:solidFill>
              </a:rPr>
              <a:t>可添加属性值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mtClean="0"/>
              <a:t>可以</a:t>
            </a:r>
            <a:r>
              <a:rPr lang="zh-CN" altLang="en-US"/>
              <a:t>采用标签后加</a:t>
            </a:r>
            <a:r>
              <a:rPr lang="zh-CN" altLang="en-US" smtClean="0"/>
              <a:t>一个反</a:t>
            </a:r>
            <a:r>
              <a:rPr lang="zh-CN" altLang="en-US"/>
              <a:t>斜杠的形式表示空元素</a:t>
            </a:r>
            <a:r>
              <a:rPr lang="zh-CN" altLang="en-US" smtClean="0"/>
              <a:t>标签</a:t>
            </a: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mtClean="0"/>
              <a:t>  </a:t>
            </a:r>
            <a:r>
              <a:rPr lang="en-US" altLang="zh-CN" smtClean="0">
                <a:solidFill>
                  <a:srgbClr val="FF0000"/>
                </a:solidFill>
              </a:rPr>
              <a:t>&lt;</a:t>
            </a:r>
            <a:r>
              <a:rPr lang="en-US" altLang="zh-CN">
                <a:solidFill>
                  <a:srgbClr val="FF0000"/>
                </a:solidFill>
              </a:rPr>
              <a:t>empty</a:t>
            </a:r>
            <a:r>
              <a:rPr lang="en-US" altLang="zh-CN" smtClean="0">
                <a:solidFill>
                  <a:srgbClr val="FF0000"/>
                </a:solidFill>
              </a:rPr>
              <a:t>/&gt;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zh-CN" altLang="en-US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</a:t>
            </a:r>
            <a:r>
              <a:rPr lang="zh-CN" altLang="en-US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en-US" altLang="zh-CN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827584" y="1916832"/>
            <a:ext cx="7488832" cy="4162822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fontAlgn="auto" hangingPunct="1">
              <a:lnSpc>
                <a:spcPct val="120000"/>
              </a:lnSpc>
              <a:spcAft>
                <a:spcPts val="0"/>
              </a:spcAft>
              <a:buSzPct val="100000"/>
              <a:defRPr/>
            </a:pP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所有的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文档都需要</a:t>
            </a:r>
            <a:r>
              <a:rPr lang="zh-CN" altLang="en-US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一对标签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来定义文档的</a:t>
            </a:r>
            <a:r>
              <a:rPr lang="zh-CN" altLang="en-US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根元素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，其他的元素都属于此</a:t>
            </a:r>
            <a:r>
              <a:rPr lang="zh-CN" altLang="en-US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根元素的子元素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，其架构如下：</a:t>
            </a:r>
            <a:endParaRPr lang="en-US" altLang="zh-CN" sz="24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SzPct val="100000"/>
              <a:buFont typeface="Wingdings 2"/>
              <a:buNone/>
              <a:defRPr/>
            </a:pP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2400" b="1" kern="0" smtClean="0">
                <a:solidFill>
                  <a:srgbClr val="3333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&lt;root&gt;</a:t>
            </a:r>
            <a:endParaRPr lang="en-US" altLang="zh-CN" sz="2400" b="1" kern="0" smtClean="0">
              <a:solidFill>
                <a:srgbClr val="3333FF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SzPct val="100000"/>
              <a:buFont typeface="Wingdings 2"/>
              <a:buNone/>
              <a:defRPr/>
            </a:pPr>
            <a:r>
              <a:rPr lang="en-US" altLang="zh-CN" sz="2400" b="1" kern="0" smtClean="0">
                <a:solidFill>
                  <a:srgbClr val="3333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&lt;child&gt;</a:t>
            </a:r>
            <a:endParaRPr lang="en-US" altLang="zh-CN" sz="2400" b="1" kern="0" smtClean="0">
              <a:solidFill>
                <a:srgbClr val="3333FF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SzPct val="100000"/>
              <a:buFont typeface="Wingdings 2"/>
              <a:buNone/>
              <a:defRPr/>
            </a:pPr>
            <a:r>
              <a:rPr lang="en-US" altLang="zh-CN" sz="2400" b="1" kern="0" smtClean="0">
                <a:solidFill>
                  <a:srgbClr val="3333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&lt;sub_child&gt;……&lt;/sub_child&gt;</a:t>
            </a:r>
            <a:endParaRPr lang="en-US" altLang="zh-CN" sz="2400" b="1" kern="0" smtClean="0">
              <a:solidFill>
                <a:srgbClr val="3333FF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SzPct val="100000"/>
              <a:buFont typeface="Wingdings 2"/>
              <a:buNone/>
              <a:defRPr/>
            </a:pPr>
            <a:r>
              <a:rPr lang="en-US" altLang="zh-CN" sz="2400" b="1" kern="0" smtClean="0">
                <a:solidFill>
                  <a:srgbClr val="3333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&lt;/child&gt;</a:t>
            </a:r>
            <a:endParaRPr lang="en-US" altLang="zh-CN" sz="2400" b="1" kern="0" smtClean="0">
              <a:solidFill>
                <a:srgbClr val="3333FF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SzPct val="100000"/>
              <a:buFont typeface="Wingdings 2"/>
              <a:buNone/>
              <a:defRPr/>
            </a:pPr>
            <a:r>
              <a:rPr lang="en-US" altLang="zh-CN" sz="2400" b="1" kern="0" smtClean="0">
                <a:solidFill>
                  <a:srgbClr val="3333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&lt;/root&gt;</a:t>
            </a:r>
            <a:endParaRPr lang="en-US" altLang="zh-CN" sz="2400" b="1" kern="0" smtClean="0">
              <a:solidFill>
                <a:srgbClr val="3333FF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SzPct val="100000"/>
              <a:defRPr/>
            </a:pP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以树状结构来说，一份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文档在转换为树状结构时，一定有一个</a:t>
            </a:r>
            <a:r>
              <a:rPr lang="zh-CN" altLang="en-US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根节点</a:t>
            </a:r>
            <a:endParaRPr lang="zh-CN" altLang="en-US" sz="2400" b="1" kern="0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文档要</a:t>
            </a:r>
            <a:r>
              <a:rPr lang="zh-CN" altLang="en-US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有根标签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3848" y="1988840"/>
            <a:ext cx="2736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简介</a:t>
            </a:r>
            <a:endParaRPr lang="en-US" altLang="zh-CN" sz="2800" b="1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文档结构</a:t>
            </a:r>
            <a:endParaRPr lang="en-US" altLang="zh-CN" sz="2800" b="1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语法</a:t>
            </a:r>
            <a:endParaRPr lang="en-US" altLang="zh-CN" sz="2800" b="1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编辑</a:t>
            </a:r>
            <a:endParaRPr lang="en-US" altLang="zh-CN" sz="2800" b="1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读写</a:t>
            </a:r>
            <a:endParaRPr lang="en-US" altLang="zh-CN" sz="28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673464" y="1988840"/>
            <a:ext cx="7797071" cy="4032448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rgbClr val="7030A0"/>
              </a:buClr>
              <a:buSzPct val="100000"/>
              <a:defRPr/>
            </a:pP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文档的标签可以使用</a:t>
            </a:r>
            <a:r>
              <a:rPr lang="zh-CN" altLang="en-US" sz="22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中文或英文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，英文字母的</a:t>
            </a:r>
            <a:r>
              <a:rPr lang="zh-CN" altLang="en-US" sz="22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大小写是有区别的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&lt;code&gt;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&lt;Code&gt;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&lt;CODE&gt;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代表不同的标签</a:t>
            </a:r>
            <a:endParaRPr lang="en-US" altLang="zh-CN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Clr>
                <a:srgbClr val="7030A0"/>
              </a:buClr>
              <a:buSzPct val="100000"/>
              <a:defRPr/>
            </a:pPr>
            <a:r>
              <a:rPr lang="zh-CN" altLang="en-US" sz="22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起始标签和结束标签大</a:t>
            </a:r>
            <a:r>
              <a:rPr lang="zh-CN" altLang="en-US" sz="2200" b="1" ker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小写需要一致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，如：</a:t>
            </a:r>
            <a:endParaRPr lang="en-US" altLang="zh-CN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7030A0"/>
              </a:buClr>
              <a:buSzPct val="100000"/>
              <a:buFont typeface="Wingdings 2"/>
              <a:buNone/>
              <a:defRPr/>
            </a:pP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&lt;code&gt;F8915&lt;/code&gt;</a:t>
            </a:r>
            <a:endParaRPr lang="en-US" altLang="zh-CN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7030A0"/>
              </a:buClr>
              <a:buSzPct val="100000"/>
              <a:buFont typeface="Wingdings 2"/>
              <a:buNone/>
              <a:defRPr/>
            </a:pP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&lt;Code&gt;F8915&lt;/Code&gt;</a:t>
            </a:r>
            <a:endParaRPr lang="en-US" altLang="zh-CN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7030A0"/>
              </a:buClr>
              <a:buSzPct val="100000"/>
              <a:buFont typeface="Wingdings 2"/>
              <a:buNone/>
              <a:defRPr/>
            </a:pP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&lt;CODE&gt;F8915&lt;/CODE&gt;</a:t>
            </a:r>
            <a:endParaRPr lang="en-US" altLang="zh-CN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下述写法是</a:t>
            </a:r>
            <a:r>
              <a:rPr lang="zh-CN" altLang="en-US" sz="2200" b="1" kern="0" smtClean="0">
                <a:solidFill>
                  <a:srgbClr val="3333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错误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的：</a:t>
            </a:r>
            <a:endParaRPr lang="en-US" altLang="zh-CN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7030A0"/>
              </a:buClr>
              <a:buSzPct val="100000"/>
              <a:buFont typeface="Wingdings 2"/>
              <a:buNone/>
              <a:defRPr/>
            </a:pP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&lt;code&gt;F8915&lt;/Code&gt;</a:t>
            </a:r>
            <a:endParaRPr lang="en-US" altLang="zh-CN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7030A0"/>
              </a:buClr>
              <a:buSzPct val="100000"/>
              <a:buFont typeface="Wingdings 2"/>
              <a:buNone/>
              <a:defRPr/>
            </a:pP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&lt;code&gt;F8915&lt;/CODE&gt;</a:t>
            </a:r>
            <a:endParaRPr lang="en-US" altLang="zh-CN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Clr>
                <a:srgbClr val="7030A0"/>
              </a:buClr>
              <a:buSzPct val="100000"/>
              <a:defRPr/>
            </a:pP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标签也可以是中文，中文不存在这个问题</a:t>
            </a:r>
            <a:endParaRPr lang="zh-CN" altLang="en-US" sz="2200" b="1" kern="0" dirty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标签大小写不同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935596" y="2276872"/>
            <a:ext cx="7272808" cy="2736304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rgbClr val="7030A0"/>
              </a:buClr>
              <a:buSzPct val="100000"/>
              <a:defRPr/>
            </a:pP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的元素需要有</a:t>
            </a:r>
            <a:r>
              <a:rPr lang="zh-CN" altLang="en-US" sz="22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起始标签和结束标签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，且要</a:t>
            </a:r>
            <a:r>
              <a:rPr lang="zh-CN" altLang="en-US" sz="22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成对出现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endParaRPr lang="en-US" altLang="zh-CN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7030A0"/>
              </a:buClr>
              <a:buSzPct val="100000"/>
              <a:buFont typeface="Wingdings 2"/>
              <a:buNone/>
              <a:defRPr/>
            </a:pP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&lt;code&gt;F8915&lt;/code&gt;</a:t>
            </a:r>
            <a:endParaRPr lang="en-US" altLang="zh-CN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7030A0"/>
              </a:buClr>
              <a:buSzPct val="100000"/>
              <a:buFont typeface="Wingdings 2"/>
              <a:buNone/>
              <a:defRPr/>
            </a:pP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&lt;title&gt;XML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技术基础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&lt;/title&gt;</a:t>
            </a:r>
            <a:endParaRPr lang="en-US" altLang="zh-CN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对于</a:t>
            </a:r>
            <a:r>
              <a:rPr lang="zh-CN" altLang="en-US" sz="22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没有</a:t>
            </a:r>
            <a:r>
              <a:rPr lang="zh-CN" altLang="en-US" sz="2200" b="1" ker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文字</a:t>
            </a:r>
            <a:r>
              <a:rPr lang="zh-CN" altLang="en-US" sz="22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内容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的标签，可以用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"/"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替代结尾标签：</a:t>
            </a:r>
            <a:endParaRPr lang="en-US" altLang="zh-CN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7030A0"/>
              </a:buClr>
              <a:buSzPct val="100000"/>
              <a:buFont typeface="Wingdings 2"/>
              <a:buNone/>
              <a:defRPr/>
            </a:pP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&lt;book code</a:t>
            </a:r>
            <a:r>
              <a:rPr lang="en-US" altLang="zh-CN" sz="22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="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F8915</a:t>
            </a:r>
            <a:r>
              <a:rPr lang="en-US" altLang="zh-CN" sz="22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"/&gt;</a:t>
            </a:r>
            <a:endParaRPr lang="en-US" altLang="zh-CN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7030A0"/>
              </a:buClr>
              <a:buSzPct val="100000"/>
              <a:buFont typeface="Wingdings 2"/>
              <a:buNone/>
              <a:defRPr/>
            </a:pP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上述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"&lt;</a:t>
            </a:r>
            <a:r>
              <a:rPr lang="en-US" altLang="zh-CN" sz="22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"/&gt;</a:t>
            </a:r>
            <a:r>
              <a:rPr lang="en-US" altLang="zh-CN" sz="22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符号标识一个标签</a:t>
            </a:r>
            <a:endParaRPr lang="zh-CN" altLang="en-US" sz="2200" b="1" kern="0" dirty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zh-CN" altLang="en-US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所有元素</a:t>
            </a:r>
            <a:r>
              <a:rPr lang="zh-CN" altLang="en-US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都要</a:t>
            </a:r>
            <a:r>
              <a:rPr lang="zh-CN" altLang="en-US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有结束标签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680994" y="2204864"/>
            <a:ext cx="7782011" cy="2952328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030A0"/>
              </a:buClr>
              <a:buSzPct val="100000"/>
              <a:defRPr/>
            </a:pP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元素的顺序一定是</a:t>
            </a:r>
            <a:r>
              <a:rPr lang="zh-CN" altLang="en-US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开始标签、文字内容和结束标签</a:t>
            </a:r>
            <a:endParaRPr lang="en-US" altLang="zh-CN" sz="2400" b="1" kern="0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030A0"/>
              </a:buClr>
              <a:buSzPct val="100000"/>
              <a:defRPr/>
            </a:pP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文字内容中允许拥有其他元素，但是嵌套元素的标签不能重叠，如：</a:t>
            </a:r>
            <a:endParaRPr lang="en-US" altLang="zh-CN" sz="24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  <a:defRPr/>
            </a:pP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22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&lt;title&gt;</a:t>
            </a:r>
            <a:r>
              <a:rPr lang="en-US" altLang="zh-CN" sz="2200" b="1" kern="0" smtClean="0">
                <a:solidFill>
                  <a:srgbClr val="3333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&lt;code&gt;F8915&lt;/code&gt;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技术基础</a:t>
            </a:r>
            <a:r>
              <a:rPr lang="en-US" altLang="zh-CN" sz="22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&lt;/title&gt;</a:t>
            </a:r>
            <a:endParaRPr lang="en-US" altLang="zh-CN" sz="2200" b="1" kern="0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下面写法是不允许的：</a:t>
            </a:r>
            <a:endParaRPr lang="en-US" altLang="zh-CN" sz="24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  <a:defRPr/>
            </a:pP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&lt;code&gt;&lt;title&gt;F8915&lt;/code&gt;XML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技术基础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/title&gt;</a:t>
            </a:r>
            <a:endParaRPr lang="en-US" altLang="zh-CN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zh-CN" altLang="en-US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嵌套的</a:t>
            </a: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元素不可以重叠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755576" y="2132856"/>
            <a:ext cx="7632848" cy="33123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可以在</a:t>
            </a:r>
            <a:r>
              <a:rPr lang="zh-CN" altLang="en-US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起始标签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或</a:t>
            </a:r>
            <a:r>
              <a:rPr lang="zh-CN" altLang="en-US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空元素标签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中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加入标签的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相应</a:t>
            </a:r>
            <a:r>
              <a:rPr lang="zh-CN" altLang="en-US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属性</a:t>
            </a:r>
            <a:endParaRPr lang="zh-CN" altLang="en-US" sz="2400" b="1" kern="0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格式分为以下两种形式：</a:t>
            </a:r>
            <a:endParaRPr lang="zh-CN" altLang="en-US" sz="24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1200"/>
              </a:spcBef>
              <a:buFont typeface="Wingdings 2" panose="05020102010507070707" pitchFamily="18" charset="2"/>
              <a:buNone/>
            </a:pPr>
            <a:r>
              <a:rPr lang="zh-CN" altLang="en-US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zh-CN" altLang="en-US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标签名 </a:t>
            </a:r>
            <a:r>
              <a:rPr lang="zh-CN" altLang="en-US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属性名</a:t>
            </a:r>
            <a:r>
              <a:rPr lang="en-US" altLang="zh-CN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="</a:t>
            </a:r>
            <a:r>
              <a:rPr lang="zh-CN" altLang="en-US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属性值</a:t>
            </a:r>
            <a:r>
              <a:rPr lang="en-US" altLang="zh-CN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"&gt;</a:t>
            </a:r>
            <a:endParaRPr lang="en-US" altLang="zh-CN" sz="2400" b="1" kern="0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1200"/>
              </a:spcBef>
              <a:buFont typeface="Wingdings 2" panose="05020102010507070707" pitchFamily="18" charset="2"/>
              <a:buNone/>
            </a:pP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标签名 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属性名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='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属性值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'&gt;</a:t>
            </a:r>
            <a:endParaRPr lang="en-US" altLang="zh-CN" sz="24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1200"/>
              </a:spcBef>
              <a:buFont typeface="Wingdings 2" panose="05020102010507070707" pitchFamily="18" charset="2"/>
              <a:buNone/>
            </a:pP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&lt;TeamName ID="C1"&gt;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巴西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&lt;/TeamName&gt;</a:t>
            </a:r>
            <a:endParaRPr lang="en-US" altLang="zh-CN" sz="24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400" b="1" kern="0" smtClean="0">
                <a:solidFill>
                  <a:srgbClr val="3333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属性不能在结束标签中出现</a:t>
            </a:r>
            <a:endParaRPr lang="zh-CN" altLang="en-US" sz="2400" b="1" kern="0" smtClean="0">
              <a:solidFill>
                <a:srgbClr val="3333FF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文档属性</a:t>
            </a: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(Attribute)</a:t>
            </a:r>
            <a:endParaRPr lang="en-US" altLang="zh-CN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953598" y="2060848"/>
            <a:ext cx="7236804" cy="341297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  <a:defRPr sz="24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sz="2200" smtClean="0"/>
              <a:t>属性</a:t>
            </a:r>
            <a:r>
              <a:rPr lang="zh-CN" altLang="en-US" sz="2200"/>
              <a:t>值只能是</a:t>
            </a:r>
            <a:r>
              <a:rPr lang="zh-CN" altLang="en-US" sz="2200">
                <a:solidFill>
                  <a:srgbClr val="FF0000"/>
                </a:solidFill>
              </a:rPr>
              <a:t>字符串</a:t>
            </a:r>
            <a:r>
              <a:rPr lang="zh-CN" altLang="en-US" sz="2200" smtClean="0"/>
              <a:t>，不</a:t>
            </a:r>
            <a:r>
              <a:rPr lang="zh-CN" altLang="en-US" sz="2200"/>
              <a:t>可以包含数字形式的</a:t>
            </a:r>
            <a:r>
              <a:rPr lang="zh-CN" altLang="en-US" sz="2200" smtClean="0"/>
              <a:t>属性</a:t>
            </a:r>
            <a:endParaRPr lang="zh-CN" altLang="en-US" sz="2200"/>
          </a:p>
          <a:p>
            <a:pPr marL="0" indent="0">
              <a:buNone/>
            </a:pPr>
            <a:r>
              <a:rPr lang="en-US" altLang="zh-CN" sz="2200" smtClean="0"/>
              <a:t>  &lt;</a:t>
            </a:r>
            <a:r>
              <a:rPr lang="en-US" altLang="zh-CN" sz="2200"/>
              <a:t>TD </a:t>
            </a:r>
            <a:r>
              <a:rPr lang="en-US" altLang="zh-CN" sz="2200" smtClean="0"/>
              <a:t>height=</a:t>
            </a:r>
            <a:r>
              <a:rPr lang="en-US" altLang="zh-CN" sz="2200" smtClean="0">
                <a:solidFill>
                  <a:srgbClr val="FF0000"/>
                </a:solidFill>
              </a:rPr>
              <a:t>5</a:t>
            </a:r>
            <a:r>
              <a:rPr lang="en-US" altLang="zh-CN" sz="2200" smtClean="0"/>
              <a:t> width=</a:t>
            </a:r>
            <a:r>
              <a:rPr lang="en-US" altLang="zh-CN" sz="2200" smtClean="0">
                <a:solidFill>
                  <a:srgbClr val="FF0000"/>
                </a:solidFill>
              </a:rPr>
              <a:t>545</a:t>
            </a:r>
            <a:r>
              <a:rPr lang="en-US" altLang="zh-CN" sz="2200" smtClean="0"/>
              <a:t>&gt;&lt;/TD&gt;</a:t>
            </a:r>
            <a:endParaRPr lang="en-US" altLang="zh-CN" sz="2200"/>
          </a:p>
          <a:p>
            <a:r>
              <a:rPr lang="zh-CN" altLang="en-US" sz="2200"/>
              <a:t>属性值可能包括实体引用、字符引用</a:t>
            </a:r>
            <a:r>
              <a:rPr lang="zh-CN" altLang="en-US" sz="2200" smtClean="0"/>
              <a:t>等</a:t>
            </a:r>
            <a:endParaRPr lang="en-US" altLang="zh-CN" sz="2200"/>
          </a:p>
          <a:p>
            <a:r>
              <a:rPr lang="zh-CN" altLang="en-US" sz="2200" smtClean="0"/>
              <a:t>以下属性</a:t>
            </a:r>
            <a:r>
              <a:rPr lang="zh-CN" altLang="en-US" sz="2200"/>
              <a:t>值的表达方式是</a:t>
            </a:r>
            <a:r>
              <a:rPr lang="zh-CN" altLang="en-US" sz="2200">
                <a:solidFill>
                  <a:srgbClr val="3333FF"/>
                </a:solidFill>
              </a:rPr>
              <a:t>错误</a:t>
            </a:r>
            <a:r>
              <a:rPr lang="zh-CN" altLang="en-US" sz="2200" smtClean="0"/>
              <a:t>的</a:t>
            </a:r>
            <a:endParaRPr lang="zh-CN" altLang="en-US" sz="2200"/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200" b="1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encoding="gb2312"?&gt;</a:t>
            </a:r>
            <a:endParaRPr lang="en-US" altLang="zh-CN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200" b="1">
                <a:latin typeface="Courier New" panose="02070309020205020404" pitchFamily="49" charset="0"/>
                <a:cs typeface="Courier New" panose="02070309020205020404" pitchFamily="49" charset="0"/>
              </a:rPr>
              <a:t>example expression="a</a:t>
            </a:r>
            <a:r>
              <a:rPr lang="en-US" altLang="zh-CN" sz="2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200" b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2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"&gt;&lt;/</a:t>
            </a:r>
            <a:r>
              <a:rPr lang="en-US" altLang="zh-CN" sz="2200" b="1">
                <a:latin typeface="Courier New" panose="02070309020205020404" pitchFamily="49" charset="0"/>
                <a:cs typeface="Courier New" panose="02070309020205020404" pitchFamily="49" charset="0"/>
              </a:rPr>
              <a:t>example&gt;</a:t>
            </a:r>
            <a:endParaRPr lang="en-US" altLang="zh-CN" sz="2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2200" smtClean="0"/>
              <a:t>  应将</a:t>
            </a:r>
            <a:r>
              <a:rPr lang="en-US" altLang="zh-CN" sz="2200" smtClean="0"/>
              <a:t>expression</a:t>
            </a:r>
            <a:r>
              <a:rPr lang="zh-CN" altLang="en-US" sz="2200" smtClean="0"/>
              <a:t>属性</a:t>
            </a:r>
            <a:r>
              <a:rPr lang="zh-CN" altLang="en-US" sz="2200"/>
              <a:t>值</a:t>
            </a:r>
            <a:r>
              <a:rPr lang="en-US" altLang="zh-CN" sz="2200"/>
              <a:t>"a&lt;b"</a:t>
            </a:r>
            <a:r>
              <a:rPr lang="zh-CN" altLang="en-US" sz="2200"/>
              <a:t>表示为</a:t>
            </a:r>
            <a:r>
              <a:rPr lang="en-US" altLang="zh-CN" sz="2200"/>
              <a:t>"a</a:t>
            </a:r>
            <a:r>
              <a:rPr lang="en-US" altLang="zh-CN" sz="2200">
                <a:solidFill>
                  <a:srgbClr val="FF0000"/>
                </a:solidFill>
              </a:rPr>
              <a:t>&amp;lt;</a:t>
            </a:r>
            <a:r>
              <a:rPr lang="en-US" altLang="zh-CN" sz="2200"/>
              <a:t>b" </a:t>
            </a:r>
            <a:endParaRPr lang="en-US" altLang="zh-CN" sz="2200"/>
          </a:p>
          <a:p>
            <a:pPr marL="0" indent="0">
              <a:buNone/>
            </a:pPr>
            <a:endParaRPr lang="en-US" altLang="zh-CN" sz="2200" dirty="0"/>
          </a:p>
        </p:txBody>
      </p:sp>
      <p:sp>
        <p:nvSpPr>
          <p:cNvPr id="6" name="矩形 5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文档属性</a:t>
            </a: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(Attribute)</a:t>
            </a:r>
            <a:endParaRPr lang="en-US" altLang="zh-CN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1187624" y="2204864"/>
            <a:ext cx="6692054" cy="338437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  <a:defRPr sz="22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lvl="1" indent="0" eaLnBrk="0" hangingPunct="0">
              <a:spcBef>
                <a:spcPts val="600"/>
              </a:spcBef>
              <a:buFont typeface="Arial" panose="020B0604020202020204" pitchFamily="34" charset="0"/>
              <a:buNone/>
              <a:defRPr sz="2200" b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zh-CN" altLang="en-US" sz="2400"/>
              <a:t>属性应</a:t>
            </a:r>
            <a:r>
              <a:rPr lang="zh-CN" altLang="en-US" sz="2400">
                <a:solidFill>
                  <a:srgbClr val="FF0000"/>
                </a:solidFill>
              </a:rPr>
              <a:t>注意的几个问题</a:t>
            </a:r>
            <a:r>
              <a:rPr lang="zh-CN" altLang="en-US" sz="2400"/>
              <a:t>：</a:t>
            </a:r>
            <a:endParaRPr lang="zh-CN" altLang="en-US" sz="2400"/>
          </a:p>
          <a:p>
            <a:pPr algn="just">
              <a:lnSpc>
                <a:spcPct val="120000"/>
              </a:lnSpc>
            </a:pPr>
            <a:r>
              <a:rPr lang="zh-CN" altLang="en-US" sz="2400" smtClean="0"/>
              <a:t>标签中</a:t>
            </a:r>
            <a:r>
              <a:rPr lang="zh-CN" altLang="en-US" sz="2400"/>
              <a:t>可以包含多个属性，但</a:t>
            </a:r>
            <a:r>
              <a:rPr lang="zh-CN" altLang="en-US" sz="2400">
                <a:solidFill>
                  <a:srgbClr val="FF0000"/>
                </a:solidFill>
              </a:rPr>
              <a:t>属性名不能</a:t>
            </a:r>
            <a:r>
              <a:rPr lang="zh-CN" altLang="en-US" sz="2400" smtClean="0">
                <a:solidFill>
                  <a:srgbClr val="FF0000"/>
                </a:solidFill>
              </a:rPr>
              <a:t>重复</a:t>
            </a:r>
            <a:endParaRPr lang="zh-CN" altLang="en-US" sz="2400">
              <a:solidFill>
                <a:srgbClr val="FF00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/>
              <a:t>属性名与属性值之间用</a:t>
            </a:r>
            <a:r>
              <a:rPr lang="zh-CN" altLang="en-US" sz="2400" smtClean="0"/>
              <a:t>等号</a:t>
            </a:r>
            <a:r>
              <a:rPr lang="en-US" altLang="zh-CN" sz="2400" smtClean="0"/>
              <a:t>"</a:t>
            </a:r>
            <a:r>
              <a:rPr lang="zh-CN" altLang="en-US" sz="2400" smtClean="0">
                <a:solidFill>
                  <a:srgbClr val="FF0000"/>
                </a:solidFill>
              </a:rPr>
              <a:t>＝</a:t>
            </a:r>
            <a:r>
              <a:rPr lang="en-US" altLang="zh-CN" sz="2400" smtClean="0"/>
              <a:t>"</a:t>
            </a:r>
            <a:r>
              <a:rPr lang="zh-CN" altLang="en-US" sz="2400" smtClean="0"/>
              <a:t>分隔</a:t>
            </a:r>
            <a:r>
              <a:rPr lang="zh-CN" altLang="en-US" sz="2400"/>
              <a:t>，且属性值用</a:t>
            </a:r>
            <a:r>
              <a:rPr lang="zh-CN" altLang="en-US" sz="2400">
                <a:solidFill>
                  <a:srgbClr val="FF0000"/>
                </a:solidFill>
              </a:rPr>
              <a:t>引号</a:t>
            </a:r>
            <a:r>
              <a:rPr lang="zh-CN" altLang="en-US" sz="2400"/>
              <a:t>引起来；</a:t>
            </a:r>
            <a:endParaRPr lang="zh-CN" altLang="en-US" sz="2400"/>
          </a:p>
          <a:p>
            <a:pPr algn="just">
              <a:lnSpc>
                <a:spcPct val="120000"/>
              </a:lnSpc>
            </a:pPr>
            <a:r>
              <a:rPr lang="zh-CN" altLang="en-US" sz="2400"/>
              <a:t>属性名同样对</a:t>
            </a:r>
            <a:r>
              <a:rPr lang="zh-CN" altLang="en-US" sz="2400">
                <a:solidFill>
                  <a:srgbClr val="FF0000"/>
                </a:solidFill>
              </a:rPr>
              <a:t>大小写</a:t>
            </a:r>
            <a:r>
              <a:rPr lang="zh-CN" altLang="en-US" sz="2400"/>
              <a:t>形式</a:t>
            </a:r>
            <a:r>
              <a:rPr lang="zh-CN" altLang="en-US" sz="2400" smtClean="0"/>
              <a:t>敏感</a:t>
            </a:r>
            <a:endParaRPr lang="zh-CN" altLang="en-US" sz="2400"/>
          </a:p>
          <a:p>
            <a:pPr algn="just">
              <a:lnSpc>
                <a:spcPct val="120000"/>
              </a:lnSpc>
            </a:pPr>
            <a:r>
              <a:rPr lang="zh-CN" altLang="en-US" sz="2400"/>
              <a:t>属性只能使用在</a:t>
            </a:r>
            <a:r>
              <a:rPr lang="zh-CN" altLang="en-US" sz="2400">
                <a:solidFill>
                  <a:srgbClr val="FF0000"/>
                </a:solidFill>
              </a:rPr>
              <a:t>起始标签和空元素标签</a:t>
            </a:r>
            <a:r>
              <a:rPr lang="zh-CN" altLang="en-US" sz="2400" smtClean="0"/>
              <a:t>中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文档属性</a:t>
            </a: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(Attribute)</a:t>
            </a:r>
            <a:endParaRPr lang="en-US" altLang="zh-CN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kern="0" smtClean="0"/>
          </a:p>
        </p:txBody>
      </p:sp>
      <p:sp>
        <p:nvSpPr>
          <p:cNvPr id="4" name="内容占位符 2"/>
          <p:cNvSpPr txBox="1"/>
          <p:nvPr/>
        </p:nvSpPr>
        <p:spPr>
          <a:xfrm>
            <a:off x="863588" y="1988840"/>
            <a:ext cx="7416824" cy="381642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indent="0" algn="just" eaLnBrk="1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lvl="1" indent="0" eaLnBrk="0" hangingPunct="0">
              <a:spcBef>
                <a:spcPts val="600"/>
              </a:spcBef>
              <a:buFont typeface="Arial" panose="020B0604020202020204" pitchFamily="34" charset="0"/>
              <a:buNone/>
              <a:defRPr sz="2200" b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元素</a:t>
            </a:r>
            <a:r>
              <a:rPr lang="zh-CN" altLang="en-US" smtClean="0"/>
              <a:t>和</a:t>
            </a:r>
            <a:r>
              <a:rPr lang="zh-CN" altLang="en-US" smtClean="0">
                <a:solidFill>
                  <a:srgbClr val="FF0000"/>
                </a:solidFill>
              </a:rPr>
              <a:t>属性</a:t>
            </a:r>
            <a:r>
              <a:rPr lang="zh-CN" altLang="en-US" smtClean="0"/>
              <a:t>都可以描述</a:t>
            </a:r>
            <a:r>
              <a:rPr lang="zh-CN" altLang="en-US"/>
              <a:t>数据，</a:t>
            </a:r>
            <a:r>
              <a:rPr lang="zh-CN" altLang="en-US" smtClean="0"/>
              <a:t>元素的内容可以</a:t>
            </a:r>
            <a:r>
              <a:rPr lang="zh-CN" altLang="en-US"/>
              <a:t>使用属性取代，不过二者是有区别的，体现为：</a:t>
            </a:r>
            <a:endParaRPr lang="en-US" altLang="zh-CN"/>
          </a:p>
          <a:p>
            <a:pPr marL="360045" lvl="1" indent="-36004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kern="0" smtClean="0">
                <a:solidFill>
                  <a:srgbClr val="28287D"/>
                </a:solidFill>
                <a:ea typeface="微软雅黑" panose="020B0503020204020204" pitchFamily="34" charset="-122"/>
              </a:rPr>
              <a:t>属性</a:t>
            </a:r>
            <a:r>
              <a:rPr lang="zh-CN" altLang="en-US" sz="2400" kern="0">
                <a:solidFill>
                  <a:srgbClr val="28287D"/>
                </a:solidFill>
                <a:ea typeface="微软雅黑" panose="020B0503020204020204" pitchFamily="34" charset="-122"/>
              </a:rPr>
              <a:t>无法描述文件的结构，</a:t>
            </a:r>
            <a:r>
              <a:rPr lang="zh-CN" altLang="en-US" sz="2400" kern="0">
                <a:solidFill>
                  <a:srgbClr val="FF0000"/>
                </a:solidFill>
                <a:ea typeface="微软雅黑" panose="020B0503020204020204" pitchFamily="34" charset="-122"/>
              </a:rPr>
              <a:t>元素</a:t>
            </a:r>
            <a:r>
              <a:rPr lang="zh-CN" altLang="en-US" sz="2400" kern="0">
                <a:solidFill>
                  <a:srgbClr val="28287D"/>
                </a:solidFill>
                <a:ea typeface="微软雅黑" panose="020B0503020204020204" pitchFamily="34" charset="-122"/>
              </a:rPr>
              <a:t>可以建立文档的</a:t>
            </a:r>
            <a:r>
              <a:rPr lang="zh-CN" altLang="en-US" sz="2400" kern="0">
                <a:solidFill>
                  <a:srgbClr val="FF0000"/>
                </a:solidFill>
                <a:ea typeface="微软雅黑" panose="020B0503020204020204" pitchFamily="34" charset="-122"/>
              </a:rPr>
              <a:t>树状</a:t>
            </a:r>
            <a:r>
              <a:rPr lang="zh-CN" altLang="en-US" sz="2400" kern="0" smtClean="0">
                <a:solidFill>
                  <a:srgbClr val="FF0000"/>
                </a:solidFill>
                <a:ea typeface="微软雅黑" panose="020B0503020204020204" pitchFamily="34" charset="-122"/>
              </a:rPr>
              <a:t>结构</a:t>
            </a:r>
            <a:endParaRPr lang="en-US" altLang="zh-CN" sz="2400" ker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360045" lvl="1" indent="-36004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kern="0">
                <a:solidFill>
                  <a:srgbClr val="28287D"/>
                </a:solidFill>
                <a:ea typeface="微软雅黑" panose="020B0503020204020204" pitchFamily="34" charset="-122"/>
              </a:rPr>
              <a:t>属性在</a:t>
            </a:r>
            <a:r>
              <a:rPr lang="zh-CN" altLang="en-US" sz="2400" kern="0">
                <a:solidFill>
                  <a:srgbClr val="FF0000"/>
                </a:solidFill>
                <a:ea typeface="微软雅黑" panose="020B0503020204020204" pitchFamily="34" charset="-122"/>
              </a:rPr>
              <a:t>维护</a:t>
            </a:r>
            <a:r>
              <a:rPr lang="zh-CN" altLang="en-US" sz="2400" kern="0">
                <a:solidFill>
                  <a:srgbClr val="28287D"/>
                </a:solidFill>
                <a:ea typeface="微软雅黑" panose="020B0503020204020204" pitchFamily="34" charset="-122"/>
              </a:rPr>
              <a:t>上和</a:t>
            </a:r>
            <a:r>
              <a:rPr lang="zh-CN" altLang="en-US" sz="2400" kern="0">
                <a:solidFill>
                  <a:srgbClr val="FF0000"/>
                </a:solidFill>
                <a:ea typeface="微软雅黑" panose="020B0503020204020204" pitchFamily="34" charset="-122"/>
              </a:rPr>
              <a:t>扩展</a:t>
            </a:r>
            <a:r>
              <a:rPr lang="zh-CN" altLang="en-US" sz="2400" kern="0">
                <a:solidFill>
                  <a:srgbClr val="28287D"/>
                </a:solidFill>
                <a:ea typeface="微软雅黑" panose="020B0503020204020204" pitchFamily="34" charset="-122"/>
              </a:rPr>
              <a:t>上不如元素，过多的属性将造成维护上的</a:t>
            </a:r>
            <a:r>
              <a:rPr lang="zh-CN" altLang="en-US" sz="2400" kern="0" smtClean="0">
                <a:solidFill>
                  <a:srgbClr val="28287D"/>
                </a:solidFill>
                <a:ea typeface="微软雅黑" panose="020B0503020204020204" pitchFamily="34" charset="-122"/>
              </a:rPr>
              <a:t>困难</a:t>
            </a:r>
            <a:endParaRPr lang="en-US" altLang="zh-CN" sz="2400" kern="0">
              <a:solidFill>
                <a:srgbClr val="28287D"/>
              </a:solidFill>
              <a:ea typeface="微软雅黑" panose="020B0503020204020204" pitchFamily="34" charset="-122"/>
            </a:endParaRPr>
          </a:p>
          <a:p>
            <a:pPr marL="360045" lvl="1" indent="-360045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kern="0">
                <a:solidFill>
                  <a:srgbClr val="28287D"/>
                </a:solidFill>
                <a:ea typeface="微软雅黑" panose="020B0503020204020204" pitchFamily="34" charset="-122"/>
              </a:rPr>
              <a:t>元素能够建立成树状结构，在</a:t>
            </a:r>
            <a:r>
              <a:rPr lang="zh-CN" altLang="en-US" sz="2400" kern="0" smtClean="0">
                <a:solidFill>
                  <a:srgbClr val="FF0000"/>
                </a:solidFill>
                <a:ea typeface="微软雅黑" panose="020B0503020204020204" pitchFamily="34" charset="-122"/>
              </a:rPr>
              <a:t>程序设计和处理</a:t>
            </a:r>
            <a:r>
              <a:rPr lang="zh-CN" altLang="en-US" sz="2400" kern="0" smtClean="0">
                <a:solidFill>
                  <a:srgbClr val="28287D"/>
                </a:solidFill>
                <a:ea typeface="微软雅黑" panose="020B0503020204020204" pitchFamily="34" charset="-122"/>
              </a:rPr>
              <a:t>上</a:t>
            </a:r>
            <a:r>
              <a:rPr lang="zh-CN" altLang="en-US" sz="2400" kern="0">
                <a:solidFill>
                  <a:srgbClr val="28287D"/>
                </a:solidFill>
                <a:ea typeface="微软雅黑" panose="020B0503020204020204" pitchFamily="34" charset="-122"/>
              </a:rPr>
              <a:t>比使用</a:t>
            </a:r>
            <a:r>
              <a:rPr lang="zh-CN" altLang="en-US" sz="2400" kern="0" smtClean="0">
                <a:solidFill>
                  <a:srgbClr val="28287D"/>
                </a:solidFill>
                <a:ea typeface="微软雅黑" panose="020B0503020204020204" pitchFamily="34" charset="-122"/>
              </a:rPr>
              <a:t>属性更为简单</a:t>
            </a:r>
            <a:endParaRPr lang="zh-CN" altLang="en-US" sz="2400" kern="0">
              <a:solidFill>
                <a:srgbClr val="28287D"/>
              </a:solidFill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zh-CN" altLang="en-US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元素和属性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1444342" y="1682741"/>
            <a:ext cx="6255315" cy="4698587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&lt;person </a:t>
            </a:r>
            <a:r>
              <a:rPr lang="en-US" sz="22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sex="female"</a:t>
            </a:r>
            <a:r>
              <a:rPr 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 	</a:t>
            </a:r>
            <a:endParaRPr lang="en-US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&lt;firstname&gt;Anna&lt;/firstname&gt; 	&lt;lastname&gt;Smith&lt;/lastname&gt;</a:t>
            </a:r>
            <a:endParaRPr lang="en-US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&lt;/person&gt;</a:t>
            </a:r>
            <a:endParaRPr lang="en-US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300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	&lt;person&gt; </a:t>
            </a:r>
            <a:endParaRPr lang="en-US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en-US" sz="22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&lt;sex&gt;female&lt;/sex&gt; </a:t>
            </a:r>
            <a:endParaRPr lang="en-US" sz="2200" b="1" kern="0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&lt;firstname&gt;Anna&lt;/firstname&gt; 	&lt;lastname&gt;Smith&lt;/lastname&gt; </a:t>
            </a:r>
            <a:endParaRPr lang="en-US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&lt;/person&gt; </a:t>
            </a:r>
            <a:endParaRPr lang="en-US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在第一个例子中，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sex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是一个属性</a:t>
            </a:r>
            <a:endParaRPr lang="en-US" altLang="zh-CN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在第二个例子中，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sex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是一个子元素</a:t>
            </a:r>
            <a:endParaRPr lang="en-US" altLang="zh-CN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两个例子均可提供相同的信息</a:t>
            </a:r>
            <a:endParaRPr lang="zh-CN" altLang="en-US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zh-CN" altLang="en-US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元素和属性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1218456" y="1786458"/>
            <a:ext cx="6707088" cy="4306838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第一个例子使用</a:t>
            </a:r>
            <a:r>
              <a:rPr lang="en-US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date</a:t>
            </a:r>
            <a:r>
              <a:rPr lang="zh-CN" altLang="en-US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属性：</a:t>
            </a:r>
            <a:endParaRPr lang="zh-CN" altLang="en-US" sz="20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&lt;</a:t>
            </a:r>
            <a:r>
              <a:rPr lang="en-US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note </a:t>
            </a:r>
            <a:r>
              <a:rPr lang="en-US" sz="20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date="08/08/2008"</a:t>
            </a:r>
            <a:r>
              <a:rPr lang="en-US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 </a:t>
            </a:r>
            <a:endParaRPr lang="en-US" sz="20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0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&lt;to&gt;George&lt;/to&gt; </a:t>
            </a:r>
            <a:endParaRPr lang="en-US" sz="20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0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&lt;from&gt;John&lt;/from&gt; </a:t>
            </a:r>
            <a:endParaRPr lang="en-US" sz="20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0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&lt;heading&gt;Reminder&lt;/heading&gt;</a:t>
            </a:r>
            <a:endParaRPr lang="en-US" sz="20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0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&lt;body&gt;Don't forget the meeting!&lt;/body&gt;</a:t>
            </a:r>
            <a:endParaRPr lang="en-US" sz="20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0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&lt;/note&gt;</a:t>
            </a:r>
            <a:endParaRPr lang="en-US" sz="20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第二个例子使用</a:t>
            </a:r>
            <a:r>
              <a:rPr lang="en-US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date</a:t>
            </a:r>
            <a:r>
              <a:rPr lang="zh-CN" altLang="en-US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元素：</a:t>
            </a:r>
            <a:endParaRPr lang="zh-CN" altLang="en-US" sz="20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&lt;</a:t>
            </a:r>
            <a:r>
              <a:rPr lang="en-US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note&gt;</a:t>
            </a:r>
            <a:endParaRPr lang="en-US" sz="20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0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sz="20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&lt;date&gt;08/08/2008&lt;/date&gt;</a:t>
            </a:r>
            <a:endParaRPr lang="en-US" sz="2000" b="1" kern="0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0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&lt;to&gt;George&lt;/to&gt; </a:t>
            </a:r>
            <a:endParaRPr lang="en-US" sz="20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0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&lt;from&gt;John&lt;/from&gt;</a:t>
            </a:r>
            <a:endParaRPr lang="en-US" sz="20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0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&lt;heading&gt;Reminder&lt;/heading&gt;</a:t>
            </a:r>
            <a:endParaRPr lang="en-US" sz="20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0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&lt;body&gt;Don't forget the meeting!&lt;/body&gt; </a:t>
            </a:r>
            <a:endParaRPr lang="en-US" sz="20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000" b="1" ker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&lt;/note&gt;  </a:t>
            </a:r>
            <a:endParaRPr lang="zh-CN" altLang="en-US" sz="2000" b="1" kern="0" dirty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zh-CN" altLang="en-US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元素和属性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1043608" y="1916832"/>
            <a:ext cx="7602016" cy="4127514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第三个例子使用扩展的</a:t>
            </a:r>
            <a:r>
              <a:rPr 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date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元素（√）：</a:t>
            </a:r>
            <a:endParaRPr lang="zh-CN" altLang="en-US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&lt;</a:t>
            </a:r>
            <a:r>
              <a:rPr 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note&gt; </a:t>
            </a:r>
            <a:endParaRPr lang="en-US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&lt;date&gt; </a:t>
            </a:r>
            <a:endParaRPr lang="en-US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  </a:t>
            </a:r>
            <a:r>
              <a:rPr lang="en-US" sz="22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&lt;day&gt;08&lt;/day&gt;</a:t>
            </a:r>
            <a:endParaRPr lang="en-US" sz="2200" b="1" kern="0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&lt;month&gt;08&lt;/month&gt; </a:t>
            </a:r>
            <a:endParaRPr lang="en-US" sz="2200" b="1" kern="0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&lt;year&gt;2008&lt;/year&gt;</a:t>
            </a:r>
            <a:endParaRPr lang="en-US" sz="2200" b="1" kern="0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&lt;/date&gt;</a:t>
            </a:r>
            <a:endParaRPr lang="en-US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&lt;to&gt;George&lt;/to&gt;</a:t>
            </a:r>
            <a:endParaRPr lang="en-US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&lt;from&gt;John&lt;/from&gt;</a:t>
            </a:r>
            <a:endParaRPr lang="en-US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&lt;heading&gt;Reminder&lt;/heading&gt;</a:t>
            </a:r>
            <a:endParaRPr lang="en-US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  &lt;body&gt;Don't forget the meeting!&lt;/body&gt;</a:t>
            </a:r>
            <a:endParaRPr lang="en-US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&lt;/note&gt; </a:t>
            </a:r>
            <a:endParaRPr lang="zh-CN" altLang="en-US" sz="2200" b="1" kern="0" dirty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zh-CN" altLang="en-US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元素和属性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Rectangle 10"/>
          <p:cNvSpPr txBox="1">
            <a:spLocks noChangeArrowheads="1"/>
          </p:cNvSpPr>
          <p:nvPr/>
        </p:nvSpPr>
        <p:spPr>
          <a:xfrm>
            <a:off x="971600" y="1684040"/>
            <a:ext cx="69342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en-US" altLang="zh-CN" sz="3200" b="1" kern="0" smtClean="0">
              <a:ea typeface="黑体" panose="02010609060101010101" pitchFamily="49" charset="-122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827584" y="2290668"/>
            <a:ext cx="7842448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0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</a:t>
            </a:r>
            <a:r>
              <a:rPr lang="en-US" altLang="zh-CN" sz="20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</a:t>
            </a:r>
            <a:r>
              <a:rPr lang="en-US" altLang="zh-CN" sz="20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en-US" altLang="zh-CN" sz="20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tensible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</a:t>
            </a:r>
            <a:r>
              <a:rPr lang="en-US" altLang="zh-CN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arkup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L</a:t>
            </a:r>
            <a:r>
              <a:rPr lang="en-US" altLang="zh-CN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anguage</a:t>
            </a:r>
            <a:r>
              <a:rPr lang="zh-CN" altLang="en-US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的缩写 </a:t>
            </a:r>
            <a:endParaRPr lang="zh-CN" altLang="en-US" sz="20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是一种类似于</a:t>
            </a:r>
            <a:r>
              <a:rPr lang="en-US" altLang="zh-CN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HTML</a:t>
            </a:r>
            <a:r>
              <a:rPr lang="zh-CN" altLang="en-US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的标记</a:t>
            </a:r>
            <a:r>
              <a:rPr lang="zh-CN" altLang="en-US" sz="20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语言</a:t>
            </a:r>
            <a:endParaRPr lang="zh-CN" altLang="en-US" sz="20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是用来</a:t>
            </a:r>
            <a:r>
              <a:rPr lang="zh-CN" altLang="en-US" sz="20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描述</a:t>
            </a:r>
            <a:r>
              <a:rPr lang="zh-CN" altLang="en-US" sz="20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数据、传输数据，而非显示数据</a:t>
            </a:r>
            <a:r>
              <a:rPr lang="zh-CN" altLang="en-US" sz="20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zh-CN" altLang="en-US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语言</a:t>
            </a:r>
            <a:endParaRPr lang="zh-CN" altLang="en-US" sz="20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zh-CN" altLang="en-US" sz="20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标签不是</a:t>
            </a:r>
            <a:r>
              <a:rPr lang="zh-CN" altLang="en-US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在</a:t>
            </a:r>
            <a:r>
              <a:rPr lang="en-US" altLang="zh-CN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中预定义的</a:t>
            </a:r>
            <a:r>
              <a:rPr lang="zh-CN" altLang="en-US" sz="20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，必须</a:t>
            </a:r>
            <a:r>
              <a:rPr lang="zh-CN" altLang="en-US" sz="20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自己定义</a:t>
            </a:r>
            <a:r>
              <a:rPr lang="zh-CN" altLang="en-US" sz="20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标签 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使用</a:t>
            </a:r>
            <a:r>
              <a:rPr lang="zh-CN" altLang="en-US" sz="2000" b="1">
                <a:solidFill>
                  <a:srgbClr val="3333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文档类型定义</a:t>
            </a:r>
            <a:r>
              <a:rPr lang="zh-CN" altLang="en-US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（</a:t>
            </a:r>
            <a:r>
              <a:rPr lang="en-US" altLang="zh-CN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DTD</a:t>
            </a:r>
            <a:r>
              <a:rPr lang="zh-CN" altLang="en-US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）或者</a:t>
            </a:r>
            <a:r>
              <a:rPr lang="zh-CN" altLang="en-US" sz="2000" b="1">
                <a:solidFill>
                  <a:srgbClr val="3333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模式</a:t>
            </a:r>
            <a:r>
              <a:rPr lang="zh-CN" altLang="en-US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（</a:t>
            </a:r>
            <a:r>
              <a:rPr lang="en-US" altLang="zh-CN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Schema</a:t>
            </a:r>
            <a:r>
              <a:rPr lang="zh-CN" altLang="en-US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）来描述数据 </a:t>
            </a:r>
            <a:endParaRPr lang="zh-CN" altLang="en-US" sz="20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使用</a:t>
            </a:r>
            <a:r>
              <a:rPr lang="en-US" altLang="zh-CN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DTD</a:t>
            </a:r>
            <a:r>
              <a:rPr lang="zh-CN" altLang="en-US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或者</a:t>
            </a:r>
            <a:r>
              <a:rPr lang="en-US" altLang="zh-CN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Schema</a:t>
            </a:r>
            <a:r>
              <a:rPr lang="zh-CN" altLang="en-US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后就是</a:t>
            </a:r>
            <a:r>
              <a:rPr lang="zh-CN" altLang="en-US" sz="20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自描述</a:t>
            </a:r>
            <a:r>
              <a:rPr lang="zh-CN" altLang="en-US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zh-CN" altLang="en-US" sz="20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语言</a:t>
            </a:r>
            <a:endParaRPr lang="en-US" altLang="zh-CN" sz="20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zh-CN" altLang="en-US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endParaRPr lang="en-US" altLang="zh-CN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899591" y="1786458"/>
            <a:ext cx="7950949" cy="442669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有时候会向元素分配</a:t>
            </a:r>
            <a:r>
              <a:rPr lang="en-US" altLang="zh-CN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ID</a:t>
            </a:r>
            <a:r>
              <a:rPr lang="zh-CN" altLang="en-US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，这些</a:t>
            </a:r>
            <a:r>
              <a:rPr lang="en-US" altLang="zh-CN" sz="20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ID</a:t>
            </a:r>
            <a:r>
              <a:rPr lang="zh-CN" altLang="en-US" sz="2000" b="1" ker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用于标识不同</a:t>
            </a:r>
            <a:r>
              <a:rPr lang="zh-CN" altLang="en-US" sz="20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的标签</a:t>
            </a:r>
            <a:endParaRPr lang="en-US" altLang="zh-CN" sz="2000" b="1" kern="0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zh-CN" altLang="en-US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en-US" altLang="zh-CN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&lt;messages&gt; </a:t>
            </a:r>
            <a:endParaRPr lang="en-US" altLang="zh-CN" sz="20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&lt;note id="</a:t>
            </a:r>
            <a:r>
              <a:rPr lang="en-US" altLang="zh-CN" sz="20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501</a:t>
            </a:r>
            <a:r>
              <a:rPr lang="en-US" altLang="zh-CN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"&gt; </a:t>
            </a:r>
            <a:endParaRPr lang="en-US" altLang="zh-CN" sz="20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&lt;to&gt;George&lt;/to&gt;</a:t>
            </a:r>
            <a:endParaRPr lang="en-US" altLang="zh-CN" sz="20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&lt;from&gt;John&lt;/from&gt;</a:t>
            </a:r>
            <a:endParaRPr lang="en-US" altLang="zh-CN" sz="20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&lt;heading&gt;Reminder&lt;/heading&gt;</a:t>
            </a:r>
            <a:endParaRPr lang="en-US" altLang="zh-CN" sz="20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&lt;body&gt;Don't forget the meeting!&lt;/body&gt;</a:t>
            </a:r>
            <a:endParaRPr lang="en-US" altLang="zh-CN" sz="20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&lt;/note&gt;</a:t>
            </a:r>
            <a:endParaRPr lang="en-US" altLang="zh-CN" sz="20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&lt;note id="</a:t>
            </a:r>
            <a:r>
              <a:rPr lang="en-US" altLang="zh-CN" sz="20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502</a:t>
            </a:r>
            <a:r>
              <a:rPr lang="en-US" altLang="zh-CN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"&gt; </a:t>
            </a:r>
            <a:endParaRPr lang="en-US" altLang="zh-CN" sz="20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&lt;to&gt;John&lt;/to&gt; </a:t>
            </a:r>
            <a:endParaRPr lang="en-US" altLang="zh-CN" sz="20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&lt;from&gt;George&lt;/from&gt; </a:t>
            </a:r>
            <a:endParaRPr lang="en-US" altLang="zh-CN" sz="20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&lt;heading&gt;Re: Reminder&lt;/heading&gt; </a:t>
            </a:r>
            <a:endParaRPr lang="en-US" altLang="zh-CN" sz="20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	&lt;body&gt;I will not&lt;/body&gt; </a:t>
            </a:r>
            <a:endParaRPr lang="en-US" altLang="zh-CN" sz="20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	&lt;/note&gt; </a:t>
            </a:r>
            <a:endParaRPr lang="en-US" altLang="zh-CN" sz="20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&lt;/messages&gt; </a:t>
            </a:r>
            <a:endParaRPr lang="en-US" altLang="zh-CN" sz="20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/>
            <a:r>
              <a:rPr lang="zh-CN" altLang="en-US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上面的</a:t>
            </a:r>
            <a:r>
              <a:rPr lang="en-US" altLang="zh-CN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ID</a:t>
            </a:r>
            <a:r>
              <a:rPr lang="zh-CN" altLang="en-US" sz="20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仅仅是一个标识符，并不是标签数据的组成部分</a:t>
            </a:r>
            <a:endParaRPr lang="zh-CN" altLang="en-US" sz="20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zh-CN" altLang="en-US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元素和属性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3848" y="1916832"/>
            <a:ext cx="2736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简介</a:t>
            </a:r>
            <a:endParaRPr lang="en-US" altLang="zh-CN" sz="2800" b="1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文档结构</a:t>
            </a:r>
            <a:endParaRPr lang="en-US" altLang="zh-CN" sz="2800" b="1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语法</a:t>
            </a:r>
            <a:endParaRPr lang="en-US" altLang="zh-CN" sz="2800" b="1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8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编辑</a:t>
            </a:r>
            <a:endParaRPr lang="en-US" altLang="zh-CN" sz="2800" b="1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读写</a:t>
            </a:r>
            <a:endParaRPr lang="en-US" altLang="zh-CN" sz="28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63588" y="2060848"/>
            <a:ext cx="7416824" cy="338437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XMLSpy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是符合行业标准的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开发环境，专门用于</a:t>
            </a:r>
            <a:r>
              <a:rPr lang="zh-CN" altLang="en-US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设计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zh-CN" altLang="en-US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编辑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zh-CN" altLang="en-US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调试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企业级的应用程序，包括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XML, XML Schema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XSL/XSLT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SOAP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WSDL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和互联网服务技术</a:t>
            </a:r>
            <a:endParaRPr lang="en-US" altLang="zh-CN" sz="24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b="1" ker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XMLSpy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J2EE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.NET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、数据库开发人员不可缺少的高性能的开发工具</a:t>
            </a:r>
            <a:endParaRPr lang="en-US" altLang="zh-CN" sz="24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b="1" ker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XMLSpy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将所有开发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所需的要素都集成在其中</a:t>
            </a:r>
            <a:endParaRPr lang="zh-CN" altLang="en-US" sz="24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编辑器：</a:t>
            </a:r>
            <a:r>
              <a:rPr lang="en-US" altLang="zh-CN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XMLSpy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99592" y="1769042"/>
            <a:ext cx="7344816" cy="44919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XMLSpy</a:t>
            </a:r>
            <a:r>
              <a:rPr lang="zh-CN" altLang="en-US" sz="22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主要功能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endParaRPr lang="en-US" altLang="zh-CN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</a:pP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支持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Schema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标准，可以根据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Schema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校验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文档</a:t>
            </a:r>
            <a:endParaRPr lang="zh-CN" altLang="en-US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</a:pP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可以将不同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Schema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版本的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Schema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文档转换成符合最新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Schema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规范的文档</a:t>
            </a:r>
            <a:endParaRPr lang="zh-CN" altLang="en-US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</a:pP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可以将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DTDs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XML-Data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或者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BizTalk Schemas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转换成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W3C XML Schema</a:t>
            </a:r>
            <a:endParaRPr lang="zh-CN" altLang="en-US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</a:pP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从数据库连接（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ADO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ODBC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）中自动产生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 Schema</a:t>
            </a:r>
            <a:endParaRPr lang="zh-CN" altLang="en-US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</a:pP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可以直接访问数据库、提供数据库和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之间的转换</a:t>
            </a:r>
            <a:endParaRPr lang="zh-CN" altLang="en-US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</a:pP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提供了更方便的用户界面定制方式</a:t>
            </a:r>
            <a:endParaRPr lang="zh-CN" altLang="en-US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</a:pP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可以对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文档产生其相应的</a:t>
            </a:r>
            <a:r>
              <a:rPr lang="en-US" altLang="zh-CN" sz="22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Schema</a:t>
            </a:r>
            <a:endParaRPr lang="zh-CN" altLang="en-US" sz="22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编辑器：</a:t>
            </a:r>
            <a:r>
              <a:rPr lang="en-US" altLang="zh-CN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XMLSpy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258" y="1623231"/>
            <a:ext cx="7483484" cy="4830105"/>
          </a:xfrm>
          <a:prstGeom prst="rect">
            <a:avLst/>
          </a:prstGeom>
        </p:spPr>
      </p:pic>
      <p:sp>
        <p:nvSpPr>
          <p:cNvPr id="5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编辑器：</a:t>
            </a:r>
            <a:r>
              <a:rPr lang="en-US" altLang="zh-CN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XMLSpy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277" y="1589694"/>
            <a:ext cx="7535445" cy="486364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编辑器：</a:t>
            </a:r>
            <a:r>
              <a:rPr lang="en-US" altLang="zh-CN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XMLSpy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552" y="2132856"/>
            <a:ext cx="7992888" cy="345638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altLang="zh-CN" sz="2400" b="1" kern="0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 Witer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是由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Wattle Software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公司开发的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编辑软件，因其</a:t>
            </a:r>
            <a:r>
              <a:rPr lang="zh-CN" altLang="en-US" sz="2400" b="1" kern="0" smtClean="0">
                <a:solidFill>
                  <a:srgbClr val="3333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简单易用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而受到广大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开发者的青睐</a:t>
            </a:r>
            <a:endParaRPr lang="en-US" altLang="zh-CN" sz="24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适合于初学者的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编辑工具，可以在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Windows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环境下支持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XSL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DTD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CSS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HTML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及文本格式的文件</a:t>
            </a:r>
            <a:endParaRPr lang="en-US" altLang="zh-CN" sz="24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集成的预览窗口支持格式化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文件，只要使用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CSS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XSL</a:t>
            </a:r>
            <a:r>
              <a:rPr lang="zh-CN" altLang="en-US" sz="2400" b="1" kern="0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语言即可</a:t>
            </a:r>
            <a:endParaRPr lang="en-US" altLang="zh-CN" sz="2400" b="1" kern="0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编辑器：</a:t>
            </a:r>
            <a:r>
              <a:rPr lang="en-US" altLang="zh-CN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 Writer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3848" y="1916832"/>
            <a:ext cx="2736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简介</a:t>
            </a:r>
            <a:endParaRPr lang="en-US" altLang="zh-CN" sz="2800" b="1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文档结构</a:t>
            </a:r>
            <a:endParaRPr lang="en-US" altLang="zh-CN" sz="2800" b="1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语法</a:t>
            </a:r>
            <a:endParaRPr lang="en-US" altLang="zh-CN" sz="2800" b="1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编辑</a:t>
            </a:r>
            <a:endParaRPr lang="en-US" altLang="zh-CN" sz="2800" b="1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8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读写</a:t>
            </a:r>
            <a:endParaRPr lang="en-US" altLang="zh-CN" sz="2800" b="1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7563" y="1818243"/>
            <a:ext cx="8028893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zh-CN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XML</a:t>
            </a:r>
            <a:r>
              <a:rPr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解析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主要有两大模型：</a:t>
            </a:r>
            <a:r>
              <a:rPr lang="en-US" altLang="zh-CN" sz="22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SAX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22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DOM</a:t>
            </a:r>
            <a:endParaRPr lang="en-US" altLang="zh-CN" sz="2200" b="1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2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SAX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是基于</a:t>
            </a:r>
            <a:r>
              <a:rPr lang="zh-CN" altLang="en-US" sz="22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事件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</a:t>
            </a:r>
            <a:r>
              <a:rPr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，基本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工作流程</a:t>
            </a:r>
            <a:r>
              <a:rPr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是：分析</a:t>
            </a:r>
            <a:r>
              <a:rPr lang="en-US" altLang="zh-CN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文档，当</a:t>
            </a:r>
            <a:r>
              <a:rPr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发现一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个</a:t>
            </a:r>
            <a:r>
              <a:rPr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新元素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时，产生一个对应事件，并调用</a:t>
            </a:r>
            <a:r>
              <a:rPr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相应用户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处理</a:t>
            </a:r>
            <a:r>
              <a:rPr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函数</a:t>
            </a:r>
            <a:endParaRPr lang="en-US" altLang="zh-CN" sz="2200" b="1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2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SAX</a:t>
            </a:r>
            <a:r>
              <a:rPr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解析方式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占用内存少，速度快，但用户</a:t>
            </a:r>
            <a:r>
              <a:rPr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程序会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比较</a:t>
            </a:r>
            <a:r>
              <a:rPr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复杂</a:t>
            </a:r>
            <a:endParaRPr lang="zh-CN" altLang="en-US" sz="22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解析模型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7564" y="1818243"/>
            <a:ext cx="784887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zh-CN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XML</a:t>
            </a:r>
            <a:r>
              <a:rPr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解析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主要有两大模型：</a:t>
            </a:r>
            <a:r>
              <a:rPr lang="en-US" altLang="zh-CN" sz="22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SAX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22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DOM</a:t>
            </a:r>
            <a:endParaRPr lang="en-US" altLang="zh-CN" sz="2200" b="1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2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DOM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（</a:t>
            </a:r>
            <a:r>
              <a:rPr lang="zh-CN" altLang="en-US" sz="22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文档对象模型</a:t>
            </a:r>
            <a:r>
              <a:rPr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）：在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分析时，</a:t>
            </a:r>
            <a:r>
              <a:rPr lang="zh-CN" altLang="en-US" sz="22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一次性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的将整个</a:t>
            </a:r>
            <a:r>
              <a:rPr lang="en-US" altLang="zh-CN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文档进行分析，并在</a:t>
            </a:r>
            <a:r>
              <a:rPr lang="zh-CN" altLang="en-US" sz="2200" b="1">
                <a:solidFill>
                  <a:srgbClr val="3333FF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内存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中形成对应的</a:t>
            </a:r>
            <a:r>
              <a:rPr lang="zh-CN" altLang="en-US" sz="22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树状结构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同时向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用户提供一系列的</a:t>
            </a:r>
            <a:r>
              <a:rPr lang="zh-CN" altLang="en-US" sz="22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接口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来访问和编辑该</a:t>
            </a:r>
            <a:r>
              <a:rPr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树状结构</a:t>
            </a:r>
            <a:endParaRPr lang="en-US" altLang="zh-CN" sz="2200" b="1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2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DOM</a:t>
            </a:r>
            <a:r>
              <a:rPr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解析方式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占用内存大，速度往往慢于</a:t>
            </a:r>
            <a:r>
              <a:rPr lang="en-US" altLang="zh-CN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SAX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，但可以给用户提供一个</a:t>
            </a:r>
            <a:r>
              <a:rPr lang="zh-CN" altLang="en-US" sz="22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面向对象的访问接口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，对用户更为</a:t>
            </a:r>
            <a:r>
              <a:rPr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友好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 </a:t>
            </a:r>
            <a:endParaRPr lang="zh-CN" altLang="en-US" sz="22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解析模型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074" y="1196752"/>
            <a:ext cx="7823851" cy="4895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2282" y="1772816"/>
            <a:ext cx="78421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TinyXml</a:t>
            </a:r>
            <a:r>
              <a:rPr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一个基于</a:t>
            </a:r>
            <a:r>
              <a:rPr lang="en-US" altLang="zh-CN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DOM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模型的、非验证的轻量级</a:t>
            </a:r>
            <a:r>
              <a:rPr lang="en-US" altLang="zh-CN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C++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解释器</a:t>
            </a:r>
            <a:endParaRPr lang="zh-CN" altLang="en-US" sz="22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3345" y="2447011"/>
            <a:ext cx="5200000" cy="3838095"/>
          </a:xfrm>
          <a:prstGeom prst="rect">
            <a:avLst/>
          </a:prstGeom>
          <a:ln>
            <a:solidFill>
              <a:srgbClr val="3333FF"/>
            </a:solidFill>
          </a:ln>
        </p:spPr>
      </p:pic>
      <p:sp>
        <p:nvSpPr>
          <p:cNvPr id="5" name="矩形 4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TinyXml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1101" y="1786458"/>
            <a:ext cx="7776864" cy="1065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TinyXml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实现</a:t>
            </a:r>
            <a:r>
              <a:rPr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的是</a:t>
            </a:r>
            <a:r>
              <a:rPr lang="en-US" altLang="zh-CN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DOM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访问模型</a:t>
            </a:r>
            <a:r>
              <a:rPr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，提供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了一系列的</a:t>
            </a:r>
            <a:r>
              <a:rPr lang="zh-CN" altLang="en-US" sz="22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对应</a:t>
            </a:r>
            <a:r>
              <a:rPr lang="en-US" altLang="zh-CN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文件中的各个</a:t>
            </a:r>
            <a:r>
              <a:rPr lang="zh-CN" altLang="en-US" sz="22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节点</a:t>
            </a:r>
            <a:r>
              <a:rPr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，主要</a:t>
            </a:r>
            <a:r>
              <a:rPr lang="zh-CN" altLang="en-US" sz="22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类间的关系</a:t>
            </a:r>
            <a:r>
              <a:rPr lang="zh-CN" altLang="en-US" sz="22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如下：</a:t>
            </a:r>
            <a:endParaRPr lang="zh-CN" altLang="en-US" sz="22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2" y="3060498"/>
            <a:ext cx="8542857" cy="180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TinyXml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8845" y="1988840"/>
            <a:ext cx="862631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TiXmlBase</a:t>
            </a:r>
            <a:r>
              <a:rPr lang="zh-CN" altLang="en-US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：其他类的基类，是个抽象类</a:t>
            </a:r>
            <a:endParaRPr lang="zh-CN" altLang="en-US" sz="20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TiXmlNode</a:t>
            </a:r>
            <a:r>
              <a:rPr lang="zh-CN" altLang="en-US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：表示一个节点，包含节点的一般方法，如访问自节点、兄弟节点、编辑自身、编辑子</a:t>
            </a:r>
            <a:r>
              <a:rPr lang="zh-CN" altLang="en-US" sz="20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节点</a:t>
            </a:r>
            <a:endParaRPr lang="zh-CN" altLang="en-US" sz="20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TiXmlDocument</a:t>
            </a:r>
            <a:r>
              <a:rPr lang="zh-CN" altLang="en-US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：表示整个</a:t>
            </a:r>
            <a:r>
              <a:rPr lang="en-US" altLang="zh-CN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文档，不对应其中某个特定的</a:t>
            </a:r>
            <a:r>
              <a:rPr lang="zh-CN" altLang="en-US" sz="20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节点</a:t>
            </a:r>
            <a:endParaRPr lang="zh-CN" altLang="en-US" sz="20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TiXmlElement</a:t>
            </a:r>
            <a:r>
              <a:rPr lang="zh-CN" altLang="en-US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：表示元素节点，可以包含子节点</a:t>
            </a:r>
            <a:r>
              <a:rPr lang="zh-CN" altLang="en-US" sz="20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sz="20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TiXmlAttribute</a:t>
            </a:r>
            <a:endParaRPr lang="zh-CN" altLang="en-US" sz="20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TiXmlComment</a:t>
            </a:r>
            <a:r>
              <a:rPr lang="zh-CN" altLang="en-US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：表示注释</a:t>
            </a:r>
            <a:endParaRPr lang="zh-CN" altLang="en-US" sz="20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TiXmlDeclaration</a:t>
            </a:r>
            <a:r>
              <a:rPr lang="zh-CN" altLang="en-US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：表示声明</a:t>
            </a:r>
            <a:endParaRPr lang="zh-CN" altLang="en-US" sz="20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TiXmlText</a:t>
            </a:r>
            <a:r>
              <a:rPr lang="zh-CN" altLang="en-US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：表示文本节点</a:t>
            </a:r>
            <a:endParaRPr lang="zh-CN" altLang="en-US" sz="20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TiXmlUnknown</a:t>
            </a:r>
            <a:r>
              <a:rPr lang="zh-CN" altLang="en-US" sz="20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r>
              <a:rPr lang="zh-CN" altLang="en-US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表示未知节点，通常是出错了</a:t>
            </a:r>
            <a:endParaRPr lang="zh-CN" altLang="en-US" sz="20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TiXmlAttribute</a:t>
            </a:r>
            <a:r>
              <a:rPr lang="zh-CN" altLang="en-US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：表示一个元素的属性</a:t>
            </a:r>
            <a:endParaRPr lang="zh-CN" altLang="en-US" sz="2000" b="1" i="0">
              <a:solidFill>
                <a:srgbClr val="28287D"/>
              </a:solidFill>
              <a:effectLst/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TinyXml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9602" y="2348880"/>
            <a:ext cx="71647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TinyXml</a:t>
            </a:r>
            <a:r>
              <a:rPr lang="zh-CN" altLang="en-US" sz="24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是一个</a:t>
            </a:r>
            <a:r>
              <a:rPr lang="zh-CN" altLang="en-US" sz="24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非校验</a:t>
            </a:r>
            <a:r>
              <a:rPr lang="zh-CN" altLang="en-US" sz="24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的解析器</a:t>
            </a:r>
            <a:r>
              <a:rPr lang="zh-CN" altLang="en-US" sz="24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，当</a:t>
            </a:r>
            <a:r>
              <a:rPr lang="zh-CN" altLang="en-US" sz="24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解析一个文件时</a:t>
            </a:r>
            <a:r>
              <a:rPr lang="zh-CN" altLang="en-US" sz="24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，若文件</a:t>
            </a:r>
            <a:r>
              <a:rPr lang="zh-CN" altLang="en-US" sz="24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不包含</a:t>
            </a:r>
            <a:r>
              <a:rPr lang="zh-CN" altLang="en-US" sz="24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预期</a:t>
            </a:r>
            <a:r>
              <a:rPr lang="zh-CN" altLang="en-US" sz="24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的某个节点</a:t>
            </a:r>
            <a:r>
              <a:rPr lang="zh-CN" altLang="en-US" sz="24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</a:t>
            </a:r>
            <a:r>
              <a:rPr lang="en-US" altLang="zh-CN" sz="24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TinyXml</a:t>
            </a:r>
            <a:r>
              <a:rPr lang="zh-CN" altLang="en-US" sz="24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将返回空指针。因此，必须要对返回值进行检查，否则将很容易出现内存访问的</a:t>
            </a:r>
            <a:r>
              <a:rPr lang="zh-CN" altLang="en-US" sz="24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错误</a:t>
            </a:r>
            <a:endParaRPr lang="zh-CN" altLang="en-US" sz="24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TinyXml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68461" y="2276872"/>
            <a:ext cx="3607078" cy="2693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b="1" smtClean="0">
                <a:solidFill>
                  <a:srgbClr val="2828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tinyxml.h</a:t>
            </a:r>
            <a:endParaRPr lang="en-US" altLang="zh-CN" sz="2400" b="1" smtClean="0">
              <a:solidFill>
                <a:srgbClr val="2828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smtClean="0">
                <a:solidFill>
                  <a:srgbClr val="2828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tinystr</a:t>
            </a:r>
            <a:r>
              <a:rPr lang="zh-CN" altLang="en-US" sz="2400" b="1">
                <a:solidFill>
                  <a:srgbClr val="2828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zh-CN" altLang="en-US" sz="2400" b="1" smtClean="0">
                <a:solidFill>
                  <a:srgbClr val="2828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altLang="zh-CN" sz="2400" b="1" smtClean="0">
              <a:solidFill>
                <a:srgbClr val="2828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b="1" smtClean="0">
                <a:solidFill>
                  <a:srgbClr val="2828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tinyxml.cpp</a:t>
            </a:r>
            <a:endParaRPr lang="en-US" altLang="zh-CN" sz="2400" b="1" smtClean="0">
              <a:solidFill>
                <a:srgbClr val="2828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b="1" smtClean="0">
                <a:solidFill>
                  <a:srgbClr val="2828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tinystr.cpp</a:t>
            </a:r>
            <a:endParaRPr lang="en-US" altLang="zh-CN" sz="2400" b="1" smtClean="0">
              <a:solidFill>
                <a:srgbClr val="2828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b="1" smtClean="0">
                <a:solidFill>
                  <a:srgbClr val="2828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tinyxmlerror.cpp</a:t>
            </a:r>
            <a:endParaRPr lang="en-US" altLang="zh-CN" sz="2400" b="1" smtClean="0">
              <a:solidFill>
                <a:srgbClr val="2828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b="1" smtClean="0">
                <a:solidFill>
                  <a:srgbClr val="2828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tinyxmlparser.cpp</a:t>
            </a:r>
            <a:endParaRPr lang="en-US" altLang="zh-CN" sz="2400" b="1">
              <a:solidFill>
                <a:srgbClr val="2828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TinyXml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3296" y="1691516"/>
            <a:ext cx="3012600" cy="400110"/>
          </a:xfrm>
          <a:prstGeom prst="rect">
            <a:avLst/>
          </a:prstGeom>
          <a:ln>
            <a:solidFill>
              <a:srgbClr val="3333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rgbClr val="2828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MyXml.h</a:t>
            </a:r>
            <a:r>
              <a:rPr lang="zh-CN" altLang="en-US" sz="2000" b="1" smtClean="0">
                <a:solidFill>
                  <a:srgbClr val="2828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000" b="1" smtClean="0">
                <a:solidFill>
                  <a:srgbClr val="2828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MyXml.cpp</a:t>
            </a:r>
            <a:endParaRPr lang="zh-CN" altLang="en-US" sz="2000" b="1">
              <a:solidFill>
                <a:srgbClr val="2828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7604" y="2564904"/>
            <a:ext cx="7128792" cy="2923877"/>
          </a:xfrm>
          <a:prstGeom prst="rect">
            <a:avLst/>
          </a:prstGeom>
          <a:ln>
            <a:solidFill>
              <a:srgbClr val="3333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b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读取元素属性值</a:t>
            </a:r>
            <a:endParaRPr lang="en-US" altLang="zh-CN" b="1" smtClean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string</a:t>
            </a:r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ReadAttributeValue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b="1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TiXmlElement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*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element</a:t>
            </a:r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endParaRPr lang="en-US" altLang="zh-CN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</a:t>
            </a:r>
            <a:r>
              <a:rPr lang="en-US" altLang="zh-CN" b="1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string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key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2400"/>
              </a:spcBef>
            </a:pPr>
            <a:r>
              <a:rPr lang="en-US" altLang="zh-CN" b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b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读取元素内容</a:t>
            </a:r>
            <a:endParaRPr lang="zh-CN" altLang="en-US" b="1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string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ReadElementValue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b="1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TiXmlElement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*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element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2400"/>
              </a:spcBef>
            </a:pPr>
            <a:r>
              <a:rPr lang="en-US" altLang="zh-CN" b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b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读取子元素内容</a:t>
            </a:r>
            <a:endParaRPr lang="zh-CN" altLang="en-US" b="1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string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ReadSubElementValue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b="1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TiXmlElement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*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element</a:t>
            </a:r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endParaRPr lang="en-US" altLang="zh-CN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</a:t>
            </a:r>
            <a:r>
              <a:rPr lang="en-US" altLang="zh-CN" b="1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string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key</a:t>
            </a:r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TinyXml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96525" y="2492896"/>
            <a:ext cx="7950949" cy="3354765"/>
          </a:xfrm>
          <a:prstGeom prst="rect">
            <a:avLst/>
          </a:prstGeom>
          <a:ln>
            <a:solidFill>
              <a:srgbClr val="3333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b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写子元素</a:t>
            </a:r>
            <a:endParaRPr lang="zh-CN" altLang="en-US" b="1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TiXmlElement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* </a:t>
            </a:r>
            <a:r>
              <a:rPr lang="en-US" altLang="zh-CN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WriteSubElement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b="1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TiXmlElement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*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element</a:t>
            </a:r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endParaRPr lang="en-US" altLang="zh-CN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</a:t>
            </a:r>
            <a:r>
              <a:rPr lang="en-US" altLang="zh-CN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string</a:t>
            </a:r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key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3000"/>
              </a:spcBef>
            </a:pPr>
            <a:r>
              <a:rPr lang="en-US" altLang="zh-CN" b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b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写子元素内容</a:t>
            </a:r>
            <a:endParaRPr lang="zh-CN" altLang="en-US" b="1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TiXmlElement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* </a:t>
            </a:r>
            <a:r>
              <a:rPr lang="en-US" altLang="zh-CN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WriteSubElementValue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b="1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TiXmlElement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*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element</a:t>
            </a:r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endParaRPr lang="en-US" altLang="zh-CN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</a:t>
            </a:r>
            <a:r>
              <a:rPr lang="en-US" altLang="zh-CN" b="1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string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key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</a:t>
            </a:r>
            <a:r>
              <a:rPr lang="en-US" altLang="zh-CN" b="1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string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value</a:t>
            </a:r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  <a:endParaRPr lang="en-US" altLang="zh-CN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ts val="3000"/>
              </a:spcBef>
            </a:pPr>
            <a:r>
              <a:rPr lang="en-US" altLang="zh-CN" b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b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写元素属性值</a:t>
            </a:r>
            <a:endParaRPr lang="en-US" altLang="zh-CN" b="1" smtClean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TiXmlElement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* </a:t>
            </a:r>
            <a:r>
              <a:rPr lang="en-US" altLang="zh-CN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WriteAttributeValue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b="1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TiXmlElement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*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element</a:t>
            </a:r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endParaRPr lang="en-US" altLang="zh-CN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  </a:t>
            </a:r>
            <a:r>
              <a:rPr lang="en-US" altLang="zh-CN" b="1" i="1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string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key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</a:t>
            </a:r>
            <a:r>
              <a:rPr lang="en-US" altLang="zh-CN" b="1" i="1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string</a:t>
            </a:r>
            <a:r>
              <a:rPr lang="en-US" altLang="zh-CN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value</a:t>
            </a:r>
            <a:r>
              <a:rPr lang="en-US" altLang="zh-CN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  <a:endParaRPr lang="en-US" altLang="zh-CN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TinyXml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3296" y="1691516"/>
            <a:ext cx="3012600" cy="400110"/>
          </a:xfrm>
          <a:prstGeom prst="rect">
            <a:avLst/>
          </a:prstGeom>
          <a:ln>
            <a:solidFill>
              <a:srgbClr val="3333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smtClean="0">
                <a:solidFill>
                  <a:srgbClr val="2828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MyXml.h</a:t>
            </a:r>
            <a:r>
              <a:rPr lang="zh-CN" altLang="en-US" sz="2000" b="1" smtClean="0">
                <a:solidFill>
                  <a:srgbClr val="2828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CN" sz="2000" b="1" smtClean="0">
                <a:solidFill>
                  <a:srgbClr val="2828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MyXml.cpp</a:t>
            </a:r>
            <a:endParaRPr lang="zh-CN" altLang="en-US" sz="2000" b="1">
              <a:solidFill>
                <a:srgbClr val="28287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632" y="2204864"/>
            <a:ext cx="6268890" cy="35283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3588" y="855762"/>
            <a:ext cx="7416824" cy="56695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bIns="36000"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ReadXmlFile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strOrderFile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1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altLang="zh-CN" sz="1400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CN" sz="1400" b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//if(!</a:t>
            </a:r>
            <a:r>
              <a:rPr lang="en-US" altLang="zh-CN" sz="1400" b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jcIs_FileExist(strOrderFile)) return </a:t>
            </a:r>
            <a:r>
              <a:rPr lang="en-US" altLang="zh-CN" sz="1400" b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zh-CN" altLang="en-US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TiXmlDocument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xmldoc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TiXmlDocument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strOrderFile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c_str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bool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bLoad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xmldoc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LoadFile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if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(!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bLoad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 </a:t>
            </a:r>
            <a:r>
              <a:rPr lang="en-US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"open order file error\n</a:t>
            </a:r>
            <a:r>
              <a:rPr lang="en-US" altLang="zh-CN" sz="1400" b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;}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zh-CN" altLang="en-US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TiXmlElement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xmldoc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RootElement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if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(!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 </a:t>
            </a:r>
            <a:r>
              <a:rPr lang="en-US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"xml root null\n</a:t>
            </a:r>
            <a:r>
              <a:rPr lang="en-US" altLang="zh-CN" sz="1400" b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;}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string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strAttribute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ReadAttributeValue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"name"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printf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"name = %s\n"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strAttribute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c_str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zh-CN" altLang="en-US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TiXmlElement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FirstChildElement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"input"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TiXmlElement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imageFiles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FirstChildElement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"imageFiles"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TiXmlElement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imageFiles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FirstChildElement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"image"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while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!= </a:t>
            </a:r>
            <a:r>
              <a:rPr lang="en-US" altLang="zh-CN" sz="1400" b="1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{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string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strImageFile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ReadElementValue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printf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"image = %s\n"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strImageFile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c_str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image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NextSiblingElement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"image"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}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zh-CN" altLang="en-US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string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strAuxFile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ReadSubElementValue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"auxFile"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string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strGcpFile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ReadSubElementValue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"gcpFile"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string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strImageId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ReadSubElementValue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"imageId"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zh-CN" altLang="en-US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TiXmlElement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FirstChildElement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"output"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string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strOutDir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ReadSubElementValue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"outDir"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string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strOutCamFile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ReadSubElementValue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"outCamFile</a:t>
            </a:r>
            <a:r>
              <a:rPr lang="en-US" altLang="zh-CN" sz="1400" b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400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if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xmldoc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!= </a:t>
            </a:r>
            <a:r>
              <a:rPr lang="en-US" altLang="zh-CN" sz="1400" b="1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 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delete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xmldoc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xmldoc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}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return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zh-CN" altLang="en-US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908720"/>
            <a:ext cx="8262664" cy="282231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400" b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&lt;?xml version="1.0" encoding="UTF-8"?&gt;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</a:t>
            </a:r>
            <a:r>
              <a:rPr lang="en-US" altLang="zh-CN" sz="14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ipsSosApp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  <a:endParaRPr lang="en-US" altLang="zh-CN" sz="1400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imageFiles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F:\00_Code\XmlTest\1.tif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F:\00_Code\XmlTest\2.tif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F:\00_Code\XmlTest\3.tif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F:\00_Code\XmlTest\4.tif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imageFiles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auxFile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F:\00_Code\XmlTest\1.rpb.aux.xml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auxFile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gcpFile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F:\00_Code\XmlTest\1.gcp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gcpFile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imageId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1.0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imageId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outDir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outDir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outCamFile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F:\00_Code\XmlTest\2.coef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outCamFile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zh-CN" altLang="en-US" sz="1400" b="1"/>
          </a:p>
        </p:txBody>
      </p:sp>
      <p:sp>
        <p:nvSpPr>
          <p:cNvPr id="3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3789040"/>
            <a:ext cx="8262664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bIns="36000"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ReadXmlFile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strOrderFile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1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altLang="zh-CN" sz="1400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CN" sz="1400" b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//if(!</a:t>
            </a:r>
            <a:r>
              <a:rPr lang="en-US" altLang="zh-CN" sz="1400" b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jcIs_FileExist(strOrderFile)) return </a:t>
            </a:r>
            <a:r>
              <a:rPr lang="en-US" altLang="zh-CN" sz="1400" b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zh-CN" altLang="en-US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TiXmlDocument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xmldoc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TiXmlDocument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strOrderFile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c_str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bool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bLoad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xmldoc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LoadFile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if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(!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bLoad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 </a:t>
            </a:r>
            <a:r>
              <a:rPr lang="en-US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"open order file error\n</a:t>
            </a:r>
            <a:r>
              <a:rPr lang="en-US" altLang="zh-CN" sz="1400" b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;}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zh-CN" altLang="en-US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TiXmlElement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xmldoc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RootElement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if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(!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){ </a:t>
            </a:r>
            <a:r>
              <a:rPr lang="en-US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printf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"xml root null\n</a:t>
            </a:r>
            <a:r>
              <a:rPr lang="en-US" altLang="zh-CN" sz="1400" b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false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;}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string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strAttribute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ReadAttributeValue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"name"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printf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"name = %s\n"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strAttribute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c_str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endParaRPr lang="en-US" altLang="zh-CN" sz="1400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//…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return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zh-CN" altLang="en-US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0294" y="4119604"/>
            <a:ext cx="8064896" cy="28803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0294" y="4497543"/>
            <a:ext cx="8064896" cy="577007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0294" y="5164457"/>
            <a:ext cx="8064896" cy="712815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683568" y="1268761"/>
            <a:ext cx="1683708" cy="3960439"/>
          </a:xfrm>
          <a:prstGeom prst="straightConnector1">
            <a:avLst/>
          </a:prstGeom>
          <a:ln w="127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1628800"/>
            <a:ext cx="8229600" cy="635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en-US" sz="3000" kern="0" smtClean="0">
              <a:ea typeface="黑体" panose="02010609060101010101" pitchFamily="49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14434" y="2060848"/>
            <a:ext cx="7515132" cy="327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eaLnBrk="1" hangingPunct="1">
              <a:spcBef>
                <a:spcPct val="50000"/>
              </a:spcBef>
              <a:buFontTx/>
              <a:buChar char="•"/>
              <a:defRPr kumimoji="1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smtClean="0"/>
              <a:t>XML</a:t>
            </a:r>
            <a:r>
              <a:rPr lang="zh-CN" altLang="en-US" smtClean="0"/>
              <a:t>与</a:t>
            </a:r>
            <a:r>
              <a:rPr lang="zh-CN" altLang="en-US">
                <a:solidFill>
                  <a:srgbClr val="FF0000"/>
                </a:solidFill>
              </a:rPr>
              <a:t>平台无关</a:t>
            </a:r>
            <a:r>
              <a:rPr lang="zh-CN" altLang="en-US"/>
              <a:t>，也独立于编程语言</a:t>
            </a:r>
            <a:endParaRPr lang="zh-CN" altLang="en-US"/>
          </a:p>
          <a:p>
            <a:pPr algn="just">
              <a:lnSpc>
                <a:spcPct val="120000"/>
              </a:lnSpc>
            </a:pPr>
            <a:r>
              <a:rPr lang="en-US" altLang="zh-CN"/>
              <a:t>XML</a:t>
            </a:r>
            <a:r>
              <a:rPr lang="zh-CN" altLang="en-US"/>
              <a:t>是一个开放的标准，标签可以自定义，具有</a:t>
            </a:r>
            <a:r>
              <a:rPr lang="zh-CN" altLang="en-US">
                <a:solidFill>
                  <a:srgbClr val="FF0000"/>
                </a:solidFill>
              </a:rPr>
              <a:t>很好的扩展性</a:t>
            </a:r>
            <a:endParaRPr lang="zh-CN" altLang="en-US">
              <a:solidFill>
                <a:srgbClr val="FF000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altLang="zh-CN" smtClean="0"/>
              <a:t>XML</a:t>
            </a:r>
            <a:r>
              <a:rPr lang="zh-CN" altLang="en-US" smtClean="0"/>
              <a:t>结构</a:t>
            </a:r>
            <a:r>
              <a:rPr lang="zh-CN" altLang="en-US"/>
              <a:t>良好</a:t>
            </a:r>
            <a:r>
              <a:rPr lang="en-US" altLang="zh-CN"/>
              <a:t>(</a:t>
            </a:r>
            <a:r>
              <a:rPr lang="en-US" altLang="zh-CN">
                <a:solidFill>
                  <a:srgbClr val="FF0000"/>
                </a:solidFill>
              </a:rPr>
              <a:t>well-formed</a:t>
            </a:r>
            <a:r>
              <a:rPr lang="en-US" altLang="zh-CN" smtClean="0"/>
              <a:t>)</a:t>
            </a:r>
            <a:r>
              <a:rPr lang="zh-CN" altLang="en-US" smtClean="0"/>
              <a:t>、可有效验证</a:t>
            </a:r>
            <a:r>
              <a:rPr lang="en-US" altLang="zh-CN" smtClean="0"/>
              <a:t>(</a:t>
            </a:r>
            <a:r>
              <a:rPr lang="en-US" altLang="zh-CN">
                <a:solidFill>
                  <a:srgbClr val="FF0000"/>
                </a:solidFill>
              </a:rPr>
              <a:t>valid</a:t>
            </a:r>
            <a:r>
              <a:rPr lang="en-US" altLang="zh-CN"/>
              <a:t>)</a:t>
            </a:r>
            <a:endParaRPr lang="en-US" altLang="zh-CN"/>
          </a:p>
          <a:p>
            <a:pPr algn="just">
              <a:lnSpc>
                <a:spcPct val="120000"/>
              </a:lnSpc>
            </a:pPr>
            <a:r>
              <a:rPr lang="en-US" altLang="zh-CN"/>
              <a:t>XML</a:t>
            </a:r>
            <a:r>
              <a:rPr lang="zh-CN" altLang="en-US"/>
              <a:t>便于</a:t>
            </a:r>
            <a:r>
              <a:rPr lang="zh-CN" altLang="en-US">
                <a:solidFill>
                  <a:srgbClr val="FF0000"/>
                </a:solidFill>
              </a:rPr>
              <a:t>数据承载和数据</a:t>
            </a:r>
            <a:r>
              <a:rPr lang="zh-CN" altLang="en-US" smtClean="0">
                <a:solidFill>
                  <a:srgbClr val="FF0000"/>
                </a:solidFill>
              </a:rPr>
              <a:t>交换</a:t>
            </a:r>
            <a:r>
              <a:rPr lang="zh-CN" altLang="en-US" smtClean="0"/>
              <a:t>，尤其</a:t>
            </a:r>
            <a:r>
              <a:rPr lang="zh-CN" altLang="en-US"/>
              <a:t>是在</a:t>
            </a:r>
            <a:r>
              <a:rPr lang="zh-CN" altLang="en-US">
                <a:solidFill>
                  <a:srgbClr val="FF0000"/>
                </a:solidFill>
              </a:rPr>
              <a:t>跨平台环境</a:t>
            </a:r>
            <a:r>
              <a:rPr lang="zh-CN" altLang="en-US"/>
              <a:t>下的数据交换，优势明显</a:t>
            </a:r>
            <a:endParaRPr lang="en-US" altLang="zh-CN"/>
          </a:p>
          <a:p>
            <a:pPr algn="just">
              <a:lnSpc>
                <a:spcPct val="120000"/>
              </a:lnSpc>
            </a:pPr>
            <a:r>
              <a:rPr lang="en-US" altLang="zh-CN"/>
              <a:t>XML</a:t>
            </a:r>
            <a:r>
              <a:rPr lang="zh-CN" altLang="en-US"/>
              <a:t>具有良好的</a:t>
            </a:r>
            <a:r>
              <a:rPr lang="zh-CN" altLang="en-US">
                <a:solidFill>
                  <a:srgbClr val="FF0000"/>
                </a:solidFill>
              </a:rPr>
              <a:t>自描述性</a:t>
            </a:r>
            <a:r>
              <a:rPr lang="zh-CN" altLang="en-US"/>
              <a:t>，能够描述信息本身的含义甚至它们之间的关系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908720"/>
            <a:ext cx="8262664" cy="282231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400" b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&lt;?xml version="1.0" encoding="UTF-8"?&gt;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</a:t>
            </a:r>
            <a:r>
              <a:rPr lang="en-US" altLang="zh-CN" sz="14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ipsSosApp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  <a:endParaRPr lang="en-US" altLang="zh-CN" sz="1400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imageFiles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F:\00_Code\XmlTest\1.tif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F:\00_Code\XmlTest\2.tif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F:\00_Code\XmlTest\3.tif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F:\00_Code\XmlTest\4.tif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imageFiles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auxFile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F:\00_Code\XmlTest\1.rpb.aux.xml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auxFile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gcpFile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F:\00_Code\XmlTest\1.gcp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gcpFile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imageId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1.0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imageId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outDir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outDir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outCamFile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F:\00_Code\XmlTest\2.coef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outCamFile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zh-CN" altLang="en-US" sz="1400" b="1"/>
          </a:p>
        </p:txBody>
      </p:sp>
      <p:sp>
        <p:nvSpPr>
          <p:cNvPr id="5" name="矩形 4"/>
          <p:cNvSpPr/>
          <p:nvPr/>
        </p:nvSpPr>
        <p:spPr>
          <a:xfrm>
            <a:off x="323528" y="3789146"/>
            <a:ext cx="8262664" cy="266419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bIns="36000"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ReadXmlFile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strOrderFile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1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altLang="zh-CN" sz="1400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CN" sz="1400" b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//…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TiXmlElement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FirstChildElement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"input"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TiXmlElement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imageFiles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FirstChildElement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"imageFiles"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TiXmlElement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imageFiles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FirstChildElement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"image"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while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!= </a:t>
            </a:r>
            <a:r>
              <a:rPr lang="en-US" altLang="zh-CN" sz="1400" b="1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{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string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strImageFile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ReadElementValue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printf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"image = %s\n"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strImageFile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c_str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400" b="1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altLang="zh-CN" sz="1400" b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NextSiblingElement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"image"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}</a:t>
            </a:r>
            <a:endParaRPr lang="en-US" altLang="zh-CN" sz="1400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//…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return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zh-CN" altLang="en-US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0294" y="4275559"/>
            <a:ext cx="8064896" cy="1601713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908720"/>
            <a:ext cx="8262664" cy="282231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400" b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&lt;?xml version="1.0" encoding="UTF-8"?&gt;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</a:t>
            </a:r>
            <a:r>
              <a:rPr lang="en-US" altLang="zh-CN" sz="14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ipsSosApp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  <a:endParaRPr lang="en-US" altLang="zh-CN" sz="1400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imageFiles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F:\00_Code\XmlTest\1.tif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F:\00_Code\XmlTest\2.tif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F:\00_Code\XmlTest\3.tif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F:\00_Code\XmlTest\4.tif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imageFiles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auxFile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F:\00_Code\XmlTest\1.rpb.aux.xml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auxFile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gcpFile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F:\00_Code\XmlTest\1.gcp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gcpFile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imageId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1.0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imageId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outDir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outDir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outCamFile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F:\00_Code\XmlTest\2.coef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outCamFile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zh-CN" altLang="en-US" sz="1400" b="1"/>
          </a:p>
        </p:txBody>
      </p:sp>
      <p:sp>
        <p:nvSpPr>
          <p:cNvPr id="4" name="矩形 3"/>
          <p:cNvSpPr/>
          <p:nvPr/>
        </p:nvSpPr>
        <p:spPr>
          <a:xfrm>
            <a:off x="323528" y="3808090"/>
            <a:ext cx="8262664" cy="264524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bIns="36000"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ReadXmlFile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strOrderFile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1400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altLang="zh-CN" sz="1400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CN" sz="1400" b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//…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string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strAuxFile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ReadSubElementValue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"auxFile"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string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strGcpFile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ReadSubElementValue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"gcpFile"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string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strImageId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ReadSubElementValue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"imageId"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zh-CN" altLang="en-US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TiXmlElement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-&gt;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FirstChildElement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"output"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string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strOutDir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ReadSubElementValue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"outDir"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string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strOutCamFile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ReadSubElementValue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"outCamFile</a:t>
            </a:r>
            <a:r>
              <a:rPr lang="en-US" altLang="zh-CN" sz="1400" b="1" smtClean="0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altLang="zh-CN" sz="1400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xmldoc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!= </a:t>
            </a:r>
            <a:r>
              <a:rPr lang="en-US" altLang="zh-CN" sz="1400" b="1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{ 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delete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xmldoc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xmldoc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}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return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true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zh-CN" altLang="en-US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0294" y="4318091"/>
            <a:ext cx="8064896" cy="593601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0294" y="5020100"/>
            <a:ext cx="8064896" cy="510552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3518" y="1124744"/>
            <a:ext cx="8676964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WriteXmlFile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 i="1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strOrderFile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TiXmlDeclaration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TiXmlDeclaration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TiXmlDocument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TiXmlDocument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doc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LinkEndChild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zh-CN" altLang="en-US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TiXmlElement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TiXmlElement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"root"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doc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LinkEndChild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WriteAttributeValue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"ipsSosApp"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zh-CN" altLang="en-US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zh-CN" altLang="en-US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TiXmlElement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WriteSubElement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"input"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TiXmlElement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imageFiles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WriteSubElement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"imageFiles"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fr-FR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WriteSubElementValue</a:t>
            </a:r>
            <a:r>
              <a:rPr lang="fr-FR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zh-CN" sz="14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imageFiles</a:t>
            </a:r>
            <a:r>
              <a:rPr lang="fr-FR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"image"</a:t>
            </a:r>
            <a:r>
              <a:rPr lang="fr-FR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"F:\\00_Code\\XmlTest\\1.tif"</a:t>
            </a:r>
            <a:r>
              <a:rPr lang="fr-FR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fr-FR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WriteSubElementValue</a:t>
            </a:r>
            <a:r>
              <a:rPr lang="fr-FR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zh-CN" sz="14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imageFiles</a:t>
            </a:r>
            <a:r>
              <a:rPr lang="fr-FR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"image"</a:t>
            </a:r>
            <a:r>
              <a:rPr lang="fr-FR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"F:\\00_Code\\XmlTest\\2.tif"</a:t>
            </a:r>
            <a:r>
              <a:rPr lang="fr-FR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fr-FR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WriteSubElementValue</a:t>
            </a:r>
            <a:r>
              <a:rPr lang="fr-FR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zh-CN" sz="14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imageFiles</a:t>
            </a:r>
            <a:r>
              <a:rPr lang="fr-FR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"image"</a:t>
            </a:r>
            <a:r>
              <a:rPr lang="fr-FR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"F:\\00_Code\\XmlTest\\3.tif"</a:t>
            </a:r>
            <a:r>
              <a:rPr lang="fr-FR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fr-FR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WriteSubElementValue</a:t>
            </a:r>
            <a:r>
              <a:rPr lang="fr-FR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zh-CN" sz="14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imageFiles</a:t>
            </a:r>
            <a:r>
              <a:rPr lang="fr-FR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"image"</a:t>
            </a:r>
            <a:r>
              <a:rPr lang="fr-FR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"F:\\00_Code\\XmlTest\\4.tif"</a:t>
            </a:r>
            <a:r>
              <a:rPr lang="fr-FR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zh-CN" altLang="en-US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WriteSubElementValue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"auxFile"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"F:\\00_Code\\XmlTest\\1.rpb.aux.xml"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WriteSubElementValue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"gcpFile"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"F:\\00_Code\\XmlTest\\1.gcp"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WriteSubElementValue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"imageId"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zh-CN" altLang="en-US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TiXmlElement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WriteSubElement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"output"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WriteSubElementValue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"outDir"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"F:\\00_Code\\XmlTest"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WriteSubElementValue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"outCamFile"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"F:\\00_Code\\XmlTest\\2.coef"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zh-CN" altLang="en-US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doc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SaveFile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strOrderFile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c_str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zh-CN" sz="1400" b="1" i="1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400" b="1" i="1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zh-CN" altLang="en-US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3518" y="905291"/>
            <a:ext cx="8676964" cy="282231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400" b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&lt;?xml version="1.0" encoding="UTF-8"?&gt;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</a:t>
            </a:r>
            <a:r>
              <a:rPr lang="en-US" altLang="zh-CN" sz="14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ipsSosApp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  <a:endParaRPr lang="en-US" altLang="zh-CN" sz="1400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imageFiles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F:\00_Code\XmlTest\1.tif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F:\00_Code\XmlTest\2.tif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F:\00_Code\XmlTest\3.tif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F:\00_Code\XmlTest\4.tif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imageFiles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auxFile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F:\00_Code\XmlTest\1.rpb.aux.xml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auxFile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gcpFile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F:\00_Code\XmlTest\1.gcp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gcpFile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imageId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1.0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imageId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outDir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outDir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outCamFile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F:\00_Code\XmlTest\2.coef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outCamFile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zh-CN" altLang="en-US" sz="1400" b="1"/>
          </a:p>
        </p:txBody>
      </p:sp>
      <p:sp>
        <p:nvSpPr>
          <p:cNvPr id="3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3518" y="3881831"/>
            <a:ext cx="8676964" cy="257150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WriteXmlFile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 i="1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strOrderFile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TiXmlDeclaration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TiXmlDeclaration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"UTF-8"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TiXmlDocument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TiXmlDocument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400" b="1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LinkEndChild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zh-CN" altLang="en-US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TiXmlElement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TiXmlElement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"root"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400" b="1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LinkEndChild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WriteAttributeValue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"ipsSosApp"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zh-CN" altLang="en-US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//…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zh-CN" altLang="en-US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8810" y="4221088"/>
            <a:ext cx="8496944" cy="593601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8810" y="4902365"/>
            <a:ext cx="8496944" cy="593601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3518" y="905291"/>
            <a:ext cx="8676964" cy="282231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400" b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&lt;?xml version="1.0" encoding="UTF-8"?&gt;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</a:t>
            </a:r>
            <a:r>
              <a:rPr lang="en-US" altLang="zh-CN" sz="14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ipsSosApp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  <a:endParaRPr lang="en-US" altLang="zh-CN" sz="1400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imageFiles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F:\00_Code\XmlTest\1.tif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F:\00_Code\XmlTest\2.tif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F:\00_Code\XmlTest\3.tif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F:\00_Code\XmlTest\4.tif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imageFiles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auxFile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F:\00_Code\XmlTest\1.rpb.aux.xml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auxFile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gcpFile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F:\00_Code\XmlTest\1.gcp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gcpFile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imageId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1.0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imageId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outDir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outDir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outCamFile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F:\00_Code\XmlTest\2.coef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outCamFile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zh-CN" altLang="en-US" sz="1400" b="1"/>
          </a:p>
        </p:txBody>
      </p:sp>
      <p:sp>
        <p:nvSpPr>
          <p:cNvPr id="5" name="矩形 4"/>
          <p:cNvSpPr/>
          <p:nvPr/>
        </p:nvSpPr>
        <p:spPr>
          <a:xfrm>
            <a:off x="233518" y="3845507"/>
            <a:ext cx="8676964" cy="26028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WriteXmlFile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 i="1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strOrderFile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//…</a:t>
            </a:r>
            <a:endParaRPr lang="zh-CN" altLang="en-US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TiXmlElement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WriteSubElement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"input"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TiXmlElement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imageFiles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WriteSubElement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"imageFiles"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fr-FR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WriteSubElementValue</a:t>
            </a:r>
            <a:r>
              <a:rPr lang="fr-FR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zh-CN" sz="1400" b="1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imageFiles</a:t>
            </a:r>
            <a:r>
              <a:rPr lang="fr-FR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"image"</a:t>
            </a:r>
            <a:r>
              <a:rPr lang="fr-FR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"F:\\00_Code\\XmlTest\\1.tif"</a:t>
            </a:r>
            <a:r>
              <a:rPr lang="fr-FR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fr-FR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WriteSubElementValue</a:t>
            </a:r>
            <a:r>
              <a:rPr lang="fr-FR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zh-CN" sz="1400" b="1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imageFiles</a:t>
            </a:r>
            <a:r>
              <a:rPr lang="fr-FR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"image"</a:t>
            </a:r>
            <a:r>
              <a:rPr lang="fr-FR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"F:\\00_Code\\XmlTest\\2.tif"</a:t>
            </a:r>
            <a:r>
              <a:rPr lang="fr-FR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fr-FR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WriteSubElementValue</a:t>
            </a:r>
            <a:r>
              <a:rPr lang="fr-FR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zh-CN" sz="1400" b="1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imageFiles</a:t>
            </a:r>
            <a:r>
              <a:rPr lang="fr-FR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"image"</a:t>
            </a:r>
            <a:r>
              <a:rPr lang="fr-FR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"F:\\00_Code\\XmlTest\\3.tif"</a:t>
            </a:r>
            <a:r>
              <a:rPr lang="fr-FR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fr-FR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WriteSubElementValue</a:t>
            </a:r>
            <a:r>
              <a:rPr lang="fr-FR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altLang="zh-CN" sz="1400" b="1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imageFiles</a:t>
            </a:r>
            <a:r>
              <a:rPr lang="fr-FR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"image"</a:t>
            </a:r>
            <a:r>
              <a:rPr lang="fr-FR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"F:\\00_Code\\XmlTest\\4.tif"</a:t>
            </a:r>
            <a:r>
              <a:rPr lang="fr-FR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FR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//…</a:t>
            </a:r>
            <a:endParaRPr lang="zh-CN" altLang="en-US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zh-CN" altLang="en-US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8810" y="4347567"/>
            <a:ext cx="8496944" cy="1169665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3518" y="905291"/>
            <a:ext cx="8676964" cy="282231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400" b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&lt;?xml version="1.0" encoding="UTF-8"?&gt;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</a:t>
            </a:r>
            <a:r>
              <a:rPr lang="en-US" altLang="zh-CN" sz="14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ipsSosApp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"&gt;</a:t>
            </a:r>
            <a:endParaRPr lang="en-US" altLang="zh-CN" sz="1400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imageFiles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F:\00_Code\XmlTest\1.tif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F:\00_Code\XmlTest\2.tif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F:\00_Code\XmlTest\3.tif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F:\00_Code\XmlTest\4.tif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imageFiles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auxFile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F:\00_Code\XmlTest\1.rpb.aux.xml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auxFile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gcpFile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F:\00_Code\XmlTest\1.gcp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gcpFile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imageId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1.0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imageId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outDir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outDir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outCamFile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F:\00_Code\XmlTest\2.coef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outCamFile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&lt;/</a:t>
            </a:r>
            <a:r>
              <a:rPr lang="en-US" altLang="zh-CN" sz="1400" b="1">
                <a:solidFill>
                  <a:srgbClr val="8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root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endParaRPr lang="zh-CN" altLang="en-US" sz="1400" b="1"/>
          </a:p>
        </p:txBody>
      </p:sp>
      <p:sp>
        <p:nvSpPr>
          <p:cNvPr id="5" name="矩形 4"/>
          <p:cNvSpPr/>
          <p:nvPr/>
        </p:nvSpPr>
        <p:spPr>
          <a:xfrm>
            <a:off x="233518" y="3850478"/>
            <a:ext cx="8676964" cy="26028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WriteXmlFile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 i="1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strOrderFile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//…</a:t>
            </a:r>
            <a:endParaRPr lang="zh-CN" altLang="en-US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WriteSubElementValue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"auxFile"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"F:\\00_Code\\XmlTest\\1.rpb.aux.xml"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WriteSubElementValue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"gcpFile"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"F:\\00_Code\\XmlTest\\1.gcp"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WriteSubElementValue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"imageId"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zh-CN" altLang="en-US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216F8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TiXmlElement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WriteSubElement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"output"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WriteSubElementValue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"outDir"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"F:\\00_Code\\XmlTest"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WriteSubElementValue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 smtClean="0">
                <a:solidFill>
                  <a:srgbClr val="FF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"outCamFile"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1400" b="1">
                <a:solidFill>
                  <a:srgbClr val="A31515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"F:\\00_Code\\XmlTest\\2.coef"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zh-CN" altLang="en-US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doc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SaveFile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strOrderFile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CN" sz="1400" b="1">
                <a:solidFill>
                  <a:srgbClr val="88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c_str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zh-CN" sz="1400" b="1" i="1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4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400" b="1" i="1">
                <a:solidFill>
                  <a:srgbClr val="6F008A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zh-CN" sz="1400" b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4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400" b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zh-CN" altLang="en-US" sz="1400" b="1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8810" y="4347567"/>
            <a:ext cx="8496944" cy="593601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8810" y="5046381"/>
            <a:ext cx="8496944" cy="593601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8810" y="5726352"/>
            <a:ext cx="8496944" cy="377577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7624" y="1916832"/>
            <a:ext cx="676875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新建一个</a:t>
            </a:r>
            <a:r>
              <a:rPr lang="en-US" altLang="zh-CN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Win32</a:t>
            </a:r>
            <a:r>
              <a:rPr lang="zh-CN" altLang="en-US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控制台应用程序：</a:t>
            </a:r>
            <a:r>
              <a:rPr lang="en-US" altLang="zh-CN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XmlTest</a:t>
            </a:r>
            <a:endParaRPr lang="en-US" altLang="zh-CN" b="1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在工程中导入</a:t>
            </a:r>
            <a:r>
              <a:rPr lang="en-US" altLang="zh-CN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tinyxml.h</a:t>
            </a:r>
            <a:r>
              <a:rPr lang="zh-CN" altLang="en-US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zh-CN" altLang="en-US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tinystr.</a:t>
            </a:r>
            <a:r>
              <a:rPr lang="zh-CN" altLang="en-US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h、</a:t>
            </a:r>
            <a:r>
              <a:rPr lang="en-US" altLang="zh-CN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tinyxml.cpp</a:t>
            </a:r>
            <a:r>
              <a:rPr lang="zh-CN" altLang="en-US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tinystr.cpp</a:t>
            </a:r>
            <a:r>
              <a:rPr lang="zh-CN" altLang="en-US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tinyxmlerror.cpp</a:t>
            </a:r>
            <a:r>
              <a:rPr lang="zh-CN" altLang="en-US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tinyxmlparser.cpp</a:t>
            </a:r>
            <a:r>
              <a:rPr lang="zh-CN" altLang="en-US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MyXml.h</a:t>
            </a:r>
            <a:r>
              <a:rPr lang="zh-CN" altLang="en-US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-US" altLang="zh-CN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MyXml.cpp</a:t>
            </a:r>
            <a:endParaRPr lang="en-US" altLang="zh-CN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在</a:t>
            </a:r>
            <a:r>
              <a:rPr lang="en-US" altLang="zh-CN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XmlTest.cpp</a:t>
            </a:r>
            <a:r>
              <a:rPr lang="zh-CN" altLang="en-US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中添加函数</a:t>
            </a:r>
            <a:r>
              <a:rPr lang="en-US" altLang="zh-CN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bool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ReadXmlFile(string strOrderFile</a:t>
            </a:r>
            <a:r>
              <a:rPr lang="en-US" altLang="zh-CN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r>
              <a:rPr lang="zh-CN" altLang="en-US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bool WriteXmlFile(string strOrderFile</a:t>
            </a:r>
            <a:r>
              <a:rPr lang="en-US" altLang="zh-CN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r>
              <a:rPr lang="zh-CN" altLang="en-US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，并进行</a:t>
            </a:r>
            <a:r>
              <a:rPr lang="zh-CN" altLang="en-US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测试（这两个函数在</a:t>
            </a:r>
            <a:r>
              <a:rPr lang="en-US" altLang="zh-CN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Test.cpp</a:t>
            </a:r>
            <a:r>
              <a:rPr lang="zh-CN" altLang="en-US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中）</a:t>
            </a:r>
            <a:endParaRPr lang="en-US" altLang="zh-CN" b="1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新建函数</a:t>
            </a:r>
            <a:r>
              <a:rPr lang="en-US" altLang="zh-CN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bool </a:t>
            </a:r>
            <a:r>
              <a:rPr lang="en-US" altLang="zh-CN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ReadXmlFile2(string </a:t>
            </a:r>
            <a:r>
              <a:rPr lang="en-US" altLang="zh-CN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strOrderFile)</a:t>
            </a:r>
            <a:r>
              <a:rPr lang="zh-CN" altLang="en-US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和</a:t>
            </a:r>
            <a:r>
              <a:rPr lang="en-US" altLang="zh-CN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bool </a:t>
            </a:r>
            <a:r>
              <a:rPr lang="en-US" altLang="zh-CN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WriteXmlFile2(string </a:t>
            </a:r>
            <a:r>
              <a:rPr lang="en-US" altLang="zh-CN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strOrderFile</a:t>
            </a:r>
            <a:r>
              <a:rPr lang="en-US" altLang="zh-CN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</a:t>
            </a:r>
            <a:r>
              <a:rPr lang="zh-CN" altLang="en-US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，实现</a:t>
            </a:r>
            <a:r>
              <a:rPr lang="en-US" altLang="zh-CN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TestOrder.xml</a:t>
            </a:r>
            <a:r>
              <a:rPr lang="zh-CN" altLang="en-US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文件读和写功能</a:t>
            </a:r>
            <a:endParaRPr lang="en-US" altLang="zh-CN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zh-CN" altLang="en-US" sz="2600" b="1" smtClean="0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短学期实践要求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04" y="1196752"/>
            <a:ext cx="8881927" cy="5040560"/>
          </a:xfrm>
          <a:prstGeom prst="rect">
            <a:avLst/>
          </a:prstGeom>
          <a:ln>
            <a:solidFill>
              <a:srgbClr val="3333FF"/>
            </a:solidFill>
          </a:ln>
        </p:spPr>
      </p:pic>
      <p:sp>
        <p:nvSpPr>
          <p:cNvPr id="3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5656" y="1588692"/>
            <a:ext cx="7416824" cy="36004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83568" y="2204864"/>
            <a:ext cx="7776864" cy="260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just"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  <a:defRPr kumimoji="1" sz="20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defRPr>
            </a:lvl1pPr>
            <a:lvl2pPr marL="742950" indent="-285750" eaLnBrk="0" hangingPunct="0">
              <a:defRPr kumimoji="1" sz="2400">
                <a:latin typeface="Times New Roman" panose="02020603050405020304" pitchFamily="18" charset="0"/>
              </a:defRPr>
            </a:lvl2pPr>
            <a:lvl3pPr marL="1143000" indent="-228600" eaLnBrk="0" hangingPunct="0">
              <a:defRPr kumimoji="1" sz="2400">
                <a:latin typeface="Times New Roman" panose="02020603050405020304" pitchFamily="18" charset="0"/>
              </a:defRPr>
            </a:lvl3pPr>
            <a:lvl4pPr marL="1600200" indent="-228600" eaLnBrk="0" hangingPunct="0">
              <a:defRPr kumimoji="1" sz="2400">
                <a:latin typeface="Times New Roman" panose="02020603050405020304" pitchFamily="18" charset="0"/>
              </a:defRPr>
            </a:lvl4pPr>
            <a:lvl5pPr marL="2057400" indent="-228600" eaLnBrk="0" hangingPunct="0">
              <a:defRPr kumimoji="1" sz="2400"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Times New Roman" panose="02020603050405020304" pitchFamily="18" charset="0"/>
              </a:defRPr>
            </a:lvl9pPr>
          </a:lstStyle>
          <a:p>
            <a:r>
              <a:rPr lang="en-US" altLang="zh-CN"/>
              <a:t>XML</a:t>
            </a:r>
            <a:r>
              <a:rPr lang="zh-CN" altLang="en-US"/>
              <a:t>不是</a:t>
            </a:r>
            <a:r>
              <a:rPr lang="en-US" altLang="zh-CN"/>
              <a:t>HTML</a:t>
            </a:r>
            <a:r>
              <a:rPr lang="zh-CN" altLang="en-US"/>
              <a:t>的替代品，</a:t>
            </a:r>
            <a:r>
              <a:rPr lang="en-US" altLang="zh-CN"/>
              <a:t>XML</a:t>
            </a:r>
            <a:r>
              <a:rPr lang="zh-CN" altLang="en-US"/>
              <a:t>和</a:t>
            </a:r>
            <a:r>
              <a:rPr lang="en-US" altLang="zh-CN"/>
              <a:t>HTML</a:t>
            </a:r>
            <a:r>
              <a:rPr lang="zh-CN" altLang="en-US"/>
              <a:t>是两种不同用途的语言</a:t>
            </a:r>
            <a:endParaRPr lang="zh-CN" altLang="en-US"/>
          </a:p>
          <a:p>
            <a:pPr marL="720090" lvl="1" indent="-342900" algn="just" defTabSz="762000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→"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18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是被设计用来</a:t>
            </a:r>
            <a:r>
              <a:rPr lang="zh-CN" altLang="en-US" sz="18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描述数据</a:t>
            </a:r>
            <a:r>
              <a:rPr lang="zh-CN" altLang="en-US" sz="18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的，重点是：什么是数据，如何存放</a:t>
            </a:r>
            <a:r>
              <a:rPr lang="zh-CN" altLang="en-US" sz="1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数据</a:t>
            </a:r>
            <a:endParaRPr lang="en-US" altLang="zh-CN" sz="1800" b="1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720090" lvl="1" indent="-342900" algn="just" defTabSz="762000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→"/>
            </a:pPr>
            <a:r>
              <a:rPr lang="en-US" altLang="zh-CN" sz="18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HTML</a:t>
            </a:r>
            <a:r>
              <a:rPr lang="zh-CN" altLang="en-US" sz="18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是被设计用来</a:t>
            </a:r>
            <a:r>
              <a:rPr lang="zh-CN" altLang="en-US" sz="18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显示数据</a:t>
            </a:r>
            <a:r>
              <a:rPr lang="zh-CN" altLang="en-US" sz="18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的，重点是</a:t>
            </a:r>
            <a:r>
              <a:rPr lang="zh-CN" altLang="en-US" sz="1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：如何</a:t>
            </a:r>
            <a:r>
              <a:rPr lang="zh-CN" altLang="en-US" sz="18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显示数据</a:t>
            </a:r>
            <a:endParaRPr lang="zh-CN" altLang="en-US" sz="18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/>
              <a:t>XML</a:t>
            </a:r>
            <a:r>
              <a:rPr lang="zh-CN" altLang="en-US"/>
              <a:t>是一种跨平台的，与</a:t>
            </a:r>
            <a:r>
              <a:rPr lang="zh-CN" altLang="en-US" smtClean="0"/>
              <a:t>软硬件</a:t>
            </a:r>
            <a:r>
              <a:rPr lang="zh-CN" altLang="en-US"/>
              <a:t>无关</a:t>
            </a:r>
            <a:r>
              <a:rPr lang="zh-CN" altLang="en-US" smtClean="0"/>
              <a:t>的、进行</a:t>
            </a:r>
            <a:r>
              <a:rPr lang="zh-CN" altLang="en-US"/>
              <a:t>数据承载</a:t>
            </a:r>
            <a:r>
              <a:rPr lang="zh-CN" altLang="en-US" smtClean="0"/>
              <a:t>的语言</a:t>
            </a:r>
            <a:endParaRPr lang="en-US" altLang="zh-CN" smtClean="0"/>
          </a:p>
          <a:p>
            <a:pPr marL="720090" lvl="1" indent="-342900" algn="just" defTabSz="762000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微软雅黑" panose="020B0503020204020204" pitchFamily="34" charset="-122"/>
              <a:buChar char="→"/>
            </a:pP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HTML</a:t>
            </a:r>
            <a:r>
              <a:rPr lang="zh-CN" altLang="en-US" sz="18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可以看成是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18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在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WEB</a:t>
            </a:r>
            <a:r>
              <a:rPr lang="zh-CN" altLang="en-US" sz="18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页面显示上的具体</a:t>
            </a:r>
            <a:r>
              <a:rPr lang="zh-CN" altLang="en-US" sz="1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应用，即</a:t>
            </a:r>
            <a:endParaRPr lang="en-US" altLang="zh-CN" sz="1800" b="1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377190" lvl="1" indent="0" algn="just" defTabSz="762000" eaLnBrk="1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1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HTML</a:t>
            </a:r>
            <a:r>
              <a:rPr lang="zh-CN" altLang="en-US" sz="18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页面可以看成是</a:t>
            </a:r>
            <a:r>
              <a:rPr lang="en-US" altLang="zh-CN" sz="18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1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文件</a:t>
            </a:r>
            <a:endParaRPr lang="zh-CN" altLang="en-US" sz="18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3459" y="980728"/>
            <a:ext cx="8557082" cy="576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lIns="216000" rIns="252000" anchor="ctr">
            <a:noAutofit/>
          </a:bodyPr>
          <a:lstStyle/>
          <a:p>
            <a:pPr>
              <a:spcAft>
                <a:spcPts val="0"/>
              </a:spcAft>
            </a:pP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b="1">
                <a:solidFill>
                  <a:srgbClr val="282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zh-CN" altLang="en-US" sz="2600" b="1">
              <a:solidFill>
                <a:srgbClr val="282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 txBox="1"/>
          <p:nvPr/>
        </p:nvSpPr>
        <p:spPr bwMode="auto">
          <a:xfrm>
            <a:off x="0" y="44624"/>
            <a:ext cx="9144000" cy="706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XML</a:t>
            </a:r>
            <a:r>
              <a:rPr lang="zh-CN" altLang="en-US" sz="3200" b="1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lang="zh-CN" altLang="en-US" sz="3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3848" y="1916832"/>
            <a:ext cx="2736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简介</a:t>
            </a:r>
            <a:endParaRPr lang="en-US" altLang="zh-CN" sz="2800" b="1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800" b="1" smtClean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文档结构</a:t>
            </a:r>
            <a:endParaRPr lang="en-US" altLang="zh-CN" sz="2800" b="1" smtClean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语法</a:t>
            </a:r>
            <a:endParaRPr lang="en-US" altLang="zh-CN" sz="2800" b="1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编辑</a:t>
            </a:r>
            <a:endParaRPr lang="en-US" altLang="zh-CN" sz="2800" b="1" smtClean="0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XML</a:t>
            </a:r>
            <a:r>
              <a:rPr lang="zh-CN" altLang="en-US" sz="2800" b="1" smtClean="0">
                <a:solidFill>
                  <a:srgbClr val="28287D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读写</a:t>
            </a:r>
            <a:endParaRPr lang="en-US" altLang="zh-CN" sz="2800" b="1">
              <a:solidFill>
                <a:srgbClr val="28287D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262TGp_global_dark_v2">
  <a:themeElements>
    <a:clrScheme name="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1_262TGp_global_dark_v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仿宋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仿宋_GB2312" panose="02010609030101010101" pitchFamily="49" charset="-122"/>
          </a:defRPr>
        </a:defPPr>
      </a:lstStyle>
    </a:lnDef>
  </a:objectDefaults>
  <a:extraClrSchemeLst>
    <a:extraClrScheme>
      <a:clrScheme name="1_262TGp_global_dark_v2 1">
        <a:dk1>
          <a:srgbClr val="080808"/>
        </a:dk1>
        <a:lt1>
          <a:srgbClr val="FFFFFF"/>
        </a:lt1>
        <a:dk2>
          <a:srgbClr val="5B8BA5"/>
        </a:dk2>
        <a:lt2>
          <a:srgbClr val="FFFF99"/>
        </a:lt2>
        <a:accent1>
          <a:srgbClr val="977CEE"/>
        </a:accent1>
        <a:accent2>
          <a:srgbClr val="36B297"/>
        </a:accent2>
        <a:accent3>
          <a:srgbClr val="B5C4CF"/>
        </a:accent3>
        <a:accent4>
          <a:srgbClr val="DADADA"/>
        </a:accent4>
        <a:accent5>
          <a:srgbClr val="C9BFF5"/>
        </a:accent5>
        <a:accent6>
          <a:srgbClr val="30A188"/>
        </a:accent6>
        <a:hlink>
          <a:srgbClr val="FF9900"/>
        </a:hlink>
        <a:folHlink>
          <a:srgbClr val="91B3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262TGp_global_dark_v2 2">
        <a:dk1>
          <a:srgbClr val="001E1D"/>
        </a:dk1>
        <a:lt1>
          <a:srgbClr val="FFFFFF"/>
        </a:lt1>
        <a:dk2>
          <a:srgbClr val="006699"/>
        </a:dk2>
        <a:lt2>
          <a:srgbClr val="CCFFFF"/>
        </a:lt2>
        <a:accent1>
          <a:srgbClr val="969696"/>
        </a:accent1>
        <a:accent2>
          <a:srgbClr val="57B75E"/>
        </a:accent2>
        <a:accent3>
          <a:srgbClr val="AAB8CA"/>
        </a:accent3>
        <a:accent4>
          <a:srgbClr val="DADADA"/>
        </a:accent4>
        <a:accent5>
          <a:srgbClr val="C9C9C9"/>
        </a:accent5>
        <a:accent6>
          <a:srgbClr val="4EA654"/>
        </a:accent6>
        <a:hlink>
          <a:srgbClr val="3867DE"/>
        </a:hlink>
        <a:folHlink>
          <a:srgbClr val="66A1E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262TGp_global_dark_v2 3">
        <a:dk1>
          <a:srgbClr val="000000"/>
        </a:dk1>
        <a:lt1>
          <a:srgbClr val="FFFFFF"/>
        </a:lt1>
        <a:dk2>
          <a:srgbClr val="1D2B69"/>
        </a:dk2>
        <a:lt2>
          <a:srgbClr val="FFFFCC"/>
        </a:lt2>
        <a:accent1>
          <a:srgbClr val="55C96E"/>
        </a:accent1>
        <a:accent2>
          <a:srgbClr val="2E88EC"/>
        </a:accent2>
        <a:accent3>
          <a:srgbClr val="ABACB9"/>
        </a:accent3>
        <a:accent4>
          <a:srgbClr val="DADADA"/>
        </a:accent4>
        <a:accent5>
          <a:srgbClr val="B4E1BA"/>
        </a:accent5>
        <a:accent6>
          <a:srgbClr val="297BD6"/>
        </a:accent6>
        <a:hlink>
          <a:srgbClr val="009999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262TGp_global_dark_v2 4">
        <a:dk1>
          <a:srgbClr val="003300"/>
        </a:dk1>
        <a:lt1>
          <a:srgbClr val="1D2B69"/>
        </a:lt1>
        <a:dk2>
          <a:srgbClr val="000066"/>
        </a:dk2>
        <a:lt2>
          <a:srgbClr val="000000"/>
        </a:lt2>
        <a:accent1>
          <a:srgbClr val="55C96E"/>
        </a:accent1>
        <a:accent2>
          <a:srgbClr val="2E88EC"/>
        </a:accent2>
        <a:accent3>
          <a:srgbClr val="ABACB9"/>
        </a:accent3>
        <a:accent4>
          <a:srgbClr val="002A00"/>
        </a:accent4>
        <a:accent5>
          <a:srgbClr val="B4E1BA"/>
        </a:accent5>
        <a:accent6>
          <a:srgbClr val="297BD6"/>
        </a:accent6>
        <a:hlink>
          <a:srgbClr val="009999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1_自定义设计方案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4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0_自定义设计方案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4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20607</Words>
  <Application>WPS 演示</Application>
  <PresentationFormat>全屏显示(4:3)</PresentationFormat>
  <Paragraphs>1074</Paragraphs>
  <Slides>77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77</vt:i4>
      </vt:variant>
    </vt:vector>
  </HeadingPairs>
  <TitlesOfParts>
    <vt:vector size="97" baseType="lpstr">
      <vt:lpstr>Arial</vt:lpstr>
      <vt:lpstr>宋体</vt:lpstr>
      <vt:lpstr>Wingdings</vt:lpstr>
      <vt:lpstr>仿宋_GB2312</vt:lpstr>
      <vt:lpstr>仿宋</vt:lpstr>
      <vt:lpstr>楷体_GB2312</vt:lpstr>
      <vt:lpstr>Calibri</vt:lpstr>
      <vt:lpstr>微软雅黑</vt:lpstr>
      <vt:lpstr>Courier New</vt:lpstr>
      <vt:lpstr>黑体</vt:lpstr>
      <vt:lpstr>Times New Roman</vt:lpstr>
      <vt:lpstr>Wingdings 2</vt:lpstr>
      <vt:lpstr>Wingdings</vt:lpstr>
      <vt:lpstr>Arial Unicode MS</vt:lpstr>
      <vt:lpstr>Wingdings 2</vt:lpstr>
      <vt:lpstr>Franklin Gothic Book</vt:lpstr>
      <vt:lpstr>新宋体</vt:lpstr>
      <vt:lpstr>2_262TGp_global_dark_v2</vt:lpstr>
      <vt:lpstr>11_自定义设计方案</vt:lpstr>
      <vt:lpstr>10_自定义设计方案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Yeung</cp:lastModifiedBy>
  <cp:revision>1957</cp:revision>
  <dcterms:created xsi:type="dcterms:W3CDTF">2015-04-21T01:02:00Z</dcterms:created>
  <dcterms:modified xsi:type="dcterms:W3CDTF">2021-10-05T01:33:32Z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1009E64BB7B04399A8D9380B083C4129</vt:lpwstr>
  </property>
</Properties>
</file>